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45"/>
  </p:notesMasterIdLst>
  <p:sldIdLst>
    <p:sldId id="258" r:id="rId3"/>
    <p:sldId id="257" r:id="rId4"/>
    <p:sldId id="259" r:id="rId5"/>
    <p:sldId id="260" r:id="rId6"/>
    <p:sldId id="262" r:id="rId7"/>
    <p:sldId id="263" r:id="rId8"/>
    <p:sldId id="264" r:id="rId9"/>
    <p:sldId id="265" r:id="rId10"/>
    <p:sldId id="285" r:id="rId11"/>
    <p:sldId id="290" r:id="rId12"/>
    <p:sldId id="292" r:id="rId13"/>
    <p:sldId id="277" r:id="rId14"/>
    <p:sldId id="268" r:id="rId15"/>
    <p:sldId id="270" r:id="rId16"/>
    <p:sldId id="273" r:id="rId17"/>
    <p:sldId id="289" r:id="rId18"/>
    <p:sldId id="271" r:id="rId19"/>
    <p:sldId id="272" r:id="rId20"/>
    <p:sldId id="275" r:id="rId21"/>
    <p:sldId id="276" r:id="rId22"/>
    <p:sldId id="293" r:id="rId23"/>
    <p:sldId id="294" r:id="rId24"/>
    <p:sldId id="295" r:id="rId25"/>
    <p:sldId id="296" r:id="rId26"/>
    <p:sldId id="297" r:id="rId27"/>
    <p:sldId id="298" r:id="rId28"/>
    <p:sldId id="299" r:id="rId29"/>
    <p:sldId id="300" r:id="rId30"/>
    <p:sldId id="301" r:id="rId31"/>
    <p:sldId id="302" r:id="rId32"/>
    <p:sldId id="311" r:id="rId33"/>
    <p:sldId id="310" r:id="rId34"/>
    <p:sldId id="304" r:id="rId35"/>
    <p:sldId id="312" r:id="rId36"/>
    <p:sldId id="305" r:id="rId37"/>
    <p:sldId id="306" r:id="rId38"/>
    <p:sldId id="307" r:id="rId39"/>
    <p:sldId id="308" r:id="rId40"/>
    <p:sldId id="314" r:id="rId41"/>
    <p:sldId id="309" r:id="rId42"/>
    <p:sldId id="315" r:id="rId43"/>
    <p:sldId id="267"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ABE00"/>
    <a:srgbClr val="50AA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18" autoAdjust="0"/>
  </p:normalViewPr>
  <p:slideViewPr>
    <p:cSldViewPr snapToGrid="0">
      <p:cViewPr varScale="1">
        <p:scale>
          <a:sx n="90" d="100"/>
          <a:sy n="90" d="100"/>
        </p:scale>
        <p:origin x="2196" y="66"/>
      </p:cViewPr>
      <p:guideLst/>
    </p:cSldViewPr>
  </p:slideViewPr>
  <p:outlineViewPr>
    <p:cViewPr>
      <p:scale>
        <a:sx n="33" d="100"/>
        <a:sy n="33" d="100"/>
      </p:scale>
      <p:origin x="0" y="-1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F234C-C580-43CF-90C7-90E5A89603C1}" type="datetimeFigureOut">
              <a:rPr lang="en-US" smtClean="0"/>
              <a:t>1/31/2019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71643-347F-47AE-8F3C-DB3ED20C6DE8}" type="slidenum">
              <a:rPr lang="en-US" smtClean="0"/>
              <a:t>‹#›</a:t>
            </a:fld>
            <a:endParaRPr lang="en-US"/>
          </a:p>
        </p:txBody>
      </p:sp>
    </p:spTree>
    <p:extLst>
      <p:ext uri="{BB962C8B-B14F-4D97-AF65-F5344CB8AC3E}">
        <p14:creationId xmlns:p14="http://schemas.microsoft.com/office/powerpoint/2010/main" val="407205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23</a:t>
            </a:fld>
            <a:endParaRPr lang="en-US"/>
          </a:p>
        </p:txBody>
      </p:sp>
    </p:spTree>
    <p:extLst>
      <p:ext uri="{BB962C8B-B14F-4D97-AF65-F5344CB8AC3E}">
        <p14:creationId xmlns:p14="http://schemas.microsoft.com/office/powerpoint/2010/main" val="3445972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24</a:t>
            </a:fld>
            <a:endParaRPr lang="en-US"/>
          </a:p>
        </p:txBody>
      </p:sp>
    </p:spTree>
    <p:extLst>
      <p:ext uri="{BB962C8B-B14F-4D97-AF65-F5344CB8AC3E}">
        <p14:creationId xmlns:p14="http://schemas.microsoft.com/office/powerpoint/2010/main" val="400052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CRLF -- It's mandatory to place a new line between the message headers and body. </a:t>
            </a:r>
          </a:p>
          <a:p>
            <a:r>
              <a:rPr lang="en-US" dirty="0"/>
              <a:t>CRLF: Carriage Return Line Feed</a:t>
            </a:r>
          </a:p>
        </p:txBody>
      </p:sp>
      <p:sp>
        <p:nvSpPr>
          <p:cNvPr id="4" name="Slide Number Placeholder 3"/>
          <p:cNvSpPr>
            <a:spLocks noGrp="1"/>
          </p:cNvSpPr>
          <p:nvPr>
            <p:ph type="sldNum" sz="quarter" idx="5"/>
          </p:nvPr>
        </p:nvSpPr>
        <p:spPr/>
        <p:txBody>
          <a:bodyPr/>
          <a:lstStyle/>
          <a:p>
            <a:fld id="{82771643-347F-47AE-8F3C-DB3ED20C6DE8}" type="slidenum">
              <a:rPr lang="en-US" smtClean="0"/>
              <a:t>27</a:t>
            </a:fld>
            <a:endParaRPr lang="en-US"/>
          </a:p>
        </p:txBody>
      </p:sp>
    </p:spTree>
    <p:extLst>
      <p:ext uri="{BB962C8B-B14F-4D97-AF65-F5344CB8AC3E}">
        <p14:creationId xmlns:p14="http://schemas.microsoft.com/office/powerpoint/2010/main" val="39916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Pragma is considered a custom header and may be used to include implementation-specific headers. The most commonly used pragma-directive is Pragma: no-cache, which really is Cache-Control: no-cache under HTTP/1.1. </a:t>
            </a:r>
          </a:p>
          <a:p>
            <a:r>
              <a:rPr lang="en-US" sz="1200" b="0" i="0" kern="1200" dirty="0">
                <a:solidFill>
                  <a:schemeClr val="tx1"/>
                </a:solidFill>
                <a:effectLst/>
                <a:latin typeface="+mn-lt"/>
                <a:ea typeface="+mn-ea"/>
                <a:cs typeface="+mn-cs"/>
              </a:rPr>
              <a:t>The Date header field is used to timestamp the request/response message</a:t>
            </a:r>
          </a:p>
          <a:p>
            <a:r>
              <a:rPr lang="en-US" sz="1200" b="0" i="0" kern="1200" dirty="0">
                <a:solidFill>
                  <a:schemeClr val="tx1"/>
                </a:solidFill>
                <a:effectLst/>
                <a:latin typeface="+mn-lt"/>
                <a:ea typeface="+mn-ea"/>
                <a:cs typeface="+mn-cs"/>
              </a:rPr>
              <a:t>Upgrade is used to switch protocols and allow a smooth transition to a newer protocol.</a:t>
            </a:r>
          </a:p>
          <a:p>
            <a:r>
              <a:rPr lang="en-US" sz="1200" b="0" i="0" kern="1200" dirty="0">
                <a:solidFill>
                  <a:schemeClr val="tx1"/>
                </a:solidFill>
                <a:effectLst/>
                <a:latin typeface="+mn-lt"/>
                <a:ea typeface="+mn-ea"/>
                <a:cs typeface="+mn-cs"/>
              </a:rPr>
              <a:t>Transfer-Encoding is generally used to break the response into smaller parts with the Transfer-Encoding: chunked value. </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Trailer</a:t>
            </a:r>
            <a:r>
              <a:rPr lang="en-US" sz="1200" b="0" i="0" kern="1200" dirty="0">
                <a:solidFill>
                  <a:schemeClr val="tx1"/>
                </a:solidFill>
                <a:effectLst/>
                <a:latin typeface="+mn-lt"/>
                <a:ea typeface="+mn-ea"/>
                <a:cs typeface="+mn-cs"/>
              </a:rPr>
              <a:t> response header allows the sender to include additional fields at the end of chunked messages in order to supply metadata</a:t>
            </a:r>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28</a:t>
            </a:fld>
            <a:endParaRPr lang="en-US"/>
          </a:p>
        </p:txBody>
      </p:sp>
    </p:spTree>
    <p:extLst>
      <p:ext uri="{BB962C8B-B14F-4D97-AF65-F5344CB8AC3E}">
        <p14:creationId xmlns:p14="http://schemas.microsoft.com/office/powerpoint/2010/main" val="242873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of the Content- prefixed headers provide information about the structure, encoding and size of the message body. Some of these headers need to be present if the entity is part of the message.</a:t>
            </a:r>
          </a:p>
          <a:p>
            <a:r>
              <a:rPr lang="en-US" sz="1200" b="0" i="0" kern="1200" dirty="0">
                <a:solidFill>
                  <a:schemeClr val="tx1"/>
                </a:solidFill>
                <a:effectLst/>
                <a:latin typeface="+mn-lt"/>
                <a:ea typeface="+mn-ea"/>
                <a:cs typeface="+mn-cs"/>
              </a:rPr>
              <a:t>The Expires header indicates a timestamp of </a:t>
            </a:r>
            <a:r>
              <a:rPr lang="en-US" sz="1200" b="0" i="0" kern="1200" dirty="0" err="1">
                <a:solidFill>
                  <a:schemeClr val="tx1"/>
                </a:solidFill>
                <a:effectLst/>
                <a:latin typeface="+mn-lt"/>
                <a:ea typeface="+mn-ea"/>
                <a:cs typeface="+mn-cs"/>
              </a:rPr>
              <a:t>whent</a:t>
            </a:r>
            <a:r>
              <a:rPr lang="en-US" sz="1200" b="0" i="0" kern="1200" dirty="0">
                <a:solidFill>
                  <a:schemeClr val="tx1"/>
                </a:solidFill>
                <a:effectLst/>
                <a:latin typeface="+mn-lt"/>
                <a:ea typeface="+mn-ea"/>
                <a:cs typeface="+mn-cs"/>
              </a:rPr>
              <a:t> he entity expires. Interestingly, a </a:t>
            </a:r>
            <a:r>
              <a:rPr lang="en-US" sz="1200" b="0" i="1" kern="1200" dirty="0">
                <a:solidFill>
                  <a:schemeClr val="tx1"/>
                </a:solidFill>
                <a:effectLst/>
                <a:latin typeface="+mn-lt"/>
                <a:ea typeface="+mn-ea"/>
                <a:cs typeface="+mn-cs"/>
              </a:rPr>
              <a:t>"never expires"</a:t>
            </a:r>
            <a:r>
              <a:rPr lang="en-US" sz="1200" b="0" i="0" kern="1200" dirty="0">
                <a:solidFill>
                  <a:schemeClr val="tx1"/>
                </a:solidFill>
                <a:effectLst/>
                <a:latin typeface="+mn-lt"/>
                <a:ea typeface="+mn-ea"/>
                <a:cs typeface="+mn-cs"/>
              </a:rPr>
              <a:t> entity is sent with a timestamp of one year into the future. The Last-Modified header indicates the last modification timestamp for the entity.</a:t>
            </a:r>
          </a:p>
          <a:p>
            <a:r>
              <a:rPr lang="en-US" dirty="0">
                <a:effectLst/>
              </a:rPr>
              <a:t>Custom headers can also be created and sent by the client; they will be treated as entity headers by the HTTP protocol.</a:t>
            </a:r>
          </a:p>
          <a:p>
            <a:r>
              <a:rPr lang="en-US" sz="1200" b="0" i="0" kern="1200" dirty="0">
                <a:solidFill>
                  <a:schemeClr val="tx1"/>
                </a:solidFill>
                <a:effectLst/>
                <a:latin typeface="+mn-lt"/>
                <a:ea typeface="+mn-ea"/>
                <a:cs typeface="+mn-cs"/>
              </a:rPr>
              <a:t>This is really an extension mechanism, and some client-server implementations may choose to communicate specifically over these extension headers. Although HTTP supports custom headers, what it really looks for are the request and response headers, which we cover next.</a:t>
            </a:r>
          </a:p>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29</a:t>
            </a:fld>
            <a:endParaRPr lang="en-US"/>
          </a:p>
        </p:txBody>
      </p:sp>
    </p:spTree>
    <p:extLst>
      <p:ext uri="{BB962C8B-B14F-4D97-AF65-F5344CB8AC3E}">
        <p14:creationId xmlns:p14="http://schemas.microsoft.com/office/powerpoint/2010/main" val="749846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
            </a:r>
            <a:r>
              <a:rPr lang="en-US" sz="1200" b="0" i="0" kern="1200" dirty="0">
                <a:solidFill>
                  <a:schemeClr val="tx1"/>
                </a:solidFill>
                <a:effectLst/>
                <a:latin typeface="+mn-lt"/>
                <a:ea typeface="+mn-ea"/>
                <a:cs typeface="+mn-cs"/>
              </a:rPr>
              <a:t> is the space separator between the tokens. </a:t>
            </a:r>
            <a:r>
              <a:rPr lang="en-US" dirty="0"/>
              <a:t>HTTP-Version</a:t>
            </a:r>
            <a:r>
              <a:rPr lang="en-US" sz="1200" b="0" i="0" kern="1200" dirty="0">
                <a:solidFill>
                  <a:schemeClr val="tx1"/>
                </a:solidFill>
                <a:effectLst/>
                <a:latin typeface="+mn-lt"/>
                <a:ea typeface="+mn-ea"/>
                <a:cs typeface="+mn-cs"/>
              </a:rPr>
              <a:t> is specified as </a:t>
            </a:r>
            <a:r>
              <a:rPr lang="en-US" sz="1200" b="0" i="1" kern="1200" dirty="0">
                <a:solidFill>
                  <a:schemeClr val="tx1"/>
                </a:solidFill>
                <a:effectLst/>
                <a:latin typeface="+mn-lt"/>
                <a:ea typeface="+mn-ea"/>
                <a:cs typeface="+mn-cs"/>
              </a:rPr>
              <a:t>"HTTP/1.1"</a:t>
            </a:r>
            <a:r>
              <a:rPr lang="en-US" sz="1200" b="0" i="0" kern="1200" dirty="0">
                <a:solidFill>
                  <a:schemeClr val="tx1"/>
                </a:solidFill>
                <a:effectLst/>
                <a:latin typeface="+mn-lt"/>
                <a:ea typeface="+mn-ea"/>
                <a:cs typeface="+mn-cs"/>
              </a:rPr>
              <a:t> and then followed by a new line.</a:t>
            </a:r>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30</a:t>
            </a:fld>
            <a:endParaRPr lang="en-US"/>
          </a:p>
        </p:txBody>
      </p:sp>
    </p:spTree>
    <p:extLst>
      <p:ext uri="{BB962C8B-B14F-4D97-AF65-F5344CB8AC3E}">
        <p14:creationId xmlns:p14="http://schemas.microsoft.com/office/powerpoint/2010/main" val="357127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2" name="Google Shape;1872;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6596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4" name="Google Shape;1854;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953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33</a:t>
            </a:fld>
            <a:endParaRPr lang="en-US"/>
          </a:p>
        </p:txBody>
      </p:sp>
    </p:spTree>
    <p:extLst>
      <p:ext uri="{BB962C8B-B14F-4D97-AF65-F5344CB8AC3E}">
        <p14:creationId xmlns:p14="http://schemas.microsoft.com/office/powerpoint/2010/main" val="300713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Keeep</a:t>
            </a:r>
            <a:r>
              <a:rPr lang="en-US" dirty="0"/>
              <a:t>-alive: timeout  10, max: mean maximum number of requests</a:t>
            </a:r>
            <a:endParaRPr dirty="0"/>
          </a:p>
        </p:txBody>
      </p:sp>
      <p:sp>
        <p:nvSpPr>
          <p:cNvPr id="1960" name="Google Shape;1960;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67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Presentation, Session – Transport – Network, Data Link, Physical</a:t>
            </a:r>
          </a:p>
          <a:p>
            <a:r>
              <a:rPr lang="en-US" dirty="0"/>
              <a:t>APS-T-NDP</a:t>
            </a:r>
          </a:p>
          <a:p>
            <a:r>
              <a:rPr lang="en-US" b="1" dirty="0"/>
              <a:t>APS </a:t>
            </a:r>
            <a:r>
              <a:rPr lang="en-US" dirty="0"/>
              <a:t>– Software</a:t>
            </a:r>
          </a:p>
          <a:p>
            <a:r>
              <a:rPr lang="en-US" b="1" dirty="0"/>
              <a:t>T</a:t>
            </a:r>
            <a:r>
              <a:rPr lang="en-US" dirty="0"/>
              <a:t> – Heart of OSI</a:t>
            </a:r>
          </a:p>
          <a:p>
            <a:r>
              <a:rPr lang="en-US" b="1" dirty="0"/>
              <a:t>NDP</a:t>
            </a:r>
            <a:r>
              <a:rPr lang="en-US" dirty="0"/>
              <a:t> – Hardware layers</a:t>
            </a:r>
          </a:p>
        </p:txBody>
      </p:sp>
      <p:sp>
        <p:nvSpPr>
          <p:cNvPr id="4" name="Slide Number Placeholder 3"/>
          <p:cNvSpPr>
            <a:spLocks noGrp="1"/>
          </p:cNvSpPr>
          <p:nvPr>
            <p:ph type="sldNum" sz="quarter" idx="5"/>
          </p:nvPr>
        </p:nvSpPr>
        <p:spPr/>
        <p:txBody>
          <a:bodyPr/>
          <a:lstStyle/>
          <a:p>
            <a:fld id="{82771643-347F-47AE-8F3C-DB3ED20C6DE8}" type="slidenum">
              <a:rPr lang="en-US" smtClean="0"/>
              <a:t>2</a:t>
            </a:fld>
            <a:endParaRPr lang="en-US"/>
          </a:p>
        </p:txBody>
      </p:sp>
    </p:spTree>
    <p:extLst>
      <p:ext uri="{BB962C8B-B14F-4D97-AF65-F5344CB8AC3E}">
        <p14:creationId xmlns:p14="http://schemas.microsoft.com/office/powerpoint/2010/main" val="4221234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socket</a:t>
            </a:r>
            <a:r>
              <a:rPr lang="en-US" sz="1200" b="0" i="0" kern="1200" dirty="0">
                <a:solidFill>
                  <a:schemeClr val="tx1"/>
                </a:solidFill>
                <a:effectLst/>
                <a:latin typeface="+mn-lt"/>
                <a:ea typeface="+mn-ea"/>
                <a:cs typeface="+mn-cs"/>
              </a:rPr>
              <a:t> is bound to a port number so that the TCP layer can identify the application that data is destined to be sent to.</a:t>
            </a:r>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35</a:t>
            </a:fld>
            <a:endParaRPr lang="en-US"/>
          </a:p>
        </p:txBody>
      </p:sp>
    </p:spTree>
    <p:extLst>
      <p:ext uri="{BB962C8B-B14F-4D97-AF65-F5344CB8AC3E}">
        <p14:creationId xmlns:p14="http://schemas.microsoft.com/office/powerpoint/2010/main" val="2289460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RFC = Request for Comments</a:t>
            </a:r>
          </a:p>
        </p:txBody>
      </p:sp>
      <p:sp>
        <p:nvSpPr>
          <p:cNvPr id="4" name="Slide Number Placeholder 3"/>
          <p:cNvSpPr>
            <a:spLocks noGrp="1"/>
          </p:cNvSpPr>
          <p:nvPr>
            <p:ph type="sldNum" sz="quarter" idx="5"/>
          </p:nvPr>
        </p:nvSpPr>
        <p:spPr/>
        <p:txBody>
          <a:bodyPr/>
          <a:lstStyle/>
          <a:p>
            <a:fld id="{82771643-347F-47AE-8F3C-DB3ED20C6DE8}" type="slidenum">
              <a:rPr lang="en-US" smtClean="0"/>
              <a:t>36</a:t>
            </a:fld>
            <a:endParaRPr lang="en-US"/>
          </a:p>
        </p:txBody>
      </p:sp>
    </p:spTree>
    <p:extLst>
      <p:ext uri="{BB962C8B-B14F-4D97-AF65-F5344CB8AC3E}">
        <p14:creationId xmlns:p14="http://schemas.microsoft.com/office/powerpoint/2010/main" val="1984358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38</a:t>
            </a:fld>
            <a:endParaRPr lang="en-US"/>
          </a:p>
        </p:txBody>
      </p:sp>
    </p:spTree>
    <p:extLst>
      <p:ext uri="{BB962C8B-B14F-4D97-AF65-F5344CB8AC3E}">
        <p14:creationId xmlns:p14="http://schemas.microsoft.com/office/powerpoint/2010/main" val="1242237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Pipelining allows a client to make multiple requests without waiting for each response, allowing a single TCP connection to be used much more efficiently, with much lower elapsed time. </a:t>
            </a:r>
          </a:p>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39</a:t>
            </a:fld>
            <a:endParaRPr lang="en-US"/>
          </a:p>
        </p:txBody>
      </p:sp>
    </p:spTree>
    <p:extLst>
      <p:ext uri="{BB962C8B-B14F-4D97-AF65-F5344CB8AC3E}">
        <p14:creationId xmlns:p14="http://schemas.microsoft.com/office/powerpoint/2010/main" val="2418760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Secure</a:t>
            </a:r>
            <a:r>
              <a:rPr lang="en-US" sz="1200" b="0" i="0" kern="1200" dirty="0">
                <a:solidFill>
                  <a:schemeClr val="tx1"/>
                </a:solidFill>
                <a:effectLst/>
                <a:latin typeface="+mn-lt"/>
                <a:ea typeface="+mn-ea"/>
                <a:cs typeface="+mn-cs"/>
              </a:rPr>
              <a:t> Sockets </a:t>
            </a:r>
            <a:r>
              <a:rPr lang="en-US" sz="1200" b="1" i="0" kern="1200" dirty="0">
                <a:solidFill>
                  <a:schemeClr val="tx1"/>
                </a:solidFill>
                <a:effectLst/>
                <a:latin typeface="+mn-lt"/>
                <a:ea typeface="+mn-ea"/>
                <a:cs typeface="+mn-cs"/>
              </a:rPr>
              <a:t>Layer </a:t>
            </a:r>
            <a:r>
              <a:rPr lang="en-US" sz="1200" b="0" i="0" kern="1200" dirty="0">
                <a:solidFill>
                  <a:schemeClr val="tx1"/>
                </a:solidFill>
                <a:effectLst/>
                <a:latin typeface="+mn-lt"/>
                <a:ea typeface="+mn-ea"/>
                <a:cs typeface="+mn-cs"/>
              </a:rPr>
              <a:t>are cryptographic protocols designed to provide communications </a:t>
            </a: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over a computer network.</a:t>
            </a:r>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40</a:t>
            </a:fld>
            <a:endParaRPr lang="en-US"/>
          </a:p>
        </p:txBody>
      </p:sp>
    </p:spTree>
    <p:extLst>
      <p:ext uri="{BB962C8B-B14F-4D97-AF65-F5344CB8AC3E}">
        <p14:creationId xmlns:p14="http://schemas.microsoft.com/office/powerpoint/2010/main" val="79047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glow rad="38100">
                    <a:schemeClr val="bg1">
                      <a:lumMod val="50000"/>
                      <a:lumOff val="50000"/>
                      <a:alpha val="20000"/>
                    </a:schemeClr>
                  </a:glow>
                </a:effectLst>
                <a:latin typeface="Times New Roman" pitchFamily="18" charset="0"/>
                <a:cs typeface="Times New Roman" pitchFamily="18" charset="0"/>
              </a:rPr>
              <a:t>MESH: </a:t>
            </a:r>
            <a:r>
              <a:rPr lang="en-IN" dirty="0">
                <a:effectLst>
                  <a:glow rad="38100">
                    <a:schemeClr val="bg1">
                      <a:lumMod val="50000"/>
                      <a:lumOff val="50000"/>
                      <a:alpha val="20000"/>
                    </a:schemeClr>
                  </a:glow>
                </a:effectLst>
                <a:latin typeface="Times New Roman" pitchFamily="18" charset="0"/>
                <a:cs typeface="Times New Roman" pitchFamily="18" charset="0"/>
              </a:rPr>
              <a:t>Node-1 must be connected with </a:t>
            </a:r>
            <a:r>
              <a:rPr lang="en-IN" b="1" dirty="0">
                <a:solidFill>
                  <a:srgbClr val="002060"/>
                </a:solidFill>
                <a:effectLst>
                  <a:glow rad="38100">
                    <a:schemeClr val="bg1">
                      <a:lumMod val="50000"/>
                      <a:lumOff val="50000"/>
                      <a:alpha val="20000"/>
                    </a:schemeClr>
                  </a:glow>
                </a:effectLst>
                <a:latin typeface="Times New Roman" pitchFamily="18" charset="0"/>
                <a:cs typeface="Times New Roman" pitchFamily="18" charset="0"/>
              </a:rPr>
              <a:t>n-1</a:t>
            </a:r>
            <a:r>
              <a:rPr lang="en-IN" dirty="0">
                <a:effectLst>
                  <a:glow rad="38100">
                    <a:schemeClr val="bg1">
                      <a:lumMod val="50000"/>
                      <a:lumOff val="50000"/>
                      <a:alpha val="20000"/>
                    </a:schemeClr>
                  </a:glow>
                </a:effectLst>
                <a:latin typeface="Times New Roman" pitchFamily="18" charset="0"/>
                <a:cs typeface="Times New Roman" pitchFamily="18" charset="0"/>
              </a:rPr>
              <a:t> nodes. </a:t>
            </a:r>
          </a:p>
          <a:p>
            <a:r>
              <a:rPr lang="en-IN" dirty="0">
                <a:effectLst>
                  <a:glow rad="38100">
                    <a:schemeClr val="bg1">
                      <a:lumMod val="50000"/>
                      <a:lumOff val="50000"/>
                      <a:alpha val="20000"/>
                    </a:schemeClr>
                  </a:glow>
                </a:effectLst>
                <a:latin typeface="Times New Roman" pitchFamily="18" charset="0"/>
                <a:cs typeface="Times New Roman" pitchFamily="18" charset="0"/>
              </a:rPr>
              <a:t>A fully connected mesh can have </a:t>
            </a:r>
            <a:r>
              <a:rPr lang="en-IN" b="1" dirty="0">
                <a:solidFill>
                  <a:srgbClr val="C00000"/>
                </a:solidFill>
                <a:effectLst>
                  <a:glow rad="38100">
                    <a:schemeClr val="bg1">
                      <a:lumMod val="50000"/>
                      <a:lumOff val="50000"/>
                      <a:alpha val="20000"/>
                    </a:schemeClr>
                  </a:glow>
                </a:effectLst>
                <a:latin typeface="Times New Roman" pitchFamily="18" charset="0"/>
                <a:cs typeface="Times New Roman" pitchFamily="18" charset="0"/>
              </a:rPr>
              <a:t>n(n-1)/2 </a:t>
            </a:r>
            <a:r>
              <a:rPr lang="en-IN" dirty="0">
                <a:effectLst>
                  <a:glow rad="38100">
                    <a:schemeClr val="bg1">
                      <a:lumMod val="50000"/>
                      <a:lumOff val="50000"/>
                      <a:alpha val="20000"/>
                    </a:schemeClr>
                  </a:glow>
                </a:effectLst>
                <a:latin typeface="Times New Roman" pitchFamily="18" charset="0"/>
                <a:cs typeface="Times New Roman" pitchFamily="18" charset="0"/>
              </a:rPr>
              <a:t>physical channels to link</a:t>
            </a:r>
            <a:r>
              <a:rPr lang="en-IN" dirty="0">
                <a:solidFill>
                  <a:srgbClr val="C00000"/>
                </a:solidFill>
                <a:effectLst>
                  <a:glow rad="38100">
                    <a:schemeClr val="bg1">
                      <a:lumMod val="50000"/>
                      <a:lumOff val="50000"/>
                      <a:alpha val="20000"/>
                    </a:schemeClr>
                  </a:glow>
                </a:effectLst>
                <a:latin typeface="Times New Roman" pitchFamily="18" charset="0"/>
                <a:cs typeface="Times New Roman" pitchFamily="18" charset="0"/>
              </a:rPr>
              <a:t> n </a:t>
            </a:r>
            <a:r>
              <a:rPr lang="en-IN" dirty="0">
                <a:effectLst>
                  <a:glow rad="38100">
                    <a:schemeClr val="bg1">
                      <a:lumMod val="50000"/>
                      <a:lumOff val="50000"/>
                      <a:alpha val="20000"/>
                    </a:schemeClr>
                  </a:glow>
                </a:effectLst>
                <a:latin typeface="Times New Roman" pitchFamily="18" charset="0"/>
                <a:cs typeface="Times New Roman" pitchFamily="18" charset="0"/>
              </a:rPr>
              <a:t>devices.</a:t>
            </a:r>
          </a:p>
          <a:p>
            <a:r>
              <a:rPr lang="en-IN" dirty="0">
                <a:effectLst>
                  <a:glow rad="38100">
                    <a:schemeClr val="bg1">
                      <a:lumMod val="50000"/>
                      <a:lumOff val="50000"/>
                      <a:alpha val="20000"/>
                    </a:schemeClr>
                  </a:glow>
                </a:effectLst>
                <a:latin typeface="Times New Roman" pitchFamily="18" charset="0"/>
                <a:cs typeface="Times New Roman" pitchFamily="18" charset="0"/>
              </a:rPr>
              <a:t>It must have </a:t>
            </a:r>
            <a:r>
              <a:rPr lang="en-IN" b="1" dirty="0">
                <a:solidFill>
                  <a:srgbClr val="002060"/>
                </a:solidFill>
                <a:effectLst>
                  <a:glow rad="38100">
                    <a:schemeClr val="bg1">
                      <a:lumMod val="50000"/>
                      <a:lumOff val="50000"/>
                      <a:alpha val="20000"/>
                    </a:schemeClr>
                  </a:glow>
                </a:effectLst>
                <a:latin typeface="Times New Roman" pitchFamily="18" charset="0"/>
                <a:cs typeface="Times New Roman" pitchFamily="18" charset="0"/>
              </a:rPr>
              <a:t>n-1</a:t>
            </a:r>
            <a:r>
              <a:rPr lang="en-IN" dirty="0">
                <a:effectLst>
                  <a:glow rad="38100">
                    <a:schemeClr val="bg1">
                      <a:lumMod val="50000"/>
                      <a:lumOff val="50000"/>
                      <a:alpha val="20000"/>
                    </a:schemeClr>
                  </a:glow>
                </a:effectLst>
                <a:latin typeface="Times New Roman" pitchFamily="18" charset="0"/>
                <a:cs typeface="Times New Roman" pitchFamily="18" charset="0"/>
              </a:rPr>
              <a:t> i/o ports.</a:t>
            </a:r>
          </a:p>
          <a:p>
            <a:pPr marL="0" indent="0">
              <a:buNone/>
            </a:pPr>
            <a:r>
              <a:rPr lang="en-IN" sz="1200" b="1" dirty="0">
                <a:latin typeface="Lucida Calligraphy" pitchFamily="66" charset="0"/>
                <a:cs typeface="Times New Roman" pitchFamily="18" charset="0"/>
              </a:rPr>
              <a:t>Advantages:</a:t>
            </a:r>
          </a:p>
          <a:p>
            <a:pPr marL="557213" indent="-557213">
              <a:buClr>
                <a:schemeClr val="tx1">
                  <a:lumMod val="85000"/>
                  <a:lumOff val="15000"/>
                </a:schemeClr>
              </a:buClr>
              <a:buFont typeface="+mj-lt"/>
              <a:buAutoNum type="arabicPeriod"/>
            </a:pPr>
            <a:r>
              <a:rPr lang="en-IN" dirty="0">
                <a:effectLst>
                  <a:glow rad="38100">
                    <a:schemeClr val="bg1">
                      <a:lumMod val="50000"/>
                      <a:lumOff val="50000"/>
                      <a:alpha val="20000"/>
                    </a:schemeClr>
                  </a:glow>
                </a:effectLst>
                <a:latin typeface="Times New Roman" pitchFamily="18" charset="0"/>
                <a:cs typeface="Times New Roman" pitchFamily="18" charset="0"/>
              </a:rPr>
              <a:t>They use dedicated links so each link can only carry its own data load. So </a:t>
            </a:r>
            <a:r>
              <a:rPr lang="en-IN" b="1" dirty="0">
                <a:solidFill>
                  <a:srgbClr val="C00000"/>
                </a:solidFill>
                <a:effectLst>
                  <a:glow rad="38100">
                    <a:schemeClr val="bg1">
                      <a:lumMod val="50000"/>
                      <a:lumOff val="50000"/>
                      <a:alpha val="20000"/>
                    </a:schemeClr>
                  </a:glow>
                </a:effectLst>
                <a:latin typeface="Times New Roman" pitchFamily="18" charset="0"/>
                <a:cs typeface="Times New Roman" pitchFamily="18" charset="0"/>
              </a:rPr>
              <a:t>traffic problem</a:t>
            </a:r>
            <a:r>
              <a:rPr lang="en-IN" dirty="0">
                <a:solidFill>
                  <a:srgbClr val="C00000"/>
                </a:solidFill>
                <a:effectLst>
                  <a:glow rad="38100">
                    <a:schemeClr val="bg1">
                      <a:lumMod val="50000"/>
                      <a:lumOff val="50000"/>
                      <a:alpha val="20000"/>
                    </a:schemeClr>
                  </a:glow>
                </a:effectLst>
                <a:latin typeface="Times New Roman" pitchFamily="18" charset="0"/>
                <a:cs typeface="Times New Roman" pitchFamily="18" charset="0"/>
              </a:rPr>
              <a:t> </a:t>
            </a:r>
            <a:r>
              <a:rPr lang="en-IN" dirty="0">
                <a:effectLst>
                  <a:glow rad="38100">
                    <a:schemeClr val="bg1">
                      <a:lumMod val="50000"/>
                      <a:lumOff val="50000"/>
                      <a:alpha val="20000"/>
                    </a:schemeClr>
                  </a:glow>
                </a:effectLst>
                <a:latin typeface="Times New Roman" pitchFamily="18" charset="0"/>
                <a:cs typeface="Times New Roman" pitchFamily="18" charset="0"/>
              </a:rPr>
              <a:t>can be avoided.</a:t>
            </a:r>
          </a:p>
          <a:p>
            <a:pPr marL="557213" indent="-557213">
              <a:buClr>
                <a:schemeClr val="tx1">
                  <a:lumMod val="85000"/>
                  <a:lumOff val="15000"/>
                </a:schemeClr>
              </a:buClr>
              <a:buFont typeface="+mj-lt"/>
              <a:buAutoNum type="arabicPeriod"/>
            </a:pPr>
            <a:r>
              <a:rPr lang="en-IN" b="1" u="sng" dirty="0">
                <a:effectLst>
                  <a:glow rad="38100">
                    <a:schemeClr val="bg1">
                      <a:lumMod val="50000"/>
                      <a:lumOff val="50000"/>
                      <a:alpha val="20000"/>
                    </a:schemeClr>
                  </a:glow>
                </a:effectLst>
                <a:latin typeface="Times New Roman" pitchFamily="18" charset="0"/>
                <a:cs typeface="Times New Roman" pitchFamily="18" charset="0"/>
              </a:rPr>
              <a:t>It is robust</a:t>
            </a:r>
            <a:r>
              <a:rPr lang="en-IN" dirty="0">
                <a:effectLst>
                  <a:glow rad="38100">
                    <a:schemeClr val="bg1">
                      <a:lumMod val="50000"/>
                      <a:lumOff val="50000"/>
                      <a:alpha val="20000"/>
                    </a:schemeClr>
                  </a:glow>
                </a:effectLst>
                <a:latin typeface="Times New Roman" pitchFamily="18" charset="0"/>
                <a:cs typeface="Times New Roman" pitchFamily="18" charset="0"/>
              </a:rPr>
              <a:t>. If </a:t>
            </a:r>
            <a:r>
              <a:rPr lang="en-IN" b="1" dirty="0">
                <a:solidFill>
                  <a:srgbClr val="002060"/>
                </a:solidFill>
                <a:effectLst>
                  <a:glow rad="38100">
                    <a:schemeClr val="bg1">
                      <a:lumMod val="50000"/>
                      <a:lumOff val="50000"/>
                      <a:alpha val="20000"/>
                    </a:schemeClr>
                  </a:glow>
                </a:effectLst>
                <a:latin typeface="Times New Roman" pitchFamily="18" charset="0"/>
                <a:cs typeface="Times New Roman" pitchFamily="18" charset="0"/>
              </a:rPr>
              <a:t>any one link get damaged </a:t>
            </a:r>
            <a:r>
              <a:rPr lang="en-IN" dirty="0">
                <a:effectLst>
                  <a:glow rad="38100">
                    <a:schemeClr val="bg1">
                      <a:lumMod val="50000"/>
                      <a:lumOff val="50000"/>
                      <a:alpha val="20000"/>
                    </a:schemeClr>
                  </a:glow>
                </a:effectLst>
                <a:latin typeface="Times New Roman" pitchFamily="18" charset="0"/>
                <a:cs typeface="Times New Roman" pitchFamily="18" charset="0"/>
              </a:rPr>
              <a:t>it cannot affect others.</a:t>
            </a:r>
          </a:p>
          <a:p>
            <a:pPr marL="557213" indent="-557213">
              <a:buClr>
                <a:schemeClr val="tx1">
                  <a:lumMod val="85000"/>
                  <a:lumOff val="15000"/>
                </a:schemeClr>
              </a:buClr>
              <a:buFont typeface="+mj-lt"/>
              <a:buAutoNum type="arabicPeriod"/>
            </a:pPr>
            <a:r>
              <a:rPr lang="en-IN" dirty="0">
                <a:effectLst>
                  <a:glow rad="38100">
                    <a:schemeClr val="bg1">
                      <a:lumMod val="50000"/>
                      <a:lumOff val="50000"/>
                      <a:alpha val="20000"/>
                    </a:schemeClr>
                  </a:glow>
                </a:effectLst>
                <a:latin typeface="Times New Roman" pitchFamily="18" charset="0"/>
                <a:cs typeface="Times New Roman" pitchFamily="18" charset="0"/>
              </a:rPr>
              <a:t>It gives privacy and security.(Message travels along a dedicated link) </a:t>
            </a:r>
          </a:p>
          <a:p>
            <a:pPr marL="557213" indent="-557213">
              <a:buClr>
                <a:schemeClr val="tx1">
                  <a:lumMod val="85000"/>
                  <a:lumOff val="15000"/>
                </a:schemeClr>
              </a:buClr>
              <a:buFont typeface="+mj-lt"/>
              <a:buAutoNum type="arabicPeriod"/>
            </a:pPr>
            <a:r>
              <a:rPr lang="en-IN" dirty="0">
                <a:effectLst>
                  <a:glow rad="38100">
                    <a:schemeClr val="bg1">
                      <a:lumMod val="50000"/>
                      <a:lumOff val="50000"/>
                      <a:alpha val="20000"/>
                    </a:schemeClr>
                  </a:glow>
                </a:effectLst>
                <a:latin typeface="Times New Roman" pitchFamily="18" charset="0"/>
                <a:cs typeface="Times New Roman" pitchFamily="18" charset="0"/>
              </a:rPr>
              <a:t>Fault identification and fault isolation are easy.</a:t>
            </a:r>
          </a:p>
          <a:p>
            <a:endParaRPr lang="en-US" dirty="0"/>
          </a:p>
          <a:p>
            <a:r>
              <a:rPr lang="en-US" dirty="0"/>
              <a:t>LAN is star topology</a:t>
            </a:r>
          </a:p>
          <a:p>
            <a:r>
              <a:rPr lang="en-US" dirty="0"/>
              <a:t>Hierarchical: Referred as Star Bus technology.	</a:t>
            </a:r>
          </a:p>
          <a:p>
            <a:r>
              <a:rPr lang="en-US" dirty="0"/>
              <a:t>Even hybrid topology also exist.</a:t>
            </a:r>
          </a:p>
        </p:txBody>
      </p:sp>
      <p:sp>
        <p:nvSpPr>
          <p:cNvPr id="4" name="Slide Number Placeholder 3"/>
          <p:cNvSpPr>
            <a:spLocks noGrp="1"/>
          </p:cNvSpPr>
          <p:nvPr>
            <p:ph type="sldNum" sz="quarter" idx="5"/>
          </p:nvPr>
        </p:nvSpPr>
        <p:spPr/>
        <p:txBody>
          <a:bodyPr/>
          <a:lstStyle/>
          <a:p>
            <a:fld id="{82771643-347F-47AE-8F3C-DB3ED20C6DE8}" type="slidenum">
              <a:rPr lang="en-US" smtClean="0"/>
              <a:t>8</a:t>
            </a:fld>
            <a:endParaRPr lang="en-US"/>
          </a:p>
        </p:txBody>
      </p:sp>
    </p:spTree>
    <p:extLst>
      <p:ext uri="{BB962C8B-B14F-4D97-AF65-F5344CB8AC3E}">
        <p14:creationId xmlns:p14="http://schemas.microsoft.com/office/powerpoint/2010/main" val="347903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Follow protocol – follow the rules of the conversation</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9</a:t>
            </a:fld>
            <a:endParaRPr lang="en-US"/>
          </a:p>
        </p:txBody>
      </p:sp>
    </p:spTree>
    <p:extLst>
      <p:ext uri="{BB962C8B-B14F-4D97-AF65-F5344CB8AC3E}">
        <p14:creationId xmlns:p14="http://schemas.microsoft.com/office/powerpoint/2010/main" val="381167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is British scientist while working in CERN – 1989 </a:t>
            </a:r>
          </a:p>
          <a:p>
            <a:r>
              <a:rPr lang="en-US" dirty="0"/>
              <a:t>CERN is </a:t>
            </a:r>
            <a:r>
              <a:rPr lang="en-US" sz="1200" b="1" i="0" kern="1200" dirty="0">
                <a:solidFill>
                  <a:schemeClr val="tx1"/>
                </a:solidFill>
                <a:effectLst/>
                <a:latin typeface="+mn-lt"/>
                <a:ea typeface="+mn-ea"/>
                <a:cs typeface="+mn-cs"/>
              </a:rPr>
              <a:t>European Organization for Nuclear Research and headquarter in Geneva, </a:t>
            </a:r>
            <a:r>
              <a:rPr lang="en-US" sz="1200" b="1" i="0" kern="1200" dirty="0" err="1">
                <a:solidFill>
                  <a:schemeClr val="tx1"/>
                </a:solidFill>
                <a:effectLst/>
                <a:latin typeface="+mn-lt"/>
                <a:ea typeface="+mn-ea"/>
                <a:cs typeface="+mn-cs"/>
              </a:rPr>
              <a:t>Swizerland</a:t>
            </a:r>
            <a:r>
              <a:rPr lang="en-US" sz="1200" b="1"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12</a:t>
            </a:fld>
            <a:endParaRPr lang="en-US"/>
          </a:p>
        </p:txBody>
      </p:sp>
    </p:spTree>
    <p:extLst>
      <p:ext uri="{BB962C8B-B14F-4D97-AF65-F5344CB8AC3E}">
        <p14:creationId xmlns:p14="http://schemas.microsoft.com/office/powerpoint/2010/main" val="261055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TCP –</a:t>
            </a:r>
            <a:r>
              <a:rPr lang="en-US" sz="1200" b="0" i="0" kern="1200" dirty="0">
                <a:solidFill>
                  <a:schemeClr val="tx1"/>
                </a:solidFill>
                <a:effectLst/>
                <a:latin typeface="+mn-lt"/>
                <a:ea typeface="+mn-ea"/>
                <a:cs typeface="+mn-cs"/>
              </a:rPr>
              <a:t> is for connection orientated applications. It has built in error checking and will re transmit missing packets.</a:t>
            </a:r>
          </a:p>
          <a:p>
            <a:r>
              <a:rPr lang="en-US" sz="1200" b="1" i="0" kern="1200" dirty="0">
                <a:solidFill>
                  <a:schemeClr val="tx1"/>
                </a:solidFill>
                <a:effectLst/>
                <a:latin typeface="+mn-lt"/>
                <a:ea typeface="+mn-ea"/>
                <a:cs typeface="+mn-cs"/>
              </a:rPr>
              <a:t>UDP –</a:t>
            </a:r>
            <a:r>
              <a:rPr lang="en-US" sz="1200" b="0" i="0" kern="1200" dirty="0">
                <a:solidFill>
                  <a:schemeClr val="tx1"/>
                </a:solidFill>
                <a:effectLst/>
                <a:latin typeface="+mn-lt"/>
                <a:ea typeface="+mn-ea"/>
                <a:cs typeface="+mn-cs"/>
              </a:rPr>
              <a:t> is for connection less applications. It has no has built in error checking and </a:t>
            </a:r>
            <a:r>
              <a:rPr lang="en-US" sz="1200" b="1" i="0" kern="1200" dirty="0">
                <a:solidFill>
                  <a:schemeClr val="tx1"/>
                </a:solidFill>
                <a:effectLst/>
                <a:latin typeface="+mn-lt"/>
                <a:ea typeface="+mn-ea"/>
                <a:cs typeface="+mn-cs"/>
              </a:rPr>
              <a:t>will not</a:t>
            </a:r>
            <a:r>
              <a:rPr lang="en-US" sz="1200" b="0" i="0" kern="1200" dirty="0">
                <a:solidFill>
                  <a:schemeClr val="tx1"/>
                </a:solidFill>
                <a:effectLst/>
                <a:latin typeface="+mn-lt"/>
                <a:ea typeface="+mn-ea"/>
                <a:cs typeface="+mn-cs"/>
              </a:rPr>
              <a:t> re transmit missing packets.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default port for HTTP is 80 and HTTPS is 443 but a TCP server socket can be associated with any port from 1 to 65535</a:t>
            </a:r>
            <a:endParaRPr lang="en-US" dirty="0"/>
          </a:p>
          <a:p>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14</a:t>
            </a:fld>
            <a:endParaRPr lang="en-US"/>
          </a:p>
        </p:txBody>
      </p:sp>
    </p:spTree>
    <p:extLst>
      <p:ext uri="{BB962C8B-B14F-4D97-AF65-F5344CB8AC3E}">
        <p14:creationId xmlns:p14="http://schemas.microsoft.com/office/powerpoint/2010/main" val="33703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default port for HTTP is 80 and HTTPS is 443 but a TCP server socket can be associated with any port from 1 to 65535</a:t>
            </a:r>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19</a:t>
            </a:fld>
            <a:endParaRPr lang="en-US"/>
          </a:p>
        </p:txBody>
      </p:sp>
    </p:spTree>
    <p:extLst>
      <p:ext uri="{BB962C8B-B14F-4D97-AF65-F5344CB8AC3E}">
        <p14:creationId xmlns:p14="http://schemas.microsoft.com/office/powerpoint/2010/main" val="100519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is usually, disabled because of the security issues.</a:t>
            </a:r>
          </a:p>
        </p:txBody>
      </p:sp>
      <p:sp>
        <p:nvSpPr>
          <p:cNvPr id="4" name="Slide Number Placeholder 3"/>
          <p:cNvSpPr>
            <a:spLocks noGrp="1"/>
          </p:cNvSpPr>
          <p:nvPr>
            <p:ph type="sldNum" sz="quarter" idx="5"/>
          </p:nvPr>
        </p:nvSpPr>
        <p:spPr/>
        <p:txBody>
          <a:bodyPr/>
          <a:lstStyle/>
          <a:p>
            <a:fld id="{82771643-347F-47AE-8F3C-DB3ED20C6DE8}" type="slidenum">
              <a:rPr lang="en-US" smtClean="0"/>
              <a:t>21</a:t>
            </a:fld>
            <a:endParaRPr lang="en-US"/>
          </a:p>
        </p:txBody>
      </p:sp>
    </p:spTree>
    <p:extLst>
      <p:ext uri="{BB962C8B-B14F-4D97-AF65-F5344CB8AC3E}">
        <p14:creationId xmlns:p14="http://schemas.microsoft.com/office/powerpoint/2010/main" val="242601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server can send a </a:t>
            </a:r>
            <a:r>
              <a:rPr lang="en-US" dirty="0"/>
              <a:t>Expect: 100-continue</a:t>
            </a:r>
            <a:r>
              <a:rPr lang="en-US" sz="1200" b="0" i="0" kern="1200" dirty="0">
                <a:solidFill>
                  <a:schemeClr val="tx1"/>
                </a:solidFill>
                <a:effectLst/>
                <a:latin typeface="+mn-lt"/>
                <a:ea typeface="+mn-ea"/>
                <a:cs typeface="+mn-cs"/>
              </a:rPr>
              <a:t> message, telling the client to continue sending the remainder of the request, or ignore if it has already sent it. </a:t>
            </a:r>
          </a:p>
          <a:p>
            <a:r>
              <a:rPr lang="en-US" sz="1200" b="0" i="0" kern="1200" dirty="0">
                <a:solidFill>
                  <a:schemeClr val="tx1"/>
                </a:solidFill>
                <a:effectLst/>
                <a:latin typeface="+mn-lt"/>
                <a:ea typeface="+mn-ea"/>
                <a:cs typeface="+mn-cs"/>
              </a:rPr>
              <a:t>HTTP/1.0 clients are supposed to ignore this header.</a:t>
            </a:r>
            <a:endParaRPr lang="en-US" dirty="0"/>
          </a:p>
        </p:txBody>
      </p:sp>
      <p:sp>
        <p:nvSpPr>
          <p:cNvPr id="4" name="Slide Number Placeholder 3"/>
          <p:cNvSpPr>
            <a:spLocks noGrp="1"/>
          </p:cNvSpPr>
          <p:nvPr>
            <p:ph type="sldNum" sz="quarter" idx="5"/>
          </p:nvPr>
        </p:nvSpPr>
        <p:spPr/>
        <p:txBody>
          <a:bodyPr/>
          <a:lstStyle/>
          <a:p>
            <a:fld id="{82771643-347F-47AE-8F3C-DB3ED20C6DE8}" type="slidenum">
              <a:rPr lang="en-US" smtClean="0"/>
              <a:t>22</a:t>
            </a:fld>
            <a:endParaRPr lang="en-US"/>
          </a:p>
        </p:txBody>
      </p:sp>
    </p:spTree>
    <p:extLst>
      <p:ext uri="{BB962C8B-B14F-4D97-AF65-F5344CB8AC3E}">
        <p14:creationId xmlns:p14="http://schemas.microsoft.com/office/powerpoint/2010/main" val="276804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228735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57448"/>
            <a:ext cx="7886700" cy="133324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238332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345600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25302" y="1573618"/>
            <a:ext cx="8304028" cy="4827181"/>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chemeClr val="dk1"/>
              </a:buClr>
              <a:buSzPts val="2400"/>
              <a:buFont typeface="Times New Roman"/>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Font typeface="Times New Roman"/>
              <a:buChar char="•"/>
              <a:defRPr sz="2000">
                <a:latin typeface="Times New Roman"/>
                <a:ea typeface="Times New Roman"/>
                <a:cs typeface="Times New Roman"/>
                <a:sym typeface="Times New Roman"/>
              </a:defRPr>
            </a:lvl2pPr>
            <a:lvl3pPr marL="1371600" lvl="2" indent="-342900" algn="l">
              <a:lnSpc>
                <a:spcPct val="90000"/>
              </a:lnSpc>
              <a:spcBef>
                <a:spcPts val="500"/>
              </a:spcBef>
              <a:spcAft>
                <a:spcPts val="0"/>
              </a:spcAft>
              <a:buClr>
                <a:schemeClr val="dk1"/>
              </a:buClr>
              <a:buSzPts val="1800"/>
              <a:buFont typeface="Times New Roman"/>
              <a:buChar char="•"/>
              <a:defRPr sz="1800">
                <a:latin typeface="Times New Roman"/>
                <a:ea typeface="Times New Roman"/>
                <a:cs typeface="Times New Roman"/>
                <a:sym typeface="Times New Roman"/>
              </a:defRPr>
            </a:lvl3pPr>
            <a:lvl4pPr marL="1828800" lvl="3" indent="-330200" algn="l">
              <a:lnSpc>
                <a:spcPct val="90000"/>
              </a:lnSpc>
              <a:spcBef>
                <a:spcPts val="500"/>
              </a:spcBef>
              <a:spcAft>
                <a:spcPts val="0"/>
              </a:spcAft>
              <a:buClr>
                <a:schemeClr val="dk1"/>
              </a:buClr>
              <a:buSzPts val="1600"/>
              <a:buFont typeface="Times New Roman"/>
              <a:buChar char="•"/>
              <a:defRPr sz="1600">
                <a:latin typeface="Times New Roman"/>
                <a:ea typeface="Times New Roman"/>
                <a:cs typeface="Times New Roman"/>
                <a:sym typeface="Times New Roman"/>
              </a:defRPr>
            </a:lvl4pPr>
            <a:lvl5pPr marL="2286000" lvl="4" indent="-330200" algn="l">
              <a:lnSpc>
                <a:spcPct val="90000"/>
              </a:lnSpc>
              <a:spcBef>
                <a:spcPts val="500"/>
              </a:spcBef>
              <a:spcAft>
                <a:spcPts val="0"/>
              </a:spcAft>
              <a:buClr>
                <a:schemeClr val="dk1"/>
              </a:buClr>
              <a:buSzPts val="1600"/>
              <a:buFont typeface="Times New Roman"/>
              <a:buChar char="•"/>
              <a:defRPr sz="1600">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p:nvPr/>
        </p:nvSpPr>
        <p:spPr>
          <a:xfrm>
            <a:off x="0" y="0"/>
            <a:ext cx="9144000" cy="331773"/>
          </a:xfrm>
          <a:prstGeom prst="rect">
            <a:avLst/>
          </a:prstGeom>
          <a:solidFill>
            <a:srgbClr val="50AA50"/>
          </a:solidFill>
          <a:ln w="12700" cap="flat" cmpd="sng">
            <a:solidFill>
              <a:srgbClr val="50AA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3"/>
          <p:cNvSpPr/>
          <p:nvPr/>
        </p:nvSpPr>
        <p:spPr>
          <a:xfrm>
            <a:off x="0" y="345274"/>
            <a:ext cx="9144000" cy="949452"/>
          </a:xfrm>
          <a:prstGeom prst="rect">
            <a:avLst/>
          </a:prstGeom>
          <a:solidFill>
            <a:srgbClr val="FABE00"/>
          </a:solidFill>
          <a:ln w="12700" cap="flat" cmpd="sng">
            <a:solidFill>
              <a:srgbClr val="FABE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3"/>
          <p:cNvSpPr txBox="1">
            <a:spLocks noGrp="1"/>
          </p:cNvSpPr>
          <p:nvPr>
            <p:ph type="title"/>
          </p:nvPr>
        </p:nvSpPr>
        <p:spPr>
          <a:xfrm>
            <a:off x="1457831" y="418424"/>
            <a:ext cx="7271499" cy="803152"/>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4000"/>
              <a:buFont typeface="Times New Roman"/>
              <a:buNone/>
              <a:defRPr sz="4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p:nvPr/>
        </p:nvSpPr>
        <p:spPr>
          <a:xfrm>
            <a:off x="4555816" y="6618169"/>
            <a:ext cx="4588183" cy="239559"/>
          </a:xfrm>
          <a:prstGeom prst="rect">
            <a:avLst/>
          </a:prstGeom>
          <a:solidFill>
            <a:srgbClr val="50AA50"/>
          </a:solidFill>
          <a:ln w="12700" cap="flat" cmpd="sng">
            <a:solidFill>
              <a:srgbClr val="50AA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1" y="6618168"/>
            <a:ext cx="4693381" cy="239559"/>
          </a:xfrm>
          <a:prstGeom prst="rect">
            <a:avLst/>
          </a:prstGeom>
          <a:solidFill>
            <a:srgbClr val="FABE00"/>
          </a:solidFill>
          <a:ln w="12700" cap="flat" cmpd="sng">
            <a:solidFill>
              <a:srgbClr val="FABE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M. Fahim, G. Succi, A. Tormasov </a:t>
            </a:r>
            <a:endParaRPr sz="1200" b="0" i="0" u="none" strike="noStrike" cap="none">
              <a:solidFill>
                <a:schemeClr val="dk1"/>
              </a:solidFill>
              <a:latin typeface="Times New Roman"/>
              <a:ea typeface="Times New Roman"/>
              <a:cs typeface="Times New Roman"/>
              <a:sym typeface="Times New Roman"/>
            </a:endParaRPr>
          </a:p>
        </p:txBody>
      </p:sp>
      <p:sp>
        <p:nvSpPr>
          <p:cNvPr id="28" name="Google Shape;28;p3"/>
          <p:cNvSpPr txBox="1">
            <a:spLocks noGrp="1"/>
          </p:cNvSpPr>
          <p:nvPr>
            <p:ph type="sldNum" idx="12"/>
          </p:nvPr>
        </p:nvSpPr>
        <p:spPr>
          <a:xfrm>
            <a:off x="6182315" y="6572734"/>
            <a:ext cx="736374" cy="3304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3"/>
          <p:cNvPicPr preferRelativeResize="0"/>
          <p:nvPr/>
        </p:nvPicPr>
        <p:blipFill rotWithShape="1">
          <a:blip r:embed="rId2">
            <a:alphaModFix/>
          </a:blip>
          <a:srcRect/>
          <a:stretch/>
        </p:blipFill>
        <p:spPr>
          <a:xfrm>
            <a:off x="170741" y="506386"/>
            <a:ext cx="1116349" cy="678320"/>
          </a:xfrm>
          <a:prstGeom prst="rect">
            <a:avLst/>
          </a:prstGeom>
          <a:noFill/>
          <a:ln>
            <a:noFill/>
          </a:ln>
        </p:spPr>
      </p:pic>
    </p:spTree>
    <p:extLst>
      <p:ext uri="{BB962C8B-B14F-4D97-AF65-F5344CB8AC3E}">
        <p14:creationId xmlns:p14="http://schemas.microsoft.com/office/powerpoint/2010/main" val="701815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99065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25302" y="1573618"/>
            <a:ext cx="8304028" cy="4827181"/>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chemeClr val="dk1"/>
              </a:buClr>
              <a:buSzPts val="2400"/>
              <a:buFont typeface="Times New Roman"/>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Font typeface="Times New Roman"/>
              <a:buChar char="•"/>
              <a:defRPr sz="2000">
                <a:latin typeface="Times New Roman"/>
                <a:ea typeface="Times New Roman"/>
                <a:cs typeface="Times New Roman"/>
                <a:sym typeface="Times New Roman"/>
              </a:defRPr>
            </a:lvl2pPr>
            <a:lvl3pPr marL="1371600" lvl="2" indent="-342900" algn="l">
              <a:lnSpc>
                <a:spcPct val="90000"/>
              </a:lnSpc>
              <a:spcBef>
                <a:spcPts val="500"/>
              </a:spcBef>
              <a:spcAft>
                <a:spcPts val="0"/>
              </a:spcAft>
              <a:buClr>
                <a:schemeClr val="dk1"/>
              </a:buClr>
              <a:buSzPts val="1800"/>
              <a:buFont typeface="Times New Roman"/>
              <a:buChar char="•"/>
              <a:defRPr sz="1800">
                <a:latin typeface="Times New Roman"/>
                <a:ea typeface="Times New Roman"/>
                <a:cs typeface="Times New Roman"/>
                <a:sym typeface="Times New Roman"/>
              </a:defRPr>
            </a:lvl3pPr>
            <a:lvl4pPr marL="1828800" lvl="3" indent="-330200" algn="l">
              <a:lnSpc>
                <a:spcPct val="90000"/>
              </a:lnSpc>
              <a:spcBef>
                <a:spcPts val="500"/>
              </a:spcBef>
              <a:spcAft>
                <a:spcPts val="0"/>
              </a:spcAft>
              <a:buClr>
                <a:schemeClr val="dk1"/>
              </a:buClr>
              <a:buSzPts val="1600"/>
              <a:buFont typeface="Times New Roman"/>
              <a:buChar char="•"/>
              <a:defRPr sz="1600">
                <a:latin typeface="Times New Roman"/>
                <a:ea typeface="Times New Roman"/>
                <a:cs typeface="Times New Roman"/>
                <a:sym typeface="Times New Roman"/>
              </a:defRPr>
            </a:lvl4pPr>
            <a:lvl5pPr marL="2286000" lvl="4" indent="-330200" algn="l">
              <a:lnSpc>
                <a:spcPct val="90000"/>
              </a:lnSpc>
              <a:spcBef>
                <a:spcPts val="500"/>
              </a:spcBef>
              <a:spcAft>
                <a:spcPts val="0"/>
              </a:spcAft>
              <a:buClr>
                <a:schemeClr val="dk1"/>
              </a:buClr>
              <a:buSzPts val="1600"/>
              <a:buFont typeface="Times New Roman"/>
              <a:buChar char="•"/>
              <a:defRPr sz="1600">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p:nvPr/>
        </p:nvSpPr>
        <p:spPr>
          <a:xfrm>
            <a:off x="0" y="0"/>
            <a:ext cx="9144000" cy="331773"/>
          </a:xfrm>
          <a:prstGeom prst="rect">
            <a:avLst/>
          </a:prstGeom>
          <a:solidFill>
            <a:srgbClr val="50AA50"/>
          </a:solidFill>
          <a:ln w="12700" cap="flat" cmpd="sng">
            <a:solidFill>
              <a:srgbClr val="50AA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3"/>
          <p:cNvSpPr/>
          <p:nvPr/>
        </p:nvSpPr>
        <p:spPr>
          <a:xfrm>
            <a:off x="0" y="345274"/>
            <a:ext cx="9144000" cy="949452"/>
          </a:xfrm>
          <a:prstGeom prst="rect">
            <a:avLst/>
          </a:prstGeom>
          <a:solidFill>
            <a:srgbClr val="FABE00"/>
          </a:solidFill>
          <a:ln w="12700" cap="flat" cmpd="sng">
            <a:solidFill>
              <a:srgbClr val="FABE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3"/>
          <p:cNvSpPr txBox="1">
            <a:spLocks noGrp="1"/>
          </p:cNvSpPr>
          <p:nvPr>
            <p:ph type="title"/>
          </p:nvPr>
        </p:nvSpPr>
        <p:spPr>
          <a:xfrm>
            <a:off x="1457831" y="418424"/>
            <a:ext cx="7271499" cy="803152"/>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4000"/>
              <a:buFont typeface="Times New Roman"/>
              <a:buNone/>
              <a:defRPr sz="4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p:nvPr/>
        </p:nvSpPr>
        <p:spPr>
          <a:xfrm>
            <a:off x="4555816" y="6618169"/>
            <a:ext cx="4588183" cy="239559"/>
          </a:xfrm>
          <a:prstGeom prst="rect">
            <a:avLst/>
          </a:prstGeom>
          <a:solidFill>
            <a:srgbClr val="50AA50"/>
          </a:solidFill>
          <a:ln w="12700" cap="flat" cmpd="sng">
            <a:solidFill>
              <a:srgbClr val="50AA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1" y="6618168"/>
            <a:ext cx="4693381" cy="239559"/>
          </a:xfrm>
          <a:prstGeom prst="rect">
            <a:avLst/>
          </a:prstGeom>
          <a:solidFill>
            <a:srgbClr val="FABE00"/>
          </a:solidFill>
          <a:ln w="12700" cap="flat" cmpd="sng">
            <a:solidFill>
              <a:srgbClr val="FABE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Times New Roman"/>
                <a:ea typeface="Times New Roman"/>
                <a:cs typeface="Times New Roman"/>
                <a:sym typeface="Times New Roman"/>
              </a:rPr>
              <a:t>M. Fahim, G. </a:t>
            </a:r>
            <a:r>
              <a:rPr lang="en-US" sz="1200" b="0" i="0" u="none" strike="noStrike" cap="none" dirty="0" err="1">
                <a:solidFill>
                  <a:schemeClr val="dk1"/>
                </a:solidFill>
                <a:latin typeface="Times New Roman"/>
                <a:ea typeface="Times New Roman"/>
                <a:cs typeface="Times New Roman"/>
                <a:sym typeface="Times New Roman"/>
              </a:rPr>
              <a:t>Succi</a:t>
            </a:r>
            <a:r>
              <a:rPr lang="en-US" sz="1200" b="0" i="0" u="none" strike="noStrike" cap="none" dirty="0">
                <a:solidFill>
                  <a:schemeClr val="dk1"/>
                </a:solidFill>
                <a:latin typeface="Times New Roman"/>
                <a:ea typeface="Times New Roman"/>
                <a:cs typeface="Times New Roman"/>
                <a:sym typeface="Times New Roman"/>
              </a:rPr>
              <a:t>, A. </a:t>
            </a:r>
            <a:r>
              <a:rPr lang="en-US" sz="1200" b="0" i="0" u="none" strike="noStrike" cap="none" dirty="0" err="1">
                <a:solidFill>
                  <a:schemeClr val="dk1"/>
                </a:solidFill>
                <a:latin typeface="Times New Roman"/>
                <a:ea typeface="Times New Roman"/>
                <a:cs typeface="Times New Roman"/>
                <a:sym typeface="Times New Roman"/>
              </a:rPr>
              <a:t>Tormasov</a:t>
            </a:r>
            <a:r>
              <a:rPr lang="en-US" sz="1200" b="0" i="0" u="none" strike="noStrike" cap="none" dirty="0">
                <a:solidFill>
                  <a:schemeClr val="dk1"/>
                </a:solidFill>
                <a:latin typeface="Times New Roman"/>
                <a:ea typeface="Times New Roman"/>
                <a:cs typeface="Times New Roman"/>
                <a:sym typeface="Times New Roman"/>
              </a:rPr>
              <a:t> </a:t>
            </a:r>
            <a:endParaRPr sz="1200" b="0" i="0" u="none" strike="noStrike" cap="none" dirty="0">
              <a:solidFill>
                <a:schemeClr val="dk1"/>
              </a:solidFill>
              <a:latin typeface="Times New Roman"/>
              <a:ea typeface="Times New Roman"/>
              <a:cs typeface="Times New Roman"/>
              <a:sym typeface="Times New Roman"/>
            </a:endParaRPr>
          </a:p>
        </p:txBody>
      </p:sp>
      <p:sp>
        <p:nvSpPr>
          <p:cNvPr id="28" name="Google Shape;28;p3"/>
          <p:cNvSpPr txBox="1">
            <a:spLocks noGrp="1"/>
          </p:cNvSpPr>
          <p:nvPr>
            <p:ph type="sldNum" idx="12"/>
          </p:nvPr>
        </p:nvSpPr>
        <p:spPr>
          <a:xfrm>
            <a:off x="6182315" y="6572734"/>
            <a:ext cx="736374" cy="3304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3"/>
          <p:cNvPicPr preferRelativeResize="0"/>
          <p:nvPr/>
        </p:nvPicPr>
        <p:blipFill rotWithShape="1">
          <a:blip r:embed="rId2">
            <a:alphaModFix/>
          </a:blip>
          <a:srcRect/>
          <a:stretch/>
        </p:blipFill>
        <p:spPr>
          <a:xfrm>
            <a:off x="170741" y="506386"/>
            <a:ext cx="1116349" cy="678320"/>
          </a:xfrm>
          <a:prstGeom prst="rect">
            <a:avLst/>
          </a:prstGeom>
          <a:noFill/>
          <a:ln>
            <a:noFill/>
          </a:ln>
        </p:spPr>
      </p:pic>
    </p:spTree>
    <p:extLst>
      <p:ext uri="{BB962C8B-B14F-4D97-AF65-F5344CB8AC3E}">
        <p14:creationId xmlns:p14="http://schemas.microsoft.com/office/powerpoint/2010/main" val="723869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7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7665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25704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57980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8381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4726" y="357448"/>
            <a:ext cx="7060623" cy="850712"/>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800599" y="6641869"/>
            <a:ext cx="2057400" cy="216131"/>
          </a:xfrm>
          <a:prstGeom prst="rect">
            <a:avLst/>
          </a:prstGeom>
        </p:spPr>
        <p:txBody>
          <a:bodyPr/>
          <a:lstStyle>
            <a:lvl1pPr>
              <a:defRPr sz="1400" b="0">
                <a:solidFill>
                  <a:schemeClr val="bg1"/>
                </a:solidFill>
              </a:defRPr>
            </a:lvl1pPr>
          </a:lstStyle>
          <a:p>
            <a:fld id="{4885F490-12EF-4BA1-99D1-2A0E64B76D72}" type="slidenum">
              <a:rPr lang="en-US" smtClean="0"/>
              <a:pPr/>
              <a:t>‹#›</a:t>
            </a:fld>
            <a:endParaRPr lang="en-US"/>
          </a:p>
        </p:txBody>
      </p:sp>
    </p:spTree>
    <p:extLst>
      <p:ext uri="{BB962C8B-B14F-4D97-AF65-F5344CB8AC3E}">
        <p14:creationId xmlns:p14="http://schemas.microsoft.com/office/powerpoint/2010/main" val="2403652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11588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7916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104677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57448"/>
            <a:ext cx="7886700" cy="133324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35582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42698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57448"/>
            <a:ext cx="7886700" cy="133324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315963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66558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245024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800599" y="6641869"/>
            <a:ext cx="2057400" cy="365125"/>
          </a:xfrm>
          <a:prstGeom prst="rect">
            <a:avLst/>
          </a:prstGeom>
        </p:spPr>
        <p:txBody>
          <a:bodyPr/>
          <a:lstStyle/>
          <a:p>
            <a:fld id="{4885F490-12EF-4BA1-99D1-2A0E64B76D72}" type="slidenum">
              <a:rPr lang="en-US" smtClean="0"/>
              <a:t>‹#›</a:t>
            </a:fld>
            <a:endParaRPr lang="en-US"/>
          </a:p>
        </p:txBody>
      </p:sp>
    </p:spTree>
    <p:extLst>
      <p:ext uri="{BB962C8B-B14F-4D97-AF65-F5344CB8AC3E}">
        <p14:creationId xmlns:p14="http://schemas.microsoft.com/office/powerpoint/2010/main" val="23548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131" y="1446415"/>
            <a:ext cx="8611985" cy="495719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E31CED5-FAB6-4F11-836C-626010B7DF6F}"/>
              </a:ext>
            </a:extLst>
          </p:cNvPr>
          <p:cNvSpPr/>
          <p:nvPr userDrawn="1"/>
        </p:nvSpPr>
        <p:spPr>
          <a:xfrm>
            <a:off x="0" y="0"/>
            <a:ext cx="9144000" cy="365125"/>
          </a:xfrm>
          <a:prstGeom prst="rect">
            <a:avLst/>
          </a:prstGeom>
          <a:solidFill>
            <a:srgbClr val="50AA50"/>
          </a:solidFill>
          <a:ln>
            <a:solidFill>
              <a:srgbClr val="50AA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EDBE1FD-6971-452A-B06B-D479526EC22A}"/>
              </a:ext>
            </a:extLst>
          </p:cNvPr>
          <p:cNvSpPr/>
          <p:nvPr userDrawn="1"/>
        </p:nvSpPr>
        <p:spPr>
          <a:xfrm>
            <a:off x="0" y="365125"/>
            <a:ext cx="9144000" cy="856846"/>
          </a:xfrm>
          <a:prstGeom prst="rect">
            <a:avLst/>
          </a:prstGeom>
          <a:solidFill>
            <a:srgbClr val="FABE00"/>
          </a:solidFill>
          <a:ln>
            <a:solidFill>
              <a:srgbClr val="FA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DDD8FCCF-46CD-4068-B5B6-5CA2EF828B48}"/>
              </a:ext>
            </a:extLst>
          </p:cNvPr>
          <p:cNvSpPr>
            <a:spLocks noGrp="1"/>
          </p:cNvSpPr>
          <p:nvPr>
            <p:ph type="title"/>
          </p:nvPr>
        </p:nvSpPr>
        <p:spPr>
          <a:xfrm>
            <a:off x="1457830" y="487882"/>
            <a:ext cx="7370286" cy="611331"/>
          </a:xfrm>
          <a:prstGeom prst="rect">
            <a:avLst/>
          </a:prstGeom>
        </p:spPr>
        <p:txBody>
          <a:bodyPr vert="horz" lIns="91440" tIns="45720" rIns="91440" bIns="45720" rtlCol="0" anchor="ctr">
            <a:noAutofit/>
          </a:bodyPr>
          <a:lstStyle/>
          <a:p>
            <a:r>
              <a:rPr lang="en-US" dirty="0"/>
              <a:t>Click to edit Master title style</a:t>
            </a:r>
          </a:p>
        </p:txBody>
      </p:sp>
      <p:pic>
        <p:nvPicPr>
          <p:cNvPr id="14" name="Google Shape;29;p3">
            <a:extLst>
              <a:ext uri="{FF2B5EF4-FFF2-40B4-BE49-F238E27FC236}">
                <a16:creationId xmlns:a16="http://schemas.microsoft.com/office/drawing/2014/main" id="{8D36D772-E6A6-4D88-A447-7C129B48706D}"/>
              </a:ext>
            </a:extLst>
          </p:cNvPr>
          <p:cNvPicPr preferRelativeResize="0"/>
          <p:nvPr userDrawn="1"/>
        </p:nvPicPr>
        <p:blipFill rotWithShape="1">
          <a:blip r:embed="rId14">
            <a:alphaModFix/>
          </a:blip>
          <a:srcRect/>
          <a:stretch/>
        </p:blipFill>
        <p:spPr>
          <a:xfrm>
            <a:off x="70475" y="454387"/>
            <a:ext cx="1116349" cy="678320"/>
          </a:xfrm>
          <a:prstGeom prst="rect">
            <a:avLst/>
          </a:prstGeom>
          <a:noFill/>
          <a:ln>
            <a:noFill/>
          </a:ln>
        </p:spPr>
      </p:pic>
      <p:sp>
        <p:nvSpPr>
          <p:cNvPr id="15" name="Rectangle 14">
            <a:extLst>
              <a:ext uri="{FF2B5EF4-FFF2-40B4-BE49-F238E27FC236}">
                <a16:creationId xmlns:a16="http://schemas.microsoft.com/office/drawing/2014/main" id="{324AB95E-2F1C-4062-948D-869DD5E90BD4}"/>
              </a:ext>
            </a:extLst>
          </p:cNvPr>
          <p:cNvSpPr/>
          <p:nvPr userDrawn="1"/>
        </p:nvSpPr>
        <p:spPr>
          <a:xfrm>
            <a:off x="4571999" y="6641869"/>
            <a:ext cx="4572001" cy="215973"/>
          </a:xfrm>
          <a:prstGeom prst="rect">
            <a:avLst/>
          </a:prstGeom>
          <a:solidFill>
            <a:srgbClr val="50AA50"/>
          </a:solidFill>
          <a:ln>
            <a:solidFill>
              <a:srgbClr val="50AA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334E6C-3BE5-42E1-BC3C-7E2513C80B4F}"/>
              </a:ext>
            </a:extLst>
          </p:cNvPr>
          <p:cNvSpPr/>
          <p:nvPr userDrawn="1"/>
        </p:nvSpPr>
        <p:spPr>
          <a:xfrm>
            <a:off x="0" y="6642027"/>
            <a:ext cx="4571999" cy="215973"/>
          </a:xfrm>
          <a:prstGeom prst="rect">
            <a:avLst/>
          </a:prstGeom>
          <a:solidFill>
            <a:srgbClr val="FABE00"/>
          </a:solidFill>
          <a:ln>
            <a:solidFill>
              <a:srgbClr val="FA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spc="300" dirty="0">
                <a:solidFill>
                  <a:schemeClr val="tx1"/>
                </a:solidFill>
                <a:latin typeface="Times New Roman" panose="02020603050405020304" pitchFamily="18" charset="0"/>
                <a:cs typeface="Times New Roman" panose="02020603050405020304" pitchFamily="18" charset="0"/>
              </a:rPr>
              <a:t>M. Fahim, G. Succi, A. Tormasov </a:t>
            </a:r>
          </a:p>
        </p:txBody>
      </p:sp>
      <p:sp>
        <p:nvSpPr>
          <p:cNvPr id="18" name="Slide Number Placeholder 5">
            <a:extLst>
              <a:ext uri="{FF2B5EF4-FFF2-40B4-BE49-F238E27FC236}">
                <a16:creationId xmlns:a16="http://schemas.microsoft.com/office/drawing/2014/main" id="{21E95CD6-FE96-40FE-9336-EE5A342B0696}"/>
              </a:ext>
            </a:extLst>
          </p:cNvPr>
          <p:cNvSpPr>
            <a:spLocks noGrp="1"/>
          </p:cNvSpPr>
          <p:nvPr>
            <p:ph type="sldNum" sz="quarter" idx="4"/>
          </p:nvPr>
        </p:nvSpPr>
        <p:spPr>
          <a:xfrm>
            <a:off x="4800599" y="6641869"/>
            <a:ext cx="2057400" cy="215973"/>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885F490-12EF-4BA1-99D1-2A0E64B76D72}" type="slidenum">
              <a:rPr lang="en-US" smtClean="0"/>
              <a:pPr/>
              <a:t>‹#›</a:t>
            </a:fld>
            <a:endParaRPr lang="en-US" dirty="0"/>
          </a:p>
        </p:txBody>
      </p:sp>
    </p:spTree>
    <p:extLst>
      <p:ext uri="{BB962C8B-B14F-4D97-AF65-F5344CB8AC3E}">
        <p14:creationId xmlns:p14="http://schemas.microsoft.com/office/powerpoint/2010/main" val="1220708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2" r:id="rId12"/>
  </p:sldLayoutIdLst>
  <p:hf hdr="0" ftr="0" dt="0"/>
  <p:txStyles>
    <p:titleStyle>
      <a:lvl1pPr algn="ctr"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0114743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ode.tutsplus.com/tutorials/http-the-protocol-every-web-developer-must-know-part-1--net-31177" TargetMode="External"/><Relationship Id="rId2" Type="http://schemas.openxmlformats.org/officeDocument/2006/relationships/hyperlink" Target="http://condor.depaul.edu/dmumaugh/readings/handouts/SE435/HTTP/http.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p:nvPr/>
        </p:nvSpPr>
        <p:spPr>
          <a:xfrm>
            <a:off x="0" y="0"/>
            <a:ext cx="9144000" cy="446567"/>
          </a:xfrm>
          <a:prstGeom prst="rect">
            <a:avLst/>
          </a:prstGeom>
          <a:solidFill>
            <a:srgbClr val="50AA50"/>
          </a:solidFill>
          <a:ln w="12700" cap="flat" cmpd="sng">
            <a:solidFill>
              <a:srgbClr val="50AA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81" name="Google Shape;81;p11"/>
          <p:cNvSpPr/>
          <p:nvPr/>
        </p:nvSpPr>
        <p:spPr>
          <a:xfrm>
            <a:off x="861237" y="1286540"/>
            <a:ext cx="7230140" cy="818707"/>
          </a:xfrm>
          <a:prstGeom prst="roundRect">
            <a:avLst>
              <a:gd name="adj" fmla="val 16667"/>
            </a:avLst>
          </a:prstGeom>
          <a:solidFill>
            <a:srgbClr val="FABE00"/>
          </a:solidFill>
          <a:ln w="12700" cap="flat" cmpd="sng">
            <a:solidFill>
              <a:srgbClr val="FABE00"/>
            </a:solidFill>
            <a:prstDash val="solid"/>
            <a:miter lim="800000"/>
            <a:headEnd type="none" w="sm" len="sm"/>
            <a:tailEnd type="none" w="sm" len="sm"/>
          </a:ln>
          <a:effectLst>
            <a:outerShdw blurRad="50800" dist="762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200"/>
              <a:buFont typeface="Arial"/>
              <a:buNone/>
              <a:tabLst/>
              <a:defRPr/>
            </a:pPr>
            <a:r>
              <a:rPr kumimoji="0" lang="en-US" sz="32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Networks (Tutorial). Week 2</a:t>
            </a:r>
            <a:endParaRPr kumimoji="0" sz="32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82" name="Google Shape;82;p11"/>
          <p:cNvSpPr txBox="1"/>
          <p:nvPr/>
        </p:nvSpPr>
        <p:spPr>
          <a:xfrm>
            <a:off x="1614201" y="2745303"/>
            <a:ext cx="5909887" cy="2585323"/>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Muhammad Fahim, Giancarlo </a:t>
            </a:r>
            <a:r>
              <a:rPr kumimoji="0" lang="en-US" sz="18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Succi</a:t>
            </a: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Alexander </a:t>
            </a:r>
            <a:r>
              <a:rPr kumimoji="0" lang="en-US" sz="18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Tormasov</a:t>
            </a: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Innopolis</a:t>
            </a: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University</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m.fahim@innopolis.ru</a:t>
            </a: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g.succi@innoplois.ru</a:t>
            </a: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a.tormasov@innopolis.ru</a:t>
            </a:r>
            <a:endParaRPr kumimoji="0"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83" name="Google Shape;83;p11"/>
          <p:cNvSpPr txBox="1"/>
          <p:nvPr/>
        </p:nvSpPr>
        <p:spPr>
          <a:xfrm>
            <a:off x="3245705" y="5810090"/>
            <a:ext cx="2646878"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January 31, 2019</a:t>
            </a:r>
            <a:endParaRPr kumimoji="0" sz="2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AF83-34AE-427D-9FE2-C8D5C62071AB}"/>
              </a:ext>
            </a:extLst>
          </p:cNvPr>
          <p:cNvSpPr>
            <a:spLocks noGrp="1"/>
          </p:cNvSpPr>
          <p:nvPr>
            <p:ph type="title"/>
          </p:nvPr>
        </p:nvSpPr>
        <p:spPr/>
        <p:txBody>
          <a:bodyPr/>
          <a:lstStyle/>
          <a:p>
            <a:r>
              <a:rPr lang="en-US" dirty="0"/>
              <a:t>Network Protocols</a:t>
            </a:r>
          </a:p>
        </p:txBody>
      </p:sp>
      <p:sp>
        <p:nvSpPr>
          <p:cNvPr id="3" name="Content Placeholder 2">
            <a:extLst>
              <a:ext uri="{FF2B5EF4-FFF2-40B4-BE49-F238E27FC236}">
                <a16:creationId xmlns:a16="http://schemas.microsoft.com/office/drawing/2014/main" id="{DBFD461F-65A7-4630-90A5-EC3B66E75D51}"/>
              </a:ext>
            </a:extLst>
          </p:cNvPr>
          <p:cNvSpPr>
            <a:spLocks noGrp="1"/>
          </p:cNvSpPr>
          <p:nvPr>
            <p:ph idx="1"/>
          </p:nvPr>
        </p:nvSpPr>
        <p:spPr>
          <a:xfrm>
            <a:off x="216131" y="1446415"/>
            <a:ext cx="8611985" cy="3880497"/>
          </a:xfrm>
        </p:spPr>
        <p:txBody>
          <a:bodyPr>
            <a:normAutofit/>
          </a:bodyPr>
          <a:lstStyle/>
          <a:p>
            <a:r>
              <a:rPr lang="en-US" dirty="0"/>
              <a:t>The rules are defined by the </a:t>
            </a:r>
            <a:r>
              <a:rPr lang="en-US" dirty="0">
                <a:solidFill>
                  <a:srgbClr val="0066FF"/>
                </a:solidFill>
              </a:rPr>
              <a:t>inventor </a:t>
            </a:r>
            <a:r>
              <a:rPr lang="en-US" dirty="0"/>
              <a:t>of the protocol – may be a </a:t>
            </a:r>
            <a:r>
              <a:rPr lang="en-US" dirty="0">
                <a:solidFill>
                  <a:srgbClr val="0066FF"/>
                </a:solidFill>
              </a:rPr>
              <a:t>group</a:t>
            </a:r>
            <a:r>
              <a:rPr lang="en-US" dirty="0"/>
              <a:t> or a </a:t>
            </a:r>
            <a:r>
              <a:rPr lang="en-US" dirty="0">
                <a:solidFill>
                  <a:srgbClr val="0066FF"/>
                </a:solidFill>
              </a:rPr>
              <a:t>single person.</a:t>
            </a:r>
          </a:p>
          <a:p>
            <a:endParaRPr lang="en-US" dirty="0"/>
          </a:p>
          <a:p>
            <a:r>
              <a:rPr lang="en-US" dirty="0"/>
              <a:t>The rules must be </a:t>
            </a:r>
            <a:r>
              <a:rPr lang="en-US" dirty="0">
                <a:solidFill>
                  <a:srgbClr val="0066FF"/>
                </a:solidFill>
              </a:rPr>
              <a:t>precise and complete</a:t>
            </a:r>
            <a:r>
              <a:rPr lang="en-US" dirty="0"/>
              <a:t> so programmers can write programs that work with other programs.</a:t>
            </a:r>
          </a:p>
          <a:p>
            <a:endParaRPr lang="en-US" dirty="0"/>
          </a:p>
          <a:p>
            <a:r>
              <a:rPr lang="en-US" dirty="0"/>
              <a:t>The rules are often </a:t>
            </a:r>
            <a:r>
              <a:rPr lang="en-US" dirty="0">
                <a:solidFill>
                  <a:srgbClr val="0066FF"/>
                </a:solidFill>
              </a:rPr>
              <a:t>published as an RFC</a:t>
            </a:r>
            <a:r>
              <a:rPr lang="en-US" baseline="30000" dirty="0"/>
              <a:t>*</a:t>
            </a:r>
            <a:r>
              <a:rPr lang="en-US" dirty="0"/>
              <a:t> along with running client and server programs.</a:t>
            </a:r>
          </a:p>
          <a:p>
            <a:endParaRPr lang="en-US" dirty="0"/>
          </a:p>
        </p:txBody>
      </p:sp>
      <p:sp>
        <p:nvSpPr>
          <p:cNvPr id="4" name="Slide Number Placeholder 3">
            <a:extLst>
              <a:ext uri="{FF2B5EF4-FFF2-40B4-BE49-F238E27FC236}">
                <a16:creationId xmlns:a16="http://schemas.microsoft.com/office/drawing/2014/main" id="{EE793165-E8E5-47FB-8402-58298C469268}"/>
              </a:ext>
            </a:extLst>
          </p:cNvPr>
          <p:cNvSpPr>
            <a:spLocks noGrp="1"/>
          </p:cNvSpPr>
          <p:nvPr>
            <p:ph type="sldNum" sz="quarter" idx="12"/>
          </p:nvPr>
        </p:nvSpPr>
        <p:spPr/>
        <p:txBody>
          <a:bodyPr/>
          <a:lstStyle/>
          <a:p>
            <a:fld id="{4885F490-12EF-4BA1-99D1-2A0E64B76D72}" type="slidenum">
              <a:rPr lang="en-US" smtClean="0"/>
              <a:pPr/>
              <a:t>10</a:t>
            </a:fld>
            <a:endParaRPr lang="en-US"/>
          </a:p>
        </p:txBody>
      </p:sp>
      <p:sp>
        <p:nvSpPr>
          <p:cNvPr id="5" name="Text Box 4">
            <a:extLst>
              <a:ext uri="{FF2B5EF4-FFF2-40B4-BE49-F238E27FC236}">
                <a16:creationId xmlns:a16="http://schemas.microsoft.com/office/drawing/2014/main" id="{DEC29822-66B3-4E44-8546-BE43E5F80AF7}"/>
              </a:ext>
            </a:extLst>
          </p:cNvPr>
          <p:cNvSpPr txBox="1">
            <a:spLocks noChangeArrowheads="1"/>
          </p:cNvSpPr>
          <p:nvPr/>
        </p:nvSpPr>
        <p:spPr bwMode="auto">
          <a:xfrm>
            <a:off x="685800" y="6022975"/>
            <a:ext cx="3911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30000" dirty="0">
                <a:solidFill>
                  <a:srgbClr val="0066FF"/>
                </a:solidFill>
                <a:latin typeface="Times New Roman" panose="02020603050405020304" pitchFamily="18" charset="0"/>
                <a:cs typeface="Times New Roman" panose="02020603050405020304" pitchFamily="18" charset="0"/>
              </a:rPr>
              <a:t>*</a:t>
            </a:r>
            <a:r>
              <a:rPr lang="en-US" altLang="en-US" sz="2400" dirty="0">
                <a:solidFill>
                  <a:srgbClr val="0066FF"/>
                </a:solidFill>
                <a:latin typeface="Times New Roman" panose="02020603050405020304" pitchFamily="18" charset="0"/>
                <a:cs typeface="Times New Roman" panose="02020603050405020304" pitchFamily="18" charset="0"/>
              </a:rPr>
              <a:t>RFC = request for comments</a:t>
            </a:r>
          </a:p>
        </p:txBody>
      </p:sp>
    </p:spTree>
    <p:extLst>
      <p:ext uri="{BB962C8B-B14F-4D97-AF65-F5344CB8AC3E}">
        <p14:creationId xmlns:p14="http://schemas.microsoft.com/office/powerpoint/2010/main" val="97498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E89B-8D08-4AE3-9FE8-1C218175FBFF}"/>
              </a:ext>
            </a:extLst>
          </p:cNvPr>
          <p:cNvSpPr>
            <a:spLocks noGrp="1"/>
          </p:cNvSpPr>
          <p:nvPr>
            <p:ph type="title"/>
          </p:nvPr>
        </p:nvSpPr>
        <p:spPr/>
        <p:txBody>
          <a:bodyPr/>
          <a:lstStyle/>
          <a:p>
            <a:r>
              <a:rPr lang="en-US" dirty="0"/>
              <a:t>Application Layer Protocols</a:t>
            </a:r>
          </a:p>
        </p:txBody>
      </p:sp>
      <p:sp>
        <p:nvSpPr>
          <p:cNvPr id="4" name="Slide Number Placeholder 3">
            <a:extLst>
              <a:ext uri="{FF2B5EF4-FFF2-40B4-BE49-F238E27FC236}">
                <a16:creationId xmlns:a16="http://schemas.microsoft.com/office/drawing/2014/main" id="{3F9C2D0F-93CD-4061-9C92-F0DABDFAF594}"/>
              </a:ext>
            </a:extLst>
          </p:cNvPr>
          <p:cNvSpPr>
            <a:spLocks noGrp="1"/>
          </p:cNvSpPr>
          <p:nvPr>
            <p:ph type="sldNum" sz="quarter" idx="12"/>
          </p:nvPr>
        </p:nvSpPr>
        <p:spPr/>
        <p:txBody>
          <a:bodyPr/>
          <a:lstStyle/>
          <a:p>
            <a:fld id="{4885F490-12EF-4BA1-99D1-2A0E64B76D72}" type="slidenum">
              <a:rPr lang="en-US" smtClean="0"/>
              <a:pPr/>
              <a:t>11</a:t>
            </a:fld>
            <a:endParaRPr lang="en-US"/>
          </a:p>
        </p:txBody>
      </p:sp>
      <p:graphicFrame>
        <p:nvGraphicFramePr>
          <p:cNvPr id="5" name="Group 3">
            <a:extLst>
              <a:ext uri="{FF2B5EF4-FFF2-40B4-BE49-F238E27FC236}">
                <a16:creationId xmlns:a16="http://schemas.microsoft.com/office/drawing/2014/main" id="{4417D53D-534D-40D4-B237-1927A14B70BA}"/>
              </a:ext>
            </a:extLst>
          </p:cNvPr>
          <p:cNvGraphicFramePr>
            <a:graphicFrameLocks noGrp="1"/>
          </p:cNvGraphicFramePr>
          <p:nvPr>
            <p:ph idx="1"/>
            <p:extLst>
              <p:ext uri="{D42A27DB-BD31-4B8C-83A1-F6EECF244321}">
                <p14:modId xmlns:p14="http://schemas.microsoft.com/office/powerpoint/2010/main" val="3025313570"/>
              </p:ext>
            </p:extLst>
          </p:nvPr>
        </p:nvGraphicFramePr>
        <p:xfrm>
          <a:off x="777949" y="2255520"/>
          <a:ext cx="7588102" cy="2346960"/>
        </p:xfrm>
        <a:graphic>
          <a:graphicData uri="http://schemas.openxmlformats.org/drawingml/2006/table">
            <a:tbl>
              <a:tblPr>
                <a:tableStyleId>{5940675A-B579-460E-94D1-54222C63F5DA}</a:tableStyleId>
              </a:tblPr>
              <a:tblGrid>
                <a:gridCol w="3442422">
                  <a:extLst>
                    <a:ext uri="{9D8B030D-6E8A-4147-A177-3AD203B41FA5}">
                      <a16:colId xmlns:a16="http://schemas.microsoft.com/office/drawing/2014/main" val="3951360177"/>
                    </a:ext>
                  </a:extLst>
                </a:gridCol>
                <a:gridCol w="4145680">
                  <a:extLst>
                    <a:ext uri="{9D8B030D-6E8A-4147-A177-3AD203B41FA5}">
                      <a16:colId xmlns:a16="http://schemas.microsoft.com/office/drawing/2014/main" val="2459101034"/>
                    </a:ext>
                  </a:extLst>
                </a:gridCol>
              </a:tblGrid>
              <a:tr h="36576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dirty="0">
                          <a:ln>
                            <a:noFill/>
                          </a:ln>
                          <a:effectLst/>
                          <a:latin typeface="Times New Roman" panose="02020603050405020304" pitchFamily="18" charset="0"/>
                          <a:cs typeface="Times New Roman" panose="02020603050405020304" pitchFamily="18" charset="0"/>
                        </a:rPr>
                        <a:t>Protocol</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u="none" strike="noStrike" cap="none" normalizeH="0" baseline="0" dirty="0">
                          <a:ln>
                            <a:noFill/>
                          </a:ln>
                          <a:effectLst/>
                          <a:latin typeface="Times New Roman" panose="02020603050405020304" pitchFamily="18" charset="0"/>
                          <a:cs typeface="Times New Roman" panose="02020603050405020304" pitchFamily="18" charset="0"/>
                        </a:rPr>
                        <a:t>Application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3370439630"/>
                  </a:ext>
                </a:extLst>
              </a:tr>
              <a:tr h="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66FF"/>
                          </a:solidFill>
                          <a:effectLst/>
                          <a:latin typeface="Times New Roman" panose="02020603050405020304" pitchFamily="18" charset="0"/>
                          <a:cs typeface="Times New Roman" panose="02020603050405020304" pitchFamily="18" charset="0"/>
                        </a:rPr>
                        <a:t>HTTP: </a:t>
                      </a: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Hypertext Transfer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Retrieve and view Web pages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3097238054"/>
                  </a:ext>
                </a:extLst>
              </a:tr>
              <a:tr h="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66FF"/>
                          </a:solidFill>
                          <a:effectLst/>
                          <a:latin typeface="Times New Roman" panose="02020603050405020304" pitchFamily="18" charset="0"/>
                          <a:cs typeface="Times New Roman" panose="02020603050405020304" pitchFamily="18" charset="0"/>
                        </a:rPr>
                        <a:t>FTP: </a:t>
                      </a: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File Transfer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Copy files from client to server or from server to client</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1393190078"/>
                  </a:ext>
                </a:extLst>
              </a:tr>
              <a:tr h="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66FF"/>
                          </a:solidFill>
                          <a:effectLst/>
                          <a:latin typeface="Times New Roman" panose="02020603050405020304" pitchFamily="18" charset="0"/>
                          <a:cs typeface="Times New Roman" panose="02020603050405020304" pitchFamily="18" charset="0"/>
                        </a:rPr>
                        <a:t>SMTP: </a:t>
                      </a: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Simple Mail Transport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Send email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420213794"/>
                  </a:ext>
                </a:extLst>
              </a:tr>
              <a:tr h="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dirty="0">
                          <a:ln>
                            <a:noFill/>
                          </a:ln>
                          <a:solidFill>
                            <a:srgbClr val="0066FF"/>
                          </a:solidFill>
                          <a:effectLst/>
                          <a:latin typeface="Times New Roman" panose="02020603050405020304" pitchFamily="18" charset="0"/>
                          <a:cs typeface="Times New Roman" panose="02020603050405020304" pitchFamily="18" charset="0"/>
                        </a:rPr>
                        <a:t>POP: </a:t>
                      </a: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Post Office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Read email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3207556977"/>
                  </a:ext>
                </a:extLst>
              </a:tr>
            </a:tbl>
          </a:graphicData>
        </a:graphic>
      </p:graphicFrame>
    </p:spTree>
    <p:extLst>
      <p:ext uri="{BB962C8B-B14F-4D97-AF65-F5344CB8AC3E}">
        <p14:creationId xmlns:p14="http://schemas.microsoft.com/office/powerpoint/2010/main" val="13903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489A-D12E-4848-9B80-952160E51599}"/>
              </a:ext>
            </a:extLst>
          </p:cNvPr>
          <p:cNvSpPr>
            <a:spLocks noGrp="1"/>
          </p:cNvSpPr>
          <p:nvPr>
            <p:ph type="title"/>
          </p:nvPr>
        </p:nvSpPr>
        <p:spPr/>
        <p:txBody>
          <a:bodyPr/>
          <a:lstStyle/>
          <a:p>
            <a:r>
              <a:rPr lang="en-US" dirty="0"/>
              <a:t>Hypertext Transfer Protocol (HTTP)</a:t>
            </a:r>
          </a:p>
        </p:txBody>
      </p:sp>
      <p:sp>
        <p:nvSpPr>
          <p:cNvPr id="3" name="Content Placeholder 2">
            <a:extLst>
              <a:ext uri="{FF2B5EF4-FFF2-40B4-BE49-F238E27FC236}">
                <a16:creationId xmlns:a16="http://schemas.microsoft.com/office/drawing/2014/main" id="{AC37C18F-3FB1-4EAD-88E9-331C20FD8DED}"/>
              </a:ext>
            </a:extLst>
          </p:cNvPr>
          <p:cNvSpPr>
            <a:spLocks noGrp="1"/>
          </p:cNvSpPr>
          <p:nvPr>
            <p:ph idx="1"/>
          </p:nvPr>
        </p:nvSpPr>
        <p:spPr/>
        <p:txBody>
          <a:bodyPr/>
          <a:lstStyle/>
          <a:p>
            <a:r>
              <a:rPr lang="en-US" dirty="0">
                <a:solidFill>
                  <a:srgbClr val="0066FF"/>
                </a:solidFill>
              </a:rPr>
              <a:t>Tim Berners-Lee</a:t>
            </a:r>
            <a:r>
              <a:rPr lang="en-US" dirty="0"/>
              <a:t> added to the Internet to create the </a:t>
            </a:r>
            <a:r>
              <a:rPr lang="en-US" dirty="0">
                <a:solidFill>
                  <a:srgbClr val="0066FF"/>
                </a:solidFill>
              </a:rPr>
              <a:t>World Wide Web </a:t>
            </a:r>
            <a:r>
              <a:rPr lang="en-US" dirty="0"/>
              <a:t>had two fundamental dimensions</a:t>
            </a:r>
          </a:p>
          <a:p>
            <a:pPr lvl="1"/>
            <a:r>
              <a:rPr lang="en-US" dirty="0"/>
              <a:t>Connectivity </a:t>
            </a:r>
          </a:p>
          <a:p>
            <a:pPr lvl="1"/>
            <a:r>
              <a:rPr lang="en-US" dirty="0"/>
              <a:t>Interface. </a:t>
            </a:r>
          </a:p>
          <a:p>
            <a:endParaRPr lang="en-US" dirty="0"/>
          </a:p>
          <a:p>
            <a:r>
              <a:rPr lang="en-US" dirty="0"/>
              <a:t>He invented a new protocol for the </a:t>
            </a:r>
            <a:r>
              <a:rPr lang="en-US" dirty="0">
                <a:solidFill>
                  <a:srgbClr val="0066FF"/>
                </a:solidFill>
              </a:rPr>
              <a:t>computers to speak </a:t>
            </a:r>
            <a:r>
              <a:rPr lang="en-US" dirty="0"/>
              <a:t>as they exchanged </a:t>
            </a:r>
            <a:r>
              <a:rPr lang="en-US" dirty="0">
                <a:solidFill>
                  <a:srgbClr val="0066FF"/>
                </a:solidFill>
              </a:rPr>
              <a:t>hypermedia documents</a:t>
            </a:r>
          </a:p>
          <a:p>
            <a:endParaRPr lang="en-US" dirty="0"/>
          </a:p>
          <a:p>
            <a:r>
              <a:rPr lang="en-US" dirty="0"/>
              <a:t>A computer that </a:t>
            </a:r>
            <a:r>
              <a:rPr lang="en-US" dirty="0">
                <a:solidFill>
                  <a:srgbClr val="0066FF"/>
                </a:solidFill>
              </a:rPr>
              <a:t>asked for a file </a:t>
            </a:r>
            <a:r>
              <a:rPr lang="en-US" dirty="0"/>
              <a:t>from another computer would </a:t>
            </a:r>
            <a:r>
              <a:rPr lang="en-US" dirty="0">
                <a:solidFill>
                  <a:srgbClr val="0066FF"/>
                </a:solidFill>
              </a:rPr>
              <a:t>know, when it received </a:t>
            </a:r>
            <a:r>
              <a:rPr lang="en-US" dirty="0"/>
              <a:t>the file, if it was a picture, a movie, or a spoken word.</a:t>
            </a:r>
          </a:p>
        </p:txBody>
      </p:sp>
      <p:sp>
        <p:nvSpPr>
          <p:cNvPr id="4" name="Slide Number Placeholder 3">
            <a:extLst>
              <a:ext uri="{FF2B5EF4-FFF2-40B4-BE49-F238E27FC236}">
                <a16:creationId xmlns:a16="http://schemas.microsoft.com/office/drawing/2014/main" id="{4F0CE78B-DB8C-4F06-B9B3-2E98A24AAF76}"/>
              </a:ext>
            </a:extLst>
          </p:cNvPr>
          <p:cNvSpPr>
            <a:spLocks noGrp="1"/>
          </p:cNvSpPr>
          <p:nvPr>
            <p:ph type="sldNum" sz="quarter" idx="12"/>
          </p:nvPr>
        </p:nvSpPr>
        <p:spPr/>
        <p:txBody>
          <a:bodyPr/>
          <a:lstStyle/>
          <a:p>
            <a:fld id="{4885F490-12EF-4BA1-99D1-2A0E64B76D72}" type="slidenum">
              <a:rPr lang="en-US" smtClean="0"/>
              <a:pPr/>
              <a:t>12</a:t>
            </a:fld>
            <a:endParaRPr lang="en-US"/>
          </a:p>
        </p:txBody>
      </p:sp>
    </p:spTree>
    <p:extLst>
      <p:ext uri="{BB962C8B-B14F-4D97-AF65-F5344CB8AC3E}">
        <p14:creationId xmlns:p14="http://schemas.microsoft.com/office/powerpoint/2010/main" val="293523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6B0-6C4C-4CF0-B5DC-4A9306366C0D}"/>
              </a:ext>
            </a:extLst>
          </p:cNvPr>
          <p:cNvSpPr>
            <a:spLocks noGrp="1"/>
          </p:cNvSpPr>
          <p:nvPr>
            <p:ph type="title"/>
          </p:nvPr>
        </p:nvSpPr>
        <p:spPr/>
        <p:txBody>
          <a:bodyPr/>
          <a:lstStyle/>
          <a:p>
            <a:r>
              <a:rPr lang="en-US" dirty="0"/>
              <a:t>Hypertext Transfer Protocol (HTTP)</a:t>
            </a:r>
          </a:p>
        </p:txBody>
      </p:sp>
      <p:sp>
        <p:nvSpPr>
          <p:cNvPr id="3" name="Content Placeholder 2">
            <a:extLst>
              <a:ext uri="{FF2B5EF4-FFF2-40B4-BE49-F238E27FC236}">
                <a16:creationId xmlns:a16="http://schemas.microsoft.com/office/drawing/2014/main" id="{A011C766-AD36-4DF1-AEB1-9C91BCA41A09}"/>
              </a:ext>
            </a:extLst>
          </p:cNvPr>
          <p:cNvSpPr>
            <a:spLocks noGrp="1"/>
          </p:cNvSpPr>
          <p:nvPr>
            <p:ph idx="1"/>
          </p:nvPr>
        </p:nvSpPr>
        <p:spPr/>
        <p:txBody>
          <a:bodyPr/>
          <a:lstStyle/>
          <a:p>
            <a:r>
              <a:rPr lang="en-US" dirty="0"/>
              <a:t>It is an </a:t>
            </a:r>
            <a:r>
              <a:rPr lang="en-US" dirty="0">
                <a:solidFill>
                  <a:srgbClr val="0066FF"/>
                </a:solidFill>
              </a:rPr>
              <a:t>application-layer protocol</a:t>
            </a:r>
            <a:r>
              <a:rPr lang="en-US" dirty="0"/>
              <a:t> for communicating between </a:t>
            </a:r>
            <a:r>
              <a:rPr lang="en-US" dirty="0">
                <a:solidFill>
                  <a:srgbClr val="0066FF"/>
                </a:solidFill>
              </a:rPr>
              <a:t>distributed systems</a:t>
            </a:r>
            <a:r>
              <a:rPr lang="en-US" dirty="0"/>
              <a:t>.</a:t>
            </a:r>
          </a:p>
          <a:p>
            <a:endParaRPr lang="en-US" dirty="0"/>
          </a:p>
          <a:p>
            <a:r>
              <a:rPr lang="en-US" dirty="0"/>
              <a:t>It allows for </a:t>
            </a:r>
            <a:r>
              <a:rPr lang="en-US" dirty="0">
                <a:solidFill>
                  <a:srgbClr val="0066FF"/>
                </a:solidFill>
              </a:rPr>
              <a:t>communication</a:t>
            </a:r>
            <a:r>
              <a:rPr lang="en-US" dirty="0"/>
              <a:t> between a variety </a:t>
            </a:r>
            <a:r>
              <a:rPr lang="en-US" dirty="0">
                <a:solidFill>
                  <a:srgbClr val="0066FF"/>
                </a:solidFill>
              </a:rPr>
              <a:t>of hosts and clients</a:t>
            </a:r>
            <a:r>
              <a:rPr lang="en-US" dirty="0"/>
              <a:t>, and supports a </a:t>
            </a:r>
            <a:r>
              <a:rPr lang="en-US" dirty="0">
                <a:solidFill>
                  <a:srgbClr val="0066FF"/>
                </a:solidFill>
              </a:rPr>
              <a:t>mixture of network </a:t>
            </a:r>
            <a:r>
              <a:rPr lang="en-US" dirty="0"/>
              <a:t>configurations.</a:t>
            </a:r>
          </a:p>
        </p:txBody>
      </p:sp>
      <p:sp>
        <p:nvSpPr>
          <p:cNvPr id="4" name="Slide Number Placeholder 3">
            <a:extLst>
              <a:ext uri="{FF2B5EF4-FFF2-40B4-BE49-F238E27FC236}">
                <a16:creationId xmlns:a16="http://schemas.microsoft.com/office/drawing/2014/main" id="{046C8471-AA8C-4A35-8B6D-83D63AC1EF24}"/>
              </a:ext>
            </a:extLst>
          </p:cNvPr>
          <p:cNvSpPr>
            <a:spLocks noGrp="1"/>
          </p:cNvSpPr>
          <p:nvPr>
            <p:ph type="sldNum" sz="quarter" idx="12"/>
          </p:nvPr>
        </p:nvSpPr>
        <p:spPr/>
        <p:txBody>
          <a:bodyPr/>
          <a:lstStyle/>
          <a:p>
            <a:fld id="{4885F490-12EF-4BA1-99D1-2A0E64B76D72}" type="slidenum">
              <a:rPr lang="en-US" smtClean="0"/>
              <a:pPr/>
              <a:t>13</a:t>
            </a:fld>
            <a:endParaRPr lang="en-US"/>
          </a:p>
        </p:txBody>
      </p:sp>
    </p:spTree>
    <p:extLst>
      <p:ext uri="{BB962C8B-B14F-4D97-AF65-F5344CB8AC3E}">
        <p14:creationId xmlns:p14="http://schemas.microsoft.com/office/powerpoint/2010/main" val="107600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F005-5F30-48A0-B275-E4060351D047}"/>
              </a:ext>
            </a:extLst>
          </p:cNvPr>
          <p:cNvSpPr>
            <a:spLocks noGrp="1"/>
          </p:cNvSpPr>
          <p:nvPr>
            <p:ph type="title"/>
          </p:nvPr>
        </p:nvSpPr>
        <p:spPr/>
        <p:txBody>
          <a:bodyPr/>
          <a:lstStyle/>
          <a:p>
            <a:r>
              <a:rPr lang="en-US" dirty="0"/>
              <a:t>HTTP – Client-Server Architecture</a:t>
            </a:r>
          </a:p>
        </p:txBody>
      </p:sp>
      <p:sp>
        <p:nvSpPr>
          <p:cNvPr id="3" name="Content Placeholder 2">
            <a:extLst>
              <a:ext uri="{FF2B5EF4-FFF2-40B4-BE49-F238E27FC236}">
                <a16:creationId xmlns:a16="http://schemas.microsoft.com/office/drawing/2014/main" id="{448EC45E-6B4A-4736-849E-DC2A0D29C28C}"/>
              </a:ext>
            </a:extLst>
          </p:cNvPr>
          <p:cNvSpPr>
            <a:spLocks noGrp="1"/>
          </p:cNvSpPr>
          <p:nvPr>
            <p:ph idx="1"/>
          </p:nvPr>
        </p:nvSpPr>
        <p:spPr/>
        <p:txBody>
          <a:bodyPr/>
          <a:lstStyle/>
          <a:p>
            <a:r>
              <a:rPr lang="en-US" dirty="0"/>
              <a:t>The HTTP protocol is based on a </a:t>
            </a:r>
            <a:r>
              <a:rPr lang="en-US" dirty="0">
                <a:solidFill>
                  <a:srgbClr val="0066FF"/>
                </a:solidFill>
              </a:rPr>
              <a:t>request/response </a:t>
            </a:r>
            <a:r>
              <a:rPr lang="en-US" dirty="0"/>
              <a:t>paradigm</a:t>
            </a:r>
          </a:p>
          <a:p>
            <a:endParaRPr lang="en-US" dirty="0"/>
          </a:p>
          <a:p>
            <a:endParaRPr lang="en-US" dirty="0"/>
          </a:p>
          <a:p>
            <a:endParaRPr lang="en-US" dirty="0"/>
          </a:p>
          <a:p>
            <a:endParaRPr lang="en-US" dirty="0"/>
          </a:p>
          <a:p>
            <a:endParaRPr lang="en-US" dirty="0"/>
          </a:p>
          <a:p>
            <a:r>
              <a:rPr lang="en-US" dirty="0"/>
              <a:t>The communication usually takes place over </a:t>
            </a:r>
            <a:r>
              <a:rPr lang="en-US" dirty="0">
                <a:solidFill>
                  <a:srgbClr val="0066FF"/>
                </a:solidFill>
              </a:rPr>
              <a:t>TCP/IP</a:t>
            </a:r>
            <a:r>
              <a:rPr lang="en-US" dirty="0"/>
              <a:t>, but any </a:t>
            </a:r>
            <a:r>
              <a:rPr lang="en-US" dirty="0">
                <a:solidFill>
                  <a:srgbClr val="0066FF"/>
                </a:solidFill>
              </a:rPr>
              <a:t>reliable transport </a:t>
            </a:r>
            <a:r>
              <a:rPr lang="en-US" dirty="0"/>
              <a:t>can be used. </a:t>
            </a:r>
          </a:p>
          <a:p>
            <a:endParaRPr lang="en-US" dirty="0"/>
          </a:p>
          <a:p>
            <a:r>
              <a:rPr lang="en-US" dirty="0"/>
              <a:t>The default port for TCP/IP is </a:t>
            </a:r>
            <a:r>
              <a:rPr lang="en-US" b="1" dirty="0">
                <a:solidFill>
                  <a:srgbClr val="0066FF"/>
                </a:solidFill>
              </a:rPr>
              <a:t>80</a:t>
            </a:r>
            <a:r>
              <a:rPr lang="en-US" dirty="0"/>
              <a:t>, but other ports can also be used.</a:t>
            </a:r>
          </a:p>
          <a:p>
            <a:endParaRPr lang="en-US" dirty="0"/>
          </a:p>
        </p:txBody>
      </p:sp>
      <p:sp>
        <p:nvSpPr>
          <p:cNvPr id="4" name="Slide Number Placeholder 3">
            <a:extLst>
              <a:ext uri="{FF2B5EF4-FFF2-40B4-BE49-F238E27FC236}">
                <a16:creationId xmlns:a16="http://schemas.microsoft.com/office/drawing/2014/main" id="{BE7AECA9-9DD5-40B2-9F04-B932CC452FB8}"/>
              </a:ext>
            </a:extLst>
          </p:cNvPr>
          <p:cNvSpPr>
            <a:spLocks noGrp="1"/>
          </p:cNvSpPr>
          <p:nvPr>
            <p:ph type="sldNum" sz="quarter" idx="12"/>
          </p:nvPr>
        </p:nvSpPr>
        <p:spPr/>
        <p:txBody>
          <a:bodyPr/>
          <a:lstStyle/>
          <a:p>
            <a:fld id="{4885F490-12EF-4BA1-99D1-2A0E64B76D72}" type="slidenum">
              <a:rPr lang="en-US" smtClean="0"/>
              <a:pPr/>
              <a:t>14</a:t>
            </a:fld>
            <a:endParaRPr lang="en-US"/>
          </a:p>
        </p:txBody>
      </p:sp>
      <p:pic>
        <p:nvPicPr>
          <p:cNvPr id="1026" name="Picture 2" descr="https://cdn.tutsplus.com/net/authors/jeremymcpeak/http1-request-response.png">
            <a:extLst>
              <a:ext uri="{FF2B5EF4-FFF2-40B4-BE49-F238E27FC236}">
                <a16:creationId xmlns:a16="http://schemas.microsoft.com/office/drawing/2014/main" id="{6E5561E8-FD7B-4D0D-B90E-AB8C0024B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798" y="2077164"/>
            <a:ext cx="443865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653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E2B8-E23A-45D1-B6B6-7A4EC58B9A8E}"/>
              </a:ext>
            </a:extLst>
          </p:cNvPr>
          <p:cNvSpPr>
            <a:spLocks noGrp="1"/>
          </p:cNvSpPr>
          <p:nvPr>
            <p:ph type="title"/>
          </p:nvPr>
        </p:nvSpPr>
        <p:spPr/>
        <p:txBody>
          <a:bodyPr/>
          <a:lstStyle/>
          <a:p>
            <a:r>
              <a:rPr lang="en-US" dirty="0"/>
              <a:t>HTTP – Client-Server Architecture</a:t>
            </a:r>
          </a:p>
        </p:txBody>
      </p:sp>
      <p:sp>
        <p:nvSpPr>
          <p:cNvPr id="3" name="Content Placeholder 2">
            <a:extLst>
              <a:ext uri="{FF2B5EF4-FFF2-40B4-BE49-F238E27FC236}">
                <a16:creationId xmlns:a16="http://schemas.microsoft.com/office/drawing/2014/main" id="{B50AB2A0-F7F1-4CA5-8B94-0C53746B0327}"/>
              </a:ext>
            </a:extLst>
          </p:cNvPr>
          <p:cNvSpPr>
            <a:spLocks noGrp="1"/>
          </p:cNvSpPr>
          <p:nvPr>
            <p:ph idx="1"/>
          </p:nvPr>
        </p:nvSpPr>
        <p:spPr/>
        <p:txBody>
          <a:bodyPr/>
          <a:lstStyle/>
          <a:p>
            <a:r>
              <a:rPr lang="en-US" b="1" dirty="0"/>
              <a:t>Client</a:t>
            </a:r>
          </a:p>
          <a:p>
            <a:pPr lvl="1"/>
            <a:r>
              <a:rPr lang="en-US" dirty="0"/>
              <a:t>A client establishes a connection with a server and sends a request in the form of a </a:t>
            </a:r>
            <a:r>
              <a:rPr lang="en-US" dirty="0">
                <a:solidFill>
                  <a:srgbClr val="0066FF"/>
                </a:solidFill>
              </a:rPr>
              <a:t>request method, URI, and protocol version, followed by a message containing request modifiers, client information, and possible body content.</a:t>
            </a:r>
            <a:r>
              <a:rPr lang="en-US" dirty="0"/>
              <a:t> </a:t>
            </a:r>
          </a:p>
          <a:p>
            <a:endParaRPr lang="en-US" dirty="0"/>
          </a:p>
          <a:p>
            <a:r>
              <a:rPr lang="en-US" b="1" dirty="0"/>
              <a:t>Server</a:t>
            </a:r>
          </a:p>
          <a:p>
            <a:pPr lvl="1"/>
            <a:r>
              <a:rPr lang="en-US" dirty="0"/>
              <a:t>The </a:t>
            </a:r>
            <a:r>
              <a:rPr lang="en-US" dirty="0">
                <a:solidFill>
                  <a:srgbClr val="0066FF"/>
                </a:solidFill>
              </a:rPr>
              <a:t>server responds </a:t>
            </a:r>
            <a:r>
              <a:rPr lang="en-US" dirty="0"/>
              <a:t>with </a:t>
            </a:r>
            <a:r>
              <a:rPr lang="en-US" dirty="0">
                <a:solidFill>
                  <a:srgbClr val="0066FF"/>
                </a:solidFill>
              </a:rPr>
              <a:t>a status line</a:t>
            </a:r>
            <a:r>
              <a:rPr lang="en-US" dirty="0"/>
              <a:t>, including its </a:t>
            </a:r>
            <a:r>
              <a:rPr lang="en-US" dirty="0">
                <a:solidFill>
                  <a:srgbClr val="0066FF"/>
                </a:solidFill>
              </a:rPr>
              <a:t>protocol version</a:t>
            </a:r>
            <a:r>
              <a:rPr lang="en-US" dirty="0"/>
              <a:t> and a </a:t>
            </a:r>
            <a:r>
              <a:rPr lang="en-US" dirty="0">
                <a:solidFill>
                  <a:srgbClr val="0066FF"/>
                </a:solidFill>
              </a:rPr>
              <a:t>success or error code</a:t>
            </a:r>
            <a:r>
              <a:rPr lang="en-US" dirty="0"/>
              <a:t>, followed by a message containing </a:t>
            </a:r>
            <a:r>
              <a:rPr lang="en-US" dirty="0">
                <a:solidFill>
                  <a:srgbClr val="0066FF"/>
                </a:solidFill>
              </a:rPr>
              <a:t>server information</a:t>
            </a:r>
            <a:r>
              <a:rPr lang="en-US" dirty="0"/>
              <a:t>, </a:t>
            </a:r>
            <a:r>
              <a:rPr lang="en-US" dirty="0">
                <a:solidFill>
                  <a:srgbClr val="0066FF"/>
                </a:solidFill>
              </a:rPr>
              <a:t>entity metainformation</a:t>
            </a:r>
            <a:r>
              <a:rPr lang="en-US" dirty="0"/>
              <a:t>, and possible </a:t>
            </a:r>
            <a:r>
              <a:rPr lang="en-US" dirty="0">
                <a:solidFill>
                  <a:srgbClr val="0066FF"/>
                </a:solidFill>
              </a:rPr>
              <a:t>body content.</a:t>
            </a:r>
          </a:p>
        </p:txBody>
      </p:sp>
      <p:sp>
        <p:nvSpPr>
          <p:cNvPr id="4" name="Slide Number Placeholder 3">
            <a:extLst>
              <a:ext uri="{FF2B5EF4-FFF2-40B4-BE49-F238E27FC236}">
                <a16:creationId xmlns:a16="http://schemas.microsoft.com/office/drawing/2014/main" id="{408D6A82-0DF0-481B-878F-F5AD9B765C18}"/>
              </a:ext>
            </a:extLst>
          </p:cNvPr>
          <p:cNvSpPr>
            <a:spLocks noGrp="1"/>
          </p:cNvSpPr>
          <p:nvPr>
            <p:ph type="sldNum" sz="quarter" idx="12"/>
          </p:nvPr>
        </p:nvSpPr>
        <p:spPr/>
        <p:txBody>
          <a:bodyPr/>
          <a:lstStyle/>
          <a:p>
            <a:fld id="{4885F490-12EF-4BA1-99D1-2A0E64B76D72}" type="slidenum">
              <a:rPr lang="en-US" smtClean="0"/>
              <a:pPr/>
              <a:t>15</a:t>
            </a:fld>
            <a:endParaRPr lang="en-US"/>
          </a:p>
        </p:txBody>
      </p:sp>
      <p:pic>
        <p:nvPicPr>
          <p:cNvPr id="5" name="Picture 2" descr="https://cdn.tutsplus.com/net/authors/jeremymcpeak/http1-request-response.png">
            <a:extLst>
              <a:ext uri="{FF2B5EF4-FFF2-40B4-BE49-F238E27FC236}">
                <a16:creationId xmlns:a16="http://schemas.microsoft.com/office/drawing/2014/main" id="{42124F4B-CBD1-41F9-ADDF-EA5902C0F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271" y="5091530"/>
            <a:ext cx="3151704" cy="131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73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4389-9E53-4AEC-A16A-2283DB225D4A}"/>
              </a:ext>
            </a:extLst>
          </p:cNvPr>
          <p:cNvSpPr>
            <a:spLocks noGrp="1"/>
          </p:cNvSpPr>
          <p:nvPr>
            <p:ph type="title"/>
          </p:nvPr>
        </p:nvSpPr>
        <p:spPr/>
        <p:txBody>
          <a:bodyPr/>
          <a:lstStyle/>
          <a:p>
            <a:r>
              <a:rPr lang="en-US" dirty="0"/>
              <a:t>HTTP Conversation</a:t>
            </a:r>
          </a:p>
        </p:txBody>
      </p:sp>
      <p:sp>
        <p:nvSpPr>
          <p:cNvPr id="4" name="Slide Number Placeholder 3">
            <a:extLst>
              <a:ext uri="{FF2B5EF4-FFF2-40B4-BE49-F238E27FC236}">
                <a16:creationId xmlns:a16="http://schemas.microsoft.com/office/drawing/2014/main" id="{DB61E59C-9441-49F4-A1C5-4B4353F8EDEB}"/>
              </a:ext>
            </a:extLst>
          </p:cNvPr>
          <p:cNvSpPr>
            <a:spLocks noGrp="1"/>
          </p:cNvSpPr>
          <p:nvPr>
            <p:ph type="sldNum" sz="quarter" idx="12"/>
          </p:nvPr>
        </p:nvSpPr>
        <p:spPr/>
        <p:txBody>
          <a:bodyPr/>
          <a:lstStyle/>
          <a:p>
            <a:fld id="{4885F490-12EF-4BA1-99D1-2A0E64B76D72}" type="slidenum">
              <a:rPr lang="en-US" smtClean="0"/>
              <a:pPr/>
              <a:t>16</a:t>
            </a:fld>
            <a:endParaRPr lang="en-US"/>
          </a:p>
        </p:txBody>
      </p:sp>
      <p:sp>
        <p:nvSpPr>
          <p:cNvPr id="5" name="Rectangle 2">
            <a:extLst>
              <a:ext uri="{FF2B5EF4-FFF2-40B4-BE49-F238E27FC236}">
                <a16:creationId xmlns:a16="http://schemas.microsoft.com/office/drawing/2014/main" id="{0D206E75-965E-42C9-99F5-79E3D5B3EA8D}"/>
              </a:ext>
            </a:extLst>
          </p:cNvPr>
          <p:cNvSpPr txBox="1">
            <a:spLocks noChangeArrowheads="1"/>
          </p:cNvSpPr>
          <p:nvPr/>
        </p:nvSpPr>
        <p:spPr>
          <a:xfrm>
            <a:off x="457200" y="1828800"/>
            <a:ext cx="2971800" cy="31543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013" indent="-227013"/>
            <a:r>
              <a:rPr lang="en-US" altLang="en-US" sz="2000" dirty="0">
                <a:latin typeface="Times New Roman" panose="02020603050405020304" pitchFamily="18" charset="0"/>
                <a:cs typeface="Times New Roman" panose="02020603050405020304" pitchFamily="18" charset="0"/>
              </a:rPr>
              <a:t>I would like to open a connection </a:t>
            </a:r>
          </a:p>
          <a:p>
            <a:pPr marL="227013" indent="-227013"/>
            <a:endParaRPr lang="en-US" altLang="en-US" sz="2000" dirty="0">
              <a:latin typeface="Times New Roman" panose="02020603050405020304" pitchFamily="18" charset="0"/>
              <a:cs typeface="Times New Roman" panose="02020603050405020304" pitchFamily="18" charset="0"/>
            </a:endParaRPr>
          </a:p>
          <a:p>
            <a:pPr marL="227013" indent="-227013"/>
            <a:r>
              <a:rPr lang="en-US" altLang="en-US" sz="2000" dirty="0">
                <a:latin typeface="Times New Roman" panose="02020603050405020304" pitchFamily="18" charset="0"/>
                <a:cs typeface="Times New Roman" panose="02020603050405020304" pitchFamily="18" charset="0"/>
              </a:rPr>
              <a:t>GET &lt;file location&gt;</a:t>
            </a:r>
          </a:p>
          <a:p>
            <a:pPr marL="227013" indent="-227013">
              <a:buFontTx/>
              <a:buNone/>
            </a:pPr>
            <a:endParaRPr lang="en-US" altLang="en-US" sz="2000" dirty="0">
              <a:latin typeface="Times New Roman" panose="02020603050405020304" pitchFamily="18" charset="0"/>
              <a:cs typeface="Times New Roman" panose="02020603050405020304" pitchFamily="18" charset="0"/>
            </a:endParaRPr>
          </a:p>
          <a:p>
            <a:pPr marL="227013" indent="-227013">
              <a:buFontTx/>
              <a:buNone/>
            </a:pPr>
            <a:endParaRPr lang="en-US" altLang="en-US" sz="2000" dirty="0">
              <a:latin typeface="Times New Roman" panose="02020603050405020304" pitchFamily="18" charset="0"/>
              <a:cs typeface="Times New Roman" panose="02020603050405020304" pitchFamily="18" charset="0"/>
            </a:endParaRPr>
          </a:p>
          <a:p>
            <a:pPr marL="227013" indent="-227013"/>
            <a:endParaRPr lang="en-US" altLang="en-US" sz="2000" dirty="0">
              <a:latin typeface="Times New Roman" panose="02020603050405020304" pitchFamily="18" charset="0"/>
              <a:cs typeface="Times New Roman" panose="02020603050405020304" pitchFamily="18" charset="0"/>
            </a:endParaRPr>
          </a:p>
          <a:p>
            <a:pPr marL="227013" indent="-227013"/>
            <a:r>
              <a:rPr lang="en-US" altLang="en-US" sz="2000" dirty="0">
                <a:latin typeface="Times New Roman" panose="02020603050405020304" pitchFamily="18" charset="0"/>
                <a:cs typeface="Times New Roman" panose="02020603050405020304" pitchFamily="18" charset="0"/>
              </a:rPr>
              <a:t>Display response</a:t>
            </a:r>
          </a:p>
          <a:p>
            <a:pPr marL="227013" indent="-227013"/>
            <a:r>
              <a:rPr lang="en-US" altLang="en-US" sz="2000" dirty="0">
                <a:latin typeface="Times New Roman" panose="02020603050405020304" pitchFamily="18" charset="0"/>
                <a:cs typeface="Times New Roman" panose="02020603050405020304" pitchFamily="18" charset="0"/>
              </a:rPr>
              <a:t>Close connection</a:t>
            </a:r>
          </a:p>
        </p:txBody>
      </p:sp>
      <p:sp>
        <p:nvSpPr>
          <p:cNvPr id="6" name="Rectangle 3">
            <a:extLst>
              <a:ext uri="{FF2B5EF4-FFF2-40B4-BE49-F238E27FC236}">
                <a16:creationId xmlns:a16="http://schemas.microsoft.com/office/drawing/2014/main" id="{4F220FE4-6941-41EC-B723-74D6F7075065}"/>
              </a:ext>
            </a:extLst>
          </p:cNvPr>
          <p:cNvSpPr txBox="1">
            <a:spLocks noChangeArrowheads="1"/>
          </p:cNvSpPr>
          <p:nvPr/>
        </p:nvSpPr>
        <p:spPr>
          <a:xfrm>
            <a:off x="4953000" y="1600200"/>
            <a:ext cx="4038600" cy="38862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r>
              <a:rPr lang="en-US" altLang="en-US" sz="2000" dirty="0">
                <a:latin typeface="Times New Roman" panose="02020603050405020304" pitchFamily="18" charset="0"/>
                <a:cs typeface="Times New Roman" panose="02020603050405020304" pitchFamily="18" charset="0"/>
              </a:rPr>
              <a:t>OK</a:t>
            </a: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r>
              <a:rPr lang="en-US" altLang="en-US" sz="2000" dirty="0">
                <a:latin typeface="Times New Roman" panose="02020603050405020304" pitchFamily="18" charset="0"/>
                <a:cs typeface="Times New Roman" panose="02020603050405020304" pitchFamily="18" charset="0"/>
              </a:rPr>
              <a:t>Send page or error message</a:t>
            </a: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endParaRPr lang="en-US" altLang="en-US" sz="2000" dirty="0">
              <a:latin typeface="Times New Roman" panose="02020603050405020304" pitchFamily="18" charset="0"/>
              <a:cs typeface="Times New Roman" panose="02020603050405020304" pitchFamily="18" charset="0"/>
            </a:endParaRPr>
          </a:p>
          <a:p>
            <a:pPr marL="227013" indent="-227013">
              <a:lnSpc>
                <a:spcPct val="80000"/>
              </a:lnSpc>
            </a:pPr>
            <a:r>
              <a:rPr lang="en-US" altLang="en-US" sz="2000" dirty="0">
                <a:latin typeface="Times New Roman" panose="02020603050405020304" pitchFamily="18" charset="0"/>
                <a:cs typeface="Times New Roman" panose="02020603050405020304" pitchFamily="18" charset="0"/>
              </a:rPr>
              <a:t>OK</a:t>
            </a:r>
          </a:p>
        </p:txBody>
      </p:sp>
      <p:sp>
        <p:nvSpPr>
          <p:cNvPr id="7" name="Text Box 4">
            <a:extLst>
              <a:ext uri="{FF2B5EF4-FFF2-40B4-BE49-F238E27FC236}">
                <a16:creationId xmlns:a16="http://schemas.microsoft.com/office/drawing/2014/main" id="{7E98144B-994C-439D-A642-6852506B0033}"/>
              </a:ext>
            </a:extLst>
          </p:cNvPr>
          <p:cNvSpPr txBox="1">
            <a:spLocks noChangeArrowheads="1"/>
          </p:cNvSpPr>
          <p:nvPr/>
        </p:nvSpPr>
        <p:spPr bwMode="auto">
          <a:xfrm>
            <a:off x="930349" y="1312446"/>
            <a:ext cx="853119" cy="40011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spAutoFit/>
          </a:bodyPr>
          <a:lstStyle/>
          <a:p>
            <a:r>
              <a:rPr lang="en-US" altLang="en-US" sz="2000" b="1" dirty="0">
                <a:latin typeface="Times New Roman" panose="02020603050405020304" pitchFamily="18" charset="0"/>
                <a:cs typeface="Times New Roman" panose="02020603050405020304" pitchFamily="18" charset="0"/>
              </a:rPr>
              <a:t>Client</a:t>
            </a:r>
          </a:p>
        </p:txBody>
      </p:sp>
      <p:sp>
        <p:nvSpPr>
          <p:cNvPr id="8" name="Text Box 5">
            <a:extLst>
              <a:ext uri="{FF2B5EF4-FFF2-40B4-BE49-F238E27FC236}">
                <a16:creationId xmlns:a16="http://schemas.microsoft.com/office/drawing/2014/main" id="{4167F847-6DF1-4484-9659-8347642DAEA7}"/>
              </a:ext>
            </a:extLst>
          </p:cNvPr>
          <p:cNvSpPr txBox="1">
            <a:spLocks noChangeArrowheads="1"/>
          </p:cNvSpPr>
          <p:nvPr/>
        </p:nvSpPr>
        <p:spPr bwMode="auto">
          <a:xfrm>
            <a:off x="4985037" y="1371600"/>
            <a:ext cx="910827" cy="40011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spAutoFit/>
          </a:bodyPr>
          <a:lstStyle/>
          <a:p>
            <a:r>
              <a:rPr lang="en-US" altLang="en-US" sz="2000" b="1">
                <a:latin typeface="Times New Roman" panose="02020603050405020304" pitchFamily="18" charset="0"/>
                <a:cs typeface="Times New Roman" panose="02020603050405020304" pitchFamily="18" charset="0"/>
              </a:rPr>
              <a:t>Server</a:t>
            </a:r>
          </a:p>
        </p:txBody>
      </p:sp>
      <p:sp>
        <p:nvSpPr>
          <p:cNvPr id="9" name="Line 6">
            <a:extLst>
              <a:ext uri="{FF2B5EF4-FFF2-40B4-BE49-F238E27FC236}">
                <a16:creationId xmlns:a16="http://schemas.microsoft.com/office/drawing/2014/main" id="{7786AA19-5D87-4A35-877E-2D7B351DC6E2}"/>
              </a:ext>
            </a:extLst>
          </p:cNvPr>
          <p:cNvSpPr>
            <a:spLocks noChangeShapeType="1"/>
          </p:cNvSpPr>
          <p:nvPr/>
        </p:nvSpPr>
        <p:spPr bwMode="auto">
          <a:xfrm>
            <a:off x="3429000" y="2057400"/>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7">
            <a:extLst>
              <a:ext uri="{FF2B5EF4-FFF2-40B4-BE49-F238E27FC236}">
                <a16:creationId xmlns:a16="http://schemas.microsoft.com/office/drawing/2014/main" id="{C07FAB0E-3F1A-4DBF-8C37-7F22885A93CF}"/>
              </a:ext>
            </a:extLst>
          </p:cNvPr>
          <p:cNvSpPr>
            <a:spLocks noChangeShapeType="1"/>
          </p:cNvSpPr>
          <p:nvPr/>
        </p:nvSpPr>
        <p:spPr bwMode="auto">
          <a:xfrm flipH="1">
            <a:off x="3352800" y="2514600"/>
            <a:ext cx="1447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8">
            <a:extLst>
              <a:ext uri="{FF2B5EF4-FFF2-40B4-BE49-F238E27FC236}">
                <a16:creationId xmlns:a16="http://schemas.microsoft.com/office/drawing/2014/main" id="{7A68DE76-24D4-49E5-917F-0C23FC2DAE1E}"/>
              </a:ext>
            </a:extLst>
          </p:cNvPr>
          <p:cNvSpPr>
            <a:spLocks noChangeShapeType="1"/>
          </p:cNvSpPr>
          <p:nvPr/>
        </p:nvSpPr>
        <p:spPr bwMode="auto">
          <a:xfrm>
            <a:off x="3352800" y="31242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9">
            <a:extLst>
              <a:ext uri="{FF2B5EF4-FFF2-40B4-BE49-F238E27FC236}">
                <a16:creationId xmlns:a16="http://schemas.microsoft.com/office/drawing/2014/main" id="{BAB7B2B1-02C4-4F4B-833C-37B1CB751BE5}"/>
              </a:ext>
            </a:extLst>
          </p:cNvPr>
          <p:cNvSpPr>
            <a:spLocks noChangeShapeType="1"/>
          </p:cNvSpPr>
          <p:nvPr/>
        </p:nvSpPr>
        <p:spPr bwMode="auto">
          <a:xfrm flipH="1">
            <a:off x="3352800" y="36576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a:extLst>
              <a:ext uri="{FF2B5EF4-FFF2-40B4-BE49-F238E27FC236}">
                <a16:creationId xmlns:a16="http://schemas.microsoft.com/office/drawing/2014/main" id="{10AF5F6C-E207-4FF9-8C0E-BC57C1C84DF5}"/>
              </a:ext>
            </a:extLst>
          </p:cNvPr>
          <p:cNvSpPr>
            <a:spLocks noChangeShapeType="1"/>
          </p:cNvSpPr>
          <p:nvPr/>
        </p:nvSpPr>
        <p:spPr bwMode="auto">
          <a:xfrm>
            <a:off x="3352800" y="46482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12">
            <a:extLst>
              <a:ext uri="{FF2B5EF4-FFF2-40B4-BE49-F238E27FC236}">
                <a16:creationId xmlns:a16="http://schemas.microsoft.com/office/drawing/2014/main" id="{C0E75A0E-883A-4D62-BDAC-0B0CA4FC14FF}"/>
              </a:ext>
            </a:extLst>
          </p:cNvPr>
          <p:cNvSpPr txBox="1">
            <a:spLocks noChangeArrowheads="1"/>
          </p:cNvSpPr>
          <p:nvPr/>
        </p:nvSpPr>
        <p:spPr bwMode="auto">
          <a:xfrm>
            <a:off x="457200" y="5562600"/>
            <a:ext cx="8229600" cy="91940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spAutoFit/>
          </a:bodyPr>
          <a:lstStyle/>
          <a:p>
            <a:pPr algn="ctr"/>
            <a:r>
              <a:rPr lang="en-US" altLang="en-US" sz="2400" dirty="0">
                <a:solidFill>
                  <a:schemeClr val="tx1"/>
                </a:solidFill>
                <a:latin typeface="Times New Roman" panose="02020603050405020304" pitchFamily="18" charset="0"/>
                <a:cs typeface="Times New Roman" panose="02020603050405020304" pitchFamily="18" charset="0"/>
              </a:rPr>
              <a:t>HTTP is the </a:t>
            </a:r>
            <a:r>
              <a:rPr lang="en-US" altLang="en-US" sz="2400" dirty="0">
                <a:solidFill>
                  <a:srgbClr val="0066FF"/>
                </a:solidFill>
                <a:latin typeface="Times New Roman" panose="02020603050405020304" pitchFamily="18" charset="0"/>
                <a:cs typeface="Times New Roman" panose="02020603050405020304" pitchFamily="18" charset="0"/>
              </a:rPr>
              <a:t>set of rules </a:t>
            </a:r>
            <a:r>
              <a:rPr lang="en-US" altLang="en-US" sz="2400" dirty="0">
                <a:solidFill>
                  <a:schemeClr val="tx1"/>
                </a:solidFill>
                <a:latin typeface="Times New Roman" panose="02020603050405020304" pitchFamily="18" charset="0"/>
                <a:cs typeface="Times New Roman" panose="02020603050405020304" pitchFamily="18" charset="0"/>
              </a:rPr>
              <a:t>governing the format and content of the conversation between a Web client and server</a:t>
            </a:r>
          </a:p>
        </p:txBody>
      </p:sp>
    </p:spTree>
    <p:extLst>
      <p:ext uri="{BB962C8B-B14F-4D97-AF65-F5344CB8AC3E}">
        <p14:creationId xmlns:p14="http://schemas.microsoft.com/office/powerpoint/2010/main" val="144996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D93B-04BB-4692-96DC-AECC832B054A}"/>
              </a:ext>
            </a:extLst>
          </p:cNvPr>
          <p:cNvSpPr>
            <a:spLocks noGrp="1"/>
          </p:cNvSpPr>
          <p:nvPr>
            <p:ph type="title"/>
          </p:nvPr>
        </p:nvSpPr>
        <p:spPr/>
        <p:txBody>
          <a:bodyPr/>
          <a:lstStyle/>
          <a:p>
            <a:r>
              <a:rPr lang="en-US" dirty="0"/>
              <a:t>HTTP Communication – 1/2 </a:t>
            </a:r>
          </a:p>
        </p:txBody>
      </p:sp>
      <p:sp>
        <p:nvSpPr>
          <p:cNvPr id="3" name="Content Placeholder 2">
            <a:extLst>
              <a:ext uri="{FF2B5EF4-FFF2-40B4-BE49-F238E27FC236}">
                <a16:creationId xmlns:a16="http://schemas.microsoft.com/office/drawing/2014/main" id="{AB64DAD0-9DF2-4CDD-BD15-BC177D79A009}"/>
              </a:ext>
            </a:extLst>
          </p:cNvPr>
          <p:cNvSpPr>
            <a:spLocks noGrp="1"/>
          </p:cNvSpPr>
          <p:nvPr>
            <p:ph idx="1"/>
          </p:nvPr>
        </p:nvSpPr>
        <p:spPr>
          <a:xfrm>
            <a:off x="216131" y="2392325"/>
            <a:ext cx="8611985" cy="4011287"/>
          </a:xfrm>
        </p:spPr>
        <p:txBody>
          <a:bodyPr/>
          <a:lstStyle/>
          <a:p>
            <a:r>
              <a:rPr lang="en-US" dirty="0"/>
              <a:t>It is a </a:t>
            </a:r>
            <a:r>
              <a:rPr lang="en-US" dirty="0">
                <a:solidFill>
                  <a:srgbClr val="0066FF"/>
                </a:solidFill>
              </a:rPr>
              <a:t>connectionless</a:t>
            </a:r>
            <a:r>
              <a:rPr lang="en-US" dirty="0"/>
              <a:t> protocol</a:t>
            </a:r>
          </a:p>
          <a:p>
            <a:endParaRPr lang="en-US" dirty="0"/>
          </a:p>
          <a:p>
            <a:r>
              <a:rPr lang="en-US" dirty="0"/>
              <a:t>The protocol is called connectionless </a:t>
            </a:r>
            <a:r>
              <a:rPr lang="en-US" dirty="0">
                <a:solidFill>
                  <a:srgbClr val="0066FF"/>
                </a:solidFill>
              </a:rPr>
              <a:t>because once the single request has been satisfied, the connection is dropped</a:t>
            </a:r>
            <a:r>
              <a:rPr lang="en-US" dirty="0"/>
              <a:t>.</a:t>
            </a:r>
          </a:p>
          <a:p>
            <a:endParaRPr lang="en-US" dirty="0"/>
          </a:p>
          <a:p>
            <a:r>
              <a:rPr lang="en-US" dirty="0"/>
              <a:t>It </a:t>
            </a:r>
            <a:r>
              <a:rPr lang="en-US" dirty="0">
                <a:solidFill>
                  <a:srgbClr val="0066FF"/>
                </a:solidFill>
              </a:rPr>
              <a:t>greatly simplifies </a:t>
            </a:r>
            <a:r>
              <a:rPr lang="en-US" dirty="0"/>
              <a:t>the server construction and </a:t>
            </a:r>
            <a:r>
              <a:rPr lang="en-US" dirty="0">
                <a:solidFill>
                  <a:srgbClr val="0066FF"/>
                </a:solidFill>
              </a:rPr>
              <a:t>relieves</a:t>
            </a:r>
            <a:r>
              <a:rPr lang="en-US" dirty="0"/>
              <a:t> it of the performance penalties </a:t>
            </a:r>
            <a:r>
              <a:rPr lang="en-US" dirty="0">
                <a:solidFill>
                  <a:srgbClr val="0066FF"/>
                </a:solidFill>
              </a:rPr>
              <a:t>of session housekeeping</a:t>
            </a:r>
          </a:p>
          <a:p>
            <a:endParaRPr lang="en-US" dirty="0"/>
          </a:p>
        </p:txBody>
      </p:sp>
      <p:sp>
        <p:nvSpPr>
          <p:cNvPr id="4" name="Slide Number Placeholder 3">
            <a:extLst>
              <a:ext uri="{FF2B5EF4-FFF2-40B4-BE49-F238E27FC236}">
                <a16:creationId xmlns:a16="http://schemas.microsoft.com/office/drawing/2014/main" id="{13C659FC-F56F-4CAA-8FD0-D5B3FE9B50DE}"/>
              </a:ext>
            </a:extLst>
          </p:cNvPr>
          <p:cNvSpPr>
            <a:spLocks noGrp="1"/>
          </p:cNvSpPr>
          <p:nvPr>
            <p:ph type="sldNum" sz="quarter" idx="12"/>
          </p:nvPr>
        </p:nvSpPr>
        <p:spPr/>
        <p:txBody>
          <a:bodyPr/>
          <a:lstStyle/>
          <a:p>
            <a:fld id="{4885F490-12EF-4BA1-99D1-2A0E64B76D72}" type="slidenum">
              <a:rPr lang="en-US" smtClean="0"/>
              <a:pPr/>
              <a:t>17</a:t>
            </a:fld>
            <a:endParaRPr lang="en-US"/>
          </a:p>
        </p:txBody>
      </p:sp>
    </p:spTree>
    <p:extLst>
      <p:ext uri="{BB962C8B-B14F-4D97-AF65-F5344CB8AC3E}">
        <p14:creationId xmlns:p14="http://schemas.microsoft.com/office/powerpoint/2010/main" val="1658933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0E57-F2D8-4906-A410-02134D699281}"/>
              </a:ext>
            </a:extLst>
          </p:cNvPr>
          <p:cNvSpPr>
            <a:spLocks noGrp="1"/>
          </p:cNvSpPr>
          <p:nvPr>
            <p:ph type="title"/>
          </p:nvPr>
        </p:nvSpPr>
        <p:spPr/>
        <p:txBody>
          <a:bodyPr/>
          <a:lstStyle/>
          <a:p>
            <a:r>
              <a:rPr lang="en-US" dirty="0"/>
              <a:t>HTTP Communication – 2/2 </a:t>
            </a:r>
          </a:p>
        </p:txBody>
      </p:sp>
      <p:sp>
        <p:nvSpPr>
          <p:cNvPr id="3" name="Content Placeholder 2">
            <a:extLst>
              <a:ext uri="{FF2B5EF4-FFF2-40B4-BE49-F238E27FC236}">
                <a16:creationId xmlns:a16="http://schemas.microsoft.com/office/drawing/2014/main" id="{6D3E72C0-BAA4-445B-9DA7-DA14838F8136}"/>
              </a:ext>
            </a:extLst>
          </p:cNvPr>
          <p:cNvSpPr>
            <a:spLocks noGrp="1"/>
          </p:cNvSpPr>
          <p:nvPr>
            <p:ph idx="1"/>
          </p:nvPr>
        </p:nvSpPr>
        <p:spPr>
          <a:xfrm>
            <a:off x="216131" y="1648047"/>
            <a:ext cx="8611985" cy="4755566"/>
          </a:xfrm>
        </p:spPr>
        <p:txBody>
          <a:bodyPr/>
          <a:lstStyle/>
          <a:p>
            <a:r>
              <a:rPr lang="en-US" dirty="0"/>
              <a:t>It is a stateless protocol</a:t>
            </a:r>
          </a:p>
          <a:p>
            <a:endParaRPr lang="en-US" dirty="0"/>
          </a:p>
          <a:p>
            <a:r>
              <a:rPr lang="en-US" dirty="0"/>
              <a:t>After the server has </a:t>
            </a:r>
            <a:r>
              <a:rPr lang="en-US" dirty="0">
                <a:solidFill>
                  <a:srgbClr val="0066FF"/>
                </a:solidFill>
              </a:rPr>
              <a:t>responded</a:t>
            </a:r>
            <a:r>
              <a:rPr lang="en-US" dirty="0"/>
              <a:t> to the client’s request, the </a:t>
            </a:r>
            <a:r>
              <a:rPr lang="en-US" dirty="0">
                <a:solidFill>
                  <a:srgbClr val="0066FF"/>
                </a:solidFill>
              </a:rPr>
              <a:t>connection</a:t>
            </a:r>
            <a:r>
              <a:rPr lang="en-US" dirty="0"/>
              <a:t> between client and server is </a:t>
            </a:r>
            <a:r>
              <a:rPr lang="en-US" dirty="0">
                <a:solidFill>
                  <a:srgbClr val="0066FF"/>
                </a:solidFill>
              </a:rPr>
              <a:t>dropped and forgotten.</a:t>
            </a:r>
          </a:p>
          <a:p>
            <a:endParaRPr lang="en-US" dirty="0"/>
          </a:p>
          <a:p>
            <a:r>
              <a:rPr lang="en-US" dirty="0"/>
              <a:t>There is </a:t>
            </a:r>
            <a:r>
              <a:rPr lang="en-US" dirty="0">
                <a:solidFill>
                  <a:srgbClr val="0066FF"/>
                </a:solidFill>
              </a:rPr>
              <a:t>no “memory” </a:t>
            </a:r>
            <a:r>
              <a:rPr lang="en-US" dirty="0"/>
              <a:t>between client connections. </a:t>
            </a:r>
          </a:p>
          <a:p>
            <a:endParaRPr lang="en-US" dirty="0"/>
          </a:p>
          <a:p>
            <a:r>
              <a:rPr lang="en-US" dirty="0"/>
              <a:t>The pure </a:t>
            </a:r>
            <a:r>
              <a:rPr lang="en-US" dirty="0">
                <a:solidFill>
                  <a:srgbClr val="0066FF"/>
                </a:solidFill>
              </a:rPr>
              <a:t>HTTP server implementation </a:t>
            </a:r>
            <a:r>
              <a:rPr lang="en-US" dirty="0"/>
              <a:t>treats </a:t>
            </a:r>
            <a:r>
              <a:rPr lang="en-US" dirty="0">
                <a:solidFill>
                  <a:srgbClr val="0066FF"/>
                </a:solidFill>
              </a:rPr>
              <a:t>every request </a:t>
            </a:r>
            <a:r>
              <a:rPr lang="en-US" dirty="0"/>
              <a:t>as if it is </a:t>
            </a:r>
            <a:r>
              <a:rPr lang="en-US" dirty="0">
                <a:solidFill>
                  <a:srgbClr val="0066FF"/>
                </a:solidFill>
              </a:rPr>
              <a:t>brand-new</a:t>
            </a:r>
          </a:p>
        </p:txBody>
      </p:sp>
      <p:sp>
        <p:nvSpPr>
          <p:cNvPr id="4" name="Slide Number Placeholder 3">
            <a:extLst>
              <a:ext uri="{FF2B5EF4-FFF2-40B4-BE49-F238E27FC236}">
                <a16:creationId xmlns:a16="http://schemas.microsoft.com/office/drawing/2014/main" id="{0E72A4CB-AFBC-437B-9511-64C40B5382E8}"/>
              </a:ext>
            </a:extLst>
          </p:cNvPr>
          <p:cNvSpPr>
            <a:spLocks noGrp="1"/>
          </p:cNvSpPr>
          <p:nvPr>
            <p:ph type="sldNum" sz="quarter" idx="12"/>
          </p:nvPr>
        </p:nvSpPr>
        <p:spPr/>
        <p:txBody>
          <a:bodyPr/>
          <a:lstStyle/>
          <a:p>
            <a:fld id="{4885F490-12EF-4BA1-99D1-2A0E64B76D72}" type="slidenum">
              <a:rPr lang="en-US" smtClean="0"/>
              <a:pPr/>
              <a:t>18</a:t>
            </a:fld>
            <a:endParaRPr lang="en-US"/>
          </a:p>
        </p:txBody>
      </p:sp>
    </p:spTree>
    <p:extLst>
      <p:ext uri="{BB962C8B-B14F-4D97-AF65-F5344CB8AC3E}">
        <p14:creationId xmlns:p14="http://schemas.microsoft.com/office/powerpoint/2010/main" val="2051567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7757-C381-4430-8108-A30F28459EFA}"/>
              </a:ext>
            </a:extLst>
          </p:cNvPr>
          <p:cNvSpPr>
            <a:spLocks noGrp="1"/>
          </p:cNvSpPr>
          <p:nvPr>
            <p:ph type="title"/>
          </p:nvPr>
        </p:nvSpPr>
        <p:spPr/>
        <p:txBody>
          <a:bodyPr/>
          <a:lstStyle/>
          <a:p>
            <a:r>
              <a:rPr lang="en-US" dirty="0"/>
              <a:t>Uniform Resource Locators (URLs)</a:t>
            </a:r>
          </a:p>
        </p:txBody>
      </p:sp>
      <p:sp>
        <p:nvSpPr>
          <p:cNvPr id="3" name="Content Placeholder 2">
            <a:extLst>
              <a:ext uri="{FF2B5EF4-FFF2-40B4-BE49-F238E27FC236}">
                <a16:creationId xmlns:a16="http://schemas.microsoft.com/office/drawing/2014/main" id="{2E9811D1-F940-4C49-9510-66CED278768A}"/>
              </a:ext>
            </a:extLst>
          </p:cNvPr>
          <p:cNvSpPr>
            <a:spLocks noGrp="1"/>
          </p:cNvSpPr>
          <p:nvPr>
            <p:ph idx="1"/>
          </p:nvPr>
        </p:nvSpPr>
        <p:spPr/>
        <p:txBody>
          <a:bodyPr>
            <a:normAutofit lnSpcReduction="10000"/>
          </a:bodyPr>
          <a:lstStyle/>
          <a:p>
            <a:r>
              <a:rPr lang="en-US" dirty="0"/>
              <a:t>At the heart of </a:t>
            </a:r>
            <a:r>
              <a:rPr lang="en-US" dirty="0">
                <a:solidFill>
                  <a:srgbClr val="0066FF"/>
                </a:solidFill>
              </a:rPr>
              <a:t>web communications </a:t>
            </a:r>
            <a:r>
              <a:rPr lang="en-US" dirty="0"/>
              <a:t>is the </a:t>
            </a:r>
            <a:r>
              <a:rPr lang="en-US" dirty="0">
                <a:solidFill>
                  <a:srgbClr val="0066FF"/>
                </a:solidFill>
              </a:rPr>
              <a:t>request message</a:t>
            </a:r>
            <a:r>
              <a:rPr lang="en-US" dirty="0"/>
              <a:t>, which are sent via URLs.</a:t>
            </a:r>
          </a:p>
          <a:p>
            <a:endParaRPr lang="en-US" dirty="0"/>
          </a:p>
          <a:p>
            <a:endParaRPr lang="en-US" dirty="0"/>
          </a:p>
          <a:p>
            <a:endParaRPr lang="en-US" dirty="0"/>
          </a:p>
          <a:p>
            <a:endParaRPr lang="en-US" dirty="0"/>
          </a:p>
          <a:p>
            <a:endParaRPr lang="en-US" dirty="0"/>
          </a:p>
          <a:p>
            <a:r>
              <a:rPr lang="en-US" dirty="0"/>
              <a:t>The </a:t>
            </a:r>
            <a:r>
              <a:rPr lang="en-US" dirty="0">
                <a:solidFill>
                  <a:srgbClr val="0066FF"/>
                </a:solidFill>
              </a:rPr>
              <a:t>protocol</a:t>
            </a:r>
            <a:r>
              <a:rPr lang="en-US" dirty="0"/>
              <a:t> is typically </a:t>
            </a:r>
            <a:r>
              <a:rPr lang="en-US" dirty="0">
                <a:solidFill>
                  <a:srgbClr val="0066FF"/>
                </a:solidFill>
              </a:rPr>
              <a:t>http</a:t>
            </a:r>
            <a:r>
              <a:rPr lang="en-US" dirty="0"/>
              <a:t>, but it can also be </a:t>
            </a:r>
            <a:r>
              <a:rPr lang="en-US" dirty="0">
                <a:solidFill>
                  <a:srgbClr val="0066FF"/>
                </a:solidFill>
              </a:rPr>
              <a:t>https</a:t>
            </a:r>
            <a:r>
              <a:rPr lang="en-US" dirty="0"/>
              <a:t> for secure communications.</a:t>
            </a:r>
          </a:p>
          <a:p>
            <a:endParaRPr lang="en-US" dirty="0"/>
          </a:p>
          <a:p>
            <a:r>
              <a:rPr lang="en-US" dirty="0"/>
              <a:t>URLs reveal the </a:t>
            </a:r>
            <a:r>
              <a:rPr lang="en-US" dirty="0">
                <a:solidFill>
                  <a:srgbClr val="0066FF"/>
                </a:solidFill>
              </a:rPr>
              <a:t>identity of the particular host </a:t>
            </a:r>
            <a:r>
              <a:rPr lang="en-US" dirty="0"/>
              <a:t>with which we want to communicate, but the </a:t>
            </a:r>
            <a:r>
              <a:rPr lang="en-US" dirty="0">
                <a:solidFill>
                  <a:srgbClr val="0066FF"/>
                </a:solidFill>
              </a:rPr>
              <a:t>action that should be performed </a:t>
            </a:r>
            <a:r>
              <a:rPr lang="en-US" dirty="0"/>
              <a:t>on the host is specified </a:t>
            </a:r>
            <a:r>
              <a:rPr lang="en-US" dirty="0">
                <a:solidFill>
                  <a:srgbClr val="0066FF"/>
                </a:solidFill>
              </a:rPr>
              <a:t>via HTTP verbs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40D43F1-BB3E-4EB6-9F72-8D170E1997E8}"/>
              </a:ext>
            </a:extLst>
          </p:cNvPr>
          <p:cNvSpPr>
            <a:spLocks noGrp="1"/>
          </p:cNvSpPr>
          <p:nvPr>
            <p:ph type="sldNum" sz="quarter" idx="12"/>
          </p:nvPr>
        </p:nvSpPr>
        <p:spPr/>
        <p:txBody>
          <a:bodyPr/>
          <a:lstStyle/>
          <a:p>
            <a:fld id="{4885F490-12EF-4BA1-99D1-2A0E64B76D72}" type="slidenum">
              <a:rPr lang="en-US" smtClean="0"/>
              <a:pPr/>
              <a:t>19</a:t>
            </a:fld>
            <a:endParaRPr lang="en-US"/>
          </a:p>
        </p:txBody>
      </p:sp>
      <p:pic>
        <p:nvPicPr>
          <p:cNvPr id="2050" name="Picture 2" descr="https://cdn.tutsplus.com/net/authors/jeremymcpeak/http1-url-structure.png">
            <a:extLst>
              <a:ext uri="{FF2B5EF4-FFF2-40B4-BE49-F238E27FC236}">
                <a16:creationId xmlns:a16="http://schemas.microsoft.com/office/drawing/2014/main" id="{082AAE68-EF4B-466E-A736-29E7F0A95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2" y="2324814"/>
            <a:ext cx="67341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52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4CEF-92C9-41EF-AA0D-7E8939961002}"/>
              </a:ext>
            </a:extLst>
          </p:cNvPr>
          <p:cNvSpPr>
            <a:spLocks noGrp="1"/>
          </p:cNvSpPr>
          <p:nvPr>
            <p:ph type="title"/>
          </p:nvPr>
        </p:nvSpPr>
        <p:spPr/>
        <p:txBody>
          <a:bodyPr/>
          <a:lstStyle/>
          <a:p>
            <a:r>
              <a:rPr lang="en-US" dirty="0"/>
              <a:t>Topic of the lecture</a:t>
            </a:r>
          </a:p>
        </p:txBody>
      </p:sp>
      <p:sp>
        <p:nvSpPr>
          <p:cNvPr id="3" name="Content Placeholder 2">
            <a:extLst>
              <a:ext uri="{FF2B5EF4-FFF2-40B4-BE49-F238E27FC236}">
                <a16:creationId xmlns:a16="http://schemas.microsoft.com/office/drawing/2014/main" id="{993B96B8-4EFA-492E-819A-42EBFDFD39B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Computer Networks</a:t>
            </a:r>
          </a:p>
          <a:p>
            <a:r>
              <a:rPr lang="en-US" dirty="0">
                <a:latin typeface="Times New Roman" panose="02020603050405020304" pitchFamily="18" charset="0"/>
                <a:cs typeface="Times New Roman" panose="02020603050405020304" pitchFamily="18" charset="0"/>
              </a:rPr>
              <a:t> Types of Networks</a:t>
            </a:r>
          </a:p>
          <a:p>
            <a:r>
              <a:rPr lang="en-US" dirty="0">
                <a:latin typeface="Times New Roman" panose="02020603050405020304" pitchFamily="18" charset="0"/>
                <a:cs typeface="Times New Roman" panose="02020603050405020304" pitchFamily="18" charset="0"/>
              </a:rPr>
              <a:t> Open Systems Interconnection (OSI) Model</a:t>
            </a:r>
          </a:p>
          <a:p>
            <a:r>
              <a:rPr lang="en-US" dirty="0">
                <a:latin typeface="Times New Roman" panose="02020603050405020304" pitchFamily="18" charset="0"/>
                <a:cs typeface="Times New Roman" panose="02020603050405020304" pitchFamily="18" charset="0"/>
              </a:rPr>
              <a:t> The Application Layer</a:t>
            </a:r>
          </a:p>
          <a:p>
            <a:r>
              <a:rPr lang="en-US" dirty="0">
                <a:latin typeface="Times New Roman" panose="02020603050405020304" pitchFamily="18" charset="0"/>
                <a:cs typeface="Times New Roman" panose="02020603050405020304" pitchFamily="18" charset="0"/>
              </a:rPr>
              <a:t> Application Architecture</a:t>
            </a:r>
          </a:p>
          <a:p>
            <a:r>
              <a:rPr lang="en-US" dirty="0">
                <a:latin typeface="Times New Roman" panose="02020603050405020304" pitchFamily="18" charset="0"/>
                <a:cs typeface="Times New Roman" panose="02020603050405020304" pitchFamily="18" charset="0"/>
              </a:rPr>
              <a:t> Principles of  Network Applications</a:t>
            </a:r>
          </a:p>
          <a:p>
            <a:r>
              <a:rPr lang="en-US" dirty="0">
                <a:latin typeface="Times New Roman" panose="02020603050405020304" pitchFamily="18" charset="0"/>
                <a:cs typeface="Times New Roman" panose="02020603050405020304" pitchFamily="18" charset="0"/>
              </a:rPr>
              <a:t> Web and HTTP</a:t>
            </a:r>
          </a:p>
          <a:p>
            <a:r>
              <a:rPr lang="en-US" dirty="0">
                <a:latin typeface="Times New Roman" panose="02020603050405020304" pitchFamily="18" charset="0"/>
                <a:cs typeface="Times New Roman" panose="02020603050405020304" pitchFamily="18" charset="0"/>
              </a:rPr>
              <a:t> FTP</a:t>
            </a:r>
          </a:p>
          <a:p>
            <a:endParaRPr lang="en-US" dirty="0"/>
          </a:p>
        </p:txBody>
      </p:sp>
      <p:sp>
        <p:nvSpPr>
          <p:cNvPr id="4" name="Slide Number Placeholder 3">
            <a:extLst>
              <a:ext uri="{FF2B5EF4-FFF2-40B4-BE49-F238E27FC236}">
                <a16:creationId xmlns:a16="http://schemas.microsoft.com/office/drawing/2014/main" id="{C0722270-E3C3-4011-A779-6F8EC6648B43}"/>
              </a:ext>
            </a:extLst>
          </p:cNvPr>
          <p:cNvSpPr>
            <a:spLocks noGrp="1"/>
          </p:cNvSpPr>
          <p:nvPr>
            <p:ph type="sldNum" sz="quarter" idx="12"/>
          </p:nvPr>
        </p:nvSpPr>
        <p:spPr/>
        <p:txBody>
          <a:bodyPr/>
          <a:lstStyle/>
          <a:p>
            <a:fld id="{4885F490-12EF-4BA1-99D1-2A0E64B76D72}" type="slidenum">
              <a:rPr lang="en-US" smtClean="0"/>
              <a:t>2</a:t>
            </a:fld>
            <a:endParaRPr lang="en-US"/>
          </a:p>
        </p:txBody>
      </p:sp>
    </p:spTree>
    <p:extLst>
      <p:ext uri="{BB962C8B-B14F-4D97-AF65-F5344CB8AC3E}">
        <p14:creationId xmlns:p14="http://schemas.microsoft.com/office/powerpoint/2010/main" val="369424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7992-0F90-4FF9-93D1-D4510F9CEB34}"/>
              </a:ext>
            </a:extLst>
          </p:cNvPr>
          <p:cNvSpPr>
            <a:spLocks noGrp="1"/>
          </p:cNvSpPr>
          <p:nvPr>
            <p:ph type="title"/>
          </p:nvPr>
        </p:nvSpPr>
        <p:spPr/>
        <p:txBody>
          <a:bodyPr/>
          <a:lstStyle/>
          <a:p>
            <a:r>
              <a:rPr lang="en-US" dirty="0"/>
              <a:t>Verbs</a:t>
            </a:r>
          </a:p>
        </p:txBody>
      </p:sp>
      <p:sp>
        <p:nvSpPr>
          <p:cNvPr id="3" name="Content Placeholder 2">
            <a:extLst>
              <a:ext uri="{FF2B5EF4-FFF2-40B4-BE49-F238E27FC236}">
                <a16:creationId xmlns:a16="http://schemas.microsoft.com/office/drawing/2014/main" id="{5E470838-FE3B-46E0-A87A-D972597EF0B2}"/>
              </a:ext>
            </a:extLst>
          </p:cNvPr>
          <p:cNvSpPr>
            <a:spLocks noGrp="1"/>
          </p:cNvSpPr>
          <p:nvPr>
            <p:ph idx="1"/>
          </p:nvPr>
        </p:nvSpPr>
        <p:spPr/>
        <p:txBody>
          <a:bodyPr/>
          <a:lstStyle/>
          <a:p>
            <a:r>
              <a:rPr lang="en-US" b="1" dirty="0">
                <a:solidFill>
                  <a:srgbClr val="0066FF"/>
                </a:solidFill>
              </a:rPr>
              <a:t>GET</a:t>
            </a:r>
            <a:r>
              <a:rPr lang="en-US" dirty="0">
                <a:solidFill>
                  <a:srgbClr val="0066FF"/>
                </a:solidFill>
              </a:rPr>
              <a:t>: </a:t>
            </a:r>
            <a:r>
              <a:rPr lang="en-US" i="1" dirty="0">
                <a:solidFill>
                  <a:srgbClr val="0066FF"/>
                </a:solidFill>
              </a:rPr>
              <a:t>fetch</a:t>
            </a:r>
            <a:r>
              <a:rPr lang="en-US" dirty="0"/>
              <a:t> an existing resource. The URL contains all the necessary information that server needs to </a:t>
            </a:r>
            <a:r>
              <a:rPr lang="en-US" dirty="0">
                <a:solidFill>
                  <a:srgbClr val="0066FF"/>
                </a:solidFill>
              </a:rPr>
              <a:t>locate and return the resource.</a:t>
            </a:r>
          </a:p>
          <a:p>
            <a:pPr lvl="1"/>
            <a:endParaRPr lang="en-US" dirty="0"/>
          </a:p>
          <a:p>
            <a:r>
              <a:rPr lang="en-US" b="1" dirty="0">
                <a:solidFill>
                  <a:srgbClr val="0066FF"/>
                </a:solidFill>
              </a:rPr>
              <a:t>POST</a:t>
            </a:r>
            <a:r>
              <a:rPr lang="en-US" dirty="0">
                <a:solidFill>
                  <a:srgbClr val="0066FF"/>
                </a:solidFill>
              </a:rPr>
              <a:t>:</a:t>
            </a:r>
            <a:r>
              <a:rPr lang="en-US" dirty="0"/>
              <a:t> </a:t>
            </a:r>
            <a:r>
              <a:rPr lang="en-US" i="1" dirty="0">
                <a:solidFill>
                  <a:srgbClr val="0066FF"/>
                </a:solidFill>
              </a:rPr>
              <a:t>create</a:t>
            </a:r>
            <a:r>
              <a:rPr lang="en-US" dirty="0"/>
              <a:t> a new resource. It requests usually carry a payload that specifies the </a:t>
            </a:r>
            <a:r>
              <a:rPr lang="en-US" dirty="0">
                <a:solidFill>
                  <a:srgbClr val="0066FF"/>
                </a:solidFill>
              </a:rPr>
              <a:t>data for the new resource.</a:t>
            </a:r>
          </a:p>
          <a:p>
            <a:pPr lvl="1"/>
            <a:endParaRPr lang="en-US" dirty="0"/>
          </a:p>
          <a:p>
            <a:r>
              <a:rPr lang="en-US" b="1" dirty="0">
                <a:solidFill>
                  <a:srgbClr val="0066FF"/>
                </a:solidFill>
              </a:rPr>
              <a:t>PUT</a:t>
            </a:r>
            <a:r>
              <a:rPr lang="en-US" dirty="0">
                <a:solidFill>
                  <a:srgbClr val="0066FF"/>
                </a:solidFill>
              </a:rPr>
              <a:t>:</a:t>
            </a:r>
            <a:r>
              <a:rPr lang="en-US" dirty="0"/>
              <a:t> </a:t>
            </a:r>
            <a:r>
              <a:rPr lang="en-US" i="1" dirty="0">
                <a:solidFill>
                  <a:srgbClr val="0066FF"/>
                </a:solidFill>
              </a:rPr>
              <a:t>update</a:t>
            </a:r>
            <a:r>
              <a:rPr lang="en-US" dirty="0"/>
              <a:t> an existing resource. The payload may contain the updated data for the resource.</a:t>
            </a:r>
          </a:p>
          <a:p>
            <a:pPr lvl="1"/>
            <a:endParaRPr lang="en-US" dirty="0"/>
          </a:p>
          <a:p>
            <a:r>
              <a:rPr lang="en-US" b="1" dirty="0">
                <a:solidFill>
                  <a:srgbClr val="0066FF"/>
                </a:solidFill>
              </a:rPr>
              <a:t>DELETE</a:t>
            </a:r>
            <a:r>
              <a:rPr lang="en-US" dirty="0">
                <a:solidFill>
                  <a:srgbClr val="0066FF"/>
                </a:solidFill>
              </a:rPr>
              <a:t>:</a:t>
            </a:r>
            <a:r>
              <a:rPr lang="en-US" dirty="0"/>
              <a:t> </a:t>
            </a:r>
            <a:r>
              <a:rPr lang="en-US" i="1" dirty="0">
                <a:solidFill>
                  <a:srgbClr val="0066FF"/>
                </a:solidFill>
              </a:rPr>
              <a:t>delete</a:t>
            </a:r>
            <a:r>
              <a:rPr lang="en-US" dirty="0"/>
              <a:t> an existing resource</a:t>
            </a:r>
          </a:p>
          <a:p>
            <a:endParaRPr lang="en-US" dirty="0"/>
          </a:p>
        </p:txBody>
      </p:sp>
      <p:sp>
        <p:nvSpPr>
          <p:cNvPr id="4" name="Slide Number Placeholder 3">
            <a:extLst>
              <a:ext uri="{FF2B5EF4-FFF2-40B4-BE49-F238E27FC236}">
                <a16:creationId xmlns:a16="http://schemas.microsoft.com/office/drawing/2014/main" id="{A4D24120-E7F3-4D36-A6A2-813A1EB2A697}"/>
              </a:ext>
            </a:extLst>
          </p:cNvPr>
          <p:cNvSpPr>
            <a:spLocks noGrp="1"/>
          </p:cNvSpPr>
          <p:nvPr>
            <p:ph type="sldNum" sz="quarter" idx="12"/>
          </p:nvPr>
        </p:nvSpPr>
        <p:spPr/>
        <p:txBody>
          <a:bodyPr/>
          <a:lstStyle/>
          <a:p>
            <a:fld id="{4885F490-12EF-4BA1-99D1-2A0E64B76D72}" type="slidenum">
              <a:rPr lang="en-US" smtClean="0"/>
              <a:pPr/>
              <a:t>20</a:t>
            </a:fld>
            <a:endParaRPr lang="en-US"/>
          </a:p>
        </p:txBody>
      </p:sp>
    </p:spTree>
    <p:extLst>
      <p:ext uri="{BB962C8B-B14F-4D97-AF65-F5344CB8AC3E}">
        <p14:creationId xmlns:p14="http://schemas.microsoft.com/office/powerpoint/2010/main" val="3594975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16EB-C789-4EB3-AD24-21D877A7F2A1}"/>
              </a:ext>
            </a:extLst>
          </p:cNvPr>
          <p:cNvSpPr>
            <a:spLocks noGrp="1"/>
          </p:cNvSpPr>
          <p:nvPr>
            <p:ph type="title"/>
          </p:nvPr>
        </p:nvSpPr>
        <p:spPr/>
        <p:txBody>
          <a:bodyPr/>
          <a:lstStyle/>
          <a:p>
            <a:r>
              <a:rPr lang="en-US" dirty="0"/>
              <a:t>Verbs</a:t>
            </a:r>
          </a:p>
        </p:txBody>
      </p:sp>
      <p:sp>
        <p:nvSpPr>
          <p:cNvPr id="3" name="Content Placeholder 2">
            <a:extLst>
              <a:ext uri="{FF2B5EF4-FFF2-40B4-BE49-F238E27FC236}">
                <a16:creationId xmlns:a16="http://schemas.microsoft.com/office/drawing/2014/main" id="{589CCB05-9D1C-4675-B06F-C14F0F194EA6}"/>
              </a:ext>
            </a:extLst>
          </p:cNvPr>
          <p:cNvSpPr>
            <a:spLocks noGrp="1"/>
          </p:cNvSpPr>
          <p:nvPr>
            <p:ph idx="1"/>
          </p:nvPr>
        </p:nvSpPr>
        <p:spPr/>
        <p:txBody>
          <a:bodyPr/>
          <a:lstStyle/>
          <a:p>
            <a:r>
              <a:rPr lang="en-US" b="1" dirty="0">
                <a:solidFill>
                  <a:srgbClr val="0066FF"/>
                </a:solidFill>
              </a:rPr>
              <a:t>HEAD</a:t>
            </a:r>
            <a:endParaRPr lang="en-US" dirty="0">
              <a:solidFill>
                <a:srgbClr val="0066FF"/>
              </a:solidFill>
            </a:endParaRPr>
          </a:p>
          <a:p>
            <a:pPr lvl="1"/>
            <a:r>
              <a:rPr lang="en-US" dirty="0"/>
              <a:t>Similar to GET, but without the message body. </a:t>
            </a:r>
          </a:p>
          <a:p>
            <a:pPr lvl="1"/>
            <a:r>
              <a:rPr lang="en-US" b="1" dirty="0">
                <a:solidFill>
                  <a:srgbClr val="0066FF"/>
                </a:solidFill>
              </a:rPr>
              <a:t>Usage: </a:t>
            </a:r>
            <a:r>
              <a:rPr lang="en-US" dirty="0"/>
              <a:t>generally to check if the resource has changed, via </a:t>
            </a:r>
            <a:r>
              <a:rPr lang="en-US" dirty="0">
                <a:solidFill>
                  <a:srgbClr val="0066FF"/>
                </a:solidFill>
              </a:rPr>
              <a:t>timestamps</a:t>
            </a:r>
            <a:r>
              <a:rPr lang="en-US" dirty="0"/>
              <a:t>.</a:t>
            </a:r>
          </a:p>
          <a:p>
            <a:pPr lvl="1"/>
            <a:endParaRPr lang="en-US" dirty="0"/>
          </a:p>
          <a:p>
            <a:r>
              <a:rPr lang="en-US" b="1" dirty="0">
                <a:solidFill>
                  <a:srgbClr val="0066FF"/>
                </a:solidFill>
              </a:rPr>
              <a:t>TRACE</a:t>
            </a:r>
            <a:endParaRPr lang="en-US" dirty="0">
              <a:solidFill>
                <a:srgbClr val="0066FF"/>
              </a:solidFill>
            </a:endParaRPr>
          </a:p>
          <a:p>
            <a:pPr lvl="1"/>
            <a:r>
              <a:rPr lang="en-US" dirty="0"/>
              <a:t>It is used to </a:t>
            </a:r>
            <a:r>
              <a:rPr lang="en-US" dirty="0">
                <a:solidFill>
                  <a:srgbClr val="0066FF"/>
                </a:solidFill>
              </a:rPr>
              <a:t>retrieve the hops </a:t>
            </a:r>
            <a:r>
              <a:rPr lang="en-US" dirty="0"/>
              <a:t>that a request takes to round trip from the server. </a:t>
            </a:r>
          </a:p>
          <a:p>
            <a:pPr lvl="1"/>
            <a:r>
              <a:rPr lang="en-US" dirty="0"/>
              <a:t>This can be used for </a:t>
            </a:r>
            <a:r>
              <a:rPr lang="en-US" dirty="0">
                <a:solidFill>
                  <a:srgbClr val="0066FF"/>
                </a:solidFill>
              </a:rPr>
              <a:t>diagnostic purposes</a:t>
            </a:r>
            <a:r>
              <a:rPr lang="en-US" dirty="0"/>
              <a:t>.</a:t>
            </a:r>
          </a:p>
          <a:p>
            <a:pPr lvl="1"/>
            <a:endParaRPr lang="en-US" dirty="0"/>
          </a:p>
          <a:p>
            <a:r>
              <a:rPr lang="en-US" b="1" dirty="0">
                <a:solidFill>
                  <a:srgbClr val="0066FF"/>
                </a:solidFill>
              </a:rPr>
              <a:t>OPTIONS</a:t>
            </a:r>
            <a:endParaRPr lang="en-US" dirty="0">
              <a:solidFill>
                <a:srgbClr val="0066FF"/>
              </a:solidFill>
            </a:endParaRPr>
          </a:p>
          <a:p>
            <a:pPr lvl="1"/>
            <a:r>
              <a:rPr lang="en-US" dirty="0"/>
              <a:t>It is used to retrieve the </a:t>
            </a:r>
            <a:r>
              <a:rPr lang="en-US" dirty="0">
                <a:solidFill>
                  <a:srgbClr val="0066FF"/>
                </a:solidFill>
              </a:rPr>
              <a:t>server capabilities. </a:t>
            </a:r>
          </a:p>
          <a:p>
            <a:pPr lvl="1"/>
            <a:r>
              <a:rPr lang="en-US" dirty="0"/>
              <a:t>On the client-side, it can be used </a:t>
            </a:r>
            <a:r>
              <a:rPr lang="en-US" dirty="0">
                <a:solidFill>
                  <a:srgbClr val="0066FF"/>
                </a:solidFill>
              </a:rPr>
              <a:t>to modify the request</a:t>
            </a:r>
            <a:r>
              <a:rPr lang="en-US" dirty="0"/>
              <a:t> based on what the </a:t>
            </a:r>
            <a:r>
              <a:rPr lang="en-US" dirty="0">
                <a:solidFill>
                  <a:srgbClr val="0066FF"/>
                </a:solidFill>
              </a:rPr>
              <a:t>server can support.</a:t>
            </a:r>
          </a:p>
          <a:p>
            <a:endParaRPr lang="en-US" dirty="0"/>
          </a:p>
          <a:p>
            <a:endParaRPr lang="en-US" dirty="0"/>
          </a:p>
        </p:txBody>
      </p:sp>
      <p:sp>
        <p:nvSpPr>
          <p:cNvPr id="4" name="Slide Number Placeholder 3">
            <a:extLst>
              <a:ext uri="{FF2B5EF4-FFF2-40B4-BE49-F238E27FC236}">
                <a16:creationId xmlns:a16="http://schemas.microsoft.com/office/drawing/2014/main" id="{79C8AFEE-4785-4C5B-9E1C-8EB1E4595E94}"/>
              </a:ext>
            </a:extLst>
          </p:cNvPr>
          <p:cNvSpPr>
            <a:spLocks noGrp="1"/>
          </p:cNvSpPr>
          <p:nvPr>
            <p:ph type="sldNum" sz="quarter" idx="12"/>
          </p:nvPr>
        </p:nvSpPr>
        <p:spPr/>
        <p:txBody>
          <a:bodyPr/>
          <a:lstStyle/>
          <a:p>
            <a:fld id="{4885F490-12EF-4BA1-99D1-2A0E64B76D72}" type="slidenum">
              <a:rPr lang="en-US" smtClean="0"/>
              <a:pPr/>
              <a:t>21</a:t>
            </a:fld>
            <a:endParaRPr lang="en-US"/>
          </a:p>
        </p:txBody>
      </p:sp>
    </p:spTree>
    <p:extLst>
      <p:ext uri="{BB962C8B-B14F-4D97-AF65-F5344CB8AC3E}">
        <p14:creationId xmlns:p14="http://schemas.microsoft.com/office/powerpoint/2010/main" val="4215715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2A45-3BB3-4DA4-B13C-0BADDE1A92CA}"/>
              </a:ext>
            </a:extLst>
          </p:cNvPr>
          <p:cNvSpPr>
            <a:spLocks noGrp="1"/>
          </p:cNvSpPr>
          <p:nvPr>
            <p:ph type="title"/>
          </p:nvPr>
        </p:nvSpPr>
        <p:spPr/>
        <p:txBody>
          <a:bodyPr/>
          <a:lstStyle/>
          <a:p>
            <a:r>
              <a:rPr lang="en-US" dirty="0"/>
              <a:t>Status Codes</a:t>
            </a:r>
          </a:p>
        </p:txBody>
      </p:sp>
      <p:sp>
        <p:nvSpPr>
          <p:cNvPr id="3" name="Content Placeholder 2">
            <a:extLst>
              <a:ext uri="{FF2B5EF4-FFF2-40B4-BE49-F238E27FC236}">
                <a16:creationId xmlns:a16="http://schemas.microsoft.com/office/drawing/2014/main" id="{FCB7F3E1-64E0-4853-B905-4FB3EE744920}"/>
              </a:ext>
            </a:extLst>
          </p:cNvPr>
          <p:cNvSpPr>
            <a:spLocks noGrp="1"/>
          </p:cNvSpPr>
          <p:nvPr>
            <p:ph idx="1"/>
          </p:nvPr>
        </p:nvSpPr>
        <p:spPr/>
        <p:txBody>
          <a:bodyPr>
            <a:normAutofit/>
          </a:bodyPr>
          <a:lstStyle/>
          <a:p>
            <a:r>
              <a:rPr lang="en-US" b="1" dirty="0">
                <a:solidFill>
                  <a:srgbClr val="0066FF"/>
                </a:solidFill>
              </a:rPr>
              <a:t>1xx: </a:t>
            </a:r>
            <a:r>
              <a:rPr lang="en-US" b="1" dirty="0"/>
              <a:t>Informational Messages</a:t>
            </a:r>
          </a:p>
          <a:p>
            <a:pPr lvl="1"/>
            <a:r>
              <a:rPr lang="en-US" dirty="0"/>
              <a:t>All HTTP/1.1 clients are required to accept the </a:t>
            </a:r>
            <a:r>
              <a:rPr lang="en-US" dirty="0">
                <a:solidFill>
                  <a:srgbClr val="0066FF"/>
                </a:solidFill>
              </a:rPr>
              <a:t>Transfer-Encoding</a:t>
            </a:r>
            <a:r>
              <a:rPr lang="en-US" dirty="0"/>
              <a:t> header.</a:t>
            </a:r>
          </a:p>
          <a:p>
            <a:pPr lvl="1"/>
            <a:endParaRPr lang="en-US" dirty="0"/>
          </a:p>
          <a:p>
            <a:r>
              <a:rPr lang="en-US" b="1" dirty="0">
                <a:solidFill>
                  <a:srgbClr val="0066FF"/>
                </a:solidFill>
              </a:rPr>
              <a:t>2xx: </a:t>
            </a:r>
            <a:r>
              <a:rPr lang="en-US" b="1" dirty="0"/>
              <a:t>Successful</a:t>
            </a:r>
          </a:p>
          <a:p>
            <a:pPr lvl="1"/>
            <a:r>
              <a:rPr lang="en-US" b="1" dirty="0"/>
              <a:t>202</a:t>
            </a:r>
            <a:r>
              <a:rPr lang="en-US" dirty="0"/>
              <a:t> </a:t>
            </a:r>
            <a:r>
              <a:rPr lang="en-US" dirty="0">
                <a:solidFill>
                  <a:srgbClr val="0066FF"/>
                </a:solidFill>
              </a:rPr>
              <a:t>Accepted</a:t>
            </a:r>
            <a:r>
              <a:rPr lang="en-US" dirty="0"/>
              <a:t>: the request was accepted </a:t>
            </a:r>
            <a:r>
              <a:rPr lang="en-US" dirty="0">
                <a:solidFill>
                  <a:srgbClr val="0066FF"/>
                </a:solidFill>
              </a:rPr>
              <a:t>but may not include the resource </a:t>
            </a:r>
            <a:r>
              <a:rPr lang="en-US" dirty="0"/>
              <a:t>in the response.</a:t>
            </a:r>
          </a:p>
          <a:p>
            <a:pPr lvl="1"/>
            <a:r>
              <a:rPr lang="en-US" b="1" dirty="0"/>
              <a:t>204</a:t>
            </a:r>
            <a:r>
              <a:rPr lang="en-US" dirty="0"/>
              <a:t> </a:t>
            </a:r>
            <a:r>
              <a:rPr lang="en-US" dirty="0">
                <a:solidFill>
                  <a:srgbClr val="0066FF"/>
                </a:solidFill>
              </a:rPr>
              <a:t>No Content: </a:t>
            </a:r>
            <a:r>
              <a:rPr lang="en-US" dirty="0"/>
              <a:t>there is </a:t>
            </a:r>
            <a:r>
              <a:rPr lang="en-US" dirty="0">
                <a:solidFill>
                  <a:srgbClr val="0066FF"/>
                </a:solidFill>
              </a:rPr>
              <a:t>no message body </a:t>
            </a:r>
            <a:r>
              <a:rPr lang="en-US" dirty="0"/>
              <a:t>in the response.</a:t>
            </a:r>
          </a:p>
          <a:p>
            <a:pPr lvl="1"/>
            <a:r>
              <a:rPr lang="en-US" b="1" dirty="0"/>
              <a:t>205</a:t>
            </a:r>
            <a:r>
              <a:rPr lang="en-US" dirty="0"/>
              <a:t> </a:t>
            </a:r>
            <a:r>
              <a:rPr lang="en-US" dirty="0">
                <a:solidFill>
                  <a:srgbClr val="0066FF"/>
                </a:solidFill>
              </a:rPr>
              <a:t>Reset Content: </a:t>
            </a:r>
            <a:r>
              <a:rPr lang="en-US" dirty="0"/>
              <a:t>indicates to the </a:t>
            </a:r>
            <a:r>
              <a:rPr lang="en-US" dirty="0">
                <a:solidFill>
                  <a:srgbClr val="0066FF"/>
                </a:solidFill>
              </a:rPr>
              <a:t>client to reset its document view</a:t>
            </a:r>
            <a:r>
              <a:rPr lang="en-US" dirty="0"/>
              <a:t>.</a:t>
            </a:r>
          </a:p>
          <a:p>
            <a:pPr lvl="1"/>
            <a:r>
              <a:rPr lang="en-US" b="1" dirty="0"/>
              <a:t>206</a:t>
            </a:r>
            <a:r>
              <a:rPr lang="en-US" dirty="0"/>
              <a:t> </a:t>
            </a:r>
            <a:r>
              <a:rPr lang="en-US" dirty="0">
                <a:solidFill>
                  <a:srgbClr val="0066FF"/>
                </a:solidFill>
              </a:rPr>
              <a:t>Partial Content: </a:t>
            </a:r>
            <a:r>
              <a:rPr lang="en-US" dirty="0"/>
              <a:t>indicates that the response only contains partial content. </a:t>
            </a:r>
            <a:r>
              <a:rPr lang="en-US" dirty="0">
                <a:solidFill>
                  <a:srgbClr val="0066FF"/>
                </a:solidFill>
              </a:rPr>
              <a:t>Additional headers </a:t>
            </a:r>
            <a:r>
              <a:rPr lang="en-US" dirty="0"/>
              <a:t>indicate the </a:t>
            </a:r>
            <a:r>
              <a:rPr lang="en-US" dirty="0">
                <a:solidFill>
                  <a:srgbClr val="0066FF"/>
                </a:solidFill>
              </a:rPr>
              <a:t>exact range and content expiration information.</a:t>
            </a:r>
          </a:p>
          <a:p>
            <a:endParaRPr lang="en-US" b="1" dirty="0"/>
          </a:p>
          <a:p>
            <a:endParaRPr lang="en-US" dirty="0"/>
          </a:p>
        </p:txBody>
      </p:sp>
      <p:sp>
        <p:nvSpPr>
          <p:cNvPr id="4" name="Slide Number Placeholder 3">
            <a:extLst>
              <a:ext uri="{FF2B5EF4-FFF2-40B4-BE49-F238E27FC236}">
                <a16:creationId xmlns:a16="http://schemas.microsoft.com/office/drawing/2014/main" id="{112CF3A0-82B8-436D-98A2-676EBFAEFA03}"/>
              </a:ext>
            </a:extLst>
          </p:cNvPr>
          <p:cNvSpPr>
            <a:spLocks noGrp="1"/>
          </p:cNvSpPr>
          <p:nvPr>
            <p:ph type="sldNum" sz="quarter" idx="12"/>
          </p:nvPr>
        </p:nvSpPr>
        <p:spPr/>
        <p:txBody>
          <a:bodyPr/>
          <a:lstStyle/>
          <a:p>
            <a:fld id="{4885F490-12EF-4BA1-99D1-2A0E64B76D72}" type="slidenum">
              <a:rPr lang="en-US" smtClean="0"/>
              <a:pPr/>
              <a:t>22</a:t>
            </a:fld>
            <a:endParaRPr lang="en-US"/>
          </a:p>
        </p:txBody>
      </p:sp>
    </p:spTree>
    <p:extLst>
      <p:ext uri="{BB962C8B-B14F-4D97-AF65-F5344CB8AC3E}">
        <p14:creationId xmlns:p14="http://schemas.microsoft.com/office/powerpoint/2010/main" val="194485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6D97-CF03-4035-8F84-CD0C0346B8BC}"/>
              </a:ext>
            </a:extLst>
          </p:cNvPr>
          <p:cNvSpPr>
            <a:spLocks noGrp="1"/>
          </p:cNvSpPr>
          <p:nvPr>
            <p:ph type="title"/>
          </p:nvPr>
        </p:nvSpPr>
        <p:spPr/>
        <p:txBody>
          <a:bodyPr/>
          <a:lstStyle/>
          <a:p>
            <a:r>
              <a:rPr lang="en-US" dirty="0"/>
              <a:t>Status Codes</a:t>
            </a:r>
          </a:p>
        </p:txBody>
      </p:sp>
      <p:sp>
        <p:nvSpPr>
          <p:cNvPr id="3" name="Content Placeholder 2">
            <a:extLst>
              <a:ext uri="{FF2B5EF4-FFF2-40B4-BE49-F238E27FC236}">
                <a16:creationId xmlns:a16="http://schemas.microsoft.com/office/drawing/2014/main" id="{C395FB9A-366B-4CB6-BFAE-7B187986A6AE}"/>
              </a:ext>
            </a:extLst>
          </p:cNvPr>
          <p:cNvSpPr>
            <a:spLocks noGrp="1"/>
          </p:cNvSpPr>
          <p:nvPr>
            <p:ph idx="1"/>
          </p:nvPr>
        </p:nvSpPr>
        <p:spPr/>
        <p:txBody>
          <a:bodyPr/>
          <a:lstStyle/>
          <a:p>
            <a:r>
              <a:rPr lang="en-US" b="1" dirty="0">
                <a:solidFill>
                  <a:srgbClr val="0066FF"/>
                </a:solidFill>
              </a:rPr>
              <a:t>3xx: </a:t>
            </a:r>
            <a:r>
              <a:rPr lang="en-US" b="1" dirty="0"/>
              <a:t>Redirection</a:t>
            </a:r>
          </a:p>
          <a:p>
            <a:pPr lvl="1"/>
            <a:r>
              <a:rPr lang="en-US" b="1" dirty="0"/>
              <a:t>301</a:t>
            </a:r>
            <a:r>
              <a:rPr lang="en-US" dirty="0"/>
              <a:t> </a:t>
            </a:r>
            <a:r>
              <a:rPr lang="en-US" dirty="0">
                <a:solidFill>
                  <a:srgbClr val="0066FF"/>
                </a:solidFill>
              </a:rPr>
              <a:t>Moved Permanently: </a:t>
            </a:r>
            <a:r>
              <a:rPr lang="en-US" dirty="0"/>
              <a:t>the resource is now </a:t>
            </a:r>
            <a:r>
              <a:rPr lang="en-US" dirty="0">
                <a:solidFill>
                  <a:srgbClr val="0066FF"/>
                </a:solidFill>
              </a:rPr>
              <a:t>located at a new URL.</a:t>
            </a:r>
          </a:p>
          <a:p>
            <a:pPr lvl="1"/>
            <a:r>
              <a:rPr lang="en-US" b="1" dirty="0"/>
              <a:t>303</a:t>
            </a:r>
            <a:r>
              <a:rPr lang="en-US" dirty="0"/>
              <a:t> </a:t>
            </a:r>
            <a:r>
              <a:rPr lang="en-US" dirty="0">
                <a:solidFill>
                  <a:srgbClr val="0066FF"/>
                </a:solidFill>
              </a:rPr>
              <a:t>See Other</a:t>
            </a:r>
            <a:r>
              <a:rPr lang="en-US" dirty="0"/>
              <a:t>: the resource </a:t>
            </a:r>
            <a:r>
              <a:rPr lang="en-US" dirty="0">
                <a:solidFill>
                  <a:srgbClr val="0066FF"/>
                </a:solidFill>
              </a:rPr>
              <a:t>is temporarily located</a:t>
            </a:r>
            <a:r>
              <a:rPr lang="en-US" dirty="0"/>
              <a:t> at a new URL. The </a:t>
            </a:r>
            <a:r>
              <a:rPr lang="en-US" dirty="0">
                <a:solidFill>
                  <a:srgbClr val="0066FF"/>
                </a:solidFill>
              </a:rPr>
              <a:t>Location</a:t>
            </a:r>
            <a:r>
              <a:rPr lang="en-US" dirty="0"/>
              <a:t> response header contains the </a:t>
            </a:r>
            <a:r>
              <a:rPr lang="en-US" dirty="0">
                <a:solidFill>
                  <a:srgbClr val="0066FF"/>
                </a:solidFill>
              </a:rPr>
              <a:t>temporary URL.</a:t>
            </a:r>
          </a:p>
          <a:p>
            <a:pPr lvl="1"/>
            <a:r>
              <a:rPr lang="en-US" b="1" dirty="0"/>
              <a:t>304</a:t>
            </a:r>
            <a:r>
              <a:rPr lang="en-US" dirty="0"/>
              <a:t> </a:t>
            </a:r>
            <a:r>
              <a:rPr lang="en-US" dirty="0">
                <a:solidFill>
                  <a:srgbClr val="0066FF"/>
                </a:solidFill>
              </a:rPr>
              <a:t>Not Modified</a:t>
            </a:r>
            <a:r>
              <a:rPr lang="en-US" dirty="0"/>
              <a:t>: the server has determined that the resource has not changed and </a:t>
            </a:r>
            <a:r>
              <a:rPr lang="en-US" dirty="0">
                <a:solidFill>
                  <a:srgbClr val="0066FF"/>
                </a:solidFill>
              </a:rPr>
              <a:t>the client should use its cached copy</a:t>
            </a:r>
            <a:r>
              <a:rPr lang="en-US" dirty="0"/>
              <a:t>. This relies on the fact that the client is sending</a:t>
            </a:r>
            <a:r>
              <a:rPr lang="en-US" dirty="0">
                <a:solidFill>
                  <a:srgbClr val="0066FF"/>
                </a:solidFill>
              </a:rPr>
              <a:t> </a:t>
            </a:r>
            <a:r>
              <a:rPr lang="en-US" dirty="0" err="1">
                <a:solidFill>
                  <a:srgbClr val="0066FF"/>
                </a:solidFill>
              </a:rPr>
              <a:t>ETag</a:t>
            </a:r>
            <a:r>
              <a:rPr lang="en-US" dirty="0">
                <a:solidFill>
                  <a:srgbClr val="0066FF"/>
                </a:solidFill>
              </a:rPr>
              <a:t> (</a:t>
            </a:r>
            <a:r>
              <a:rPr lang="en-US" dirty="0" err="1">
                <a:solidFill>
                  <a:srgbClr val="0066FF"/>
                </a:solidFill>
              </a:rPr>
              <a:t>Enttity</a:t>
            </a:r>
            <a:r>
              <a:rPr lang="en-US" dirty="0">
                <a:solidFill>
                  <a:srgbClr val="0066FF"/>
                </a:solidFill>
              </a:rPr>
              <a:t> Tag) information</a:t>
            </a:r>
            <a:r>
              <a:rPr lang="en-US" dirty="0"/>
              <a:t> that is a hash of the content. The </a:t>
            </a:r>
            <a:r>
              <a:rPr lang="en-US" dirty="0">
                <a:solidFill>
                  <a:srgbClr val="0066FF"/>
                </a:solidFill>
              </a:rPr>
              <a:t>server compares </a:t>
            </a:r>
            <a:r>
              <a:rPr lang="en-US" dirty="0"/>
              <a:t>this with its </a:t>
            </a:r>
            <a:r>
              <a:rPr lang="en-US" dirty="0">
                <a:solidFill>
                  <a:srgbClr val="0066FF"/>
                </a:solidFill>
              </a:rPr>
              <a:t>own computed </a:t>
            </a:r>
            <a:r>
              <a:rPr lang="en-US" dirty="0" err="1">
                <a:solidFill>
                  <a:srgbClr val="0066FF"/>
                </a:solidFill>
              </a:rPr>
              <a:t>ETag</a:t>
            </a:r>
            <a:r>
              <a:rPr lang="en-US" dirty="0"/>
              <a:t> to check for modifications.</a:t>
            </a:r>
          </a:p>
          <a:p>
            <a:endParaRPr lang="en-US" dirty="0"/>
          </a:p>
          <a:p>
            <a:endParaRPr lang="en-US" dirty="0"/>
          </a:p>
        </p:txBody>
      </p:sp>
      <p:sp>
        <p:nvSpPr>
          <p:cNvPr id="4" name="Slide Number Placeholder 3">
            <a:extLst>
              <a:ext uri="{FF2B5EF4-FFF2-40B4-BE49-F238E27FC236}">
                <a16:creationId xmlns:a16="http://schemas.microsoft.com/office/drawing/2014/main" id="{C44E37BD-DDBF-4673-A148-FD8739F4DD1D}"/>
              </a:ext>
            </a:extLst>
          </p:cNvPr>
          <p:cNvSpPr>
            <a:spLocks noGrp="1"/>
          </p:cNvSpPr>
          <p:nvPr>
            <p:ph type="sldNum" sz="quarter" idx="12"/>
          </p:nvPr>
        </p:nvSpPr>
        <p:spPr/>
        <p:txBody>
          <a:bodyPr/>
          <a:lstStyle/>
          <a:p>
            <a:fld id="{4885F490-12EF-4BA1-99D1-2A0E64B76D72}" type="slidenum">
              <a:rPr lang="en-US" smtClean="0"/>
              <a:pPr/>
              <a:t>23</a:t>
            </a:fld>
            <a:endParaRPr lang="en-US"/>
          </a:p>
        </p:txBody>
      </p:sp>
    </p:spTree>
    <p:extLst>
      <p:ext uri="{BB962C8B-B14F-4D97-AF65-F5344CB8AC3E}">
        <p14:creationId xmlns:p14="http://schemas.microsoft.com/office/powerpoint/2010/main" val="74954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555E-B1F2-4C79-8D0C-C788136CB5D5}"/>
              </a:ext>
            </a:extLst>
          </p:cNvPr>
          <p:cNvSpPr>
            <a:spLocks noGrp="1"/>
          </p:cNvSpPr>
          <p:nvPr>
            <p:ph type="title"/>
          </p:nvPr>
        </p:nvSpPr>
        <p:spPr/>
        <p:txBody>
          <a:bodyPr/>
          <a:lstStyle/>
          <a:p>
            <a:r>
              <a:rPr lang="en-US" dirty="0"/>
              <a:t>Status Codes</a:t>
            </a:r>
          </a:p>
        </p:txBody>
      </p:sp>
      <p:sp>
        <p:nvSpPr>
          <p:cNvPr id="3" name="Content Placeholder 2">
            <a:extLst>
              <a:ext uri="{FF2B5EF4-FFF2-40B4-BE49-F238E27FC236}">
                <a16:creationId xmlns:a16="http://schemas.microsoft.com/office/drawing/2014/main" id="{355F55B2-693E-458B-A645-03DBFC18F94C}"/>
              </a:ext>
            </a:extLst>
          </p:cNvPr>
          <p:cNvSpPr>
            <a:spLocks noGrp="1"/>
          </p:cNvSpPr>
          <p:nvPr>
            <p:ph idx="1"/>
          </p:nvPr>
        </p:nvSpPr>
        <p:spPr/>
        <p:txBody>
          <a:bodyPr>
            <a:normAutofit/>
          </a:bodyPr>
          <a:lstStyle/>
          <a:p>
            <a:r>
              <a:rPr lang="en-US" b="1" dirty="0"/>
              <a:t>4xx: Client Error</a:t>
            </a:r>
          </a:p>
          <a:p>
            <a:pPr lvl="1"/>
            <a:r>
              <a:rPr lang="en-US" b="1" dirty="0"/>
              <a:t>400</a:t>
            </a:r>
            <a:r>
              <a:rPr lang="en-US" dirty="0"/>
              <a:t> </a:t>
            </a:r>
            <a:r>
              <a:rPr lang="en-US" dirty="0">
                <a:solidFill>
                  <a:srgbClr val="0066FF"/>
                </a:solidFill>
              </a:rPr>
              <a:t>Bad Request: </a:t>
            </a:r>
            <a:r>
              <a:rPr lang="en-US" dirty="0"/>
              <a:t>the request was malformed.</a:t>
            </a:r>
          </a:p>
          <a:p>
            <a:pPr lvl="1"/>
            <a:r>
              <a:rPr lang="en-US" b="1" dirty="0"/>
              <a:t>401</a:t>
            </a:r>
            <a:r>
              <a:rPr lang="en-US" dirty="0"/>
              <a:t> </a:t>
            </a:r>
            <a:r>
              <a:rPr lang="en-US" dirty="0">
                <a:solidFill>
                  <a:srgbClr val="0066FF"/>
                </a:solidFill>
              </a:rPr>
              <a:t>Unauthorized: </a:t>
            </a:r>
            <a:r>
              <a:rPr lang="en-US" dirty="0"/>
              <a:t>request requires </a:t>
            </a:r>
            <a:r>
              <a:rPr lang="en-US" dirty="0">
                <a:solidFill>
                  <a:srgbClr val="0066FF"/>
                </a:solidFill>
              </a:rPr>
              <a:t>authentication</a:t>
            </a:r>
            <a:r>
              <a:rPr lang="en-US" dirty="0"/>
              <a:t>. The client can repeat the request with the</a:t>
            </a:r>
            <a:r>
              <a:rPr lang="en-US" dirty="0">
                <a:solidFill>
                  <a:srgbClr val="0066FF"/>
                </a:solidFill>
              </a:rPr>
              <a:t> Authorization header</a:t>
            </a:r>
            <a:r>
              <a:rPr lang="en-US" dirty="0"/>
              <a:t>. If the client already included the Authorization header, then </a:t>
            </a:r>
            <a:r>
              <a:rPr lang="en-US" dirty="0">
                <a:solidFill>
                  <a:srgbClr val="0066FF"/>
                </a:solidFill>
              </a:rPr>
              <a:t>the credentials were wrong</a:t>
            </a:r>
            <a:r>
              <a:rPr lang="en-US" dirty="0"/>
              <a:t>.</a:t>
            </a:r>
          </a:p>
          <a:p>
            <a:pPr lvl="1"/>
            <a:r>
              <a:rPr lang="en-US" b="1" dirty="0"/>
              <a:t>403</a:t>
            </a:r>
            <a:r>
              <a:rPr lang="en-US" dirty="0"/>
              <a:t> </a:t>
            </a:r>
            <a:r>
              <a:rPr lang="en-US" dirty="0">
                <a:solidFill>
                  <a:srgbClr val="0066FF"/>
                </a:solidFill>
              </a:rPr>
              <a:t>Forbidden: </a:t>
            </a:r>
            <a:r>
              <a:rPr lang="en-US" dirty="0"/>
              <a:t>server has </a:t>
            </a:r>
            <a:r>
              <a:rPr lang="en-US" dirty="0">
                <a:solidFill>
                  <a:srgbClr val="0066FF"/>
                </a:solidFill>
              </a:rPr>
              <a:t>denied access </a:t>
            </a:r>
            <a:r>
              <a:rPr lang="en-US" dirty="0"/>
              <a:t>to the resource.</a:t>
            </a:r>
          </a:p>
          <a:p>
            <a:pPr lvl="1"/>
            <a:r>
              <a:rPr lang="en-US" b="1" dirty="0"/>
              <a:t>405</a:t>
            </a:r>
            <a:r>
              <a:rPr lang="en-US" dirty="0"/>
              <a:t> </a:t>
            </a:r>
            <a:r>
              <a:rPr lang="en-US" dirty="0">
                <a:solidFill>
                  <a:srgbClr val="0066FF"/>
                </a:solidFill>
              </a:rPr>
              <a:t>Method Not Allowed: invalid HTTP verb </a:t>
            </a:r>
            <a:r>
              <a:rPr lang="en-US" dirty="0"/>
              <a:t>used in </a:t>
            </a:r>
            <a:r>
              <a:rPr lang="en-US" dirty="0">
                <a:solidFill>
                  <a:srgbClr val="0066FF"/>
                </a:solidFill>
              </a:rPr>
              <a:t>the request line</a:t>
            </a:r>
            <a:r>
              <a:rPr lang="en-US" dirty="0"/>
              <a:t>, or the server </a:t>
            </a:r>
            <a:r>
              <a:rPr lang="en-US" dirty="0">
                <a:solidFill>
                  <a:srgbClr val="0066FF"/>
                </a:solidFill>
              </a:rPr>
              <a:t>does not support that verb.</a:t>
            </a:r>
          </a:p>
          <a:p>
            <a:pPr lvl="1"/>
            <a:r>
              <a:rPr lang="en-US" b="1" dirty="0"/>
              <a:t>409</a:t>
            </a:r>
            <a:r>
              <a:rPr lang="en-US" dirty="0"/>
              <a:t> </a:t>
            </a:r>
            <a:r>
              <a:rPr lang="en-US" dirty="0">
                <a:solidFill>
                  <a:srgbClr val="0066FF"/>
                </a:solidFill>
              </a:rPr>
              <a:t>Conflict: </a:t>
            </a:r>
            <a:r>
              <a:rPr lang="en-US" dirty="0"/>
              <a:t>the server could not complete the request because the client is trying to modify a resource </a:t>
            </a:r>
            <a:r>
              <a:rPr lang="en-US" dirty="0">
                <a:solidFill>
                  <a:srgbClr val="0066FF"/>
                </a:solidFill>
              </a:rPr>
              <a:t>that is newer than the client's timestamp</a:t>
            </a:r>
            <a:r>
              <a:rPr lang="en-US" dirty="0"/>
              <a:t>. Conflicts arise mostly for </a:t>
            </a:r>
            <a:r>
              <a:rPr lang="en-US" dirty="0">
                <a:solidFill>
                  <a:srgbClr val="0066FF"/>
                </a:solidFill>
              </a:rPr>
              <a:t>PUT requests </a:t>
            </a:r>
            <a:r>
              <a:rPr lang="en-US" dirty="0"/>
              <a:t>during </a:t>
            </a:r>
            <a:r>
              <a:rPr lang="en-US" dirty="0">
                <a:solidFill>
                  <a:srgbClr val="0066FF"/>
                </a:solidFill>
              </a:rPr>
              <a:t>collaborative edits </a:t>
            </a:r>
            <a:r>
              <a:rPr lang="en-US" dirty="0"/>
              <a:t>on a resource.</a:t>
            </a:r>
          </a:p>
          <a:p>
            <a:endParaRPr lang="en-US" dirty="0"/>
          </a:p>
          <a:p>
            <a:endParaRPr lang="en-US" dirty="0"/>
          </a:p>
        </p:txBody>
      </p:sp>
      <p:sp>
        <p:nvSpPr>
          <p:cNvPr id="4" name="Slide Number Placeholder 3">
            <a:extLst>
              <a:ext uri="{FF2B5EF4-FFF2-40B4-BE49-F238E27FC236}">
                <a16:creationId xmlns:a16="http://schemas.microsoft.com/office/drawing/2014/main" id="{D226BE6D-C21B-4080-800C-12A073548991}"/>
              </a:ext>
            </a:extLst>
          </p:cNvPr>
          <p:cNvSpPr>
            <a:spLocks noGrp="1"/>
          </p:cNvSpPr>
          <p:nvPr>
            <p:ph type="sldNum" sz="quarter" idx="12"/>
          </p:nvPr>
        </p:nvSpPr>
        <p:spPr/>
        <p:txBody>
          <a:bodyPr/>
          <a:lstStyle/>
          <a:p>
            <a:fld id="{4885F490-12EF-4BA1-99D1-2A0E64B76D72}" type="slidenum">
              <a:rPr lang="en-US" smtClean="0"/>
              <a:pPr/>
              <a:t>24</a:t>
            </a:fld>
            <a:endParaRPr lang="en-US"/>
          </a:p>
        </p:txBody>
      </p:sp>
    </p:spTree>
    <p:extLst>
      <p:ext uri="{BB962C8B-B14F-4D97-AF65-F5344CB8AC3E}">
        <p14:creationId xmlns:p14="http://schemas.microsoft.com/office/powerpoint/2010/main" val="3457614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51D3-B451-49FC-A9CF-A1A3A9AEF8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CB0AA6-6374-4E85-83EF-740236172D72}"/>
              </a:ext>
            </a:extLst>
          </p:cNvPr>
          <p:cNvSpPr>
            <a:spLocks noGrp="1"/>
          </p:cNvSpPr>
          <p:nvPr>
            <p:ph idx="1"/>
          </p:nvPr>
        </p:nvSpPr>
        <p:spPr/>
        <p:txBody>
          <a:bodyPr/>
          <a:lstStyle/>
          <a:p>
            <a:r>
              <a:rPr lang="en-US" b="1" dirty="0">
                <a:solidFill>
                  <a:srgbClr val="0066FF"/>
                </a:solidFill>
              </a:rPr>
              <a:t>5xx: </a:t>
            </a:r>
            <a:r>
              <a:rPr lang="en-US" b="1" dirty="0"/>
              <a:t>Server Error</a:t>
            </a:r>
          </a:p>
          <a:p>
            <a:pPr lvl="1"/>
            <a:r>
              <a:rPr lang="en-US" b="1" dirty="0"/>
              <a:t>501 </a:t>
            </a:r>
            <a:r>
              <a:rPr lang="en-US" b="1" dirty="0">
                <a:solidFill>
                  <a:srgbClr val="0066FF"/>
                </a:solidFill>
              </a:rPr>
              <a:t>Not Implemented</a:t>
            </a:r>
            <a:r>
              <a:rPr lang="en-US" dirty="0">
                <a:solidFill>
                  <a:srgbClr val="0066FF"/>
                </a:solidFill>
              </a:rPr>
              <a:t>: </a:t>
            </a:r>
            <a:r>
              <a:rPr lang="en-US" dirty="0"/>
              <a:t>the server does not yet </a:t>
            </a:r>
            <a:r>
              <a:rPr lang="en-US" dirty="0">
                <a:solidFill>
                  <a:srgbClr val="0066FF"/>
                </a:solidFill>
              </a:rPr>
              <a:t>support the requested functionality</a:t>
            </a:r>
            <a:r>
              <a:rPr lang="en-US" dirty="0"/>
              <a:t>.</a:t>
            </a:r>
          </a:p>
          <a:p>
            <a:pPr lvl="1"/>
            <a:r>
              <a:rPr lang="en-US" b="1" dirty="0"/>
              <a:t>503 </a:t>
            </a:r>
            <a:r>
              <a:rPr lang="en-US" b="1" dirty="0">
                <a:solidFill>
                  <a:srgbClr val="0066FF"/>
                </a:solidFill>
              </a:rPr>
              <a:t>Service Unavailable</a:t>
            </a:r>
            <a:r>
              <a:rPr lang="en-US" dirty="0"/>
              <a:t>: this could happen if an internal system on the </a:t>
            </a:r>
            <a:r>
              <a:rPr lang="en-US" dirty="0">
                <a:solidFill>
                  <a:srgbClr val="0066FF"/>
                </a:solidFill>
              </a:rPr>
              <a:t>server has failed or the server is overloaded</a:t>
            </a:r>
            <a:r>
              <a:rPr lang="en-US" dirty="0"/>
              <a:t>. Typically, the server won't even respond and </a:t>
            </a:r>
            <a:r>
              <a:rPr lang="en-US" dirty="0">
                <a:solidFill>
                  <a:srgbClr val="0066FF"/>
                </a:solidFill>
              </a:rPr>
              <a:t>the request will timeout.</a:t>
            </a:r>
          </a:p>
          <a:p>
            <a:endParaRPr lang="en-US" dirty="0"/>
          </a:p>
        </p:txBody>
      </p:sp>
      <p:sp>
        <p:nvSpPr>
          <p:cNvPr id="4" name="Slide Number Placeholder 3">
            <a:extLst>
              <a:ext uri="{FF2B5EF4-FFF2-40B4-BE49-F238E27FC236}">
                <a16:creationId xmlns:a16="http://schemas.microsoft.com/office/drawing/2014/main" id="{D90C4686-5FC1-4A26-A38B-ADA9FA4C8B9C}"/>
              </a:ext>
            </a:extLst>
          </p:cNvPr>
          <p:cNvSpPr>
            <a:spLocks noGrp="1"/>
          </p:cNvSpPr>
          <p:nvPr>
            <p:ph type="sldNum" sz="quarter" idx="12"/>
          </p:nvPr>
        </p:nvSpPr>
        <p:spPr/>
        <p:txBody>
          <a:bodyPr/>
          <a:lstStyle/>
          <a:p>
            <a:fld id="{4885F490-12EF-4BA1-99D1-2A0E64B76D72}" type="slidenum">
              <a:rPr lang="en-US" smtClean="0"/>
              <a:pPr/>
              <a:t>25</a:t>
            </a:fld>
            <a:endParaRPr lang="en-US"/>
          </a:p>
        </p:txBody>
      </p:sp>
    </p:spTree>
    <p:extLst>
      <p:ext uri="{BB962C8B-B14F-4D97-AF65-F5344CB8AC3E}">
        <p14:creationId xmlns:p14="http://schemas.microsoft.com/office/powerpoint/2010/main" val="411322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934E-9B4A-4D1B-88E8-CFBF51DB4329}"/>
              </a:ext>
            </a:extLst>
          </p:cNvPr>
          <p:cNvSpPr>
            <a:spLocks noGrp="1"/>
          </p:cNvSpPr>
          <p:nvPr>
            <p:ph type="title"/>
          </p:nvPr>
        </p:nvSpPr>
        <p:spPr/>
        <p:txBody>
          <a:bodyPr/>
          <a:lstStyle/>
          <a:p>
            <a:r>
              <a:rPr lang="en-US" dirty="0"/>
              <a:t>Request and Response Message Formats</a:t>
            </a:r>
          </a:p>
        </p:txBody>
      </p:sp>
      <p:sp>
        <p:nvSpPr>
          <p:cNvPr id="4" name="Slide Number Placeholder 3">
            <a:extLst>
              <a:ext uri="{FF2B5EF4-FFF2-40B4-BE49-F238E27FC236}">
                <a16:creationId xmlns:a16="http://schemas.microsoft.com/office/drawing/2014/main" id="{6646BF93-4C98-4DA2-8ED5-C8D1D62C971E}"/>
              </a:ext>
            </a:extLst>
          </p:cNvPr>
          <p:cNvSpPr>
            <a:spLocks noGrp="1"/>
          </p:cNvSpPr>
          <p:nvPr>
            <p:ph type="sldNum" sz="quarter" idx="12"/>
          </p:nvPr>
        </p:nvSpPr>
        <p:spPr/>
        <p:txBody>
          <a:bodyPr/>
          <a:lstStyle/>
          <a:p>
            <a:fld id="{4885F490-12EF-4BA1-99D1-2A0E64B76D72}" type="slidenum">
              <a:rPr lang="en-US" smtClean="0"/>
              <a:pPr/>
              <a:t>26</a:t>
            </a:fld>
            <a:endParaRPr lang="en-US"/>
          </a:p>
        </p:txBody>
      </p:sp>
      <p:pic>
        <p:nvPicPr>
          <p:cNvPr id="14338" name="Picture 2" descr="https://cdn.tutsplus.com/net/authors/jeremymcpeak/http1-req-res-details.png">
            <a:extLst>
              <a:ext uri="{FF2B5EF4-FFF2-40B4-BE49-F238E27FC236}">
                <a16:creationId xmlns:a16="http://schemas.microsoft.com/office/drawing/2014/main" id="{21622A92-2F7C-4FE6-9D92-7685DA51C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37" y="2358434"/>
            <a:ext cx="7325242" cy="263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46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301A-DEAC-467C-B8B3-9EFF144D84F4}"/>
              </a:ext>
            </a:extLst>
          </p:cNvPr>
          <p:cNvSpPr>
            <a:spLocks noGrp="1"/>
          </p:cNvSpPr>
          <p:nvPr>
            <p:ph type="title"/>
          </p:nvPr>
        </p:nvSpPr>
        <p:spPr/>
        <p:txBody>
          <a:bodyPr/>
          <a:lstStyle/>
          <a:p>
            <a:r>
              <a:rPr lang="en-US" dirty="0"/>
              <a:t>Message Structure</a:t>
            </a:r>
          </a:p>
        </p:txBody>
      </p:sp>
      <p:sp>
        <p:nvSpPr>
          <p:cNvPr id="3" name="Content Placeholder 2">
            <a:extLst>
              <a:ext uri="{FF2B5EF4-FFF2-40B4-BE49-F238E27FC236}">
                <a16:creationId xmlns:a16="http://schemas.microsoft.com/office/drawing/2014/main" id="{E2A469DB-C70B-4688-B9A1-B3EC7BE4289F}"/>
              </a:ext>
            </a:extLst>
          </p:cNvPr>
          <p:cNvSpPr>
            <a:spLocks noGrp="1"/>
          </p:cNvSpPr>
          <p:nvPr>
            <p:ph idx="1"/>
          </p:nvPr>
        </p:nvSpPr>
        <p:spPr>
          <a:xfrm>
            <a:off x="308344" y="4161281"/>
            <a:ext cx="8463322" cy="2339271"/>
          </a:xfrm>
        </p:spPr>
        <p:txBody>
          <a:bodyPr>
            <a:normAutofit/>
          </a:bodyPr>
          <a:lstStyle/>
          <a:p>
            <a:r>
              <a:rPr lang="en-US" dirty="0"/>
              <a:t>The message can contain </a:t>
            </a:r>
            <a:r>
              <a:rPr lang="en-US" dirty="0">
                <a:solidFill>
                  <a:srgbClr val="0066FF"/>
                </a:solidFill>
              </a:rPr>
              <a:t>one or more headers</a:t>
            </a:r>
            <a:r>
              <a:rPr lang="en-US" dirty="0"/>
              <a:t>, of which are broadly classified into:</a:t>
            </a:r>
          </a:p>
          <a:p>
            <a:pPr lvl="1"/>
            <a:r>
              <a:rPr lang="en-US" sz="1800" dirty="0">
                <a:solidFill>
                  <a:srgbClr val="0066FF"/>
                </a:solidFill>
              </a:rPr>
              <a:t>General headers: </a:t>
            </a:r>
            <a:r>
              <a:rPr lang="en-US" sz="1800" dirty="0"/>
              <a:t>that are applicable for both </a:t>
            </a:r>
            <a:r>
              <a:rPr lang="en-US" sz="1800" dirty="0">
                <a:solidFill>
                  <a:srgbClr val="0066FF"/>
                </a:solidFill>
              </a:rPr>
              <a:t>request</a:t>
            </a:r>
            <a:r>
              <a:rPr lang="en-US" sz="1800" dirty="0"/>
              <a:t> and </a:t>
            </a:r>
            <a:r>
              <a:rPr lang="en-US" sz="1800" dirty="0">
                <a:solidFill>
                  <a:srgbClr val="0066FF"/>
                </a:solidFill>
              </a:rPr>
              <a:t>response</a:t>
            </a:r>
            <a:r>
              <a:rPr lang="en-US" sz="1800" dirty="0"/>
              <a:t> messages.</a:t>
            </a:r>
          </a:p>
          <a:p>
            <a:pPr lvl="1"/>
            <a:r>
              <a:rPr lang="en-US" sz="1800" dirty="0">
                <a:solidFill>
                  <a:srgbClr val="0066FF"/>
                </a:solidFill>
              </a:rPr>
              <a:t>Request specific headers.</a:t>
            </a:r>
          </a:p>
          <a:p>
            <a:pPr lvl="1"/>
            <a:r>
              <a:rPr lang="en-US" sz="1800" dirty="0">
                <a:solidFill>
                  <a:srgbClr val="0066FF"/>
                </a:solidFill>
              </a:rPr>
              <a:t>Response specific headers.</a:t>
            </a:r>
          </a:p>
          <a:p>
            <a:pPr lvl="1"/>
            <a:r>
              <a:rPr lang="en-US" sz="1800" dirty="0">
                <a:solidFill>
                  <a:srgbClr val="0066FF"/>
                </a:solidFill>
              </a:rPr>
              <a:t>Entity headers.</a:t>
            </a:r>
          </a:p>
        </p:txBody>
      </p:sp>
      <p:sp>
        <p:nvSpPr>
          <p:cNvPr id="4" name="Slide Number Placeholder 3">
            <a:extLst>
              <a:ext uri="{FF2B5EF4-FFF2-40B4-BE49-F238E27FC236}">
                <a16:creationId xmlns:a16="http://schemas.microsoft.com/office/drawing/2014/main" id="{B829CEBB-801E-452F-A3EB-7EF0FAA785ED}"/>
              </a:ext>
            </a:extLst>
          </p:cNvPr>
          <p:cNvSpPr>
            <a:spLocks noGrp="1"/>
          </p:cNvSpPr>
          <p:nvPr>
            <p:ph type="sldNum" sz="quarter" idx="12"/>
          </p:nvPr>
        </p:nvSpPr>
        <p:spPr/>
        <p:txBody>
          <a:bodyPr/>
          <a:lstStyle/>
          <a:p>
            <a:fld id="{4885F490-12EF-4BA1-99D1-2A0E64B76D72}" type="slidenum">
              <a:rPr lang="en-US" smtClean="0"/>
              <a:pPr/>
              <a:t>27</a:t>
            </a:fld>
            <a:endParaRPr lang="en-US"/>
          </a:p>
        </p:txBody>
      </p:sp>
      <p:pic>
        <p:nvPicPr>
          <p:cNvPr id="5" name="Picture 4">
            <a:extLst>
              <a:ext uri="{FF2B5EF4-FFF2-40B4-BE49-F238E27FC236}">
                <a16:creationId xmlns:a16="http://schemas.microsoft.com/office/drawing/2014/main" id="{16E1B421-5C3C-45FF-8EB4-D84A88DBB894}"/>
              </a:ext>
            </a:extLst>
          </p:cNvPr>
          <p:cNvPicPr>
            <a:picLocks noChangeAspect="1"/>
          </p:cNvPicPr>
          <p:nvPr/>
        </p:nvPicPr>
        <p:blipFill>
          <a:blip r:embed="rId3"/>
          <a:stretch>
            <a:fillRect/>
          </a:stretch>
        </p:blipFill>
        <p:spPr>
          <a:xfrm>
            <a:off x="1900236" y="1349737"/>
            <a:ext cx="5800725" cy="2533650"/>
          </a:xfrm>
          <a:prstGeom prst="rect">
            <a:avLst/>
          </a:prstGeom>
        </p:spPr>
      </p:pic>
    </p:spTree>
    <p:extLst>
      <p:ext uri="{BB962C8B-B14F-4D97-AF65-F5344CB8AC3E}">
        <p14:creationId xmlns:p14="http://schemas.microsoft.com/office/powerpoint/2010/main" val="1344954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0E65-E924-46CB-98BF-8BEA70875B30}"/>
              </a:ext>
            </a:extLst>
          </p:cNvPr>
          <p:cNvSpPr>
            <a:spLocks noGrp="1"/>
          </p:cNvSpPr>
          <p:nvPr>
            <p:ph type="title"/>
          </p:nvPr>
        </p:nvSpPr>
        <p:spPr/>
        <p:txBody>
          <a:bodyPr/>
          <a:lstStyle/>
          <a:p>
            <a:r>
              <a:rPr lang="en-US" dirty="0"/>
              <a:t>Message Header</a:t>
            </a:r>
          </a:p>
        </p:txBody>
      </p:sp>
      <p:sp>
        <p:nvSpPr>
          <p:cNvPr id="4" name="Slide Number Placeholder 3">
            <a:extLst>
              <a:ext uri="{FF2B5EF4-FFF2-40B4-BE49-F238E27FC236}">
                <a16:creationId xmlns:a16="http://schemas.microsoft.com/office/drawing/2014/main" id="{D455C598-9128-424C-A7B0-B8FB0CC97E77}"/>
              </a:ext>
            </a:extLst>
          </p:cNvPr>
          <p:cNvSpPr>
            <a:spLocks noGrp="1"/>
          </p:cNvSpPr>
          <p:nvPr>
            <p:ph type="sldNum" sz="quarter" idx="12"/>
          </p:nvPr>
        </p:nvSpPr>
        <p:spPr/>
        <p:txBody>
          <a:bodyPr/>
          <a:lstStyle/>
          <a:p>
            <a:fld id="{4885F490-12EF-4BA1-99D1-2A0E64B76D72}" type="slidenum">
              <a:rPr lang="en-US" smtClean="0"/>
              <a:pPr/>
              <a:t>28</a:t>
            </a:fld>
            <a:endParaRPr lang="en-US"/>
          </a:p>
        </p:txBody>
      </p:sp>
      <p:pic>
        <p:nvPicPr>
          <p:cNvPr id="5" name="Picture 4">
            <a:extLst>
              <a:ext uri="{FF2B5EF4-FFF2-40B4-BE49-F238E27FC236}">
                <a16:creationId xmlns:a16="http://schemas.microsoft.com/office/drawing/2014/main" id="{3E32249F-665E-4399-9D24-2A7943DA962E}"/>
              </a:ext>
            </a:extLst>
          </p:cNvPr>
          <p:cNvPicPr>
            <a:picLocks noChangeAspect="1"/>
          </p:cNvPicPr>
          <p:nvPr/>
        </p:nvPicPr>
        <p:blipFill>
          <a:blip r:embed="rId3"/>
          <a:stretch>
            <a:fillRect/>
          </a:stretch>
        </p:blipFill>
        <p:spPr>
          <a:xfrm>
            <a:off x="2303831" y="2092398"/>
            <a:ext cx="4238625" cy="3162300"/>
          </a:xfrm>
          <a:prstGeom prst="rect">
            <a:avLst/>
          </a:prstGeom>
        </p:spPr>
      </p:pic>
    </p:spTree>
    <p:extLst>
      <p:ext uri="{BB962C8B-B14F-4D97-AF65-F5344CB8AC3E}">
        <p14:creationId xmlns:p14="http://schemas.microsoft.com/office/powerpoint/2010/main" val="2263353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6B3C-8411-42FC-B208-50EADC8332AD}"/>
              </a:ext>
            </a:extLst>
          </p:cNvPr>
          <p:cNvSpPr>
            <a:spLocks noGrp="1"/>
          </p:cNvSpPr>
          <p:nvPr>
            <p:ph type="title"/>
          </p:nvPr>
        </p:nvSpPr>
        <p:spPr/>
        <p:txBody>
          <a:bodyPr/>
          <a:lstStyle/>
          <a:p>
            <a:r>
              <a:rPr lang="en-US" dirty="0"/>
              <a:t>Entity Headers</a:t>
            </a:r>
          </a:p>
        </p:txBody>
      </p:sp>
      <p:sp>
        <p:nvSpPr>
          <p:cNvPr id="3" name="Content Placeholder 2">
            <a:extLst>
              <a:ext uri="{FF2B5EF4-FFF2-40B4-BE49-F238E27FC236}">
                <a16:creationId xmlns:a16="http://schemas.microsoft.com/office/drawing/2014/main" id="{B5643EE4-4AB6-4223-ABDF-E31771CA85E3}"/>
              </a:ext>
            </a:extLst>
          </p:cNvPr>
          <p:cNvSpPr>
            <a:spLocks noGrp="1"/>
          </p:cNvSpPr>
          <p:nvPr>
            <p:ph idx="1"/>
          </p:nvPr>
        </p:nvSpPr>
        <p:spPr/>
        <p:txBody>
          <a:bodyPr/>
          <a:lstStyle/>
          <a:p>
            <a:r>
              <a:rPr lang="en-US" dirty="0">
                <a:solidFill>
                  <a:srgbClr val="0066FF"/>
                </a:solidFill>
              </a:rPr>
              <a:t>Request</a:t>
            </a:r>
            <a:r>
              <a:rPr lang="en-US" dirty="0"/>
              <a:t> and </a:t>
            </a:r>
            <a:r>
              <a:rPr lang="en-US" dirty="0">
                <a:solidFill>
                  <a:srgbClr val="0066FF"/>
                </a:solidFill>
              </a:rPr>
              <a:t>Response</a:t>
            </a:r>
            <a:r>
              <a:rPr lang="en-US" dirty="0"/>
              <a:t> messages may also include entity headers to provide </a:t>
            </a:r>
            <a:r>
              <a:rPr lang="en-US" dirty="0">
                <a:solidFill>
                  <a:srgbClr val="0066FF"/>
                </a:solidFill>
              </a:rPr>
              <a:t>meta-information </a:t>
            </a:r>
            <a:r>
              <a:rPr lang="en-US" dirty="0"/>
              <a:t>about the content</a:t>
            </a:r>
          </a:p>
        </p:txBody>
      </p:sp>
      <p:sp>
        <p:nvSpPr>
          <p:cNvPr id="4" name="Slide Number Placeholder 3">
            <a:extLst>
              <a:ext uri="{FF2B5EF4-FFF2-40B4-BE49-F238E27FC236}">
                <a16:creationId xmlns:a16="http://schemas.microsoft.com/office/drawing/2014/main" id="{08429D8C-4CD0-45B7-A73F-C86C83CDAD20}"/>
              </a:ext>
            </a:extLst>
          </p:cNvPr>
          <p:cNvSpPr>
            <a:spLocks noGrp="1"/>
          </p:cNvSpPr>
          <p:nvPr>
            <p:ph type="sldNum" sz="quarter" idx="12"/>
          </p:nvPr>
        </p:nvSpPr>
        <p:spPr/>
        <p:txBody>
          <a:bodyPr/>
          <a:lstStyle/>
          <a:p>
            <a:fld id="{4885F490-12EF-4BA1-99D1-2A0E64B76D72}" type="slidenum">
              <a:rPr lang="en-US" smtClean="0"/>
              <a:pPr/>
              <a:t>29</a:t>
            </a:fld>
            <a:endParaRPr lang="en-US"/>
          </a:p>
        </p:txBody>
      </p:sp>
      <p:pic>
        <p:nvPicPr>
          <p:cNvPr id="5" name="Picture 4">
            <a:extLst>
              <a:ext uri="{FF2B5EF4-FFF2-40B4-BE49-F238E27FC236}">
                <a16:creationId xmlns:a16="http://schemas.microsoft.com/office/drawing/2014/main" id="{F78EBD89-4EEA-41A8-BAFD-6B47170664FE}"/>
              </a:ext>
            </a:extLst>
          </p:cNvPr>
          <p:cNvPicPr>
            <a:picLocks noChangeAspect="1"/>
          </p:cNvPicPr>
          <p:nvPr/>
        </p:nvPicPr>
        <p:blipFill>
          <a:blip r:embed="rId3"/>
          <a:stretch>
            <a:fillRect/>
          </a:stretch>
        </p:blipFill>
        <p:spPr>
          <a:xfrm>
            <a:off x="2552700" y="2418464"/>
            <a:ext cx="4038600" cy="3467100"/>
          </a:xfrm>
          <a:prstGeom prst="rect">
            <a:avLst/>
          </a:prstGeom>
        </p:spPr>
      </p:pic>
    </p:spTree>
    <p:extLst>
      <p:ext uri="{BB962C8B-B14F-4D97-AF65-F5344CB8AC3E}">
        <p14:creationId xmlns:p14="http://schemas.microsoft.com/office/powerpoint/2010/main" val="226570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B818-B614-4424-8A64-C20172A47D90}"/>
              </a:ext>
            </a:extLst>
          </p:cNvPr>
          <p:cNvSpPr>
            <a:spLocks noGrp="1"/>
          </p:cNvSpPr>
          <p:nvPr>
            <p:ph type="title"/>
          </p:nvPr>
        </p:nvSpPr>
        <p:spPr/>
        <p:txBody>
          <a:bodyPr/>
          <a:lstStyle/>
          <a:p>
            <a:r>
              <a:rPr lang="en-US" dirty="0"/>
              <a:t>Topic of the tutorial</a:t>
            </a:r>
          </a:p>
        </p:txBody>
      </p:sp>
      <p:sp>
        <p:nvSpPr>
          <p:cNvPr id="3" name="Content Placeholder 2">
            <a:extLst>
              <a:ext uri="{FF2B5EF4-FFF2-40B4-BE49-F238E27FC236}">
                <a16:creationId xmlns:a16="http://schemas.microsoft.com/office/drawing/2014/main" id="{07A50BD8-9BD2-4CBD-B8EE-430288C8BCD2}"/>
              </a:ext>
            </a:extLst>
          </p:cNvPr>
          <p:cNvSpPr>
            <a:spLocks noGrp="1"/>
          </p:cNvSpPr>
          <p:nvPr>
            <p:ph idx="1"/>
          </p:nvPr>
        </p:nvSpPr>
        <p:spPr/>
        <p:txBody>
          <a:bodyPr/>
          <a:lstStyle/>
          <a:p>
            <a:r>
              <a:rPr lang="en-US" dirty="0"/>
              <a:t>A brief overview of physical and logical topology</a:t>
            </a:r>
          </a:p>
          <a:p>
            <a:r>
              <a:rPr lang="en-US" dirty="0"/>
              <a:t>The application layer protocol (HTTP)</a:t>
            </a:r>
          </a:p>
          <a:p>
            <a:endParaRPr lang="en-US" dirty="0"/>
          </a:p>
        </p:txBody>
      </p:sp>
      <p:sp>
        <p:nvSpPr>
          <p:cNvPr id="4" name="Slide Number Placeholder 3">
            <a:extLst>
              <a:ext uri="{FF2B5EF4-FFF2-40B4-BE49-F238E27FC236}">
                <a16:creationId xmlns:a16="http://schemas.microsoft.com/office/drawing/2014/main" id="{A7DCBAEF-92A8-47EE-953D-88D769FAC405}"/>
              </a:ext>
            </a:extLst>
          </p:cNvPr>
          <p:cNvSpPr>
            <a:spLocks noGrp="1"/>
          </p:cNvSpPr>
          <p:nvPr>
            <p:ph type="sldNum" sz="quarter" idx="12"/>
          </p:nvPr>
        </p:nvSpPr>
        <p:spPr/>
        <p:txBody>
          <a:bodyPr/>
          <a:lstStyle/>
          <a:p>
            <a:fld id="{4885F490-12EF-4BA1-99D1-2A0E64B76D72}" type="slidenum">
              <a:rPr lang="en-US" smtClean="0"/>
              <a:t>3</a:t>
            </a:fld>
            <a:endParaRPr lang="en-US"/>
          </a:p>
        </p:txBody>
      </p:sp>
    </p:spTree>
    <p:extLst>
      <p:ext uri="{BB962C8B-B14F-4D97-AF65-F5344CB8AC3E}">
        <p14:creationId xmlns:p14="http://schemas.microsoft.com/office/powerpoint/2010/main" val="411390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8875-B2FE-404E-ADB4-C179B610CE35}"/>
              </a:ext>
            </a:extLst>
          </p:cNvPr>
          <p:cNvSpPr>
            <a:spLocks noGrp="1"/>
          </p:cNvSpPr>
          <p:nvPr>
            <p:ph type="title"/>
          </p:nvPr>
        </p:nvSpPr>
        <p:spPr/>
        <p:txBody>
          <a:bodyPr/>
          <a:lstStyle/>
          <a:p>
            <a:r>
              <a:rPr lang="en-US" dirty="0"/>
              <a:t>Request Format</a:t>
            </a:r>
          </a:p>
        </p:txBody>
      </p:sp>
      <p:sp>
        <p:nvSpPr>
          <p:cNvPr id="4" name="Slide Number Placeholder 3">
            <a:extLst>
              <a:ext uri="{FF2B5EF4-FFF2-40B4-BE49-F238E27FC236}">
                <a16:creationId xmlns:a16="http://schemas.microsoft.com/office/drawing/2014/main" id="{8FD000E3-05C3-4C32-BC67-E88D2CA93640}"/>
              </a:ext>
            </a:extLst>
          </p:cNvPr>
          <p:cNvSpPr>
            <a:spLocks noGrp="1"/>
          </p:cNvSpPr>
          <p:nvPr>
            <p:ph type="sldNum" sz="quarter" idx="12"/>
          </p:nvPr>
        </p:nvSpPr>
        <p:spPr/>
        <p:txBody>
          <a:bodyPr/>
          <a:lstStyle/>
          <a:p>
            <a:fld id="{4885F490-12EF-4BA1-99D1-2A0E64B76D72}" type="slidenum">
              <a:rPr lang="en-US" smtClean="0"/>
              <a:pPr/>
              <a:t>30</a:t>
            </a:fld>
            <a:endParaRPr lang="en-US"/>
          </a:p>
        </p:txBody>
      </p:sp>
      <p:pic>
        <p:nvPicPr>
          <p:cNvPr id="6" name="Picture 5">
            <a:extLst>
              <a:ext uri="{FF2B5EF4-FFF2-40B4-BE49-F238E27FC236}">
                <a16:creationId xmlns:a16="http://schemas.microsoft.com/office/drawing/2014/main" id="{C4A56B25-1A66-423D-84FF-8187D2237D92}"/>
              </a:ext>
            </a:extLst>
          </p:cNvPr>
          <p:cNvPicPr>
            <a:picLocks noChangeAspect="1"/>
          </p:cNvPicPr>
          <p:nvPr/>
        </p:nvPicPr>
        <p:blipFill>
          <a:blip r:embed="rId3"/>
          <a:stretch>
            <a:fillRect/>
          </a:stretch>
        </p:blipFill>
        <p:spPr>
          <a:xfrm>
            <a:off x="1804986" y="2043112"/>
            <a:ext cx="5991225" cy="2771775"/>
          </a:xfrm>
          <a:prstGeom prst="rect">
            <a:avLst/>
          </a:prstGeom>
        </p:spPr>
      </p:pic>
    </p:spTree>
    <p:extLst>
      <p:ext uri="{BB962C8B-B14F-4D97-AF65-F5344CB8AC3E}">
        <p14:creationId xmlns:p14="http://schemas.microsoft.com/office/powerpoint/2010/main" val="311817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4" name="Google Shape;1874;p59"/>
          <p:cNvSpPr txBox="1">
            <a:spLocks noGrp="1"/>
          </p:cNvSpPr>
          <p:nvPr>
            <p:ph type="title"/>
          </p:nvPr>
        </p:nvSpPr>
        <p:spPr>
          <a:xfrm>
            <a:off x="1457831" y="418424"/>
            <a:ext cx="7271499" cy="8031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US" sz="3200"/>
              <a:t>HTTP Request Message: General Format</a:t>
            </a:r>
            <a:endParaRPr sz="3200"/>
          </a:p>
        </p:txBody>
      </p:sp>
      <p:sp>
        <p:nvSpPr>
          <p:cNvPr id="1875" name="Google Shape;1875;p59"/>
          <p:cNvSpPr txBox="1">
            <a:spLocks noGrp="1"/>
          </p:cNvSpPr>
          <p:nvPr>
            <p:ph type="sldNum" idx="12"/>
          </p:nvPr>
        </p:nvSpPr>
        <p:spPr>
          <a:xfrm>
            <a:off x="6182315" y="6572734"/>
            <a:ext cx="736374" cy="33042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600"/>
              <a:buNone/>
            </a:pPr>
            <a:fld id="{00000000-1234-1234-1234-123412341234}" type="slidenum">
              <a:rPr lang="en-US"/>
              <a:t>31</a:t>
            </a:fld>
            <a:endParaRPr/>
          </a:p>
        </p:txBody>
      </p:sp>
      <p:sp>
        <p:nvSpPr>
          <p:cNvPr id="1876" name="Google Shape;1876;p59"/>
          <p:cNvSpPr txBox="1"/>
          <p:nvPr/>
        </p:nvSpPr>
        <p:spPr>
          <a:xfrm>
            <a:off x="7329044" y="1911192"/>
            <a:ext cx="1030287" cy="641350"/>
          </a:xfrm>
          <a:prstGeom prst="rect">
            <a:avLst/>
          </a:prstGeom>
          <a:solidFill>
            <a:schemeClr val="lt1"/>
          </a:solid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2000"/>
              <a:buFont typeface="Arial"/>
              <a:buNone/>
            </a:pPr>
            <a:r>
              <a:rPr lang="en-US" sz="2000" b="0" i="0" u="none" strike="noStrike" cap="none">
                <a:solidFill>
                  <a:srgbClr val="CC0000"/>
                </a:solidFill>
                <a:latin typeface="Arial"/>
                <a:ea typeface="Arial"/>
                <a:cs typeface="Arial"/>
                <a:sym typeface="Arial"/>
              </a:rPr>
              <a:t>request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2000"/>
              <a:buFont typeface="Arial"/>
              <a:buNone/>
            </a:pPr>
            <a:r>
              <a:rPr lang="en-US" sz="2000" b="0" i="0" u="none" strike="noStrike" cap="none">
                <a:solidFill>
                  <a:srgbClr val="CC0000"/>
                </a:solidFill>
                <a:latin typeface="Arial"/>
                <a:ea typeface="Arial"/>
                <a:cs typeface="Arial"/>
                <a:sym typeface="Arial"/>
              </a:rPr>
              <a:t>line</a:t>
            </a:r>
            <a:endParaRPr sz="1400" b="0" i="0" u="none" strike="noStrike" cap="none">
              <a:solidFill>
                <a:srgbClr val="000000"/>
              </a:solidFill>
              <a:latin typeface="Arial"/>
              <a:ea typeface="Arial"/>
              <a:cs typeface="Arial"/>
              <a:sym typeface="Arial"/>
            </a:endParaRPr>
          </a:p>
        </p:txBody>
      </p:sp>
      <p:sp>
        <p:nvSpPr>
          <p:cNvPr id="1877" name="Google Shape;1877;p59"/>
          <p:cNvSpPr txBox="1"/>
          <p:nvPr/>
        </p:nvSpPr>
        <p:spPr>
          <a:xfrm>
            <a:off x="7324281" y="2927192"/>
            <a:ext cx="974725" cy="641350"/>
          </a:xfrm>
          <a:prstGeom prst="rect">
            <a:avLst/>
          </a:prstGeom>
          <a:solidFill>
            <a:schemeClr val="lt1"/>
          </a:solid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2000"/>
              <a:buFont typeface="Arial"/>
              <a:buNone/>
            </a:pPr>
            <a:r>
              <a:rPr lang="en-US" sz="2000" b="0" i="0" u="none" strike="noStrike" cap="none">
                <a:solidFill>
                  <a:srgbClr val="CC0000"/>
                </a:solidFill>
                <a:latin typeface="Arial"/>
                <a:ea typeface="Arial"/>
                <a:cs typeface="Arial"/>
                <a:sym typeface="Arial"/>
              </a:rPr>
              <a:t>header</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2000"/>
              <a:buFont typeface="Arial"/>
              <a:buNone/>
            </a:pPr>
            <a:r>
              <a:rPr lang="en-US" sz="2000" b="0" i="0" u="none" strike="noStrike" cap="none">
                <a:solidFill>
                  <a:srgbClr val="CC0000"/>
                </a:solidFill>
                <a:latin typeface="Arial"/>
                <a:ea typeface="Arial"/>
                <a:cs typeface="Arial"/>
                <a:sym typeface="Arial"/>
              </a:rPr>
              <a:t>lines</a:t>
            </a:r>
            <a:endParaRPr sz="1400" b="0" i="0" u="none" strike="noStrike" cap="none">
              <a:solidFill>
                <a:srgbClr val="000000"/>
              </a:solidFill>
              <a:latin typeface="Arial"/>
              <a:ea typeface="Arial"/>
              <a:cs typeface="Arial"/>
              <a:sym typeface="Arial"/>
            </a:endParaRPr>
          </a:p>
        </p:txBody>
      </p:sp>
      <p:sp>
        <p:nvSpPr>
          <p:cNvPr id="1878" name="Google Shape;1878;p59"/>
          <p:cNvSpPr/>
          <p:nvPr/>
        </p:nvSpPr>
        <p:spPr>
          <a:xfrm>
            <a:off x="6940106" y="2496979"/>
            <a:ext cx="346075" cy="1819275"/>
          </a:xfrm>
          <a:prstGeom prst="rect">
            <a:avLst/>
          </a:prstGeom>
          <a:no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879" name="Google Shape;1879;p59"/>
          <p:cNvSpPr/>
          <p:nvPr/>
        </p:nvSpPr>
        <p:spPr>
          <a:xfrm>
            <a:off x="6806756" y="2446179"/>
            <a:ext cx="290513" cy="201771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880" name="Google Shape;1880;p59"/>
          <p:cNvSpPr/>
          <p:nvPr/>
        </p:nvSpPr>
        <p:spPr>
          <a:xfrm>
            <a:off x="7175056" y="4552792"/>
            <a:ext cx="712788" cy="1216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881" name="Google Shape;1881;p59"/>
          <p:cNvSpPr txBox="1"/>
          <p:nvPr/>
        </p:nvSpPr>
        <p:spPr>
          <a:xfrm>
            <a:off x="7325869" y="5117942"/>
            <a:ext cx="735012" cy="366712"/>
          </a:xfrm>
          <a:prstGeom prst="rect">
            <a:avLst/>
          </a:prstGeom>
          <a:solidFill>
            <a:schemeClr val="lt1"/>
          </a:solid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2000"/>
              <a:buFont typeface="Arial"/>
              <a:buNone/>
            </a:pPr>
            <a:r>
              <a:rPr lang="en-US" sz="2000" b="0" i="0" u="none" strike="noStrike" cap="none">
                <a:solidFill>
                  <a:srgbClr val="CC0000"/>
                </a:solidFill>
                <a:latin typeface="Arial"/>
                <a:ea typeface="Arial"/>
                <a:cs typeface="Arial"/>
                <a:sym typeface="Arial"/>
              </a:rPr>
              <a:t>body</a:t>
            </a:r>
            <a:endParaRPr sz="1400" b="0" i="0" u="none" strike="noStrike" cap="none">
              <a:solidFill>
                <a:srgbClr val="000000"/>
              </a:solidFill>
              <a:latin typeface="Arial"/>
              <a:ea typeface="Arial"/>
              <a:cs typeface="Arial"/>
              <a:sym typeface="Arial"/>
            </a:endParaRPr>
          </a:p>
        </p:txBody>
      </p:sp>
      <p:sp>
        <p:nvSpPr>
          <p:cNvPr id="1882" name="Google Shape;1882;p59"/>
          <p:cNvSpPr/>
          <p:nvPr/>
        </p:nvSpPr>
        <p:spPr>
          <a:xfrm>
            <a:off x="1504506" y="1947704"/>
            <a:ext cx="5638800" cy="446088"/>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cxnSp>
        <p:nvCxnSpPr>
          <p:cNvPr id="1883" name="Google Shape;1883;p59"/>
          <p:cNvCxnSpPr/>
          <p:nvPr/>
        </p:nvCxnSpPr>
        <p:spPr>
          <a:xfrm>
            <a:off x="2812606" y="1950879"/>
            <a:ext cx="0" cy="438150"/>
          </a:xfrm>
          <a:prstGeom prst="straightConnector1">
            <a:avLst/>
          </a:prstGeom>
          <a:noFill/>
          <a:ln w="19050" cap="flat" cmpd="sng">
            <a:solidFill>
              <a:schemeClr val="dk1"/>
            </a:solidFill>
            <a:prstDash val="solid"/>
            <a:round/>
            <a:headEnd type="none" w="sm" len="sm"/>
            <a:tailEnd type="none" w="sm" len="sm"/>
          </a:ln>
        </p:spPr>
      </p:cxnSp>
      <p:cxnSp>
        <p:nvCxnSpPr>
          <p:cNvPr id="1884" name="Google Shape;1884;p59"/>
          <p:cNvCxnSpPr/>
          <p:nvPr/>
        </p:nvCxnSpPr>
        <p:spPr>
          <a:xfrm>
            <a:off x="3257106" y="1950879"/>
            <a:ext cx="0" cy="438150"/>
          </a:xfrm>
          <a:prstGeom prst="straightConnector1">
            <a:avLst/>
          </a:prstGeom>
          <a:noFill/>
          <a:ln w="19050" cap="flat" cmpd="sng">
            <a:solidFill>
              <a:schemeClr val="dk1"/>
            </a:solidFill>
            <a:prstDash val="solid"/>
            <a:round/>
            <a:headEnd type="none" w="sm" len="sm"/>
            <a:tailEnd type="none" w="sm" len="sm"/>
          </a:ln>
        </p:spPr>
      </p:cxnSp>
      <p:cxnSp>
        <p:nvCxnSpPr>
          <p:cNvPr id="1885" name="Google Shape;1885;p59"/>
          <p:cNvCxnSpPr/>
          <p:nvPr/>
        </p:nvCxnSpPr>
        <p:spPr>
          <a:xfrm>
            <a:off x="4565206" y="1950879"/>
            <a:ext cx="0" cy="438150"/>
          </a:xfrm>
          <a:prstGeom prst="straightConnector1">
            <a:avLst/>
          </a:prstGeom>
          <a:noFill/>
          <a:ln w="19050" cap="flat" cmpd="sng">
            <a:solidFill>
              <a:schemeClr val="dk1"/>
            </a:solidFill>
            <a:prstDash val="solid"/>
            <a:round/>
            <a:headEnd type="none" w="sm" len="sm"/>
            <a:tailEnd type="none" w="sm" len="sm"/>
          </a:ln>
        </p:spPr>
      </p:cxnSp>
      <p:cxnSp>
        <p:nvCxnSpPr>
          <p:cNvPr id="1886" name="Google Shape;1886;p59"/>
          <p:cNvCxnSpPr/>
          <p:nvPr/>
        </p:nvCxnSpPr>
        <p:spPr>
          <a:xfrm>
            <a:off x="4990656" y="1944529"/>
            <a:ext cx="0" cy="438150"/>
          </a:xfrm>
          <a:prstGeom prst="straightConnector1">
            <a:avLst/>
          </a:prstGeom>
          <a:noFill/>
          <a:ln w="19050" cap="flat" cmpd="sng">
            <a:solidFill>
              <a:schemeClr val="dk1"/>
            </a:solidFill>
            <a:prstDash val="solid"/>
            <a:round/>
            <a:headEnd type="none" w="sm" len="sm"/>
            <a:tailEnd type="none" w="sm" len="sm"/>
          </a:ln>
        </p:spPr>
      </p:cxnSp>
      <p:cxnSp>
        <p:nvCxnSpPr>
          <p:cNvPr id="1887" name="Google Shape;1887;p59"/>
          <p:cNvCxnSpPr/>
          <p:nvPr/>
        </p:nvCxnSpPr>
        <p:spPr>
          <a:xfrm>
            <a:off x="6292406" y="1950879"/>
            <a:ext cx="0" cy="438150"/>
          </a:xfrm>
          <a:prstGeom prst="straightConnector1">
            <a:avLst/>
          </a:prstGeom>
          <a:noFill/>
          <a:ln w="19050" cap="flat" cmpd="sng">
            <a:solidFill>
              <a:schemeClr val="dk1"/>
            </a:solidFill>
            <a:prstDash val="solid"/>
            <a:round/>
            <a:headEnd type="none" w="sm" len="sm"/>
            <a:tailEnd type="none" w="sm" len="sm"/>
          </a:ln>
        </p:spPr>
      </p:cxnSp>
      <p:cxnSp>
        <p:nvCxnSpPr>
          <p:cNvPr id="1888" name="Google Shape;1888;p59"/>
          <p:cNvCxnSpPr/>
          <p:nvPr/>
        </p:nvCxnSpPr>
        <p:spPr>
          <a:xfrm>
            <a:off x="6730556" y="1950879"/>
            <a:ext cx="0" cy="438150"/>
          </a:xfrm>
          <a:prstGeom prst="straightConnector1">
            <a:avLst/>
          </a:prstGeom>
          <a:noFill/>
          <a:ln w="19050" cap="flat" cmpd="sng">
            <a:solidFill>
              <a:schemeClr val="dk1"/>
            </a:solidFill>
            <a:prstDash val="solid"/>
            <a:round/>
            <a:headEnd type="none" w="sm" len="sm"/>
            <a:tailEnd type="none" w="sm" len="sm"/>
          </a:ln>
        </p:spPr>
      </p:cxnSp>
      <p:sp>
        <p:nvSpPr>
          <p:cNvPr id="1889" name="Google Shape;1889;p59"/>
          <p:cNvSpPr txBox="1"/>
          <p:nvPr/>
        </p:nvSpPr>
        <p:spPr>
          <a:xfrm>
            <a:off x="1628331" y="1974692"/>
            <a:ext cx="1030288"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99"/>
                </a:solidFill>
                <a:latin typeface="Arial"/>
                <a:ea typeface="Arial"/>
                <a:cs typeface="Arial"/>
                <a:sym typeface="Arial"/>
              </a:rPr>
              <a:t>method</a:t>
            </a:r>
            <a:endParaRPr sz="1400" b="0" i="0" u="none" strike="noStrike" cap="none" dirty="0">
              <a:solidFill>
                <a:srgbClr val="000000"/>
              </a:solidFill>
              <a:latin typeface="Arial"/>
              <a:ea typeface="Arial"/>
              <a:cs typeface="Arial"/>
              <a:sym typeface="Arial"/>
            </a:endParaRPr>
          </a:p>
        </p:txBody>
      </p:sp>
      <p:sp>
        <p:nvSpPr>
          <p:cNvPr id="1890" name="Google Shape;1890;p59"/>
          <p:cNvSpPr txBox="1"/>
          <p:nvPr/>
        </p:nvSpPr>
        <p:spPr>
          <a:xfrm>
            <a:off x="2790381" y="1955642"/>
            <a:ext cx="452438"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sp</a:t>
            </a:r>
            <a:endParaRPr sz="1400" b="0" i="0" u="none" strike="noStrike" cap="none">
              <a:solidFill>
                <a:srgbClr val="000000"/>
              </a:solidFill>
              <a:latin typeface="Arial"/>
              <a:ea typeface="Arial"/>
              <a:cs typeface="Arial"/>
              <a:sym typeface="Arial"/>
            </a:endParaRPr>
          </a:p>
        </p:txBody>
      </p:sp>
      <p:sp>
        <p:nvSpPr>
          <p:cNvPr id="1891" name="Google Shape;1891;p59"/>
          <p:cNvSpPr txBox="1"/>
          <p:nvPr/>
        </p:nvSpPr>
        <p:spPr>
          <a:xfrm>
            <a:off x="4555681" y="1961992"/>
            <a:ext cx="452438"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sp</a:t>
            </a:r>
            <a:endParaRPr sz="1400" b="0" i="0" u="none" strike="noStrike" cap="none">
              <a:solidFill>
                <a:srgbClr val="000000"/>
              </a:solidFill>
              <a:latin typeface="Arial"/>
              <a:ea typeface="Arial"/>
              <a:cs typeface="Arial"/>
              <a:sym typeface="Arial"/>
            </a:endParaRPr>
          </a:p>
        </p:txBody>
      </p:sp>
      <p:sp>
        <p:nvSpPr>
          <p:cNvPr id="1892" name="Google Shape;1892;p59"/>
          <p:cNvSpPr txBox="1"/>
          <p:nvPr/>
        </p:nvSpPr>
        <p:spPr>
          <a:xfrm>
            <a:off x="6308281" y="1968342"/>
            <a:ext cx="395288"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cr</a:t>
            </a:r>
            <a:endParaRPr sz="1400" b="0" i="0" u="none" strike="noStrike" cap="none">
              <a:solidFill>
                <a:srgbClr val="000000"/>
              </a:solidFill>
              <a:latin typeface="Arial"/>
              <a:ea typeface="Arial"/>
              <a:cs typeface="Arial"/>
              <a:sym typeface="Arial"/>
            </a:endParaRPr>
          </a:p>
        </p:txBody>
      </p:sp>
      <p:sp>
        <p:nvSpPr>
          <p:cNvPr id="1893" name="Google Shape;1893;p59"/>
          <p:cNvSpPr txBox="1"/>
          <p:nvPr/>
        </p:nvSpPr>
        <p:spPr>
          <a:xfrm>
            <a:off x="6778181" y="1979454"/>
            <a:ext cx="311150"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lf</a:t>
            </a:r>
            <a:endParaRPr sz="1400" b="0" i="0" u="none" strike="noStrike" cap="none">
              <a:solidFill>
                <a:srgbClr val="000000"/>
              </a:solidFill>
              <a:latin typeface="Arial"/>
              <a:ea typeface="Arial"/>
              <a:cs typeface="Arial"/>
              <a:sym typeface="Arial"/>
            </a:endParaRPr>
          </a:p>
        </p:txBody>
      </p:sp>
      <p:sp>
        <p:nvSpPr>
          <p:cNvPr id="1894" name="Google Shape;1894;p59"/>
          <p:cNvSpPr txBox="1"/>
          <p:nvPr/>
        </p:nvSpPr>
        <p:spPr>
          <a:xfrm>
            <a:off x="5146231" y="1961992"/>
            <a:ext cx="1003300"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rgbClr val="000099"/>
                </a:solidFill>
                <a:latin typeface="Arial"/>
                <a:ea typeface="Arial"/>
                <a:cs typeface="Arial"/>
                <a:sym typeface="Arial"/>
              </a:rPr>
              <a:t>version</a:t>
            </a:r>
            <a:endParaRPr sz="1400" b="0" i="0" u="none" strike="noStrike" cap="none">
              <a:solidFill>
                <a:srgbClr val="000000"/>
              </a:solidFill>
              <a:latin typeface="Arial"/>
              <a:ea typeface="Arial"/>
              <a:cs typeface="Arial"/>
              <a:sym typeface="Arial"/>
            </a:endParaRPr>
          </a:p>
        </p:txBody>
      </p:sp>
      <p:sp>
        <p:nvSpPr>
          <p:cNvPr id="1895" name="Google Shape;1895;p59"/>
          <p:cNvSpPr txBox="1"/>
          <p:nvPr/>
        </p:nvSpPr>
        <p:spPr>
          <a:xfrm>
            <a:off x="3520631" y="1974692"/>
            <a:ext cx="693738"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rgbClr val="000099"/>
                </a:solidFill>
                <a:latin typeface="Arial"/>
                <a:ea typeface="Arial"/>
                <a:cs typeface="Arial"/>
                <a:sym typeface="Arial"/>
              </a:rPr>
              <a:t>URL</a:t>
            </a:r>
            <a:endParaRPr sz="1400" b="0" i="0" u="none" strike="noStrike" cap="none">
              <a:solidFill>
                <a:srgbClr val="000000"/>
              </a:solidFill>
              <a:latin typeface="Arial"/>
              <a:ea typeface="Arial"/>
              <a:cs typeface="Arial"/>
              <a:sym typeface="Arial"/>
            </a:endParaRPr>
          </a:p>
        </p:txBody>
      </p:sp>
      <p:grpSp>
        <p:nvGrpSpPr>
          <p:cNvPr id="1896" name="Google Shape;1896;p59"/>
          <p:cNvGrpSpPr/>
          <p:nvPr/>
        </p:nvGrpSpPr>
        <p:grpSpPr>
          <a:xfrm>
            <a:off x="1504506" y="2392204"/>
            <a:ext cx="4565650" cy="446088"/>
            <a:chOff x="192" y="1894"/>
            <a:chExt cx="2876" cy="281"/>
          </a:xfrm>
        </p:grpSpPr>
        <p:sp>
          <p:nvSpPr>
            <p:cNvPr id="1897" name="Google Shape;1897;p59"/>
            <p:cNvSpPr/>
            <p:nvPr/>
          </p:nvSpPr>
          <p:spPr>
            <a:xfrm>
              <a:off x="192" y="1894"/>
              <a:ext cx="2876" cy="28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cxnSp>
          <p:nvCxnSpPr>
            <p:cNvPr id="1898" name="Google Shape;1898;p59"/>
            <p:cNvCxnSpPr/>
            <p:nvPr/>
          </p:nvCxnSpPr>
          <p:spPr>
            <a:xfrm>
              <a:off x="1700" y="1896"/>
              <a:ext cx="0" cy="276"/>
            </a:xfrm>
            <a:prstGeom prst="straightConnector1">
              <a:avLst/>
            </a:prstGeom>
            <a:noFill/>
            <a:ln w="19050" cap="flat" cmpd="sng">
              <a:solidFill>
                <a:schemeClr val="dk1"/>
              </a:solidFill>
              <a:prstDash val="solid"/>
              <a:round/>
              <a:headEnd type="none" w="sm" len="sm"/>
              <a:tailEnd type="none" w="sm" len="sm"/>
            </a:ln>
          </p:spPr>
        </p:cxnSp>
        <p:cxnSp>
          <p:nvCxnSpPr>
            <p:cNvPr id="1899" name="Google Shape;1899;p59"/>
            <p:cNvCxnSpPr/>
            <p:nvPr/>
          </p:nvCxnSpPr>
          <p:spPr>
            <a:xfrm>
              <a:off x="1832" y="1896"/>
              <a:ext cx="0" cy="276"/>
            </a:xfrm>
            <a:prstGeom prst="straightConnector1">
              <a:avLst/>
            </a:prstGeom>
            <a:noFill/>
            <a:ln w="19050" cap="flat" cmpd="sng">
              <a:solidFill>
                <a:schemeClr val="dk1"/>
              </a:solidFill>
              <a:prstDash val="solid"/>
              <a:round/>
              <a:headEnd type="none" w="sm" len="sm"/>
              <a:tailEnd type="none" w="sm" len="sm"/>
            </a:ln>
          </p:spPr>
        </p:cxnSp>
        <p:cxnSp>
          <p:nvCxnSpPr>
            <p:cNvPr id="1900" name="Google Shape;1900;p59"/>
            <p:cNvCxnSpPr/>
            <p:nvPr/>
          </p:nvCxnSpPr>
          <p:spPr>
            <a:xfrm>
              <a:off x="2528" y="1896"/>
              <a:ext cx="0" cy="276"/>
            </a:xfrm>
            <a:prstGeom prst="straightConnector1">
              <a:avLst/>
            </a:prstGeom>
            <a:noFill/>
            <a:ln w="19050" cap="flat" cmpd="sng">
              <a:solidFill>
                <a:schemeClr val="dk1"/>
              </a:solidFill>
              <a:prstDash val="solid"/>
              <a:round/>
              <a:headEnd type="none" w="sm" len="sm"/>
              <a:tailEnd type="none" w="sm" len="sm"/>
            </a:ln>
          </p:spPr>
        </p:cxnSp>
        <p:cxnSp>
          <p:nvCxnSpPr>
            <p:cNvPr id="1901" name="Google Shape;1901;p59"/>
            <p:cNvCxnSpPr/>
            <p:nvPr/>
          </p:nvCxnSpPr>
          <p:spPr>
            <a:xfrm>
              <a:off x="2804" y="1896"/>
              <a:ext cx="0" cy="276"/>
            </a:xfrm>
            <a:prstGeom prst="straightConnector1">
              <a:avLst/>
            </a:prstGeom>
            <a:noFill/>
            <a:ln w="19050" cap="flat" cmpd="sng">
              <a:solidFill>
                <a:schemeClr val="dk1"/>
              </a:solidFill>
              <a:prstDash val="solid"/>
              <a:round/>
              <a:headEnd type="none" w="sm" len="sm"/>
              <a:tailEnd type="none" w="sm" len="sm"/>
            </a:ln>
          </p:spPr>
        </p:cxnSp>
        <p:sp>
          <p:nvSpPr>
            <p:cNvPr id="1902" name="Google Shape;1902;p59"/>
            <p:cNvSpPr txBox="1"/>
            <p:nvPr/>
          </p:nvSpPr>
          <p:spPr>
            <a:xfrm>
              <a:off x="2538" y="1907"/>
              <a:ext cx="24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cr</a:t>
              </a:r>
              <a:endParaRPr sz="1400" b="0" i="0" u="none" strike="noStrike" cap="none">
                <a:solidFill>
                  <a:srgbClr val="000000"/>
                </a:solidFill>
                <a:latin typeface="Arial"/>
                <a:ea typeface="Arial"/>
                <a:cs typeface="Arial"/>
                <a:sym typeface="Arial"/>
              </a:endParaRPr>
            </a:p>
          </p:txBody>
        </p:sp>
        <p:sp>
          <p:nvSpPr>
            <p:cNvPr id="1903" name="Google Shape;1903;p59"/>
            <p:cNvSpPr txBox="1"/>
            <p:nvPr/>
          </p:nvSpPr>
          <p:spPr>
            <a:xfrm>
              <a:off x="2834" y="1914"/>
              <a:ext cx="196"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lf</a:t>
              </a:r>
              <a:endParaRPr sz="1400" b="0" i="0" u="none" strike="noStrike" cap="none">
                <a:solidFill>
                  <a:srgbClr val="000000"/>
                </a:solidFill>
                <a:latin typeface="Arial"/>
                <a:ea typeface="Arial"/>
                <a:cs typeface="Arial"/>
                <a:sym typeface="Arial"/>
              </a:endParaRPr>
            </a:p>
          </p:txBody>
        </p:sp>
        <p:sp>
          <p:nvSpPr>
            <p:cNvPr id="1904" name="Google Shape;1904;p59"/>
            <p:cNvSpPr txBox="1"/>
            <p:nvPr/>
          </p:nvSpPr>
          <p:spPr>
            <a:xfrm>
              <a:off x="1922" y="1895"/>
              <a:ext cx="49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rgbClr val="000099"/>
                  </a:solidFill>
                  <a:latin typeface="Arial"/>
                  <a:ea typeface="Arial"/>
                  <a:cs typeface="Arial"/>
                  <a:sym typeface="Arial"/>
                </a:rPr>
                <a:t>value</a:t>
              </a:r>
              <a:endParaRPr sz="1400" b="0" i="0" u="none" strike="noStrike" cap="none">
                <a:solidFill>
                  <a:srgbClr val="000000"/>
                </a:solidFill>
                <a:latin typeface="Arial"/>
                <a:ea typeface="Arial"/>
                <a:cs typeface="Arial"/>
                <a:sym typeface="Arial"/>
              </a:endParaRPr>
            </a:p>
          </p:txBody>
        </p:sp>
        <p:sp>
          <p:nvSpPr>
            <p:cNvPr id="1905" name="Google Shape;1905;p59"/>
            <p:cNvSpPr txBox="1"/>
            <p:nvPr/>
          </p:nvSpPr>
          <p:spPr>
            <a:xfrm>
              <a:off x="246" y="1903"/>
              <a:ext cx="1396"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rgbClr val="000099"/>
                  </a:solidFill>
                  <a:latin typeface="Arial"/>
                  <a:ea typeface="Arial"/>
                  <a:cs typeface="Arial"/>
                  <a:sym typeface="Arial"/>
                </a:rPr>
                <a:t>header field name</a:t>
              </a:r>
              <a:endParaRPr sz="1400" b="0" i="0" u="none" strike="noStrike" cap="none">
                <a:solidFill>
                  <a:srgbClr val="000000"/>
                </a:solidFill>
                <a:latin typeface="Arial"/>
                <a:ea typeface="Arial"/>
                <a:cs typeface="Arial"/>
                <a:sym typeface="Arial"/>
              </a:endParaRPr>
            </a:p>
          </p:txBody>
        </p:sp>
      </p:grpSp>
      <p:grpSp>
        <p:nvGrpSpPr>
          <p:cNvPr id="1906" name="Google Shape;1906;p59"/>
          <p:cNvGrpSpPr/>
          <p:nvPr/>
        </p:nvGrpSpPr>
        <p:grpSpPr>
          <a:xfrm>
            <a:off x="1501331" y="3868579"/>
            <a:ext cx="4565650" cy="446088"/>
            <a:chOff x="192" y="1894"/>
            <a:chExt cx="2876" cy="281"/>
          </a:xfrm>
        </p:grpSpPr>
        <p:sp>
          <p:nvSpPr>
            <p:cNvPr id="1907" name="Google Shape;1907;p59"/>
            <p:cNvSpPr/>
            <p:nvPr/>
          </p:nvSpPr>
          <p:spPr>
            <a:xfrm>
              <a:off x="192" y="1894"/>
              <a:ext cx="2876" cy="28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cxnSp>
          <p:nvCxnSpPr>
            <p:cNvPr id="1908" name="Google Shape;1908;p59"/>
            <p:cNvCxnSpPr/>
            <p:nvPr/>
          </p:nvCxnSpPr>
          <p:spPr>
            <a:xfrm>
              <a:off x="1700" y="1896"/>
              <a:ext cx="0" cy="276"/>
            </a:xfrm>
            <a:prstGeom prst="straightConnector1">
              <a:avLst/>
            </a:prstGeom>
            <a:noFill/>
            <a:ln w="19050" cap="flat" cmpd="sng">
              <a:solidFill>
                <a:schemeClr val="dk1"/>
              </a:solidFill>
              <a:prstDash val="solid"/>
              <a:round/>
              <a:headEnd type="none" w="sm" len="sm"/>
              <a:tailEnd type="none" w="sm" len="sm"/>
            </a:ln>
          </p:spPr>
        </p:cxnSp>
        <p:cxnSp>
          <p:nvCxnSpPr>
            <p:cNvPr id="1909" name="Google Shape;1909;p59"/>
            <p:cNvCxnSpPr/>
            <p:nvPr/>
          </p:nvCxnSpPr>
          <p:spPr>
            <a:xfrm>
              <a:off x="1832" y="1896"/>
              <a:ext cx="0" cy="276"/>
            </a:xfrm>
            <a:prstGeom prst="straightConnector1">
              <a:avLst/>
            </a:prstGeom>
            <a:noFill/>
            <a:ln w="19050" cap="flat" cmpd="sng">
              <a:solidFill>
                <a:schemeClr val="dk1"/>
              </a:solidFill>
              <a:prstDash val="solid"/>
              <a:round/>
              <a:headEnd type="none" w="sm" len="sm"/>
              <a:tailEnd type="none" w="sm" len="sm"/>
            </a:ln>
          </p:spPr>
        </p:cxnSp>
        <p:cxnSp>
          <p:nvCxnSpPr>
            <p:cNvPr id="1910" name="Google Shape;1910;p59"/>
            <p:cNvCxnSpPr/>
            <p:nvPr/>
          </p:nvCxnSpPr>
          <p:spPr>
            <a:xfrm>
              <a:off x="2528" y="1896"/>
              <a:ext cx="0" cy="276"/>
            </a:xfrm>
            <a:prstGeom prst="straightConnector1">
              <a:avLst/>
            </a:prstGeom>
            <a:noFill/>
            <a:ln w="19050" cap="flat" cmpd="sng">
              <a:solidFill>
                <a:schemeClr val="dk1"/>
              </a:solidFill>
              <a:prstDash val="solid"/>
              <a:round/>
              <a:headEnd type="none" w="sm" len="sm"/>
              <a:tailEnd type="none" w="sm" len="sm"/>
            </a:ln>
          </p:spPr>
        </p:cxnSp>
        <p:cxnSp>
          <p:nvCxnSpPr>
            <p:cNvPr id="1911" name="Google Shape;1911;p59"/>
            <p:cNvCxnSpPr/>
            <p:nvPr/>
          </p:nvCxnSpPr>
          <p:spPr>
            <a:xfrm>
              <a:off x="2804" y="1896"/>
              <a:ext cx="0" cy="276"/>
            </a:xfrm>
            <a:prstGeom prst="straightConnector1">
              <a:avLst/>
            </a:prstGeom>
            <a:noFill/>
            <a:ln w="19050" cap="flat" cmpd="sng">
              <a:solidFill>
                <a:schemeClr val="dk1"/>
              </a:solidFill>
              <a:prstDash val="solid"/>
              <a:round/>
              <a:headEnd type="none" w="sm" len="sm"/>
              <a:tailEnd type="none" w="sm" len="sm"/>
            </a:ln>
          </p:spPr>
        </p:cxnSp>
        <p:sp>
          <p:nvSpPr>
            <p:cNvPr id="1912" name="Google Shape;1912;p59"/>
            <p:cNvSpPr txBox="1"/>
            <p:nvPr/>
          </p:nvSpPr>
          <p:spPr>
            <a:xfrm>
              <a:off x="2538" y="1907"/>
              <a:ext cx="24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cr</a:t>
              </a:r>
              <a:endParaRPr sz="1400" b="0" i="0" u="none" strike="noStrike" cap="none">
                <a:solidFill>
                  <a:srgbClr val="000000"/>
                </a:solidFill>
                <a:latin typeface="Arial"/>
                <a:ea typeface="Arial"/>
                <a:cs typeface="Arial"/>
                <a:sym typeface="Arial"/>
              </a:endParaRPr>
            </a:p>
          </p:txBody>
        </p:sp>
        <p:sp>
          <p:nvSpPr>
            <p:cNvPr id="1913" name="Google Shape;1913;p59"/>
            <p:cNvSpPr txBox="1"/>
            <p:nvPr/>
          </p:nvSpPr>
          <p:spPr>
            <a:xfrm>
              <a:off x="2834" y="1914"/>
              <a:ext cx="196"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lf</a:t>
              </a:r>
              <a:endParaRPr sz="1400" b="0" i="0" u="none" strike="noStrike" cap="none">
                <a:solidFill>
                  <a:srgbClr val="000000"/>
                </a:solidFill>
                <a:latin typeface="Arial"/>
                <a:ea typeface="Arial"/>
                <a:cs typeface="Arial"/>
                <a:sym typeface="Arial"/>
              </a:endParaRPr>
            </a:p>
          </p:txBody>
        </p:sp>
        <p:sp>
          <p:nvSpPr>
            <p:cNvPr id="1914" name="Google Shape;1914;p59"/>
            <p:cNvSpPr txBox="1"/>
            <p:nvPr/>
          </p:nvSpPr>
          <p:spPr>
            <a:xfrm>
              <a:off x="1922" y="1895"/>
              <a:ext cx="49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rgbClr val="000099"/>
                  </a:solidFill>
                  <a:latin typeface="Arial"/>
                  <a:ea typeface="Arial"/>
                  <a:cs typeface="Arial"/>
                  <a:sym typeface="Arial"/>
                </a:rPr>
                <a:t>value</a:t>
              </a:r>
              <a:endParaRPr sz="1400" b="0" i="0" u="none" strike="noStrike" cap="none">
                <a:solidFill>
                  <a:srgbClr val="000000"/>
                </a:solidFill>
                <a:latin typeface="Arial"/>
                <a:ea typeface="Arial"/>
                <a:cs typeface="Arial"/>
                <a:sym typeface="Arial"/>
              </a:endParaRPr>
            </a:p>
          </p:txBody>
        </p:sp>
        <p:sp>
          <p:nvSpPr>
            <p:cNvPr id="1915" name="Google Shape;1915;p59"/>
            <p:cNvSpPr txBox="1"/>
            <p:nvPr/>
          </p:nvSpPr>
          <p:spPr>
            <a:xfrm>
              <a:off x="246" y="1903"/>
              <a:ext cx="1396"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rgbClr val="000099"/>
                  </a:solidFill>
                  <a:latin typeface="Arial"/>
                  <a:ea typeface="Arial"/>
                  <a:cs typeface="Arial"/>
                  <a:sym typeface="Arial"/>
                </a:rPr>
                <a:t>header field name</a:t>
              </a:r>
              <a:endParaRPr sz="1400" b="0" i="0" u="none" strike="noStrike" cap="none">
                <a:solidFill>
                  <a:srgbClr val="000000"/>
                </a:solidFill>
                <a:latin typeface="Arial"/>
                <a:ea typeface="Arial"/>
                <a:cs typeface="Arial"/>
                <a:sym typeface="Arial"/>
              </a:endParaRPr>
            </a:p>
          </p:txBody>
        </p:sp>
      </p:grpSp>
      <p:cxnSp>
        <p:nvCxnSpPr>
          <p:cNvPr id="1916" name="Google Shape;1916;p59"/>
          <p:cNvCxnSpPr/>
          <p:nvPr/>
        </p:nvCxnSpPr>
        <p:spPr>
          <a:xfrm>
            <a:off x="1504506" y="2839879"/>
            <a:ext cx="0" cy="1041400"/>
          </a:xfrm>
          <a:prstGeom prst="straightConnector1">
            <a:avLst/>
          </a:prstGeom>
          <a:noFill/>
          <a:ln w="19050" cap="flat" cmpd="sng">
            <a:solidFill>
              <a:schemeClr val="dk1"/>
            </a:solidFill>
            <a:prstDash val="solid"/>
            <a:round/>
            <a:headEnd type="none" w="sm" len="sm"/>
            <a:tailEnd type="none" w="sm" len="sm"/>
          </a:ln>
        </p:spPr>
      </p:cxnSp>
      <p:grpSp>
        <p:nvGrpSpPr>
          <p:cNvPr id="1917" name="Google Shape;1917;p59"/>
          <p:cNvGrpSpPr/>
          <p:nvPr/>
        </p:nvGrpSpPr>
        <p:grpSpPr>
          <a:xfrm>
            <a:off x="1336231" y="3063717"/>
            <a:ext cx="331788" cy="461962"/>
            <a:chOff x="462" y="1727"/>
            <a:chExt cx="209" cy="291"/>
          </a:xfrm>
        </p:grpSpPr>
        <p:sp>
          <p:nvSpPr>
            <p:cNvPr id="1918" name="Google Shape;1918;p59"/>
            <p:cNvSpPr/>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19" name="Google Shape;1919;p59"/>
            <p:cNvSpPr txBox="1"/>
            <p:nvPr/>
          </p:nvSpPr>
          <p:spPr>
            <a:xfrm>
              <a:off x="462" y="1727"/>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920" name="Google Shape;1920;p59"/>
            <p:cNvSpPr txBox="1"/>
            <p:nvPr/>
          </p:nvSpPr>
          <p:spPr>
            <a:xfrm>
              <a:off x="462" y="1768"/>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cxnSp>
        <p:nvCxnSpPr>
          <p:cNvPr id="1921" name="Google Shape;1921;p59"/>
          <p:cNvCxnSpPr/>
          <p:nvPr/>
        </p:nvCxnSpPr>
        <p:spPr>
          <a:xfrm>
            <a:off x="6068569" y="2827179"/>
            <a:ext cx="0" cy="1041400"/>
          </a:xfrm>
          <a:prstGeom prst="straightConnector1">
            <a:avLst/>
          </a:prstGeom>
          <a:noFill/>
          <a:ln w="19050" cap="flat" cmpd="sng">
            <a:solidFill>
              <a:schemeClr val="dk1"/>
            </a:solidFill>
            <a:prstDash val="solid"/>
            <a:round/>
            <a:headEnd type="none" w="sm" len="sm"/>
            <a:tailEnd type="none" w="sm" len="sm"/>
          </a:ln>
        </p:spPr>
      </p:cxnSp>
      <p:grpSp>
        <p:nvGrpSpPr>
          <p:cNvPr id="1922" name="Google Shape;1922;p59"/>
          <p:cNvGrpSpPr/>
          <p:nvPr/>
        </p:nvGrpSpPr>
        <p:grpSpPr>
          <a:xfrm>
            <a:off x="5900294" y="3051017"/>
            <a:ext cx="331787" cy="461962"/>
            <a:chOff x="462" y="1727"/>
            <a:chExt cx="209" cy="291"/>
          </a:xfrm>
        </p:grpSpPr>
        <p:sp>
          <p:nvSpPr>
            <p:cNvPr id="1923" name="Google Shape;1923;p59"/>
            <p:cNvSpPr/>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24" name="Google Shape;1924;p59"/>
            <p:cNvSpPr txBox="1"/>
            <p:nvPr/>
          </p:nvSpPr>
          <p:spPr>
            <a:xfrm>
              <a:off x="462" y="1727"/>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925" name="Google Shape;1925;p59"/>
            <p:cNvSpPr txBox="1"/>
            <p:nvPr/>
          </p:nvSpPr>
          <p:spPr>
            <a:xfrm>
              <a:off x="462" y="1768"/>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grpSp>
        <p:nvGrpSpPr>
          <p:cNvPr id="1926" name="Google Shape;1926;p59"/>
          <p:cNvGrpSpPr/>
          <p:nvPr/>
        </p:nvGrpSpPr>
        <p:grpSpPr>
          <a:xfrm>
            <a:off x="1499744" y="4314667"/>
            <a:ext cx="963612" cy="446087"/>
            <a:chOff x="3105" y="2650"/>
            <a:chExt cx="607" cy="281"/>
          </a:xfrm>
        </p:grpSpPr>
        <p:sp>
          <p:nvSpPr>
            <p:cNvPr id="1927" name="Google Shape;1927;p59"/>
            <p:cNvSpPr/>
            <p:nvPr/>
          </p:nvSpPr>
          <p:spPr>
            <a:xfrm>
              <a:off x="3105" y="2650"/>
              <a:ext cx="607" cy="281"/>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cxnSp>
          <p:nvCxnSpPr>
            <p:cNvPr id="1928" name="Google Shape;1928;p59"/>
            <p:cNvCxnSpPr/>
            <p:nvPr/>
          </p:nvCxnSpPr>
          <p:spPr>
            <a:xfrm>
              <a:off x="3406" y="2652"/>
              <a:ext cx="0" cy="276"/>
            </a:xfrm>
            <a:prstGeom prst="straightConnector1">
              <a:avLst/>
            </a:prstGeom>
            <a:noFill/>
            <a:ln w="19050" cap="flat" cmpd="sng">
              <a:solidFill>
                <a:schemeClr val="dk1"/>
              </a:solidFill>
              <a:prstDash val="solid"/>
              <a:round/>
              <a:headEnd type="none" w="sm" len="sm"/>
              <a:tailEnd type="none" w="sm" len="sm"/>
            </a:ln>
          </p:spPr>
        </p:cxnSp>
        <p:sp>
          <p:nvSpPr>
            <p:cNvPr id="1929" name="Google Shape;1929;p59"/>
            <p:cNvSpPr txBox="1"/>
            <p:nvPr/>
          </p:nvSpPr>
          <p:spPr>
            <a:xfrm>
              <a:off x="3140" y="2663"/>
              <a:ext cx="24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cr</a:t>
              </a:r>
              <a:endParaRPr sz="1400" b="0" i="0" u="none" strike="noStrike" cap="none">
                <a:solidFill>
                  <a:srgbClr val="000000"/>
                </a:solidFill>
                <a:latin typeface="Arial"/>
                <a:ea typeface="Arial"/>
                <a:cs typeface="Arial"/>
                <a:sym typeface="Arial"/>
              </a:endParaRPr>
            </a:p>
          </p:txBody>
        </p:sp>
        <p:sp>
          <p:nvSpPr>
            <p:cNvPr id="1930" name="Google Shape;1930;p59"/>
            <p:cNvSpPr txBox="1"/>
            <p:nvPr/>
          </p:nvSpPr>
          <p:spPr>
            <a:xfrm>
              <a:off x="3436" y="2670"/>
              <a:ext cx="196"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lf</a:t>
              </a:r>
              <a:endParaRPr sz="1400" b="0" i="0" u="none" strike="noStrike" cap="none">
                <a:solidFill>
                  <a:srgbClr val="000000"/>
                </a:solidFill>
                <a:latin typeface="Arial"/>
                <a:ea typeface="Arial"/>
                <a:cs typeface="Arial"/>
                <a:sym typeface="Arial"/>
              </a:endParaRPr>
            </a:p>
          </p:txBody>
        </p:sp>
      </p:grpSp>
      <p:sp>
        <p:nvSpPr>
          <p:cNvPr id="1931" name="Google Shape;1931;p59"/>
          <p:cNvSpPr/>
          <p:nvPr/>
        </p:nvSpPr>
        <p:spPr>
          <a:xfrm>
            <a:off x="1499744" y="4762342"/>
            <a:ext cx="5170487" cy="1120775"/>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32" name="Google Shape;1932;p59"/>
          <p:cNvSpPr txBox="1"/>
          <p:nvPr/>
        </p:nvSpPr>
        <p:spPr>
          <a:xfrm>
            <a:off x="3436494" y="5086192"/>
            <a:ext cx="1411287" cy="396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rgbClr val="000099"/>
                </a:solidFill>
                <a:latin typeface="Arial"/>
                <a:ea typeface="Arial"/>
                <a:cs typeface="Arial"/>
                <a:sym typeface="Arial"/>
              </a:rPr>
              <a:t>entity body</a:t>
            </a:r>
            <a:endParaRPr sz="1400" b="0" i="0" u="none" strike="noStrike" cap="none">
              <a:solidFill>
                <a:srgbClr val="000000"/>
              </a:solidFill>
              <a:latin typeface="Arial"/>
              <a:ea typeface="Arial"/>
              <a:cs typeface="Arial"/>
              <a:sym typeface="Arial"/>
            </a:endParaRPr>
          </a:p>
        </p:txBody>
      </p:sp>
      <p:grpSp>
        <p:nvGrpSpPr>
          <p:cNvPr id="1933" name="Google Shape;1933;p59"/>
          <p:cNvGrpSpPr/>
          <p:nvPr/>
        </p:nvGrpSpPr>
        <p:grpSpPr>
          <a:xfrm>
            <a:off x="1336231" y="5100479"/>
            <a:ext cx="331788" cy="461963"/>
            <a:chOff x="462" y="1727"/>
            <a:chExt cx="209" cy="291"/>
          </a:xfrm>
        </p:grpSpPr>
        <p:sp>
          <p:nvSpPr>
            <p:cNvPr id="1934" name="Google Shape;1934;p59"/>
            <p:cNvSpPr/>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35" name="Google Shape;1935;p59"/>
            <p:cNvSpPr txBox="1"/>
            <p:nvPr/>
          </p:nvSpPr>
          <p:spPr>
            <a:xfrm>
              <a:off x="462" y="1727"/>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936" name="Google Shape;1936;p59"/>
            <p:cNvSpPr txBox="1"/>
            <p:nvPr/>
          </p:nvSpPr>
          <p:spPr>
            <a:xfrm>
              <a:off x="462" y="1768"/>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grpSp>
        <p:nvGrpSpPr>
          <p:cNvPr id="1937" name="Google Shape;1937;p59"/>
          <p:cNvGrpSpPr/>
          <p:nvPr/>
        </p:nvGrpSpPr>
        <p:grpSpPr>
          <a:xfrm>
            <a:off x="6495606" y="5090954"/>
            <a:ext cx="331788" cy="461963"/>
            <a:chOff x="462" y="1727"/>
            <a:chExt cx="209" cy="291"/>
          </a:xfrm>
        </p:grpSpPr>
        <p:sp>
          <p:nvSpPr>
            <p:cNvPr id="1938" name="Google Shape;1938;p59"/>
            <p:cNvSpPr/>
            <p:nvPr/>
          </p:nvSpPr>
          <p:spPr>
            <a:xfrm>
              <a:off x="534" y="1854"/>
              <a:ext cx="56" cy="5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39" name="Google Shape;1939;p59"/>
            <p:cNvSpPr txBox="1"/>
            <p:nvPr/>
          </p:nvSpPr>
          <p:spPr>
            <a:xfrm>
              <a:off x="462" y="1727"/>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940" name="Google Shape;1940;p59"/>
            <p:cNvSpPr txBox="1"/>
            <p:nvPr/>
          </p:nvSpPr>
          <p:spPr>
            <a:xfrm>
              <a:off x="462" y="1768"/>
              <a:ext cx="209" cy="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84000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5"/>
        <p:cNvGrpSpPr/>
        <p:nvPr/>
      </p:nvGrpSpPr>
      <p:grpSpPr>
        <a:xfrm>
          <a:off x="0" y="0"/>
          <a:ext cx="0" cy="0"/>
          <a:chOff x="0" y="0"/>
          <a:chExt cx="0" cy="0"/>
        </a:xfrm>
      </p:grpSpPr>
      <p:sp>
        <p:nvSpPr>
          <p:cNvPr id="1856" name="Google Shape;1856;p58"/>
          <p:cNvSpPr txBox="1">
            <a:spLocks noGrp="1"/>
          </p:cNvSpPr>
          <p:nvPr>
            <p:ph type="title"/>
          </p:nvPr>
        </p:nvSpPr>
        <p:spPr>
          <a:xfrm>
            <a:off x="1457831" y="418424"/>
            <a:ext cx="7271499" cy="8031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a:t>HTTP Request Message</a:t>
            </a:r>
            <a:endParaRPr/>
          </a:p>
        </p:txBody>
      </p:sp>
      <p:sp>
        <p:nvSpPr>
          <p:cNvPr id="1857" name="Google Shape;1857;p58"/>
          <p:cNvSpPr txBox="1">
            <a:spLocks noGrp="1"/>
          </p:cNvSpPr>
          <p:nvPr>
            <p:ph type="sldNum" idx="12"/>
          </p:nvPr>
        </p:nvSpPr>
        <p:spPr>
          <a:xfrm>
            <a:off x="6182315" y="6572734"/>
            <a:ext cx="736374" cy="33042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600"/>
              <a:buNone/>
            </a:pPr>
            <a:fld id="{00000000-1234-1234-1234-123412341234}" type="slidenum">
              <a:rPr lang="en-US"/>
              <a:t>32</a:t>
            </a:fld>
            <a:endParaRPr/>
          </a:p>
        </p:txBody>
      </p:sp>
      <p:sp>
        <p:nvSpPr>
          <p:cNvPr id="1858" name="Google Shape;1858;p58"/>
          <p:cNvSpPr txBox="1"/>
          <p:nvPr/>
        </p:nvSpPr>
        <p:spPr>
          <a:xfrm>
            <a:off x="425302" y="1573618"/>
            <a:ext cx="8304028" cy="482718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Two types of HTTP messages: </a:t>
            </a:r>
            <a:r>
              <a:rPr lang="en-US" sz="2400" b="0" i="1" u="none" strike="noStrike" cap="none" dirty="0">
                <a:solidFill>
                  <a:srgbClr val="3333FF"/>
                </a:solidFill>
                <a:latin typeface="Times New Roman"/>
                <a:ea typeface="Times New Roman"/>
                <a:cs typeface="Times New Roman"/>
                <a:sym typeface="Times New Roman"/>
              </a:rPr>
              <a:t>request</a:t>
            </a:r>
            <a:r>
              <a:rPr lang="en-US" sz="2400" b="0" i="0" u="none" strike="noStrike" cap="none" dirty="0">
                <a:solidFill>
                  <a:srgbClr val="3333FF"/>
                </a:solidFill>
                <a:latin typeface="Times New Roman"/>
                <a:ea typeface="Times New Roman"/>
                <a:cs typeface="Times New Roman"/>
                <a:sym typeface="Times New Roman"/>
              </a:rPr>
              <a:t>, </a:t>
            </a:r>
            <a:r>
              <a:rPr lang="en-US" sz="2400" b="0" i="1" u="none" strike="noStrike" cap="none" dirty="0">
                <a:solidFill>
                  <a:srgbClr val="3333FF"/>
                </a:solidFill>
                <a:latin typeface="Times New Roman"/>
                <a:ea typeface="Times New Roman"/>
                <a:cs typeface="Times New Roman"/>
                <a:sym typeface="Times New Roman"/>
              </a:rPr>
              <a:t>response</a:t>
            </a:r>
            <a:endParaRPr sz="1400" b="0" i="0" u="none" strike="noStrike" cap="none" dirty="0">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3333FF"/>
              </a:buClr>
              <a:buSzPts val="2400"/>
              <a:buFont typeface="Times New Roman"/>
              <a:buChar char="•"/>
            </a:pPr>
            <a:r>
              <a:rPr lang="en-US" sz="2400" b="0" i="0" u="none" strike="noStrike" cap="none" dirty="0">
                <a:solidFill>
                  <a:srgbClr val="3333FF"/>
                </a:solidFill>
                <a:latin typeface="Times New Roman"/>
                <a:ea typeface="Times New Roman"/>
                <a:cs typeface="Times New Roman"/>
                <a:sym typeface="Times New Roman"/>
              </a:rPr>
              <a:t>HTTP request message:</a:t>
            </a:r>
            <a:endParaRPr sz="1400" b="0" i="0" u="none" strike="noStrike" cap="none" dirty="0">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ASCII (human-readable format)</a:t>
            </a:r>
            <a:endParaRPr sz="2000" b="0" i="0" u="none" strike="noStrike" cap="none" dirty="0">
              <a:solidFill>
                <a:schemeClr val="accent2"/>
              </a:solidFill>
              <a:latin typeface="Times New Roman"/>
              <a:ea typeface="Times New Roman"/>
              <a:cs typeface="Times New Roman"/>
              <a:sym typeface="Times New Roman"/>
            </a:endParaRPr>
          </a:p>
        </p:txBody>
      </p:sp>
      <p:sp>
        <p:nvSpPr>
          <p:cNvPr id="1859" name="Google Shape;1859;p58"/>
          <p:cNvSpPr txBox="1"/>
          <p:nvPr/>
        </p:nvSpPr>
        <p:spPr>
          <a:xfrm>
            <a:off x="222250" y="3036888"/>
            <a:ext cx="2286000" cy="1006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strike="noStrike" cap="none" dirty="0">
                <a:solidFill>
                  <a:srgbClr val="000099"/>
                </a:solidFill>
                <a:latin typeface="Arial"/>
                <a:ea typeface="Arial"/>
                <a:cs typeface="Arial"/>
                <a:sym typeface="Arial"/>
              </a:rPr>
              <a:t>request line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99"/>
              </a:buClr>
              <a:buSzPts val="2000"/>
              <a:buFont typeface="Arial"/>
              <a:buNone/>
            </a:pPr>
            <a:r>
              <a:rPr lang="en-US" sz="2000" b="0" i="0" u="none" strike="noStrike" cap="none" dirty="0">
                <a:solidFill>
                  <a:srgbClr val="000099"/>
                </a:solidFill>
                <a:latin typeface="Arial"/>
                <a:ea typeface="Arial"/>
                <a:cs typeface="Arial"/>
                <a:sym typeface="Arial"/>
              </a:rPr>
              <a:t>(GET, POST,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99"/>
              </a:buClr>
              <a:buSzPts val="2000"/>
              <a:buFont typeface="Arial"/>
              <a:buNone/>
            </a:pPr>
            <a:r>
              <a:rPr lang="en-US" sz="2000" b="0" i="0" u="none" strike="noStrike" cap="none" dirty="0">
                <a:solidFill>
                  <a:srgbClr val="000099"/>
                </a:solidFill>
                <a:latin typeface="Arial"/>
                <a:ea typeface="Arial"/>
                <a:cs typeface="Arial"/>
                <a:sym typeface="Arial"/>
              </a:rPr>
              <a:t>HEAD commands</a:t>
            </a:r>
            <a:r>
              <a:rPr lang="en-US" sz="2000" b="0" i="0" u="none" strike="noStrike" cap="none" dirty="0">
                <a:solidFill>
                  <a:srgbClr val="000099"/>
                </a:solidFill>
                <a:latin typeface="Cabin"/>
                <a:ea typeface="Cabin"/>
                <a:cs typeface="Cabin"/>
                <a:sym typeface="Cabin"/>
              </a:rPr>
              <a:t>)</a:t>
            </a:r>
            <a:endParaRPr sz="2400" b="0" i="0" u="none" strike="noStrike" cap="none" dirty="0">
              <a:solidFill>
                <a:srgbClr val="000099"/>
              </a:solidFill>
              <a:latin typeface="Cabin"/>
              <a:ea typeface="Cabin"/>
              <a:cs typeface="Cabin"/>
              <a:sym typeface="Cabin"/>
            </a:endParaRPr>
          </a:p>
        </p:txBody>
      </p:sp>
      <p:cxnSp>
        <p:nvCxnSpPr>
          <p:cNvPr id="1860" name="Google Shape;1860;p58"/>
          <p:cNvCxnSpPr/>
          <p:nvPr/>
        </p:nvCxnSpPr>
        <p:spPr>
          <a:xfrm>
            <a:off x="1925638" y="3368675"/>
            <a:ext cx="868362" cy="146050"/>
          </a:xfrm>
          <a:prstGeom prst="straightConnector1">
            <a:avLst/>
          </a:prstGeom>
          <a:noFill/>
          <a:ln w="19050" cap="flat" cmpd="sng">
            <a:solidFill>
              <a:srgbClr val="000099"/>
            </a:solidFill>
            <a:prstDash val="solid"/>
            <a:round/>
            <a:headEnd type="none" w="sm" len="sm"/>
            <a:tailEnd type="triangle" w="med" len="med"/>
          </a:ln>
        </p:spPr>
      </p:cxnSp>
      <p:sp>
        <p:nvSpPr>
          <p:cNvPr id="1861" name="Google Shape;1861;p58"/>
          <p:cNvSpPr/>
          <p:nvPr/>
        </p:nvSpPr>
        <p:spPr>
          <a:xfrm>
            <a:off x="2776538" y="3705225"/>
            <a:ext cx="149225" cy="1957388"/>
          </a:xfrm>
          <a:custGeom>
            <a:avLst/>
            <a:gdLst/>
            <a:ahLst/>
            <a:cxnLst/>
            <a:rect l="l" t="t" r="r" b="b"/>
            <a:pathLst>
              <a:path w="150" h="924" extrusionOk="0">
                <a:moveTo>
                  <a:pt x="122" y="6"/>
                </a:moveTo>
                <a:lnTo>
                  <a:pt x="0" y="0"/>
                </a:lnTo>
                <a:lnTo>
                  <a:pt x="0" y="924"/>
                </a:lnTo>
                <a:lnTo>
                  <a:pt x="150" y="918"/>
                </a:lnTo>
              </a:path>
            </a:pathLst>
          </a:custGeom>
          <a:noFill/>
          <a:ln w="19050" cap="flat" cmpd="sng">
            <a:solidFill>
              <a:srgbClr val="00009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62" name="Google Shape;1862;p58"/>
          <p:cNvSpPr txBox="1"/>
          <p:nvPr/>
        </p:nvSpPr>
        <p:spPr>
          <a:xfrm>
            <a:off x="1739900" y="4222750"/>
            <a:ext cx="974725" cy="7016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99"/>
              </a:buClr>
              <a:buSzPts val="2000"/>
              <a:buFont typeface="Arial"/>
              <a:buNone/>
            </a:pPr>
            <a:r>
              <a:rPr lang="en-US" sz="2000" b="0" i="0" u="none" strike="noStrike" cap="none">
                <a:solidFill>
                  <a:srgbClr val="000099"/>
                </a:solidFill>
                <a:latin typeface="Arial"/>
                <a:ea typeface="Arial"/>
                <a:cs typeface="Arial"/>
                <a:sym typeface="Arial"/>
              </a:rPr>
              <a:t>header</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99"/>
              </a:buClr>
              <a:buSzPts val="2000"/>
              <a:buFont typeface="Arial"/>
              <a:buNone/>
            </a:pPr>
            <a:r>
              <a:rPr lang="en-US" sz="2000" b="0" i="0" u="none" strike="noStrike" cap="none">
                <a:solidFill>
                  <a:srgbClr val="000099"/>
                </a:solidFill>
                <a:latin typeface="Arial"/>
                <a:ea typeface="Arial"/>
                <a:cs typeface="Arial"/>
                <a:sym typeface="Arial"/>
              </a:rPr>
              <a:t> lines</a:t>
            </a:r>
            <a:endParaRPr sz="2400" b="0" i="0" u="none" strike="noStrike" cap="none">
              <a:solidFill>
                <a:srgbClr val="000099"/>
              </a:solidFill>
              <a:latin typeface="Arial"/>
              <a:ea typeface="Arial"/>
              <a:cs typeface="Arial"/>
              <a:sym typeface="Arial"/>
            </a:endParaRPr>
          </a:p>
        </p:txBody>
      </p:sp>
      <p:cxnSp>
        <p:nvCxnSpPr>
          <p:cNvPr id="1863" name="Google Shape;1863;p58"/>
          <p:cNvCxnSpPr/>
          <p:nvPr/>
        </p:nvCxnSpPr>
        <p:spPr>
          <a:xfrm>
            <a:off x="2309813" y="5789613"/>
            <a:ext cx="511175" cy="0"/>
          </a:xfrm>
          <a:prstGeom prst="straightConnector1">
            <a:avLst/>
          </a:prstGeom>
          <a:noFill/>
          <a:ln w="19050" cap="flat" cmpd="sng">
            <a:solidFill>
              <a:srgbClr val="000099"/>
            </a:solidFill>
            <a:prstDash val="solid"/>
            <a:round/>
            <a:headEnd type="none" w="sm" len="sm"/>
            <a:tailEnd type="triangle" w="med" len="med"/>
          </a:ln>
        </p:spPr>
      </p:cxnSp>
      <p:sp>
        <p:nvSpPr>
          <p:cNvPr id="1864" name="Google Shape;1864;p58"/>
          <p:cNvSpPr txBox="1"/>
          <p:nvPr/>
        </p:nvSpPr>
        <p:spPr>
          <a:xfrm>
            <a:off x="188913" y="5121275"/>
            <a:ext cx="2343150" cy="1311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99"/>
              </a:buClr>
              <a:buSzPts val="2000"/>
              <a:buFont typeface="Arial"/>
              <a:buNone/>
            </a:pPr>
            <a:r>
              <a:rPr lang="en-US" sz="2000" b="0" i="0" u="none" strike="noStrike" cap="none">
                <a:solidFill>
                  <a:srgbClr val="000099"/>
                </a:solidFill>
                <a:latin typeface="Arial"/>
                <a:ea typeface="Arial"/>
                <a:cs typeface="Arial"/>
                <a:sym typeface="Arial"/>
              </a:rPr>
              <a:t>carriage return,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99"/>
              </a:buClr>
              <a:buSzPts val="2000"/>
              <a:buFont typeface="Arial"/>
              <a:buNone/>
            </a:pPr>
            <a:r>
              <a:rPr lang="en-US" sz="2000" b="0" i="0" u="none" strike="noStrike" cap="none">
                <a:solidFill>
                  <a:srgbClr val="000099"/>
                </a:solidFill>
                <a:latin typeface="Arial"/>
                <a:ea typeface="Arial"/>
                <a:cs typeface="Arial"/>
                <a:sym typeface="Arial"/>
              </a:rPr>
              <a:t>line feed at start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99"/>
              </a:buClr>
              <a:buSzPts val="2000"/>
              <a:buFont typeface="Arial"/>
              <a:buNone/>
            </a:pPr>
            <a:r>
              <a:rPr lang="en-US" sz="2000" b="0" i="0" u="none" strike="noStrike" cap="none">
                <a:solidFill>
                  <a:srgbClr val="000099"/>
                </a:solidFill>
                <a:latin typeface="Arial"/>
                <a:ea typeface="Arial"/>
                <a:cs typeface="Arial"/>
                <a:sym typeface="Arial"/>
              </a:rPr>
              <a:t>of line indicates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99"/>
              </a:buClr>
              <a:buSzPts val="2000"/>
              <a:buFont typeface="Arial"/>
              <a:buNone/>
            </a:pPr>
            <a:r>
              <a:rPr lang="en-US" sz="2000" b="0" i="0" u="none" strike="noStrike" cap="none">
                <a:solidFill>
                  <a:srgbClr val="000099"/>
                </a:solidFill>
                <a:latin typeface="Arial"/>
                <a:ea typeface="Arial"/>
                <a:cs typeface="Arial"/>
                <a:sym typeface="Arial"/>
              </a:rPr>
              <a:t>end of header lines</a:t>
            </a:r>
            <a:endParaRPr sz="2400" b="0" i="0" u="none" strike="noStrike" cap="none">
              <a:solidFill>
                <a:srgbClr val="000099"/>
              </a:solidFill>
              <a:latin typeface="Arial"/>
              <a:ea typeface="Arial"/>
              <a:cs typeface="Arial"/>
              <a:sym typeface="Arial"/>
            </a:endParaRPr>
          </a:p>
        </p:txBody>
      </p:sp>
      <p:sp>
        <p:nvSpPr>
          <p:cNvPr id="1865" name="Google Shape;1865;p58"/>
          <p:cNvSpPr txBox="1"/>
          <p:nvPr/>
        </p:nvSpPr>
        <p:spPr>
          <a:xfrm>
            <a:off x="2809875" y="3403600"/>
            <a:ext cx="6054725" cy="25685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GET /index.html HTTP/1.1\r\n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Host: www-net.cs.umass.edu\r\n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User-Agent: Firefox/3.6.10\r\n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Accept: text/</a:t>
            </a:r>
            <a:r>
              <a:rPr lang="en-US" sz="1800" b="1" i="0" u="none" strike="noStrike" cap="none" dirty="0" err="1">
                <a:solidFill>
                  <a:schemeClr val="dk1"/>
                </a:solidFill>
                <a:latin typeface="Courier New"/>
                <a:ea typeface="Courier New"/>
                <a:cs typeface="Courier New"/>
                <a:sym typeface="Courier New"/>
              </a:rPr>
              <a:t>html,application</a:t>
            </a:r>
            <a:r>
              <a:rPr lang="en-US" sz="1800" b="1" i="0" u="none" strike="noStrike" cap="none" dirty="0">
                <a:solidFill>
                  <a:schemeClr val="dk1"/>
                </a:solidFill>
                <a:latin typeface="Courier New"/>
                <a:ea typeface="Courier New"/>
                <a:cs typeface="Courier New"/>
                <a:sym typeface="Courier New"/>
              </a:rPr>
              <a:t>/</a:t>
            </a:r>
            <a:r>
              <a:rPr lang="en-US" sz="1800" b="1" i="0" u="none" strike="noStrike" cap="none" dirty="0" err="1">
                <a:solidFill>
                  <a:schemeClr val="dk1"/>
                </a:solidFill>
                <a:latin typeface="Courier New"/>
                <a:ea typeface="Courier New"/>
                <a:cs typeface="Courier New"/>
                <a:sym typeface="Courier New"/>
              </a:rPr>
              <a:t>xhtml+xml</a:t>
            </a:r>
            <a:r>
              <a:rPr lang="en-US" sz="1800" b="1" i="0" u="none" strike="noStrike" cap="none" dirty="0">
                <a:solidFill>
                  <a:schemeClr val="dk1"/>
                </a:solidFill>
                <a:latin typeface="Courier New"/>
                <a:ea typeface="Courier New"/>
                <a:cs typeface="Courier New"/>
                <a:sym typeface="Courier New"/>
              </a:rPr>
              <a:t>\r\n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Accept-Language: </a:t>
            </a:r>
            <a:r>
              <a:rPr lang="en-US" sz="1800" b="1" i="0" u="none" strike="noStrike" cap="none" dirty="0" err="1">
                <a:solidFill>
                  <a:schemeClr val="dk1"/>
                </a:solidFill>
                <a:latin typeface="Courier New"/>
                <a:ea typeface="Courier New"/>
                <a:cs typeface="Courier New"/>
                <a:sym typeface="Courier New"/>
              </a:rPr>
              <a:t>en-us,en;q</a:t>
            </a:r>
            <a:r>
              <a:rPr lang="en-US" sz="1800" b="1" i="0" u="none" strike="noStrike" cap="none" dirty="0">
                <a:solidFill>
                  <a:schemeClr val="dk1"/>
                </a:solidFill>
                <a:latin typeface="Courier New"/>
                <a:ea typeface="Courier New"/>
                <a:cs typeface="Courier New"/>
                <a:sym typeface="Courier New"/>
              </a:rPr>
              <a:t>=0.5\r\n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Accept-Encoding: </a:t>
            </a:r>
            <a:r>
              <a:rPr lang="en-US" sz="1800" b="1" i="0" u="none" strike="noStrike" cap="none" dirty="0" err="1">
                <a:solidFill>
                  <a:schemeClr val="dk1"/>
                </a:solidFill>
                <a:latin typeface="Courier New"/>
                <a:ea typeface="Courier New"/>
                <a:cs typeface="Courier New"/>
                <a:sym typeface="Courier New"/>
              </a:rPr>
              <a:t>gzip,deflate</a:t>
            </a:r>
            <a:r>
              <a:rPr lang="en-US" sz="1800" b="1" i="0" u="none" strike="noStrike" cap="none" dirty="0">
                <a:solidFill>
                  <a:schemeClr val="dk1"/>
                </a:solidFill>
                <a:latin typeface="Courier New"/>
                <a:ea typeface="Courier New"/>
                <a:cs typeface="Courier New"/>
                <a:sym typeface="Courier New"/>
              </a:rPr>
              <a:t>\r\n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Accept-Charset: ISO-8859-1,utf-8;q=0.7\r\n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Keep-Alive: 115\r\n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Connection: keep-alive\r\n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\r\n</a:t>
            </a:r>
            <a:endParaRPr sz="1400" b="0" i="0" u="none" strike="noStrike" cap="none" dirty="0">
              <a:solidFill>
                <a:srgbClr val="000000"/>
              </a:solidFill>
              <a:latin typeface="Arial"/>
              <a:ea typeface="Arial"/>
              <a:cs typeface="Arial"/>
              <a:sym typeface="Arial"/>
            </a:endParaRPr>
          </a:p>
        </p:txBody>
      </p:sp>
      <p:cxnSp>
        <p:nvCxnSpPr>
          <p:cNvPr id="1866" name="Google Shape;1866;p58"/>
          <p:cNvCxnSpPr/>
          <p:nvPr/>
        </p:nvCxnSpPr>
        <p:spPr>
          <a:xfrm flipH="1">
            <a:off x="6334125" y="2921000"/>
            <a:ext cx="166688" cy="514350"/>
          </a:xfrm>
          <a:prstGeom prst="straightConnector1">
            <a:avLst/>
          </a:prstGeom>
          <a:noFill/>
          <a:ln w="9525" cap="flat" cmpd="sng">
            <a:solidFill>
              <a:srgbClr val="000099"/>
            </a:solidFill>
            <a:prstDash val="solid"/>
            <a:round/>
            <a:headEnd type="none" w="sm" len="sm"/>
            <a:tailEnd type="triangle" w="med" len="med"/>
          </a:ln>
        </p:spPr>
      </p:cxnSp>
      <p:sp>
        <p:nvSpPr>
          <p:cNvPr id="1867" name="Google Shape;1867;p58"/>
          <p:cNvSpPr txBox="1"/>
          <p:nvPr/>
        </p:nvSpPr>
        <p:spPr>
          <a:xfrm>
            <a:off x="6384925" y="2633663"/>
            <a:ext cx="2411413" cy="3365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carriage return character</a:t>
            </a:r>
            <a:endParaRPr sz="1400" b="0" i="0" u="none" strike="noStrike" cap="none">
              <a:solidFill>
                <a:srgbClr val="000000"/>
              </a:solidFill>
              <a:latin typeface="Arial"/>
              <a:ea typeface="Arial"/>
              <a:cs typeface="Arial"/>
              <a:sym typeface="Arial"/>
            </a:endParaRPr>
          </a:p>
        </p:txBody>
      </p:sp>
      <p:sp>
        <p:nvSpPr>
          <p:cNvPr id="1868" name="Google Shape;1868;p58"/>
          <p:cNvSpPr txBox="1"/>
          <p:nvPr/>
        </p:nvSpPr>
        <p:spPr>
          <a:xfrm>
            <a:off x="6537325" y="2930525"/>
            <a:ext cx="1866900" cy="3365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Arial"/>
                <a:ea typeface="Arial"/>
                <a:cs typeface="Arial"/>
                <a:sym typeface="Arial"/>
              </a:rPr>
              <a:t>line-feed character</a:t>
            </a:r>
            <a:endParaRPr sz="1400" b="0" i="0" u="none" strike="noStrike" cap="none" dirty="0">
              <a:solidFill>
                <a:srgbClr val="000000"/>
              </a:solidFill>
              <a:latin typeface="Arial"/>
              <a:ea typeface="Arial"/>
              <a:cs typeface="Arial"/>
              <a:sym typeface="Arial"/>
            </a:endParaRPr>
          </a:p>
        </p:txBody>
      </p:sp>
      <p:cxnSp>
        <p:nvCxnSpPr>
          <p:cNvPr id="1869" name="Google Shape;1869;p58"/>
          <p:cNvCxnSpPr/>
          <p:nvPr/>
        </p:nvCxnSpPr>
        <p:spPr>
          <a:xfrm flipH="1">
            <a:off x="6615113" y="3230563"/>
            <a:ext cx="80962" cy="252412"/>
          </a:xfrm>
          <a:prstGeom prst="straightConnector1">
            <a:avLst/>
          </a:prstGeom>
          <a:noFill/>
          <a:ln w="9525" cap="flat" cmpd="sng">
            <a:solidFill>
              <a:srgbClr val="000099"/>
            </a:solidFill>
            <a:prstDash val="solid"/>
            <a:round/>
            <a:headEnd type="none" w="sm" len="sm"/>
            <a:tailEnd type="triangle" w="med" len="med"/>
          </a:ln>
        </p:spPr>
      </p:cxnSp>
    </p:spTree>
    <p:extLst>
      <p:ext uri="{BB962C8B-B14F-4D97-AF65-F5344CB8AC3E}">
        <p14:creationId xmlns:p14="http://schemas.microsoft.com/office/powerpoint/2010/main" val="1203565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7-70A2-487F-98BD-3DF0820DB8A0}"/>
              </a:ext>
            </a:extLst>
          </p:cNvPr>
          <p:cNvSpPr>
            <a:spLocks noGrp="1"/>
          </p:cNvSpPr>
          <p:nvPr>
            <p:ph type="title"/>
          </p:nvPr>
        </p:nvSpPr>
        <p:spPr/>
        <p:txBody>
          <a:bodyPr/>
          <a:lstStyle/>
          <a:p>
            <a:r>
              <a:rPr lang="en-US" dirty="0"/>
              <a:t>Response Format</a:t>
            </a:r>
          </a:p>
        </p:txBody>
      </p:sp>
      <p:sp>
        <p:nvSpPr>
          <p:cNvPr id="3" name="Content Placeholder 2">
            <a:extLst>
              <a:ext uri="{FF2B5EF4-FFF2-40B4-BE49-F238E27FC236}">
                <a16:creationId xmlns:a16="http://schemas.microsoft.com/office/drawing/2014/main" id="{05D23382-8D34-4E1D-83CD-83AAD0301EDD}"/>
              </a:ext>
            </a:extLst>
          </p:cNvPr>
          <p:cNvSpPr>
            <a:spLocks noGrp="1"/>
          </p:cNvSpPr>
          <p:nvPr>
            <p:ph idx="1"/>
          </p:nvPr>
        </p:nvSpPr>
        <p:spPr>
          <a:xfrm>
            <a:off x="678936" y="3039299"/>
            <a:ext cx="8243326" cy="1533901"/>
          </a:xfrm>
        </p:spPr>
        <p:txBody>
          <a:bodyPr>
            <a:normAutofit/>
          </a:bodyPr>
          <a:lstStyle/>
          <a:p>
            <a:r>
              <a:rPr lang="en-US" sz="2000" dirty="0"/>
              <a:t>HTTP-Version is sent as HTTP/1.1</a:t>
            </a:r>
          </a:p>
          <a:p>
            <a:r>
              <a:rPr lang="en-US" sz="2000" dirty="0"/>
              <a:t>The</a:t>
            </a:r>
            <a:r>
              <a:rPr lang="en-US" sz="2000" dirty="0">
                <a:solidFill>
                  <a:srgbClr val="0066FF"/>
                </a:solidFill>
              </a:rPr>
              <a:t> Status-Code </a:t>
            </a:r>
            <a:r>
              <a:rPr lang="en-US" sz="2000" dirty="0"/>
              <a:t>is one of the many statuses discussed earlier.</a:t>
            </a:r>
          </a:p>
          <a:p>
            <a:r>
              <a:rPr lang="en-US" sz="2000" dirty="0"/>
              <a:t>The </a:t>
            </a:r>
            <a:r>
              <a:rPr lang="en-US" sz="2000" dirty="0">
                <a:solidFill>
                  <a:srgbClr val="0066FF"/>
                </a:solidFill>
              </a:rPr>
              <a:t>Reason-Phrase</a:t>
            </a:r>
            <a:r>
              <a:rPr lang="en-US" sz="2000" dirty="0"/>
              <a:t> is a human-readable version of </a:t>
            </a:r>
            <a:r>
              <a:rPr lang="en-US" sz="2000" dirty="0">
                <a:solidFill>
                  <a:srgbClr val="0066FF"/>
                </a:solidFill>
              </a:rPr>
              <a:t>the status code.</a:t>
            </a:r>
          </a:p>
          <a:p>
            <a:endParaRPr lang="en-US" sz="2000" dirty="0"/>
          </a:p>
          <a:p>
            <a:endParaRPr lang="en-US" sz="2000" dirty="0"/>
          </a:p>
        </p:txBody>
      </p:sp>
      <p:sp>
        <p:nvSpPr>
          <p:cNvPr id="4" name="Slide Number Placeholder 3">
            <a:extLst>
              <a:ext uri="{FF2B5EF4-FFF2-40B4-BE49-F238E27FC236}">
                <a16:creationId xmlns:a16="http://schemas.microsoft.com/office/drawing/2014/main" id="{71D6BC2B-965E-426C-86F3-BDC7550C987B}"/>
              </a:ext>
            </a:extLst>
          </p:cNvPr>
          <p:cNvSpPr>
            <a:spLocks noGrp="1"/>
          </p:cNvSpPr>
          <p:nvPr>
            <p:ph type="sldNum" sz="quarter" idx="12"/>
          </p:nvPr>
        </p:nvSpPr>
        <p:spPr/>
        <p:txBody>
          <a:bodyPr/>
          <a:lstStyle/>
          <a:p>
            <a:fld id="{4885F490-12EF-4BA1-99D1-2A0E64B76D72}" type="slidenum">
              <a:rPr lang="en-US" smtClean="0"/>
              <a:pPr/>
              <a:t>33</a:t>
            </a:fld>
            <a:endParaRPr lang="en-US"/>
          </a:p>
        </p:txBody>
      </p:sp>
      <p:pic>
        <p:nvPicPr>
          <p:cNvPr id="6" name="Picture 5">
            <a:extLst>
              <a:ext uri="{FF2B5EF4-FFF2-40B4-BE49-F238E27FC236}">
                <a16:creationId xmlns:a16="http://schemas.microsoft.com/office/drawing/2014/main" id="{B0E4FDD5-C56D-44BF-B45E-275693C7ADC8}"/>
              </a:ext>
            </a:extLst>
          </p:cNvPr>
          <p:cNvPicPr>
            <a:picLocks noChangeAspect="1"/>
          </p:cNvPicPr>
          <p:nvPr/>
        </p:nvPicPr>
        <p:blipFill>
          <a:blip r:embed="rId3"/>
          <a:stretch>
            <a:fillRect/>
          </a:stretch>
        </p:blipFill>
        <p:spPr>
          <a:xfrm>
            <a:off x="795337" y="2288130"/>
            <a:ext cx="7553325" cy="438150"/>
          </a:xfrm>
          <a:prstGeom prst="rect">
            <a:avLst/>
          </a:prstGeom>
        </p:spPr>
      </p:pic>
      <p:pic>
        <p:nvPicPr>
          <p:cNvPr id="10" name="Picture 9">
            <a:extLst>
              <a:ext uri="{FF2B5EF4-FFF2-40B4-BE49-F238E27FC236}">
                <a16:creationId xmlns:a16="http://schemas.microsoft.com/office/drawing/2014/main" id="{1BB90DA4-2BC9-46D1-8274-507CBAC18E99}"/>
              </a:ext>
            </a:extLst>
          </p:cNvPr>
          <p:cNvPicPr>
            <a:picLocks noChangeAspect="1"/>
          </p:cNvPicPr>
          <p:nvPr/>
        </p:nvPicPr>
        <p:blipFill>
          <a:blip r:embed="rId4"/>
          <a:stretch>
            <a:fillRect/>
          </a:stretch>
        </p:blipFill>
        <p:spPr>
          <a:xfrm>
            <a:off x="3346043" y="5361366"/>
            <a:ext cx="2047875" cy="342900"/>
          </a:xfrm>
          <a:prstGeom prst="rect">
            <a:avLst/>
          </a:prstGeom>
        </p:spPr>
      </p:pic>
      <p:sp>
        <p:nvSpPr>
          <p:cNvPr id="11" name="TextBox 10">
            <a:extLst>
              <a:ext uri="{FF2B5EF4-FFF2-40B4-BE49-F238E27FC236}">
                <a16:creationId xmlns:a16="http://schemas.microsoft.com/office/drawing/2014/main" id="{FE9B485E-B7D0-4218-BE8E-A1C471F6ABF0}"/>
              </a:ext>
            </a:extLst>
          </p:cNvPr>
          <p:cNvSpPr txBox="1"/>
          <p:nvPr/>
        </p:nvSpPr>
        <p:spPr>
          <a:xfrm>
            <a:off x="795337" y="4794949"/>
            <a:ext cx="2258375" cy="369332"/>
          </a:xfrm>
          <a:prstGeom prst="rect">
            <a:avLst/>
          </a:prstGeom>
          <a:noFill/>
        </p:spPr>
        <p:txBody>
          <a:bodyPr wrap="none" rtlCol="0">
            <a:spAutoFit/>
          </a:bodyPr>
          <a:lstStyle/>
          <a:p>
            <a:r>
              <a:rPr lang="en-US" b="1" dirty="0"/>
              <a:t>Example: It looks like:</a:t>
            </a:r>
          </a:p>
        </p:txBody>
      </p:sp>
    </p:spTree>
    <p:extLst>
      <p:ext uri="{BB962C8B-B14F-4D97-AF65-F5344CB8AC3E}">
        <p14:creationId xmlns:p14="http://schemas.microsoft.com/office/powerpoint/2010/main" val="3644333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62"/>
          <p:cNvSpPr txBox="1">
            <a:spLocks noGrp="1"/>
          </p:cNvSpPr>
          <p:nvPr>
            <p:ph type="title"/>
          </p:nvPr>
        </p:nvSpPr>
        <p:spPr>
          <a:xfrm>
            <a:off x="1457831" y="418424"/>
            <a:ext cx="7271499" cy="80315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a:t>HTTP Response Message</a:t>
            </a:r>
            <a:endParaRPr/>
          </a:p>
        </p:txBody>
      </p:sp>
      <p:sp>
        <p:nvSpPr>
          <p:cNvPr id="1963" name="Google Shape;1963;p62"/>
          <p:cNvSpPr txBox="1">
            <a:spLocks noGrp="1"/>
          </p:cNvSpPr>
          <p:nvPr>
            <p:ph type="sldNum" idx="12"/>
          </p:nvPr>
        </p:nvSpPr>
        <p:spPr>
          <a:xfrm>
            <a:off x="6182315" y="6572734"/>
            <a:ext cx="736374" cy="33042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600"/>
              <a:buNone/>
            </a:pPr>
            <a:fld id="{00000000-1234-1234-1234-123412341234}" type="slidenum">
              <a:rPr lang="en-US"/>
              <a:t>34</a:t>
            </a:fld>
            <a:endParaRPr/>
          </a:p>
        </p:txBody>
      </p:sp>
      <p:sp>
        <p:nvSpPr>
          <p:cNvPr id="1964" name="Google Shape;1964;p62"/>
          <p:cNvSpPr txBox="1"/>
          <p:nvPr/>
        </p:nvSpPr>
        <p:spPr>
          <a:xfrm>
            <a:off x="139700" y="1397000"/>
            <a:ext cx="1790700" cy="1311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status line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(protocol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status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status phrase)</a:t>
            </a:r>
            <a:endParaRPr sz="2400" b="0" i="0" u="none" strike="noStrike" cap="none">
              <a:solidFill>
                <a:srgbClr val="CC0000"/>
              </a:solidFill>
              <a:latin typeface="Arial"/>
              <a:ea typeface="Arial"/>
              <a:cs typeface="Arial"/>
              <a:sym typeface="Arial"/>
            </a:endParaRPr>
          </a:p>
        </p:txBody>
      </p:sp>
      <p:cxnSp>
        <p:nvCxnSpPr>
          <p:cNvPr id="1965" name="Google Shape;1965;p62"/>
          <p:cNvCxnSpPr/>
          <p:nvPr/>
        </p:nvCxnSpPr>
        <p:spPr>
          <a:xfrm>
            <a:off x="1358900" y="1914525"/>
            <a:ext cx="923925" cy="257175"/>
          </a:xfrm>
          <a:prstGeom prst="straightConnector1">
            <a:avLst/>
          </a:prstGeom>
          <a:noFill/>
          <a:ln w="19050" cap="flat" cmpd="sng">
            <a:solidFill>
              <a:srgbClr val="CC0000"/>
            </a:solidFill>
            <a:prstDash val="solid"/>
            <a:round/>
            <a:headEnd type="none" w="sm" len="sm"/>
            <a:tailEnd type="triangle" w="med" len="med"/>
          </a:ln>
        </p:spPr>
      </p:cxnSp>
      <p:sp>
        <p:nvSpPr>
          <p:cNvPr id="1966" name="Google Shape;1966;p62"/>
          <p:cNvSpPr/>
          <p:nvPr/>
        </p:nvSpPr>
        <p:spPr>
          <a:xfrm>
            <a:off x="2057400" y="2305050"/>
            <a:ext cx="257175" cy="2941638"/>
          </a:xfrm>
          <a:custGeom>
            <a:avLst/>
            <a:gdLst/>
            <a:ahLst/>
            <a:cxnLst/>
            <a:rect l="l" t="t" r="r" b="b"/>
            <a:pathLst>
              <a:path w="162" h="1428" extrusionOk="0">
                <a:moveTo>
                  <a:pt x="132" y="9"/>
                </a:moveTo>
                <a:lnTo>
                  <a:pt x="0" y="0"/>
                </a:lnTo>
                <a:lnTo>
                  <a:pt x="0" y="1428"/>
                </a:lnTo>
                <a:lnTo>
                  <a:pt x="162" y="1425"/>
                </a:lnTo>
              </a:path>
            </a:pathLst>
          </a:custGeom>
          <a:noFill/>
          <a:ln w="19050"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7" name="Google Shape;1967;p62"/>
          <p:cNvSpPr txBox="1"/>
          <p:nvPr/>
        </p:nvSpPr>
        <p:spPr>
          <a:xfrm>
            <a:off x="893763" y="3286125"/>
            <a:ext cx="974725" cy="7016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header</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 lines</a:t>
            </a:r>
            <a:endParaRPr sz="2400" b="0" i="0" u="none" strike="noStrike" cap="none">
              <a:solidFill>
                <a:srgbClr val="CC0000"/>
              </a:solidFill>
              <a:latin typeface="Arial"/>
              <a:ea typeface="Arial"/>
              <a:cs typeface="Arial"/>
              <a:sym typeface="Arial"/>
            </a:endParaRPr>
          </a:p>
        </p:txBody>
      </p:sp>
      <p:cxnSp>
        <p:nvCxnSpPr>
          <p:cNvPr id="1968" name="Google Shape;1968;p62"/>
          <p:cNvCxnSpPr/>
          <p:nvPr/>
        </p:nvCxnSpPr>
        <p:spPr>
          <a:xfrm rot="10800000" flipH="1">
            <a:off x="1543050" y="5418138"/>
            <a:ext cx="757238" cy="212725"/>
          </a:xfrm>
          <a:prstGeom prst="straightConnector1">
            <a:avLst/>
          </a:prstGeom>
          <a:noFill/>
          <a:ln w="19050" cap="flat" cmpd="sng">
            <a:solidFill>
              <a:srgbClr val="CC0000"/>
            </a:solidFill>
            <a:prstDash val="solid"/>
            <a:round/>
            <a:headEnd type="none" w="sm" len="sm"/>
            <a:tailEnd type="triangle" w="med" len="med"/>
          </a:ln>
        </p:spPr>
      </p:cxnSp>
      <p:sp>
        <p:nvSpPr>
          <p:cNvPr id="1969" name="Google Shape;1969;p62"/>
          <p:cNvSpPr txBox="1"/>
          <p:nvPr/>
        </p:nvSpPr>
        <p:spPr>
          <a:xfrm>
            <a:off x="293688" y="5297488"/>
            <a:ext cx="1379537" cy="1006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data, e.g.,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requested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0000"/>
              </a:buClr>
              <a:buSzPts val="2000"/>
              <a:buFont typeface="Arial"/>
              <a:buNone/>
            </a:pPr>
            <a:r>
              <a:rPr lang="en-US" sz="2000" b="0" i="0" u="none" strike="noStrike" cap="none">
                <a:solidFill>
                  <a:srgbClr val="CC0000"/>
                </a:solidFill>
                <a:latin typeface="Arial"/>
                <a:ea typeface="Arial"/>
                <a:cs typeface="Arial"/>
                <a:sym typeface="Arial"/>
              </a:rPr>
              <a:t>HTML file</a:t>
            </a:r>
            <a:endParaRPr sz="2400" b="0" i="0" u="none" strike="noStrike" cap="none">
              <a:solidFill>
                <a:srgbClr val="CC0000"/>
              </a:solidFill>
              <a:latin typeface="Arial"/>
              <a:ea typeface="Arial"/>
              <a:cs typeface="Arial"/>
              <a:sym typeface="Arial"/>
            </a:endParaRPr>
          </a:p>
        </p:txBody>
      </p:sp>
      <p:sp>
        <p:nvSpPr>
          <p:cNvPr id="1970" name="Google Shape;1970;p62"/>
          <p:cNvSpPr/>
          <p:nvPr/>
        </p:nvSpPr>
        <p:spPr>
          <a:xfrm>
            <a:off x="2243151" y="2044700"/>
            <a:ext cx="6623100" cy="355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HTTP/1.1 200 OK\r\n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Date: Sun, 26 Sep 2010 20:09:20 GMT\r\n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Server: Apache/2.0.52 (CentOS)\r\n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Last-Modified: Tue, 30 Oct 2007 17:00:02 GMT\r\n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err="1">
                <a:solidFill>
                  <a:schemeClr val="dk1"/>
                </a:solidFill>
                <a:latin typeface="Courier New"/>
                <a:ea typeface="Courier New"/>
                <a:cs typeface="Courier New"/>
                <a:sym typeface="Courier New"/>
              </a:rPr>
              <a:t>ETag</a:t>
            </a:r>
            <a:r>
              <a:rPr lang="en-US" sz="1800" b="1" i="0" u="none" strike="noStrike" cap="none" dirty="0">
                <a:solidFill>
                  <a:schemeClr val="dk1"/>
                </a:solidFill>
                <a:latin typeface="Courier New"/>
                <a:ea typeface="Courier New"/>
                <a:cs typeface="Courier New"/>
                <a:sym typeface="Courier New"/>
              </a:rPr>
              <a:t>: "17dc6-a5c-bf716880"\r\n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Accept-Ranges: bytes\r\n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Content-Length: 2652\r\n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Keep-Alive: timeout=10, max=100\r\n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Connection: Keep-Alive\r\n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Content-Type: text/html; charset=ISO-8859-1\r\n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\r\n</a:t>
            </a:r>
            <a:endParaRPr sz="1400" b="0" i="0" u="none" strike="noStrike" cap="none" dirty="0">
              <a:solidFill>
                <a:srgbClr val="000000"/>
              </a:solidFill>
              <a:latin typeface="Arial"/>
              <a:ea typeface="Arial"/>
              <a:cs typeface="Arial"/>
              <a:sym typeface="Arial"/>
            </a:endParaRPr>
          </a:p>
          <a:p>
            <a:pPr marL="342900" marR="0" lvl="0" indent="-342900" algn="l" rtl="0">
              <a:lnSpc>
                <a:spcPct val="90000"/>
              </a:lnSpc>
              <a:spcBef>
                <a:spcPts val="0"/>
              </a:spcBef>
              <a:spcAft>
                <a:spcPts val="0"/>
              </a:spcAft>
              <a:buClr>
                <a:srgbClr val="000000"/>
              </a:buClr>
              <a:buSzPts val="1800"/>
              <a:buFont typeface="Arial"/>
              <a:buNone/>
            </a:pPr>
            <a:r>
              <a:rPr lang="en-US" sz="1800" b="1" i="0" u="none" strike="noStrike" cap="none" dirty="0">
                <a:solidFill>
                  <a:schemeClr val="dk1"/>
                </a:solidFill>
                <a:latin typeface="Courier New"/>
                <a:ea typeface="Courier New"/>
                <a:cs typeface="Courier New"/>
                <a:sym typeface="Courier New"/>
              </a:rPr>
              <a:t>data </a:t>
            </a:r>
            <a:r>
              <a:rPr lang="en-US" sz="1800" b="1" i="0" u="none" strike="noStrike" cap="none" dirty="0" err="1">
                <a:solidFill>
                  <a:schemeClr val="dk1"/>
                </a:solidFill>
                <a:latin typeface="Courier New"/>
                <a:ea typeface="Courier New"/>
                <a:cs typeface="Courier New"/>
                <a:sym typeface="Courier New"/>
              </a:rPr>
              <a:t>data</a:t>
            </a:r>
            <a:r>
              <a:rPr lang="en-US" sz="1800" b="1" i="0" u="none" strike="noStrike" cap="none" dirty="0">
                <a:solidFill>
                  <a:schemeClr val="dk1"/>
                </a:solidFill>
                <a:latin typeface="Courier New"/>
                <a:ea typeface="Courier New"/>
                <a:cs typeface="Courier New"/>
                <a:sym typeface="Courier New"/>
              </a:rPr>
              <a:t> </a:t>
            </a:r>
            <a:r>
              <a:rPr lang="en-US" sz="1800" b="1" i="0" u="none" strike="noStrike" cap="none" dirty="0" err="1">
                <a:solidFill>
                  <a:schemeClr val="dk1"/>
                </a:solidFill>
                <a:latin typeface="Courier New"/>
                <a:ea typeface="Courier New"/>
                <a:cs typeface="Courier New"/>
                <a:sym typeface="Courier New"/>
              </a:rPr>
              <a:t>data</a:t>
            </a:r>
            <a:r>
              <a:rPr lang="en-US" sz="1800" b="1" i="0" u="none" strike="noStrike" cap="none" dirty="0">
                <a:solidFill>
                  <a:schemeClr val="dk1"/>
                </a:solidFill>
                <a:latin typeface="Courier New"/>
                <a:ea typeface="Courier New"/>
                <a:cs typeface="Courier New"/>
                <a:sym typeface="Courier New"/>
              </a:rPr>
              <a:t> </a:t>
            </a:r>
            <a:r>
              <a:rPr lang="en-US" sz="1800" b="1" i="0" u="none" strike="noStrike" cap="none" dirty="0" err="1">
                <a:solidFill>
                  <a:schemeClr val="dk1"/>
                </a:solidFill>
                <a:latin typeface="Courier New"/>
                <a:ea typeface="Courier New"/>
                <a:cs typeface="Courier New"/>
                <a:sym typeface="Courier New"/>
              </a:rPr>
              <a:t>data</a:t>
            </a:r>
            <a:r>
              <a:rPr lang="en-US" sz="1800" b="1" i="0" u="none" strike="noStrike" cap="none" dirty="0">
                <a:solidFill>
                  <a:schemeClr val="dk1"/>
                </a:solidFill>
                <a:latin typeface="Courier New"/>
                <a:ea typeface="Courier New"/>
                <a:cs typeface="Courier New"/>
                <a:sym typeface="Courier New"/>
              </a:rPr>
              <a:t> </a:t>
            </a:r>
            <a:r>
              <a:rPr lang="en-US" sz="1800" b="1" i="0" u="none" strike="noStrike" cap="none" dirty="0" err="1">
                <a:solidFill>
                  <a:schemeClr val="dk1"/>
                </a:solidFill>
                <a:latin typeface="Courier New"/>
                <a:ea typeface="Courier New"/>
                <a:cs typeface="Courier New"/>
                <a:sym typeface="Courier New"/>
              </a:rPr>
              <a:t>data</a:t>
            </a:r>
            <a:r>
              <a:rPr lang="en-US" sz="1800" b="1" i="0" u="none" strike="noStrike" cap="none" dirty="0">
                <a:solidFill>
                  <a:schemeClr val="dk1"/>
                </a:solidFill>
                <a:latin typeface="Courier New"/>
                <a:ea typeface="Courier New"/>
                <a:cs typeface="Courier New"/>
                <a:sym typeface="Courier New"/>
              </a:rPr>
              <a:t> ... </a:t>
            </a:r>
            <a:endParaRPr sz="1800" b="1" i="0" u="none" strike="noStrike" cap="none"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542186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303A-72C3-40D1-ACA9-3AB061CFFE1F}"/>
              </a:ext>
            </a:extLst>
          </p:cNvPr>
          <p:cNvSpPr>
            <a:spLocks noGrp="1"/>
          </p:cNvSpPr>
          <p:nvPr>
            <p:ph type="title"/>
          </p:nvPr>
        </p:nvSpPr>
        <p:spPr/>
        <p:txBody>
          <a:bodyPr/>
          <a:lstStyle/>
          <a:p>
            <a:r>
              <a:rPr lang="en-US" dirty="0"/>
              <a:t>Server-side Connection Handling</a:t>
            </a:r>
          </a:p>
        </p:txBody>
      </p:sp>
      <p:sp>
        <p:nvSpPr>
          <p:cNvPr id="3" name="Content Placeholder 2">
            <a:extLst>
              <a:ext uri="{FF2B5EF4-FFF2-40B4-BE49-F238E27FC236}">
                <a16:creationId xmlns:a16="http://schemas.microsoft.com/office/drawing/2014/main" id="{FFF05F1E-C262-490C-95D0-012BF085A6CC}"/>
              </a:ext>
            </a:extLst>
          </p:cNvPr>
          <p:cNvSpPr>
            <a:spLocks noGrp="1"/>
          </p:cNvSpPr>
          <p:nvPr>
            <p:ph idx="1"/>
          </p:nvPr>
        </p:nvSpPr>
        <p:spPr/>
        <p:txBody>
          <a:bodyPr/>
          <a:lstStyle/>
          <a:p>
            <a:r>
              <a:rPr lang="en-US" dirty="0"/>
              <a:t>The operations involve:</a:t>
            </a:r>
          </a:p>
          <a:p>
            <a:pPr lvl="1"/>
            <a:r>
              <a:rPr lang="en-US" dirty="0">
                <a:solidFill>
                  <a:srgbClr val="0066FF"/>
                </a:solidFill>
              </a:rPr>
              <a:t>Establishing a socket </a:t>
            </a:r>
            <a:r>
              <a:rPr lang="en-US" dirty="0"/>
              <a:t>to start listening on port 80 (or some other port)</a:t>
            </a:r>
          </a:p>
          <a:p>
            <a:pPr lvl="1"/>
            <a:r>
              <a:rPr lang="en-US" dirty="0"/>
              <a:t>Receiving the request and </a:t>
            </a:r>
            <a:r>
              <a:rPr lang="en-US" dirty="0">
                <a:solidFill>
                  <a:srgbClr val="0066FF"/>
                </a:solidFill>
              </a:rPr>
              <a:t>parsing the message</a:t>
            </a:r>
          </a:p>
          <a:p>
            <a:pPr lvl="1"/>
            <a:r>
              <a:rPr lang="en-US" dirty="0"/>
              <a:t>Processing </a:t>
            </a:r>
            <a:r>
              <a:rPr lang="en-US" dirty="0">
                <a:solidFill>
                  <a:srgbClr val="0066FF"/>
                </a:solidFill>
              </a:rPr>
              <a:t>the response</a:t>
            </a:r>
          </a:p>
          <a:p>
            <a:pPr lvl="1"/>
            <a:r>
              <a:rPr lang="en-US" dirty="0">
                <a:solidFill>
                  <a:srgbClr val="0066FF"/>
                </a:solidFill>
              </a:rPr>
              <a:t>Setting</a:t>
            </a:r>
            <a:r>
              <a:rPr lang="en-US" dirty="0"/>
              <a:t> response </a:t>
            </a:r>
            <a:r>
              <a:rPr lang="en-US" dirty="0">
                <a:solidFill>
                  <a:srgbClr val="0066FF"/>
                </a:solidFill>
              </a:rPr>
              <a:t>headers</a:t>
            </a:r>
          </a:p>
          <a:p>
            <a:pPr lvl="1"/>
            <a:r>
              <a:rPr lang="en-US" dirty="0"/>
              <a:t>Sending the </a:t>
            </a:r>
            <a:r>
              <a:rPr lang="en-US" dirty="0">
                <a:solidFill>
                  <a:srgbClr val="0066FF"/>
                </a:solidFill>
              </a:rPr>
              <a:t>response to the client</a:t>
            </a:r>
          </a:p>
          <a:p>
            <a:pPr lvl="1"/>
            <a:r>
              <a:rPr lang="en-US" dirty="0"/>
              <a:t>Close the connection if a </a:t>
            </a:r>
            <a:r>
              <a:rPr lang="en-US" dirty="0">
                <a:solidFill>
                  <a:srgbClr val="0066FF"/>
                </a:solidFill>
              </a:rPr>
              <a:t>Connection: close</a:t>
            </a:r>
            <a:r>
              <a:rPr lang="en-US" dirty="0"/>
              <a:t> request header was found</a:t>
            </a:r>
          </a:p>
          <a:p>
            <a:pPr marL="0" indent="0">
              <a:buNone/>
            </a:pPr>
            <a:endParaRPr lang="en-US" dirty="0"/>
          </a:p>
        </p:txBody>
      </p:sp>
      <p:sp>
        <p:nvSpPr>
          <p:cNvPr id="4" name="Slide Number Placeholder 3">
            <a:extLst>
              <a:ext uri="{FF2B5EF4-FFF2-40B4-BE49-F238E27FC236}">
                <a16:creationId xmlns:a16="http://schemas.microsoft.com/office/drawing/2014/main" id="{24A925FC-A535-445D-9FE8-B117A45702E9}"/>
              </a:ext>
            </a:extLst>
          </p:cNvPr>
          <p:cNvSpPr>
            <a:spLocks noGrp="1"/>
          </p:cNvSpPr>
          <p:nvPr>
            <p:ph type="sldNum" sz="quarter" idx="12"/>
          </p:nvPr>
        </p:nvSpPr>
        <p:spPr/>
        <p:txBody>
          <a:bodyPr/>
          <a:lstStyle/>
          <a:p>
            <a:fld id="{4885F490-12EF-4BA1-99D1-2A0E64B76D72}" type="slidenum">
              <a:rPr lang="en-US" smtClean="0"/>
              <a:pPr/>
              <a:t>35</a:t>
            </a:fld>
            <a:endParaRPr lang="en-US"/>
          </a:p>
        </p:txBody>
      </p:sp>
    </p:spTree>
    <p:extLst>
      <p:ext uri="{BB962C8B-B14F-4D97-AF65-F5344CB8AC3E}">
        <p14:creationId xmlns:p14="http://schemas.microsoft.com/office/powerpoint/2010/main" val="564248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9E18-AC10-43C7-825E-5FAF14EF7484}"/>
              </a:ext>
            </a:extLst>
          </p:cNvPr>
          <p:cNvSpPr>
            <a:spLocks noGrp="1"/>
          </p:cNvSpPr>
          <p:nvPr>
            <p:ph type="title"/>
          </p:nvPr>
        </p:nvSpPr>
        <p:spPr/>
        <p:txBody>
          <a:bodyPr/>
          <a:lstStyle/>
          <a:p>
            <a:r>
              <a:rPr lang="en-US" dirty="0"/>
              <a:t>HTTP/1.1 - The Next Generation</a:t>
            </a:r>
          </a:p>
        </p:txBody>
      </p:sp>
      <p:sp>
        <p:nvSpPr>
          <p:cNvPr id="3" name="Content Placeholder 2">
            <a:extLst>
              <a:ext uri="{FF2B5EF4-FFF2-40B4-BE49-F238E27FC236}">
                <a16:creationId xmlns:a16="http://schemas.microsoft.com/office/drawing/2014/main" id="{099773C1-85B2-4B92-92CD-99FC3393EDF4}"/>
              </a:ext>
            </a:extLst>
          </p:cNvPr>
          <p:cNvSpPr>
            <a:spLocks noGrp="1"/>
          </p:cNvSpPr>
          <p:nvPr>
            <p:ph idx="1"/>
          </p:nvPr>
        </p:nvSpPr>
        <p:spPr/>
        <p:txBody>
          <a:bodyPr/>
          <a:lstStyle/>
          <a:p>
            <a:r>
              <a:rPr lang="en-US" dirty="0"/>
              <a:t>The HTTP/1.1 (RFC 2616), is a replacement for HTTP/1.0</a:t>
            </a:r>
          </a:p>
          <a:p>
            <a:endParaRPr lang="en-US" dirty="0"/>
          </a:p>
          <a:p>
            <a:r>
              <a:rPr lang="en-US" dirty="0"/>
              <a:t>It has </a:t>
            </a:r>
            <a:r>
              <a:rPr lang="en-US" dirty="0">
                <a:solidFill>
                  <a:srgbClr val="0066FF"/>
                </a:solidFill>
              </a:rPr>
              <a:t>higher performance </a:t>
            </a:r>
            <a:r>
              <a:rPr lang="en-US" dirty="0"/>
              <a:t>and adding some </a:t>
            </a:r>
            <a:r>
              <a:rPr lang="en-US" dirty="0">
                <a:solidFill>
                  <a:srgbClr val="0066FF"/>
                </a:solidFill>
              </a:rPr>
              <a:t>extra features </a:t>
            </a:r>
            <a:r>
              <a:rPr lang="en-US" dirty="0"/>
              <a:t>needed for use in commercial applications. </a:t>
            </a:r>
          </a:p>
          <a:p>
            <a:endParaRPr lang="en-US" dirty="0"/>
          </a:p>
          <a:p>
            <a:r>
              <a:rPr lang="en-US" dirty="0"/>
              <a:t>It’s designed to make it </a:t>
            </a:r>
            <a:r>
              <a:rPr lang="en-US" dirty="0">
                <a:solidFill>
                  <a:srgbClr val="0066FF"/>
                </a:solidFill>
              </a:rPr>
              <a:t>easy to implement </a:t>
            </a:r>
            <a:r>
              <a:rPr lang="en-US" dirty="0"/>
              <a:t>the basic functionality needed by all browsers</a:t>
            </a:r>
          </a:p>
          <a:p>
            <a:endParaRPr lang="en-US" dirty="0"/>
          </a:p>
          <a:p>
            <a:r>
              <a:rPr lang="en-US" dirty="0"/>
              <a:t>Additionally, </a:t>
            </a:r>
            <a:r>
              <a:rPr lang="en-US" dirty="0">
                <a:solidFill>
                  <a:srgbClr val="0066FF"/>
                </a:solidFill>
              </a:rPr>
              <a:t>more powerful features </a:t>
            </a:r>
            <a:r>
              <a:rPr lang="en-US" dirty="0"/>
              <a:t>such as</a:t>
            </a:r>
          </a:p>
          <a:p>
            <a:pPr lvl="1"/>
            <a:r>
              <a:rPr lang="en-US" dirty="0"/>
              <a:t>Security and authentication much simpler.</a:t>
            </a:r>
          </a:p>
        </p:txBody>
      </p:sp>
      <p:sp>
        <p:nvSpPr>
          <p:cNvPr id="4" name="Slide Number Placeholder 3">
            <a:extLst>
              <a:ext uri="{FF2B5EF4-FFF2-40B4-BE49-F238E27FC236}">
                <a16:creationId xmlns:a16="http://schemas.microsoft.com/office/drawing/2014/main" id="{BC953D9D-E465-4C97-B0E6-18CE76C46F7E}"/>
              </a:ext>
            </a:extLst>
          </p:cNvPr>
          <p:cNvSpPr>
            <a:spLocks noGrp="1"/>
          </p:cNvSpPr>
          <p:nvPr>
            <p:ph type="sldNum" sz="quarter" idx="12"/>
          </p:nvPr>
        </p:nvSpPr>
        <p:spPr/>
        <p:txBody>
          <a:bodyPr/>
          <a:lstStyle/>
          <a:p>
            <a:fld id="{4885F490-12EF-4BA1-99D1-2A0E64B76D72}" type="slidenum">
              <a:rPr lang="en-US" smtClean="0"/>
              <a:pPr/>
              <a:t>36</a:t>
            </a:fld>
            <a:endParaRPr lang="en-US"/>
          </a:p>
        </p:txBody>
      </p:sp>
    </p:spTree>
    <p:extLst>
      <p:ext uri="{BB962C8B-B14F-4D97-AF65-F5344CB8AC3E}">
        <p14:creationId xmlns:p14="http://schemas.microsoft.com/office/powerpoint/2010/main" val="703946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A6A0-F74F-4292-B0BD-BB8AA9C74A08}"/>
              </a:ext>
            </a:extLst>
          </p:cNvPr>
          <p:cNvSpPr>
            <a:spLocks noGrp="1"/>
          </p:cNvSpPr>
          <p:nvPr>
            <p:ph type="title"/>
          </p:nvPr>
        </p:nvSpPr>
        <p:spPr/>
        <p:txBody>
          <a:bodyPr/>
          <a:lstStyle/>
          <a:p>
            <a:r>
              <a:rPr lang="en-US" dirty="0"/>
              <a:t>HTTP/1.1 - The Next Generation</a:t>
            </a:r>
          </a:p>
        </p:txBody>
      </p:sp>
      <p:sp>
        <p:nvSpPr>
          <p:cNvPr id="3" name="Content Placeholder 2">
            <a:extLst>
              <a:ext uri="{FF2B5EF4-FFF2-40B4-BE49-F238E27FC236}">
                <a16:creationId xmlns:a16="http://schemas.microsoft.com/office/drawing/2014/main" id="{1E0C1671-F099-43AD-A24F-FA265E4A9070}"/>
              </a:ext>
            </a:extLst>
          </p:cNvPr>
          <p:cNvSpPr>
            <a:spLocks noGrp="1"/>
          </p:cNvSpPr>
          <p:nvPr>
            <p:ph idx="1"/>
          </p:nvPr>
        </p:nvSpPr>
        <p:spPr/>
        <p:txBody>
          <a:bodyPr/>
          <a:lstStyle/>
          <a:p>
            <a:pPr marL="457200" indent="-457200">
              <a:buFont typeface="+mj-lt"/>
              <a:buAutoNum type="arabicPeriod"/>
            </a:pPr>
            <a:r>
              <a:rPr lang="en-US" b="1" dirty="0">
                <a:solidFill>
                  <a:srgbClr val="0066FF"/>
                </a:solidFill>
              </a:rPr>
              <a:t>Persistent Connections</a:t>
            </a:r>
          </a:p>
          <a:p>
            <a:pPr lvl="1"/>
            <a:r>
              <a:rPr lang="en-US" dirty="0"/>
              <a:t>A client and a server can signal the close of a TCP connection. </a:t>
            </a:r>
          </a:p>
          <a:p>
            <a:pPr lvl="1"/>
            <a:r>
              <a:rPr lang="en-US" dirty="0"/>
              <a:t>This </a:t>
            </a:r>
            <a:r>
              <a:rPr lang="en-US" dirty="0">
                <a:solidFill>
                  <a:srgbClr val="0066FF"/>
                </a:solidFill>
              </a:rPr>
              <a:t>signaling</a:t>
            </a:r>
            <a:r>
              <a:rPr lang="en-US" dirty="0"/>
              <a:t> takes place using the </a:t>
            </a:r>
            <a:r>
              <a:rPr lang="en-US" dirty="0">
                <a:solidFill>
                  <a:srgbClr val="0066FF"/>
                </a:solidFill>
              </a:rPr>
              <a:t>Connection</a:t>
            </a:r>
            <a:r>
              <a:rPr lang="en-US" dirty="0"/>
              <a:t> header field</a:t>
            </a:r>
          </a:p>
          <a:p>
            <a:pPr lvl="1"/>
            <a:endParaRPr lang="en-US" dirty="0"/>
          </a:p>
          <a:p>
            <a:r>
              <a:rPr lang="en-US" dirty="0">
                <a:solidFill>
                  <a:srgbClr val="0066FF"/>
                </a:solidFill>
              </a:rPr>
              <a:t>Prior to persistent connections:</a:t>
            </a:r>
          </a:p>
          <a:p>
            <a:pPr lvl="1"/>
            <a:r>
              <a:rPr lang="en-US" dirty="0"/>
              <a:t>A </a:t>
            </a:r>
            <a:r>
              <a:rPr lang="en-US" dirty="0">
                <a:solidFill>
                  <a:srgbClr val="0066FF"/>
                </a:solidFill>
              </a:rPr>
              <a:t>separate TCP connection </a:t>
            </a:r>
            <a:r>
              <a:rPr lang="en-US" dirty="0"/>
              <a:t>was established to fetch each URL</a:t>
            </a:r>
          </a:p>
          <a:p>
            <a:pPr lvl="1"/>
            <a:r>
              <a:rPr lang="en-US" dirty="0"/>
              <a:t>It </a:t>
            </a:r>
            <a:r>
              <a:rPr lang="en-US" dirty="0">
                <a:solidFill>
                  <a:srgbClr val="0066FF"/>
                </a:solidFill>
              </a:rPr>
              <a:t>increase</a:t>
            </a:r>
            <a:r>
              <a:rPr lang="en-US" dirty="0"/>
              <a:t> the </a:t>
            </a:r>
            <a:r>
              <a:rPr lang="en-US" dirty="0">
                <a:solidFill>
                  <a:srgbClr val="0066FF"/>
                </a:solidFill>
              </a:rPr>
              <a:t>load on HTTP </a:t>
            </a:r>
            <a:r>
              <a:rPr lang="en-US" dirty="0"/>
              <a:t>servers and causing </a:t>
            </a:r>
            <a:r>
              <a:rPr lang="en-US" dirty="0">
                <a:solidFill>
                  <a:srgbClr val="0066FF"/>
                </a:solidFill>
              </a:rPr>
              <a:t>congestion</a:t>
            </a:r>
            <a:r>
              <a:rPr lang="en-US" dirty="0"/>
              <a:t> on the Internet. </a:t>
            </a:r>
          </a:p>
        </p:txBody>
      </p:sp>
      <p:sp>
        <p:nvSpPr>
          <p:cNvPr id="4" name="Slide Number Placeholder 3">
            <a:extLst>
              <a:ext uri="{FF2B5EF4-FFF2-40B4-BE49-F238E27FC236}">
                <a16:creationId xmlns:a16="http://schemas.microsoft.com/office/drawing/2014/main" id="{BAB6A87B-1F9F-416C-B816-8F205870CE5F}"/>
              </a:ext>
            </a:extLst>
          </p:cNvPr>
          <p:cNvSpPr>
            <a:spLocks noGrp="1"/>
          </p:cNvSpPr>
          <p:nvPr>
            <p:ph type="sldNum" sz="quarter" idx="12"/>
          </p:nvPr>
        </p:nvSpPr>
        <p:spPr/>
        <p:txBody>
          <a:bodyPr/>
          <a:lstStyle/>
          <a:p>
            <a:fld id="{4885F490-12EF-4BA1-99D1-2A0E64B76D72}" type="slidenum">
              <a:rPr lang="en-US" smtClean="0"/>
              <a:pPr/>
              <a:t>37</a:t>
            </a:fld>
            <a:endParaRPr lang="en-US"/>
          </a:p>
        </p:txBody>
      </p:sp>
    </p:spTree>
    <p:extLst>
      <p:ext uri="{BB962C8B-B14F-4D97-AF65-F5344CB8AC3E}">
        <p14:creationId xmlns:p14="http://schemas.microsoft.com/office/powerpoint/2010/main" val="2436467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1D60-B1A0-44ED-9F9F-7865066C9FD3}"/>
              </a:ext>
            </a:extLst>
          </p:cNvPr>
          <p:cNvSpPr>
            <a:spLocks noGrp="1"/>
          </p:cNvSpPr>
          <p:nvPr>
            <p:ph type="title"/>
          </p:nvPr>
        </p:nvSpPr>
        <p:spPr/>
        <p:txBody>
          <a:bodyPr/>
          <a:lstStyle/>
          <a:p>
            <a:r>
              <a:rPr lang="en-US" dirty="0"/>
              <a:t>HTTP/1.1 - The Next Generation</a:t>
            </a:r>
          </a:p>
        </p:txBody>
      </p:sp>
      <p:sp>
        <p:nvSpPr>
          <p:cNvPr id="3" name="Content Placeholder 2">
            <a:extLst>
              <a:ext uri="{FF2B5EF4-FFF2-40B4-BE49-F238E27FC236}">
                <a16:creationId xmlns:a16="http://schemas.microsoft.com/office/drawing/2014/main" id="{A35ABC4B-CEF2-43F8-B88A-BF74B0FC6D02}"/>
              </a:ext>
            </a:extLst>
          </p:cNvPr>
          <p:cNvSpPr>
            <a:spLocks noGrp="1"/>
          </p:cNvSpPr>
          <p:nvPr>
            <p:ph idx="1"/>
          </p:nvPr>
        </p:nvSpPr>
        <p:spPr/>
        <p:txBody>
          <a:bodyPr>
            <a:normAutofit/>
          </a:bodyPr>
          <a:lstStyle/>
          <a:p>
            <a:r>
              <a:rPr lang="en-US" b="1" dirty="0">
                <a:solidFill>
                  <a:srgbClr val="0070C0"/>
                </a:solidFill>
              </a:rPr>
              <a:t>Persistent Connections (Advantages)</a:t>
            </a:r>
          </a:p>
          <a:p>
            <a:pPr lvl="1"/>
            <a:r>
              <a:rPr lang="en-US" dirty="0"/>
              <a:t>By opening and closing fewer TCP connections, </a:t>
            </a:r>
            <a:r>
              <a:rPr lang="en-US" dirty="0">
                <a:solidFill>
                  <a:srgbClr val="0066FF"/>
                </a:solidFill>
              </a:rPr>
              <a:t>CPU time is saved in routers and hosts</a:t>
            </a:r>
          </a:p>
          <a:p>
            <a:pPr lvl="2"/>
            <a:endParaRPr lang="en-US" dirty="0"/>
          </a:p>
          <a:p>
            <a:pPr lvl="1"/>
            <a:r>
              <a:rPr lang="en-US" dirty="0"/>
              <a:t>Network </a:t>
            </a:r>
            <a:r>
              <a:rPr lang="en-US" dirty="0">
                <a:solidFill>
                  <a:srgbClr val="0066FF"/>
                </a:solidFill>
              </a:rPr>
              <a:t>congestion is reduced </a:t>
            </a:r>
            <a:r>
              <a:rPr lang="en-US" dirty="0"/>
              <a:t>by reducing the number of packets caused </a:t>
            </a:r>
            <a:r>
              <a:rPr lang="en-US" dirty="0">
                <a:solidFill>
                  <a:srgbClr val="0066FF"/>
                </a:solidFill>
              </a:rPr>
              <a:t>by TCP opens </a:t>
            </a:r>
            <a:r>
              <a:rPr lang="en-US" dirty="0"/>
              <a:t>(handshakes’ cost)</a:t>
            </a:r>
          </a:p>
          <a:p>
            <a:pPr lvl="2"/>
            <a:endParaRPr lang="en-US" dirty="0"/>
          </a:p>
          <a:p>
            <a:pPr lvl="1"/>
            <a:r>
              <a:rPr lang="en-US" dirty="0">
                <a:solidFill>
                  <a:srgbClr val="0066FF"/>
                </a:solidFill>
              </a:rPr>
              <a:t>Latency on subsequent requests is reduced </a:t>
            </a:r>
            <a:r>
              <a:rPr lang="en-US" dirty="0"/>
              <a:t>since there is </a:t>
            </a:r>
            <a:r>
              <a:rPr lang="en-US" dirty="0">
                <a:solidFill>
                  <a:srgbClr val="0066FF"/>
                </a:solidFill>
              </a:rPr>
              <a:t>no time spent </a:t>
            </a:r>
            <a:r>
              <a:rPr lang="en-US" dirty="0"/>
              <a:t>in TCP’s connection opening handshake. </a:t>
            </a:r>
          </a:p>
          <a:p>
            <a:pPr lvl="2"/>
            <a:endParaRPr lang="en-US" dirty="0"/>
          </a:p>
          <a:p>
            <a:pPr lvl="1"/>
            <a:r>
              <a:rPr lang="en-US" dirty="0"/>
              <a:t>It can </a:t>
            </a:r>
            <a:r>
              <a:rPr lang="en-US" dirty="0">
                <a:solidFill>
                  <a:srgbClr val="0066FF"/>
                </a:solidFill>
              </a:rPr>
              <a:t>evolve more gracefully, </a:t>
            </a:r>
            <a:r>
              <a:rPr lang="en-US" dirty="0"/>
              <a:t>since </a:t>
            </a:r>
            <a:r>
              <a:rPr lang="en-US" dirty="0">
                <a:solidFill>
                  <a:srgbClr val="0066FF"/>
                </a:solidFill>
              </a:rPr>
              <a:t>errors can be reported </a:t>
            </a:r>
            <a:r>
              <a:rPr lang="en-US" dirty="0"/>
              <a:t>without the </a:t>
            </a:r>
            <a:r>
              <a:rPr lang="en-US" dirty="0">
                <a:solidFill>
                  <a:srgbClr val="0066FF"/>
                </a:solidFill>
              </a:rPr>
              <a:t>penalty of closing the TCP connection</a:t>
            </a:r>
            <a:r>
              <a:rPr lang="en-US" dirty="0"/>
              <a:t>. </a:t>
            </a:r>
          </a:p>
        </p:txBody>
      </p:sp>
      <p:sp>
        <p:nvSpPr>
          <p:cNvPr id="4" name="Slide Number Placeholder 3">
            <a:extLst>
              <a:ext uri="{FF2B5EF4-FFF2-40B4-BE49-F238E27FC236}">
                <a16:creationId xmlns:a16="http://schemas.microsoft.com/office/drawing/2014/main" id="{82774435-E990-4153-9938-5185E5A38229}"/>
              </a:ext>
            </a:extLst>
          </p:cNvPr>
          <p:cNvSpPr>
            <a:spLocks noGrp="1"/>
          </p:cNvSpPr>
          <p:nvPr>
            <p:ph type="sldNum" sz="quarter" idx="12"/>
          </p:nvPr>
        </p:nvSpPr>
        <p:spPr/>
        <p:txBody>
          <a:bodyPr/>
          <a:lstStyle/>
          <a:p>
            <a:fld id="{4885F490-12EF-4BA1-99D1-2A0E64B76D72}" type="slidenum">
              <a:rPr lang="en-US" smtClean="0"/>
              <a:pPr/>
              <a:t>38</a:t>
            </a:fld>
            <a:endParaRPr lang="en-US"/>
          </a:p>
        </p:txBody>
      </p:sp>
    </p:spTree>
    <p:extLst>
      <p:ext uri="{BB962C8B-B14F-4D97-AF65-F5344CB8AC3E}">
        <p14:creationId xmlns:p14="http://schemas.microsoft.com/office/powerpoint/2010/main" val="2222950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C0B6-A680-4A3E-8C61-E88D6B06434B}"/>
              </a:ext>
            </a:extLst>
          </p:cNvPr>
          <p:cNvSpPr>
            <a:spLocks noGrp="1"/>
          </p:cNvSpPr>
          <p:nvPr>
            <p:ph type="title"/>
          </p:nvPr>
        </p:nvSpPr>
        <p:spPr/>
        <p:txBody>
          <a:bodyPr/>
          <a:lstStyle/>
          <a:p>
            <a:r>
              <a:rPr lang="en-US" dirty="0"/>
              <a:t>HTTP/1.1 - The Next Generation</a:t>
            </a:r>
          </a:p>
        </p:txBody>
      </p:sp>
      <p:sp>
        <p:nvSpPr>
          <p:cNvPr id="3" name="Content Placeholder 2">
            <a:extLst>
              <a:ext uri="{FF2B5EF4-FFF2-40B4-BE49-F238E27FC236}">
                <a16:creationId xmlns:a16="http://schemas.microsoft.com/office/drawing/2014/main" id="{F40912DC-E455-4E13-83CD-5F3E54257909}"/>
              </a:ext>
            </a:extLst>
          </p:cNvPr>
          <p:cNvSpPr>
            <a:spLocks noGrp="1"/>
          </p:cNvSpPr>
          <p:nvPr>
            <p:ph idx="1"/>
          </p:nvPr>
        </p:nvSpPr>
        <p:spPr/>
        <p:txBody>
          <a:bodyPr/>
          <a:lstStyle/>
          <a:p>
            <a:pPr marL="457200" indent="-457200">
              <a:buFont typeface="+mj-lt"/>
              <a:buAutoNum type="arabicPeriod" startAt="2"/>
            </a:pPr>
            <a:r>
              <a:rPr lang="en-US" b="1" dirty="0">
                <a:solidFill>
                  <a:srgbClr val="0070C0"/>
                </a:solidFill>
              </a:rPr>
              <a:t>Request Pipelining</a:t>
            </a:r>
          </a:p>
          <a:p>
            <a:pPr lvl="1"/>
            <a:r>
              <a:rPr lang="en-US" dirty="0"/>
              <a:t>Allows a client to send several requests without waiting for a response</a:t>
            </a:r>
          </a:p>
          <a:p>
            <a:pPr lvl="1"/>
            <a:r>
              <a:rPr lang="en-US" dirty="0"/>
              <a:t>Server responds in the same order </a:t>
            </a:r>
          </a:p>
          <a:p>
            <a:pPr lvl="1"/>
            <a:endParaRPr lang="en-US" dirty="0"/>
          </a:p>
          <a:p>
            <a:pPr marL="457200" indent="-457200">
              <a:buFont typeface="+mj-lt"/>
              <a:buAutoNum type="arabicPeriod" startAt="3"/>
            </a:pPr>
            <a:r>
              <a:rPr lang="en-US" b="1" dirty="0">
                <a:solidFill>
                  <a:srgbClr val="0070C0"/>
                </a:solidFill>
              </a:rPr>
              <a:t>Chunked Encoding</a:t>
            </a:r>
          </a:p>
          <a:p>
            <a:pPr lvl="1"/>
            <a:r>
              <a:rPr lang="en-US" dirty="0"/>
              <a:t>Allows </a:t>
            </a:r>
            <a:r>
              <a:rPr lang="en-US" dirty="0">
                <a:solidFill>
                  <a:srgbClr val="0066FF"/>
                </a:solidFill>
              </a:rPr>
              <a:t>sender to break </a:t>
            </a:r>
            <a:r>
              <a:rPr lang="en-US" dirty="0"/>
              <a:t>a message into </a:t>
            </a:r>
            <a:r>
              <a:rPr lang="en-US" dirty="0">
                <a:solidFill>
                  <a:srgbClr val="0066FF"/>
                </a:solidFill>
              </a:rPr>
              <a:t>arbitrary sized chunks </a:t>
            </a:r>
          </a:p>
          <a:p>
            <a:pPr lvl="1"/>
            <a:r>
              <a:rPr lang="en-US" dirty="0"/>
              <a:t>Useful for </a:t>
            </a:r>
            <a:r>
              <a:rPr lang="en-US" dirty="0">
                <a:solidFill>
                  <a:srgbClr val="0066FF"/>
                </a:solidFill>
              </a:rPr>
              <a:t>dynamically</a:t>
            </a:r>
            <a:r>
              <a:rPr lang="en-US" dirty="0"/>
              <a:t> created response messages </a:t>
            </a:r>
          </a:p>
        </p:txBody>
      </p:sp>
      <p:sp>
        <p:nvSpPr>
          <p:cNvPr id="4" name="Slide Number Placeholder 3">
            <a:extLst>
              <a:ext uri="{FF2B5EF4-FFF2-40B4-BE49-F238E27FC236}">
                <a16:creationId xmlns:a16="http://schemas.microsoft.com/office/drawing/2014/main" id="{7187D426-E274-4B59-AB6D-40AFA6493998}"/>
              </a:ext>
            </a:extLst>
          </p:cNvPr>
          <p:cNvSpPr>
            <a:spLocks noGrp="1"/>
          </p:cNvSpPr>
          <p:nvPr>
            <p:ph type="sldNum" sz="quarter" idx="12"/>
          </p:nvPr>
        </p:nvSpPr>
        <p:spPr/>
        <p:txBody>
          <a:bodyPr/>
          <a:lstStyle/>
          <a:p>
            <a:fld id="{4885F490-12EF-4BA1-99D1-2A0E64B76D72}" type="slidenum">
              <a:rPr lang="en-US" smtClean="0"/>
              <a:pPr/>
              <a:t>39</a:t>
            </a:fld>
            <a:endParaRPr lang="en-US"/>
          </a:p>
        </p:txBody>
      </p:sp>
    </p:spTree>
    <p:extLst>
      <p:ext uri="{BB962C8B-B14F-4D97-AF65-F5344CB8AC3E}">
        <p14:creationId xmlns:p14="http://schemas.microsoft.com/office/powerpoint/2010/main" val="12500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7328-A1C6-497A-8A00-B5446DC0C815}"/>
              </a:ext>
            </a:extLst>
          </p:cNvPr>
          <p:cNvSpPr>
            <a:spLocks noGrp="1"/>
          </p:cNvSpPr>
          <p:nvPr>
            <p:ph type="title"/>
          </p:nvPr>
        </p:nvSpPr>
        <p:spPr/>
        <p:txBody>
          <a:bodyPr/>
          <a:lstStyle/>
          <a:p>
            <a:r>
              <a:rPr lang="en-US" dirty="0"/>
              <a:t>Topic of the tutorial</a:t>
            </a:r>
          </a:p>
        </p:txBody>
      </p:sp>
      <p:sp>
        <p:nvSpPr>
          <p:cNvPr id="3" name="Content Placeholder 2">
            <a:extLst>
              <a:ext uri="{FF2B5EF4-FFF2-40B4-BE49-F238E27FC236}">
                <a16:creationId xmlns:a16="http://schemas.microsoft.com/office/drawing/2014/main" id="{ACE877F4-09EF-4395-90EB-796B66C417C8}"/>
              </a:ext>
            </a:extLst>
          </p:cNvPr>
          <p:cNvSpPr>
            <a:spLocks noGrp="1"/>
          </p:cNvSpPr>
          <p:nvPr>
            <p:ph idx="1"/>
          </p:nvPr>
        </p:nvSpPr>
        <p:spPr/>
        <p:txBody>
          <a:bodyPr/>
          <a:lstStyle/>
          <a:p>
            <a:r>
              <a:rPr lang="en-US" dirty="0"/>
              <a:t>The application layer protocol (HTTP)</a:t>
            </a:r>
          </a:p>
          <a:p>
            <a:endParaRPr lang="en-US" dirty="0"/>
          </a:p>
        </p:txBody>
      </p:sp>
      <p:sp>
        <p:nvSpPr>
          <p:cNvPr id="4" name="Slide Number Placeholder 3">
            <a:extLst>
              <a:ext uri="{FF2B5EF4-FFF2-40B4-BE49-F238E27FC236}">
                <a16:creationId xmlns:a16="http://schemas.microsoft.com/office/drawing/2014/main" id="{17A9C1E2-FD01-4BD3-8403-2BDF66DBF797}"/>
              </a:ext>
            </a:extLst>
          </p:cNvPr>
          <p:cNvSpPr>
            <a:spLocks noGrp="1"/>
          </p:cNvSpPr>
          <p:nvPr>
            <p:ph type="sldNum" sz="quarter" idx="12"/>
          </p:nvPr>
        </p:nvSpPr>
        <p:spPr/>
        <p:txBody>
          <a:bodyPr/>
          <a:lstStyle/>
          <a:p>
            <a:fld id="{4885F490-12EF-4BA1-99D1-2A0E64B76D72}" type="slidenum">
              <a:rPr lang="en-US" smtClean="0"/>
              <a:t>4</a:t>
            </a:fld>
            <a:endParaRPr lang="en-US"/>
          </a:p>
        </p:txBody>
      </p:sp>
    </p:spTree>
    <p:extLst>
      <p:ext uri="{BB962C8B-B14F-4D97-AF65-F5344CB8AC3E}">
        <p14:creationId xmlns:p14="http://schemas.microsoft.com/office/powerpoint/2010/main" val="1598539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9422-752E-46F0-97A0-2A15B3C3F061}"/>
              </a:ext>
            </a:extLst>
          </p:cNvPr>
          <p:cNvSpPr>
            <a:spLocks noGrp="1"/>
          </p:cNvSpPr>
          <p:nvPr>
            <p:ph type="title"/>
          </p:nvPr>
        </p:nvSpPr>
        <p:spPr/>
        <p:txBody>
          <a:bodyPr/>
          <a:lstStyle/>
          <a:p>
            <a:r>
              <a:rPr lang="en-US" dirty="0"/>
              <a:t>SSL: Secure Web Communications</a:t>
            </a:r>
          </a:p>
        </p:txBody>
      </p:sp>
      <p:sp>
        <p:nvSpPr>
          <p:cNvPr id="3" name="Content Placeholder 2">
            <a:extLst>
              <a:ext uri="{FF2B5EF4-FFF2-40B4-BE49-F238E27FC236}">
                <a16:creationId xmlns:a16="http://schemas.microsoft.com/office/drawing/2014/main" id="{4D0D8748-0ABE-4368-816E-129E269ADE33}"/>
              </a:ext>
            </a:extLst>
          </p:cNvPr>
          <p:cNvSpPr>
            <a:spLocks noGrp="1"/>
          </p:cNvSpPr>
          <p:nvPr>
            <p:ph idx="1"/>
          </p:nvPr>
        </p:nvSpPr>
        <p:spPr/>
        <p:txBody>
          <a:bodyPr/>
          <a:lstStyle/>
          <a:p>
            <a:r>
              <a:rPr lang="en-US" baseline="30000" dirty="0"/>
              <a:t>*</a:t>
            </a:r>
            <a:r>
              <a:rPr lang="en-US" dirty="0"/>
              <a:t>SSL protocol is </a:t>
            </a:r>
            <a:r>
              <a:rPr lang="en-US" dirty="0">
                <a:solidFill>
                  <a:srgbClr val="0070C0"/>
                </a:solidFill>
              </a:rPr>
              <a:t>application independent </a:t>
            </a:r>
          </a:p>
          <a:p>
            <a:endParaRPr lang="en-US" dirty="0"/>
          </a:p>
          <a:p>
            <a:r>
              <a:rPr lang="en-US" dirty="0"/>
              <a:t>Operates between </a:t>
            </a:r>
            <a:r>
              <a:rPr lang="en-US" dirty="0">
                <a:solidFill>
                  <a:srgbClr val="0070C0"/>
                </a:solidFill>
              </a:rPr>
              <a:t>application layer and transport layer </a:t>
            </a:r>
          </a:p>
          <a:p>
            <a:endParaRPr lang="en-US" dirty="0"/>
          </a:p>
          <a:p>
            <a:r>
              <a:rPr lang="en-US" dirty="0"/>
              <a:t>Application protocols such as </a:t>
            </a:r>
            <a:r>
              <a:rPr lang="en-US" dirty="0">
                <a:solidFill>
                  <a:srgbClr val="0070C0"/>
                </a:solidFill>
              </a:rPr>
              <a:t>HTTP</a:t>
            </a:r>
            <a:r>
              <a:rPr lang="en-US" dirty="0"/>
              <a:t> sit on </a:t>
            </a:r>
            <a:r>
              <a:rPr lang="en-US" dirty="0">
                <a:solidFill>
                  <a:srgbClr val="0070C0"/>
                </a:solidFill>
              </a:rPr>
              <a:t>top</a:t>
            </a:r>
            <a:r>
              <a:rPr lang="en-US" dirty="0"/>
              <a:t> of it and </a:t>
            </a:r>
            <a:r>
              <a:rPr lang="en-US" dirty="0">
                <a:solidFill>
                  <a:srgbClr val="0070C0"/>
                </a:solidFill>
              </a:rPr>
              <a:t>TCP/IP beneath it</a:t>
            </a:r>
          </a:p>
        </p:txBody>
      </p:sp>
      <p:sp>
        <p:nvSpPr>
          <p:cNvPr id="4" name="Slide Number Placeholder 3">
            <a:extLst>
              <a:ext uri="{FF2B5EF4-FFF2-40B4-BE49-F238E27FC236}">
                <a16:creationId xmlns:a16="http://schemas.microsoft.com/office/drawing/2014/main" id="{13DD15C1-9B40-4C5E-9CD5-5382E1C645D1}"/>
              </a:ext>
            </a:extLst>
          </p:cNvPr>
          <p:cNvSpPr>
            <a:spLocks noGrp="1"/>
          </p:cNvSpPr>
          <p:nvPr>
            <p:ph type="sldNum" sz="quarter" idx="12"/>
          </p:nvPr>
        </p:nvSpPr>
        <p:spPr/>
        <p:txBody>
          <a:bodyPr/>
          <a:lstStyle/>
          <a:p>
            <a:fld id="{4885F490-12EF-4BA1-99D1-2A0E64B76D72}" type="slidenum">
              <a:rPr lang="en-US" smtClean="0"/>
              <a:pPr/>
              <a:t>40</a:t>
            </a:fld>
            <a:endParaRPr lang="en-US"/>
          </a:p>
        </p:txBody>
      </p:sp>
      <p:sp>
        <p:nvSpPr>
          <p:cNvPr id="6" name="Rectangle 5">
            <a:extLst>
              <a:ext uri="{FF2B5EF4-FFF2-40B4-BE49-F238E27FC236}">
                <a16:creationId xmlns:a16="http://schemas.microsoft.com/office/drawing/2014/main" id="{0E4663CA-AAF1-496D-A961-A9EFA507952C}"/>
              </a:ext>
            </a:extLst>
          </p:cNvPr>
          <p:cNvSpPr/>
          <p:nvPr/>
        </p:nvSpPr>
        <p:spPr>
          <a:xfrm>
            <a:off x="413037" y="5572616"/>
            <a:ext cx="4572000" cy="830997"/>
          </a:xfrm>
          <a:prstGeom prst="rect">
            <a:avLst/>
          </a:prstGeom>
        </p:spPr>
        <p:txBody>
          <a:bodyPr>
            <a:spAutoFit/>
          </a:bodyPr>
          <a:lstStyle/>
          <a:p>
            <a:r>
              <a:rPr lang="en-US" sz="1600" baseline="30000" dirty="0"/>
              <a:t>*</a:t>
            </a:r>
            <a:r>
              <a:rPr lang="en-US" sz="1600" dirty="0"/>
              <a:t>Secure Sockets Layer are cryptographic protocols designed to provide communications security over a computer network.</a:t>
            </a:r>
          </a:p>
        </p:txBody>
      </p:sp>
    </p:spTree>
    <p:extLst>
      <p:ext uri="{BB962C8B-B14F-4D97-AF65-F5344CB8AC3E}">
        <p14:creationId xmlns:p14="http://schemas.microsoft.com/office/powerpoint/2010/main" val="3635773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21F5-3730-4E1E-A3A9-8E0AD2D51852}"/>
              </a:ext>
            </a:extLst>
          </p:cNvPr>
          <p:cNvSpPr>
            <a:spLocks noGrp="1"/>
          </p:cNvSpPr>
          <p:nvPr>
            <p:ph type="title"/>
          </p:nvPr>
        </p:nvSpPr>
        <p:spPr/>
        <p:txBody>
          <a:bodyPr/>
          <a:lstStyle/>
          <a:p>
            <a:r>
              <a:rPr lang="en-US" dirty="0"/>
              <a:t>Ensuring SSL version compatibility</a:t>
            </a:r>
          </a:p>
        </p:txBody>
      </p:sp>
      <p:sp>
        <p:nvSpPr>
          <p:cNvPr id="3" name="Content Placeholder 2">
            <a:extLst>
              <a:ext uri="{FF2B5EF4-FFF2-40B4-BE49-F238E27FC236}">
                <a16:creationId xmlns:a16="http://schemas.microsoft.com/office/drawing/2014/main" id="{0370EE9E-8CCF-4F02-BEFD-DDF981363A13}"/>
              </a:ext>
            </a:extLst>
          </p:cNvPr>
          <p:cNvSpPr>
            <a:spLocks noGrp="1"/>
          </p:cNvSpPr>
          <p:nvPr>
            <p:ph idx="1"/>
          </p:nvPr>
        </p:nvSpPr>
        <p:spPr/>
        <p:txBody>
          <a:bodyPr>
            <a:normAutofit lnSpcReduction="10000"/>
          </a:bodyPr>
          <a:lstStyle/>
          <a:p>
            <a:r>
              <a:rPr lang="en-US" dirty="0"/>
              <a:t>There are </a:t>
            </a:r>
            <a:r>
              <a:rPr lang="en-US" dirty="0">
                <a:solidFill>
                  <a:srgbClr val="0066FF"/>
                </a:solidFill>
              </a:rPr>
              <a:t>different versions of SSL</a:t>
            </a:r>
            <a:r>
              <a:rPr lang="en-US" dirty="0"/>
              <a:t> depending on the </a:t>
            </a:r>
            <a:r>
              <a:rPr lang="en-US" dirty="0">
                <a:solidFill>
                  <a:srgbClr val="0070C0"/>
                </a:solidFill>
              </a:rPr>
              <a:t>encryption algorithm</a:t>
            </a:r>
            <a:r>
              <a:rPr lang="en-US" dirty="0"/>
              <a:t> used. </a:t>
            </a:r>
          </a:p>
          <a:p>
            <a:pPr lvl="2"/>
            <a:endParaRPr lang="en-US" dirty="0"/>
          </a:p>
          <a:p>
            <a:r>
              <a:rPr lang="en-US" dirty="0"/>
              <a:t>The browser </a:t>
            </a:r>
            <a:r>
              <a:rPr lang="en-US" dirty="0">
                <a:solidFill>
                  <a:srgbClr val="0070C0"/>
                </a:solidFill>
              </a:rPr>
              <a:t>sends the versions </a:t>
            </a:r>
            <a:r>
              <a:rPr lang="en-US" dirty="0"/>
              <a:t>it supports </a:t>
            </a:r>
          </a:p>
          <a:p>
            <a:pPr lvl="2"/>
            <a:endParaRPr lang="en-US" dirty="0"/>
          </a:p>
          <a:p>
            <a:r>
              <a:rPr lang="en-US" dirty="0"/>
              <a:t>The server sends </a:t>
            </a:r>
            <a:r>
              <a:rPr lang="en-US" dirty="0">
                <a:solidFill>
                  <a:srgbClr val="0070C0"/>
                </a:solidFill>
              </a:rPr>
              <a:t>the certificate. </a:t>
            </a:r>
            <a:r>
              <a:rPr lang="en-US" dirty="0"/>
              <a:t>The certificate includes: </a:t>
            </a:r>
          </a:p>
          <a:p>
            <a:pPr lvl="1"/>
            <a:r>
              <a:rPr lang="en-US" dirty="0"/>
              <a:t>The identity of the organization to which the web server belongs </a:t>
            </a:r>
          </a:p>
          <a:p>
            <a:pPr lvl="1"/>
            <a:r>
              <a:rPr lang="en-US" dirty="0"/>
              <a:t>The certificate’s expiration date </a:t>
            </a:r>
          </a:p>
          <a:p>
            <a:pPr lvl="1"/>
            <a:r>
              <a:rPr lang="en-US" dirty="0"/>
              <a:t>The public key </a:t>
            </a:r>
          </a:p>
          <a:p>
            <a:pPr lvl="1"/>
            <a:r>
              <a:rPr lang="en-US" dirty="0"/>
              <a:t>The identity of the organization that issued the certificate, known as a certification authority (CA) </a:t>
            </a:r>
          </a:p>
          <a:p>
            <a:pPr lvl="1"/>
            <a:endParaRPr lang="en-US" dirty="0"/>
          </a:p>
          <a:p>
            <a:r>
              <a:rPr lang="en-US" dirty="0"/>
              <a:t>Browsers </a:t>
            </a:r>
            <a:r>
              <a:rPr lang="en-US" dirty="0">
                <a:solidFill>
                  <a:srgbClr val="0070C0"/>
                </a:solidFill>
              </a:rPr>
              <a:t>store and recognize certificates</a:t>
            </a:r>
            <a:r>
              <a:rPr lang="en-US" dirty="0"/>
              <a:t> issued by a number of well-known CAs.</a:t>
            </a:r>
          </a:p>
        </p:txBody>
      </p:sp>
      <p:sp>
        <p:nvSpPr>
          <p:cNvPr id="4" name="Slide Number Placeholder 3">
            <a:extLst>
              <a:ext uri="{FF2B5EF4-FFF2-40B4-BE49-F238E27FC236}">
                <a16:creationId xmlns:a16="http://schemas.microsoft.com/office/drawing/2014/main" id="{5B6E9CB7-5D1E-4581-9F0F-5C6B55409F13}"/>
              </a:ext>
            </a:extLst>
          </p:cNvPr>
          <p:cNvSpPr>
            <a:spLocks noGrp="1"/>
          </p:cNvSpPr>
          <p:nvPr>
            <p:ph type="sldNum" sz="quarter" idx="12"/>
          </p:nvPr>
        </p:nvSpPr>
        <p:spPr/>
        <p:txBody>
          <a:bodyPr/>
          <a:lstStyle/>
          <a:p>
            <a:fld id="{4885F490-12EF-4BA1-99D1-2A0E64B76D72}" type="slidenum">
              <a:rPr lang="en-US" smtClean="0"/>
              <a:pPr/>
              <a:t>41</a:t>
            </a:fld>
            <a:endParaRPr lang="en-US"/>
          </a:p>
        </p:txBody>
      </p:sp>
    </p:spTree>
    <p:extLst>
      <p:ext uri="{BB962C8B-B14F-4D97-AF65-F5344CB8AC3E}">
        <p14:creationId xmlns:p14="http://schemas.microsoft.com/office/powerpoint/2010/main" val="2950499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6097-79B5-4A55-99A3-B7594FE9E0B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E884299-14B2-4AF6-BD74-8F8D29AD6FD4}"/>
              </a:ext>
            </a:extLst>
          </p:cNvPr>
          <p:cNvSpPr>
            <a:spLocks noGrp="1"/>
          </p:cNvSpPr>
          <p:nvPr>
            <p:ph idx="1"/>
          </p:nvPr>
        </p:nvSpPr>
        <p:spPr/>
        <p:txBody>
          <a:bodyPr/>
          <a:lstStyle/>
          <a:p>
            <a:r>
              <a:rPr lang="en-US" dirty="0"/>
              <a:t>This tutorial is based on the following documents as well as lecture materials over the internet.</a:t>
            </a:r>
          </a:p>
          <a:p>
            <a:pPr lvl="1"/>
            <a:r>
              <a:rPr lang="en-US" sz="1400" dirty="0">
                <a:hlinkClick r:id="rId2"/>
              </a:rPr>
              <a:t>http://condor.depaul.edu/dmumaugh/readings/handouts/SE435/HTTP/http.pdf</a:t>
            </a:r>
            <a:endParaRPr lang="en-US" sz="1400" dirty="0"/>
          </a:p>
          <a:p>
            <a:pPr lvl="1"/>
            <a:r>
              <a:rPr lang="en-US" sz="1400" dirty="0">
                <a:hlinkClick r:id="rId3"/>
              </a:rPr>
              <a:t>https://code.tutsplus.com/tutorials/http-the-protocol-every-web-developer-must-know-part-1--net-31177</a:t>
            </a:r>
            <a:endParaRPr lang="en-US" sz="1400" dirty="0"/>
          </a:p>
          <a:p>
            <a:endParaRPr lang="en-US" sz="1800" dirty="0"/>
          </a:p>
        </p:txBody>
      </p:sp>
      <p:sp>
        <p:nvSpPr>
          <p:cNvPr id="4" name="Slide Number Placeholder 3">
            <a:extLst>
              <a:ext uri="{FF2B5EF4-FFF2-40B4-BE49-F238E27FC236}">
                <a16:creationId xmlns:a16="http://schemas.microsoft.com/office/drawing/2014/main" id="{DB22022D-3203-4CB6-91FE-13399CFD9363}"/>
              </a:ext>
            </a:extLst>
          </p:cNvPr>
          <p:cNvSpPr>
            <a:spLocks noGrp="1"/>
          </p:cNvSpPr>
          <p:nvPr>
            <p:ph type="sldNum" sz="quarter" idx="12"/>
          </p:nvPr>
        </p:nvSpPr>
        <p:spPr/>
        <p:txBody>
          <a:bodyPr/>
          <a:lstStyle/>
          <a:p>
            <a:fld id="{4885F490-12EF-4BA1-99D1-2A0E64B76D72}" type="slidenum">
              <a:rPr lang="en-US" smtClean="0"/>
              <a:pPr/>
              <a:t>42</a:t>
            </a:fld>
            <a:endParaRPr lang="en-US"/>
          </a:p>
        </p:txBody>
      </p:sp>
    </p:spTree>
    <p:extLst>
      <p:ext uri="{BB962C8B-B14F-4D97-AF65-F5344CB8AC3E}">
        <p14:creationId xmlns:p14="http://schemas.microsoft.com/office/powerpoint/2010/main" val="186468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2333-66B6-4B39-9857-65C7FA71576B}"/>
              </a:ext>
            </a:extLst>
          </p:cNvPr>
          <p:cNvSpPr>
            <a:spLocks noGrp="1"/>
          </p:cNvSpPr>
          <p:nvPr>
            <p:ph type="title"/>
          </p:nvPr>
        </p:nvSpPr>
        <p:spPr/>
        <p:txBody>
          <a:bodyPr/>
          <a:lstStyle/>
          <a:p>
            <a:r>
              <a:rPr lang="en-US" dirty="0"/>
              <a:t>Network Topology</a:t>
            </a:r>
          </a:p>
        </p:txBody>
      </p:sp>
      <p:sp>
        <p:nvSpPr>
          <p:cNvPr id="3" name="Content Placeholder 2">
            <a:extLst>
              <a:ext uri="{FF2B5EF4-FFF2-40B4-BE49-F238E27FC236}">
                <a16:creationId xmlns:a16="http://schemas.microsoft.com/office/drawing/2014/main" id="{83CC9BE0-2611-4F12-960B-101235FDB78D}"/>
              </a:ext>
            </a:extLst>
          </p:cNvPr>
          <p:cNvSpPr>
            <a:spLocks noGrp="1"/>
          </p:cNvSpPr>
          <p:nvPr>
            <p:ph idx="1"/>
          </p:nvPr>
        </p:nvSpPr>
        <p:spPr/>
        <p:txBody>
          <a:bodyPr/>
          <a:lstStyle/>
          <a:p>
            <a:r>
              <a:rPr lang="en-US" dirty="0"/>
              <a:t>Geographical representation of the links.</a:t>
            </a:r>
          </a:p>
          <a:p>
            <a:endParaRPr lang="en-US" dirty="0"/>
          </a:p>
          <a:p>
            <a:r>
              <a:rPr lang="en-US" dirty="0"/>
              <a:t>Topology is physical </a:t>
            </a:r>
            <a:r>
              <a:rPr lang="en-US" dirty="0">
                <a:solidFill>
                  <a:srgbClr val="0066FF"/>
                </a:solidFill>
              </a:rPr>
              <a:t>layout</a:t>
            </a:r>
            <a:r>
              <a:rPr lang="en-US" dirty="0"/>
              <a:t> of </a:t>
            </a:r>
            <a:r>
              <a:rPr lang="en-US" dirty="0">
                <a:solidFill>
                  <a:srgbClr val="0066FF"/>
                </a:solidFill>
              </a:rPr>
              <a:t>computers, cables and other connected devices</a:t>
            </a:r>
            <a:r>
              <a:rPr lang="en-US" dirty="0"/>
              <a:t> on a network.</a:t>
            </a:r>
          </a:p>
          <a:p>
            <a:endParaRPr lang="en-US" dirty="0"/>
          </a:p>
          <a:p>
            <a:r>
              <a:rPr lang="en-US" dirty="0"/>
              <a:t>Types</a:t>
            </a:r>
          </a:p>
          <a:p>
            <a:pPr lvl="1"/>
            <a:r>
              <a:rPr lang="en-US" dirty="0"/>
              <a:t>Physical Topology</a:t>
            </a:r>
          </a:p>
          <a:p>
            <a:pPr lvl="1"/>
            <a:r>
              <a:rPr lang="en-US" dirty="0"/>
              <a:t>Logical Topology</a:t>
            </a:r>
          </a:p>
          <a:p>
            <a:endParaRPr lang="en-US" dirty="0"/>
          </a:p>
        </p:txBody>
      </p:sp>
      <p:sp>
        <p:nvSpPr>
          <p:cNvPr id="4" name="Slide Number Placeholder 3">
            <a:extLst>
              <a:ext uri="{FF2B5EF4-FFF2-40B4-BE49-F238E27FC236}">
                <a16:creationId xmlns:a16="http://schemas.microsoft.com/office/drawing/2014/main" id="{920AA264-2BB7-4083-A6C6-BAAFEA6A10EC}"/>
              </a:ext>
            </a:extLst>
          </p:cNvPr>
          <p:cNvSpPr>
            <a:spLocks noGrp="1"/>
          </p:cNvSpPr>
          <p:nvPr>
            <p:ph type="sldNum" sz="quarter" idx="12"/>
          </p:nvPr>
        </p:nvSpPr>
        <p:spPr/>
        <p:txBody>
          <a:bodyPr/>
          <a:lstStyle/>
          <a:p>
            <a:fld id="{4885F490-12EF-4BA1-99D1-2A0E64B76D72}" type="slidenum">
              <a:rPr lang="en-US" smtClean="0"/>
              <a:pPr/>
              <a:t>5</a:t>
            </a:fld>
            <a:endParaRPr lang="en-US"/>
          </a:p>
        </p:txBody>
      </p:sp>
    </p:spTree>
    <p:extLst>
      <p:ext uri="{BB962C8B-B14F-4D97-AF65-F5344CB8AC3E}">
        <p14:creationId xmlns:p14="http://schemas.microsoft.com/office/powerpoint/2010/main" val="415708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D25A-A0B9-4049-AB11-34CADB80A941}"/>
              </a:ext>
            </a:extLst>
          </p:cNvPr>
          <p:cNvSpPr>
            <a:spLocks noGrp="1"/>
          </p:cNvSpPr>
          <p:nvPr>
            <p:ph type="title"/>
          </p:nvPr>
        </p:nvSpPr>
        <p:spPr/>
        <p:txBody>
          <a:bodyPr/>
          <a:lstStyle/>
          <a:p>
            <a:r>
              <a:rPr lang="en-US" dirty="0"/>
              <a:t>Types of Topology</a:t>
            </a:r>
          </a:p>
        </p:txBody>
      </p:sp>
      <p:sp>
        <p:nvSpPr>
          <p:cNvPr id="3" name="Content Placeholder 2">
            <a:extLst>
              <a:ext uri="{FF2B5EF4-FFF2-40B4-BE49-F238E27FC236}">
                <a16:creationId xmlns:a16="http://schemas.microsoft.com/office/drawing/2014/main" id="{BC014B8B-FBA1-4E1E-958B-E1B4C237190F}"/>
              </a:ext>
            </a:extLst>
          </p:cNvPr>
          <p:cNvSpPr>
            <a:spLocks noGrp="1"/>
          </p:cNvSpPr>
          <p:nvPr>
            <p:ph idx="1"/>
          </p:nvPr>
        </p:nvSpPr>
        <p:spPr>
          <a:xfrm>
            <a:off x="216131" y="2416029"/>
            <a:ext cx="8611985" cy="3987584"/>
          </a:xfrm>
        </p:spPr>
        <p:txBody>
          <a:bodyPr/>
          <a:lstStyle/>
          <a:p>
            <a:r>
              <a:rPr lang="en-US" b="1" dirty="0"/>
              <a:t>Physical Topology</a:t>
            </a:r>
            <a:endParaRPr lang="en-US" dirty="0"/>
          </a:p>
          <a:p>
            <a:pPr lvl="1"/>
            <a:r>
              <a:rPr lang="en-US" dirty="0"/>
              <a:t>Actual layout of the computer cables and other network devices.</a:t>
            </a:r>
          </a:p>
          <a:p>
            <a:endParaRPr lang="en-US" dirty="0"/>
          </a:p>
          <a:p>
            <a:r>
              <a:rPr lang="en-US" b="1" dirty="0"/>
              <a:t>Logical Topology</a:t>
            </a:r>
            <a:endParaRPr lang="en-US" dirty="0"/>
          </a:p>
          <a:p>
            <a:pPr lvl="1"/>
            <a:r>
              <a:rPr lang="en-US" dirty="0"/>
              <a:t>The way in which the network appears to the devices that use it.</a:t>
            </a:r>
          </a:p>
          <a:p>
            <a:pPr lvl="1"/>
            <a:r>
              <a:rPr lang="en-US" dirty="0"/>
              <a:t>Refers to how data is actually transferred in a network.</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54079710-1461-4AB2-A8D6-6A19DC1E3E3B}"/>
              </a:ext>
            </a:extLst>
          </p:cNvPr>
          <p:cNvSpPr>
            <a:spLocks noGrp="1"/>
          </p:cNvSpPr>
          <p:nvPr>
            <p:ph type="sldNum" sz="quarter" idx="12"/>
          </p:nvPr>
        </p:nvSpPr>
        <p:spPr/>
        <p:txBody>
          <a:bodyPr/>
          <a:lstStyle/>
          <a:p>
            <a:fld id="{4885F490-12EF-4BA1-99D1-2A0E64B76D72}" type="slidenum">
              <a:rPr lang="en-US" smtClean="0"/>
              <a:pPr/>
              <a:t>6</a:t>
            </a:fld>
            <a:endParaRPr lang="en-US"/>
          </a:p>
        </p:txBody>
      </p:sp>
    </p:spTree>
    <p:extLst>
      <p:ext uri="{BB962C8B-B14F-4D97-AF65-F5344CB8AC3E}">
        <p14:creationId xmlns:p14="http://schemas.microsoft.com/office/powerpoint/2010/main" val="77713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FABB-B070-4B9E-8C1A-6F4D3435C5B5}"/>
              </a:ext>
            </a:extLst>
          </p:cNvPr>
          <p:cNvSpPr>
            <a:spLocks noGrp="1"/>
          </p:cNvSpPr>
          <p:nvPr>
            <p:ph type="title"/>
          </p:nvPr>
        </p:nvSpPr>
        <p:spPr/>
        <p:txBody>
          <a:bodyPr/>
          <a:lstStyle/>
          <a:p>
            <a:r>
              <a:rPr lang="en-US" dirty="0"/>
              <a:t>Selection Criteria</a:t>
            </a:r>
          </a:p>
        </p:txBody>
      </p:sp>
      <p:sp>
        <p:nvSpPr>
          <p:cNvPr id="3" name="Content Placeholder 2">
            <a:extLst>
              <a:ext uri="{FF2B5EF4-FFF2-40B4-BE49-F238E27FC236}">
                <a16:creationId xmlns:a16="http://schemas.microsoft.com/office/drawing/2014/main" id="{E86250CC-DCD2-4089-B25B-5680EE5CC83C}"/>
              </a:ext>
            </a:extLst>
          </p:cNvPr>
          <p:cNvSpPr>
            <a:spLocks noGrp="1"/>
          </p:cNvSpPr>
          <p:nvPr>
            <p:ph idx="1"/>
          </p:nvPr>
        </p:nvSpPr>
        <p:spPr/>
        <p:txBody>
          <a:bodyPr/>
          <a:lstStyle/>
          <a:p>
            <a:endParaRPr lang="en-US" dirty="0"/>
          </a:p>
          <a:p>
            <a:r>
              <a:rPr lang="en-US" dirty="0"/>
              <a:t>Size (no of node) of the system</a:t>
            </a:r>
          </a:p>
          <a:p>
            <a:r>
              <a:rPr lang="en-US" dirty="0"/>
              <a:t>Cost of the components and service required</a:t>
            </a:r>
          </a:p>
          <a:p>
            <a:r>
              <a:rPr lang="en-US" dirty="0"/>
              <a:t>Management of network</a:t>
            </a:r>
          </a:p>
          <a:p>
            <a:r>
              <a:rPr lang="en-US" dirty="0"/>
              <a:t>Architecture of network</a:t>
            </a:r>
          </a:p>
          <a:p>
            <a:r>
              <a:rPr lang="en-US" dirty="0"/>
              <a:t>Cable type</a:t>
            </a:r>
          </a:p>
          <a:p>
            <a:r>
              <a:rPr lang="en-US" dirty="0"/>
              <a:t>Expandability of the network</a:t>
            </a:r>
          </a:p>
          <a:p>
            <a:r>
              <a:rPr lang="en-US" dirty="0"/>
              <a:t>The desired performance</a:t>
            </a:r>
          </a:p>
          <a:p>
            <a:r>
              <a:rPr lang="en-US" dirty="0"/>
              <a:t>Reliability</a:t>
            </a:r>
          </a:p>
          <a:p>
            <a:endParaRPr lang="en-US" dirty="0"/>
          </a:p>
        </p:txBody>
      </p:sp>
      <p:sp>
        <p:nvSpPr>
          <p:cNvPr id="4" name="Slide Number Placeholder 3">
            <a:extLst>
              <a:ext uri="{FF2B5EF4-FFF2-40B4-BE49-F238E27FC236}">
                <a16:creationId xmlns:a16="http://schemas.microsoft.com/office/drawing/2014/main" id="{1DFB3074-8D3F-4717-B14C-D8EC857BC5A2}"/>
              </a:ext>
            </a:extLst>
          </p:cNvPr>
          <p:cNvSpPr>
            <a:spLocks noGrp="1"/>
          </p:cNvSpPr>
          <p:nvPr>
            <p:ph type="sldNum" sz="quarter" idx="12"/>
          </p:nvPr>
        </p:nvSpPr>
        <p:spPr/>
        <p:txBody>
          <a:bodyPr/>
          <a:lstStyle/>
          <a:p>
            <a:fld id="{4885F490-12EF-4BA1-99D1-2A0E64B76D72}" type="slidenum">
              <a:rPr lang="en-US" smtClean="0"/>
              <a:pPr/>
              <a:t>7</a:t>
            </a:fld>
            <a:endParaRPr lang="en-US"/>
          </a:p>
        </p:txBody>
      </p:sp>
    </p:spTree>
    <p:extLst>
      <p:ext uri="{BB962C8B-B14F-4D97-AF65-F5344CB8AC3E}">
        <p14:creationId xmlns:p14="http://schemas.microsoft.com/office/powerpoint/2010/main" val="261011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5C26-D3A8-414C-9056-4BC9EE07CF9E}"/>
              </a:ext>
            </a:extLst>
          </p:cNvPr>
          <p:cNvSpPr>
            <a:spLocks noGrp="1"/>
          </p:cNvSpPr>
          <p:nvPr>
            <p:ph type="title"/>
          </p:nvPr>
        </p:nvSpPr>
        <p:spPr/>
        <p:txBody>
          <a:bodyPr/>
          <a:lstStyle/>
          <a:p>
            <a:r>
              <a:rPr lang="en-US" dirty="0"/>
              <a:t>Network Topology</a:t>
            </a:r>
          </a:p>
        </p:txBody>
      </p:sp>
      <p:sp>
        <p:nvSpPr>
          <p:cNvPr id="4" name="Slide Number Placeholder 3">
            <a:extLst>
              <a:ext uri="{FF2B5EF4-FFF2-40B4-BE49-F238E27FC236}">
                <a16:creationId xmlns:a16="http://schemas.microsoft.com/office/drawing/2014/main" id="{D01D56C0-40A3-4AF6-B0E8-DB0F77ABC6B2}"/>
              </a:ext>
            </a:extLst>
          </p:cNvPr>
          <p:cNvSpPr>
            <a:spLocks noGrp="1"/>
          </p:cNvSpPr>
          <p:nvPr>
            <p:ph type="sldNum" sz="quarter" idx="12"/>
          </p:nvPr>
        </p:nvSpPr>
        <p:spPr/>
        <p:txBody>
          <a:bodyPr/>
          <a:lstStyle/>
          <a:p>
            <a:fld id="{4885F490-12EF-4BA1-99D1-2A0E64B76D72}" type="slidenum">
              <a:rPr lang="en-US" smtClean="0"/>
              <a:pPr/>
              <a:t>8</a:t>
            </a:fld>
            <a:endParaRPr lang="en-US"/>
          </a:p>
        </p:txBody>
      </p:sp>
      <p:pic>
        <p:nvPicPr>
          <p:cNvPr id="5" name="Picture 2" descr="C:\Users\Elcot\Desktop\network-topology.jpg">
            <a:extLst>
              <a:ext uri="{FF2B5EF4-FFF2-40B4-BE49-F238E27FC236}">
                <a16:creationId xmlns:a16="http://schemas.microsoft.com/office/drawing/2014/main" id="{B8F8FF41-9199-4540-9FE3-560DDA3BA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726" y="1906820"/>
            <a:ext cx="6442177" cy="3776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5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02D2-67E9-4457-B759-46B52D4FA14D}"/>
              </a:ext>
            </a:extLst>
          </p:cNvPr>
          <p:cNvSpPr>
            <a:spLocks noGrp="1"/>
          </p:cNvSpPr>
          <p:nvPr>
            <p:ph type="title"/>
          </p:nvPr>
        </p:nvSpPr>
        <p:spPr/>
        <p:txBody>
          <a:bodyPr/>
          <a:lstStyle/>
          <a:p>
            <a:r>
              <a:rPr lang="en-US" dirty="0"/>
              <a:t>What is a Protocol?</a:t>
            </a:r>
          </a:p>
        </p:txBody>
      </p:sp>
      <p:sp>
        <p:nvSpPr>
          <p:cNvPr id="3" name="Content Placeholder 2">
            <a:extLst>
              <a:ext uri="{FF2B5EF4-FFF2-40B4-BE49-F238E27FC236}">
                <a16:creationId xmlns:a16="http://schemas.microsoft.com/office/drawing/2014/main" id="{3B44E0EE-51DC-4AF9-9546-2747B29F92D1}"/>
              </a:ext>
            </a:extLst>
          </p:cNvPr>
          <p:cNvSpPr>
            <a:spLocks noGrp="1"/>
          </p:cNvSpPr>
          <p:nvPr>
            <p:ph idx="1"/>
          </p:nvPr>
        </p:nvSpPr>
        <p:spPr/>
        <p:txBody>
          <a:bodyPr/>
          <a:lstStyle/>
          <a:p>
            <a:pPr>
              <a:lnSpc>
                <a:spcPct val="80000"/>
              </a:lnSpc>
            </a:pPr>
            <a:r>
              <a:rPr lang="en-US" altLang="en-US" dirty="0"/>
              <a:t>In diplomatic circles, a protocol is </a:t>
            </a:r>
            <a:r>
              <a:rPr lang="en-US" altLang="en-US" dirty="0">
                <a:solidFill>
                  <a:srgbClr val="0066FF"/>
                </a:solidFill>
              </a:rPr>
              <a:t>the set of rules </a:t>
            </a:r>
            <a:r>
              <a:rPr lang="en-US" altLang="en-US" dirty="0"/>
              <a:t>governing a </a:t>
            </a:r>
            <a:r>
              <a:rPr lang="en-US" altLang="en-US" dirty="0">
                <a:solidFill>
                  <a:srgbClr val="0066FF"/>
                </a:solidFill>
              </a:rPr>
              <a:t>conversation between people</a:t>
            </a:r>
          </a:p>
          <a:p>
            <a:pPr>
              <a:lnSpc>
                <a:spcPct val="80000"/>
              </a:lnSpc>
            </a:pPr>
            <a:endParaRPr lang="en-US" altLang="en-US" dirty="0"/>
          </a:p>
          <a:p>
            <a:pPr>
              <a:lnSpc>
                <a:spcPct val="80000"/>
              </a:lnSpc>
            </a:pPr>
            <a:r>
              <a:rPr lang="en-US" altLang="en-US" dirty="0"/>
              <a:t>We have seen that the </a:t>
            </a:r>
            <a:r>
              <a:rPr lang="en-US" altLang="en-US" dirty="0">
                <a:solidFill>
                  <a:srgbClr val="0066FF"/>
                </a:solidFill>
              </a:rPr>
              <a:t>client</a:t>
            </a:r>
            <a:r>
              <a:rPr lang="en-US" altLang="en-US" dirty="0"/>
              <a:t> and </a:t>
            </a:r>
            <a:r>
              <a:rPr lang="en-US" altLang="en-US" dirty="0">
                <a:solidFill>
                  <a:srgbClr val="0066FF"/>
                </a:solidFill>
              </a:rPr>
              <a:t>server</a:t>
            </a:r>
            <a:r>
              <a:rPr lang="en-US" altLang="en-US" dirty="0"/>
              <a:t> carry on a </a:t>
            </a:r>
            <a:r>
              <a:rPr lang="en-US" altLang="en-US" dirty="0">
                <a:solidFill>
                  <a:srgbClr val="0066FF"/>
                </a:solidFill>
              </a:rPr>
              <a:t>machine-to-machine conversation</a:t>
            </a:r>
          </a:p>
          <a:p>
            <a:pPr>
              <a:lnSpc>
                <a:spcPct val="80000"/>
              </a:lnSpc>
            </a:pPr>
            <a:endParaRPr lang="en-US" altLang="en-US" dirty="0"/>
          </a:p>
          <a:p>
            <a:pPr>
              <a:lnSpc>
                <a:spcPct val="80000"/>
              </a:lnSpc>
            </a:pPr>
            <a:r>
              <a:rPr lang="en-US" altLang="en-US" dirty="0"/>
              <a:t>A </a:t>
            </a:r>
            <a:r>
              <a:rPr lang="en-US" altLang="en-US" dirty="0">
                <a:solidFill>
                  <a:srgbClr val="0066FF"/>
                </a:solidFill>
              </a:rPr>
              <a:t>network protocol </a:t>
            </a:r>
            <a:r>
              <a:rPr lang="en-US" altLang="en-US" dirty="0"/>
              <a:t>is the set of rules governing a conversation between a client and a server</a:t>
            </a:r>
          </a:p>
          <a:p>
            <a:endParaRPr lang="en-US" dirty="0"/>
          </a:p>
        </p:txBody>
      </p:sp>
      <p:sp>
        <p:nvSpPr>
          <p:cNvPr id="4" name="Slide Number Placeholder 3">
            <a:extLst>
              <a:ext uri="{FF2B5EF4-FFF2-40B4-BE49-F238E27FC236}">
                <a16:creationId xmlns:a16="http://schemas.microsoft.com/office/drawing/2014/main" id="{DE5F3CB4-5F8E-4C11-BF30-B016D3B78C91}"/>
              </a:ext>
            </a:extLst>
          </p:cNvPr>
          <p:cNvSpPr>
            <a:spLocks noGrp="1"/>
          </p:cNvSpPr>
          <p:nvPr>
            <p:ph type="sldNum" sz="quarter" idx="12"/>
          </p:nvPr>
        </p:nvSpPr>
        <p:spPr/>
        <p:txBody>
          <a:bodyPr/>
          <a:lstStyle/>
          <a:p>
            <a:fld id="{4885F490-12EF-4BA1-99D1-2A0E64B76D72}" type="slidenum">
              <a:rPr lang="en-US" smtClean="0"/>
              <a:pPr/>
              <a:t>9</a:t>
            </a:fld>
            <a:endParaRPr lang="en-US"/>
          </a:p>
        </p:txBody>
      </p:sp>
    </p:spTree>
    <p:extLst>
      <p:ext uri="{BB962C8B-B14F-4D97-AF65-F5344CB8AC3E}">
        <p14:creationId xmlns:p14="http://schemas.microsoft.com/office/powerpoint/2010/main" val="41977209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TotalTime>
  <Words>2183</Words>
  <Application>Microsoft Office PowerPoint</Application>
  <PresentationFormat>On-screen Show (4:3)</PresentationFormat>
  <Paragraphs>462</Paragraphs>
  <Slides>42</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Cabin</vt:lpstr>
      <vt:lpstr>Calibri</vt:lpstr>
      <vt:lpstr>Courier New</vt:lpstr>
      <vt:lpstr>Lucida Calligraphy</vt:lpstr>
      <vt:lpstr>Times New Roman</vt:lpstr>
      <vt:lpstr>Office Theme</vt:lpstr>
      <vt:lpstr>1_Office Theme</vt:lpstr>
      <vt:lpstr>PowerPoint Presentation</vt:lpstr>
      <vt:lpstr>Topic of the lecture</vt:lpstr>
      <vt:lpstr>Topic of the tutorial</vt:lpstr>
      <vt:lpstr>Topic of the tutorial</vt:lpstr>
      <vt:lpstr>Network Topology</vt:lpstr>
      <vt:lpstr>Types of Topology</vt:lpstr>
      <vt:lpstr>Selection Criteria</vt:lpstr>
      <vt:lpstr>Network Topology</vt:lpstr>
      <vt:lpstr>What is a Protocol?</vt:lpstr>
      <vt:lpstr>Network Protocols</vt:lpstr>
      <vt:lpstr>Application Layer Protocols</vt:lpstr>
      <vt:lpstr>Hypertext Transfer Protocol (HTTP)</vt:lpstr>
      <vt:lpstr>Hypertext Transfer Protocol (HTTP)</vt:lpstr>
      <vt:lpstr>HTTP – Client-Server Architecture</vt:lpstr>
      <vt:lpstr>HTTP – Client-Server Architecture</vt:lpstr>
      <vt:lpstr>HTTP Conversation</vt:lpstr>
      <vt:lpstr>HTTP Communication – 1/2 </vt:lpstr>
      <vt:lpstr>HTTP Communication – 2/2 </vt:lpstr>
      <vt:lpstr>Uniform Resource Locators (URLs)</vt:lpstr>
      <vt:lpstr>Verbs</vt:lpstr>
      <vt:lpstr>Verbs</vt:lpstr>
      <vt:lpstr>Status Codes</vt:lpstr>
      <vt:lpstr>Status Codes</vt:lpstr>
      <vt:lpstr>Status Codes</vt:lpstr>
      <vt:lpstr>PowerPoint Presentation</vt:lpstr>
      <vt:lpstr>Request and Response Message Formats</vt:lpstr>
      <vt:lpstr>Message Structure</vt:lpstr>
      <vt:lpstr>Message Header</vt:lpstr>
      <vt:lpstr>Entity Headers</vt:lpstr>
      <vt:lpstr>Request Format</vt:lpstr>
      <vt:lpstr>HTTP Request Message: General Format</vt:lpstr>
      <vt:lpstr>HTTP Request Message</vt:lpstr>
      <vt:lpstr>Response Format</vt:lpstr>
      <vt:lpstr>HTTP Response Message</vt:lpstr>
      <vt:lpstr>Server-side Connection Handling</vt:lpstr>
      <vt:lpstr>HTTP/1.1 - The Next Generation</vt:lpstr>
      <vt:lpstr>HTTP/1.1 - The Next Generation</vt:lpstr>
      <vt:lpstr>HTTP/1.1 - The Next Generation</vt:lpstr>
      <vt:lpstr>HTTP/1.1 - The Next Generation</vt:lpstr>
      <vt:lpstr>SSL: Secure Web Communications</vt:lpstr>
      <vt:lpstr>Ensuring SSL version compatibility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Мухаммад Фахим</dc:creator>
  <cp:lastModifiedBy>Мухаммад Фахим</cp:lastModifiedBy>
  <cp:revision>47</cp:revision>
  <dcterms:created xsi:type="dcterms:W3CDTF">2019-01-30T09:04:24Z</dcterms:created>
  <dcterms:modified xsi:type="dcterms:W3CDTF">2019-01-31T07:09:48Z</dcterms:modified>
</cp:coreProperties>
</file>