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323" r:id="rId4"/>
    <p:sldId id="310" r:id="rId5"/>
    <p:sldId id="262" r:id="rId6"/>
    <p:sldId id="322" r:id="rId7"/>
    <p:sldId id="258" r:id="rId8"/>
    <p:sldId id="317" r:id="rId9"/>
    <p:sldId id="320" r:id="rId10"/>
    <p:sldId id="309" r:id="rId11"/>
    <p:sldId id="294" r:id="rId12"/>
    <p:sldId id="298" r:id="rId13"/>
    <p:sldId id="324" r:id="rId14"/>
    <p:sldId id="325" r:id="rId15"/>
    <p:sldId id="321" r:id="rId16"/>
    <p:sldId id="318" r:id="rId17"/>
    <p:sldId id="313" r:id="rId18"/>
    <p:sldId id="289" r:id="rId19"/>
    <p:sldId id="295" r:id="rId20"/>
    <p:sldId id="291" r:id="rId21"/>
    <p:sldId id="292" r:id="rId22"/>
    <p:sldId id="288" r:id="rId23"/>
    <p:sldId id="290" r:id="rId24"/>
    <p:sldId id="296" r:id="rId25"/>
    <p:sldId id="297" r:id="rId26"/>
    <p:sldId id="299" r:id="rId27"/>
    <p:sldId id="301" r:id="rId28"/>
    <p:sldId id="300" r:id="rId29"/>
    <p:sldId id="314" r:id="rId30"/>
    <p:sldId id="302" r:id="rId31"/>
    <p:sldId id="315" r:id="rId32"/>
    <p:sldId id="311" r:id="rId33"/>
    <p:sldId id="312" r:id="rId34"/>
    <p:sldId id="307" r:id="rId35"/>
    <p:sldId id="306" r:id="rId36"/>
    <p:sldId id="308" r:id="rId37"/>
    <p:sldId id="271" r:id="rId38"/>
    <p:sldId id="304" r:id="rId39"/>
    <p:sldId id="30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083" autoAdjust="0"/>
    <p:restoredTop sz="78529" autoAdjust="0"/>
  </p:normalViewPr>
  <p:slideViewPr>
    <p:cSldViewPr snapToGrid="0">
      <p:cViewPr varScale="1">
        <p:scale>
          <a:sx n="71" d="100"/>
          <a:sy n="71" d="100"/>
        </p:scale>
        <p:origin x="9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93D2CA-69ED-4195-8BB7-46FA5F38EB85}" type="datetimeFigureOut">
              <a:rPr lang="en-US" smtClean="0"/>
              <a:t>11/6/2018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3485CF-C4E7-4569-B326-8428DE1F21EC}" type="slidenum">
              <a:rPr lang="en-US" smtClean="0"/>
              <a:t>‹#›</a:t>
            </a:fld>
            <a:endParaRPr lang="en-US"/>
          </a:p>
        </p:txBody>
      </p:sp>
    </p:spTree>
    <p:extLst>
      <p:ext uri="{BB962C8B-B14F-4D97-AF65-F5344CB8AC3E}">
        <p14:creationId xmlns:p14="http://schemas.microsoft.com/office/powerpoint/2010/main" val="1778502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ECI is a tool</a:t>
            </a:r>
            <a:r>
              <a:rPr lang="en-US" baseline="0" dirty="0" smtClean="0"/>
              <a:t> which is part of the CFS ecosystem. Not an app in-and-of-itself… framework which creates CFS apps from externally-produced code.</a:t>
            </a:r>
            <a:endParaRPr lang="en-US" dirty="0"/>
          </a:p>
        </p:txBody>
      </p:sp>
      <p:sp>
        <p:nvSpPr>
          <p:cNvPr id="4" name="Slide Number Placeholder 3"/>
          <p:cNvSpPr>
            <a:spLocks noGrp="1"/>
          </p:cNvSpPr>
          <p:nvPr>
            <p:ph type="sldNum" sz="quarter" idx="10"/>
          </p:nvPr>
        </p:nvSpPr>
        <p:spPr/>
        <p:txBody>
          <a:bodyPr/>
          <a:lstStyle/>
          <a:p>
            <a:fld id="{A53485CF-C4E7-4569-B326-8428DE1F21EC}" type="slidenum">
              <a:rPr lang="en-US" smtClean="0"/>
              <a:t>2</a:t>
            </a:fld>
            <a:endParaRPr lang="en-US"/>
          </a:p>
        </p:txBody>
      </p:sp>
    </p:spTree>
    <p:extLst>
      <p:ext uri="{BB962C8B-B14F-4D97-AF65-F5344CB8AC3E}">
        <p14:creationId xmlns:p14="http://schemas.microsoft.com/office/powerpoint/2010/main" val="3828595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Typical</a:t>
            </a:r>
            <a:r>
              <a:rPr lang="en-US" baseline="0" dirty="0" smtClean="0"/>
              <a:t> system architecture… CFS bubble chart</a:t>
            </a:r>
          </a:p>
          <a:p>
            <a:endParaRPr lang="en-US" baseline="0" dirty="0" smtClean="0"/>
          </a:p>
          <a:p>
            <a:r>
              <a:rPr lang="en-US" baseline="0" dirty="0" smtClean="0"/>
              <a:t>ECI integrates code as a CFS app via wrapper</a:t>
            </a:r>
            <a:endParaRPr lang="en-US" dirty="0"/>
          </a:p>
        </p:txBody>
      </p:sp>
      <p:sp>
        <p:nvSpPr>
          <p:cNvPr id="4" name="Slide Number Placeholder 3"/>
          <p:cNvSpPr>
            <a:spLocks noGrp="1"/>
          </p:cNvSpPr>
          <p:nvPr>
            <p:ph type="sldNum" sz="quarter" idx="10"/>
          </p:nvPr>
        </p:nvSpPr>
        <p:spPr/>
        <p:txBody>
          <a:bodyPr/>
          <a:lstStyle/>
          <a:p>
            <a:fld id="{A53485CF-C4E7-4569-B326-8428DE1F21EC}" type="slidenum">
              <a:rPr lang="en-US" smtClean="0"/>
              <a:t>6</a:t>
            </a:fld>
            <a:endParaRPr lang="en-US"/>
          </a:p>
        </p:txBody>
      </p:sp>
    </p:spTree>
    <p:extLst>
      <p:ext uri="{BB962C8B-B14F-4D97-AF65-F5344CB8AC3E}">
        <p14:creationId xmlns:p14="http://schemas.microsoft.com/office/powerpoint/2010/main" val="14487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ECI has extensive</a:t>
            </a:r>
            <a:r>
              <a:rPr lang="en-US" baseline="0" dirty="0" smtClean="0"/>
              <a:t> heritage in GNC applications for a number of Goddard and Ames missions.</a:t>
            </a:r>
          </a:p>
          <a:p>
            <a:endParaRPr lang="en-US" baseline="0" dirty="0" smtClean="0"/>
          </a:p>
          <a:p>
            <a:r>
              <a:rPr lang="en-US" baseline="0" dirty="0" smtClean="0"/>
              <a:t>Note: ECI was known as SIL for those projects, but it’s the same code.</a:t>
            </a:r>
            <a:endParaRPr lang="en-US" dirty="0"/>
          </a:p>
        </p:txBody>
      </p:sp>
      <p:sp>
        <p:nvSpPr>
          <p:cNvPr id="4" name="Slide Number Placeholder 3"/>
          <p:cNvSpPr>
            <a:spLocks noGrp="1"/>
          </p:cNvSpPr>
          <p:nvPr>
            <p:ph type="sldNum" sz="quarter" idx="10"/>
          </p:nvPr>
        </p:nvSpPr>
        <p:spPr/>
        <p:txBody>
          <a:bodyPr/>
          <a:lstStyle/>
          <a:p>
            <a:fld id="{A53485CF-C4E7-4569-B326-8428DE1F21EC}" type="slidenum">
              <a:rPr lang="en-US" smtClean="0"/>
              <a:t>7</a:t>
            </a:fld>
            <a:endParaRPr lang="en-US"/>
          </a:p>
        </p:txBody>
      </p:sp>
    </p:spTree>
    <p:extLst>
      <p:ext uri="{BB962C8B-B14F-4D97-AF65-F5344CB8AC3E}">
        <p14:creationId xmlns:p14="http://schemas.microsoft.com/office/powerpoint/2010/main" val="585264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Core principle</a:t>
            </a:r>
            <a:r>
              <a:rPr lang="en-US" baseline="0" dirty="0" smtClean="0"/>
              <a:t>: Avoid modifications to original code (which breaks heritage, requires effort in implementing/re-testing/re-</a:t>
            </a:r>
            <a:r>
              <a:rPr lang="en-US" baseline="0" dirty="0" err="1" smtClean="0"/>
              <a:t>qualifiying</a:t>
            </a:r>
            <a:r>
              <a:rPr lang="en-US" baseline="0" dirty="0" smtClean="0"/>
              <a:t>)</a:t>
            </a:r>
          </a:p>
          <a:p>
            <a:endParaRPr lang="en-US" baseline="0" dirty="0" smtClean="0"/>
          </a:p>
          <a:p>
            <a:r>
              <a:rPr lang="en-US" baseline="0" dirty="0" smtClean="0"/>
              <a:t>Memory-only interface: integrator at memory/variables in external code and maps them to CFS interfaces</a:t>
            </a:r>
            <a:endParaRPr lang="en-US" dirty="0"/>
          </a:p>
        </p:txBody>
      </p:sp>
      <p:sp>
        <p:nvSpPr>
          <p:cNvPr id="4" name="Slide Number Placeholder 3"/>
          <p:cNvSpPr>
            <a:spLocks noGrp="1"/>
          </p:cNvSpPr>
          <p:nvPr>
            <p:ph type="sldNum" sz="quarter" idx="10"/>
          </p:nvPr>
        </p:nvSpPr>
        <p:spPr/>
        <p:txBody>
          <a:bodyPr/>
          <a:lstStyle/>
          <a:p>
            <a:fld id="{A53485CF-C4E7-4569-B326-8428DE1F21EC}" type="slidenum">
              <a:rPr lang="en-US" smtClean="0"/>
              <a:t>8</a:t>
            </a:fld>
            <a:endParaRPr lang="en-US"/>
          </a:p>
        </p:txBody>
      </p:sp>
    </p:spTree>
    <p:extLst>
      <p:ext uri="{BB962C8B-B14F-4D97-AF65-F5344CB8AC3E}">
        <p14:creationId xmlns:p14="http://schemas.microsoft.com/office/powerpoint/2010/main" val="1329316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Flexibility</a:t>
            </a:r>
            <a:r>
              <a:rPr lang="en-US" baseline="0" dirty="0" smtClean="0"/>
              <a:t> with respect to system setup can mitigate the effects of these limitations (</a:t>
            </a:r>
            <a:r>
              <a:rPr lang="en-US" baseline="0" dirty="0" err="1" smtClean="0"/>
              <a:t>ie</a:t>
            </a:r>
            <a:r>
              <a:rPr lang="en-US" baseline="0" dirty="0" smtClean="0"/>
              <a:t>, if several pieces of data needs to be output which are not in contiguous memory, output as multiple packets and have downstream apps subscribe to each packet or use HK app to combine them)</a:t>
            </a:r>
            <a:endParaRPr lang="en-US" dirty="0"/>
          </a:p>
        </p:txBody>
      </p:sp>
      <p:sp>
        <p:nvSpPr>
          <p:cNvPr id="4" name="Slide Number Placeholder 3"/>
          <p:cNvSpPr>
            <a:spLocks noGrp="1"/>
          </p:cNvSpPr>
          <p:nvPr>
            <p:ph type="sldNum" sz="quarter" idx="10"/>
          </p:nvPr>
        </p:nvSpPr>
        <p:spPr/>
        <p:txBody>
          <a:bodyPr/>
          <a:lstStyle/>
          <a:p>
            <a:fld id="{A53485CF-C4E7-4569-B326-8428DE1F21EC}" type="slidenum">
              <a:rPr lang="en-US" smtClean="0"/>
              <a:t>15</a:t>
            </a:fld>
            <a:endParaRPr lang="en-US"/>
          </a:p>
        </p:txBody>
      </p:sp>
    </p:spTree>
    <p:extLst>
      <p:ext uri="{BB962C8B-B14F-4D97-AF65-F5344CB8AC3E}">
        <p14:creationId xmlns:p14="http://schemas.microsoft.com/office/powerpoint/2010/main" val="3936138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D7290-C4A3-4528-8293-B952FBF718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29939E-0785-4C74-9C91-290A437F34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67258E-C31E-4F5C-AEDB-4D32BD55A853}"/>
              </a:ext>
            </a:extLst>
          </p:cNvPr>
          <p:cNvSpPr>
            <a:spLocks noGrp="1"/>
          </p:cNvSpPr>
          <p:nvPr>
            <p:ph type="dt" sz="half" idx="10"/>
          </p:nvPr>
        </p:nvSpPr>
        <p:spPr/>
        <p:txBody>
          <a:bodyPr/>
          <a:lstStyle/>
          <a:p>
            <a:fld id="{E98A0255-BCA5-4713-877D-820679566936}" type="datetimeFigureOut">
              <a:rPr lang="en-US" smtClean="0"/>
              <a:t>11/6/2018</a:t>
            </a:fld>
            <a:endParaRPr lang="en-US"/>
          </a:p>
        </p:txBody>
      </p:sp>
      <p:sp>
        <p:nvSpPr>
          <p:cNvPr id="5" name="Footer Placeholder 4">
            <a:extLst>
              <a:ext uri="{FF2B5EF4-FFF2-40B4-BE49-F238E27FC236}">
                <a16:creationId xmlns:a16="http://schemas.microsoft.com/office/drawing/2014/main" id="{A1638C3D-4075-4AC2-96B3-F38AFE4007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921374-33EA-4A0A-8423-698643D43A30}"/>
              </a:ext>
            </a:extLst>
          </p:cNvPr>
          <p:cNvSpPr>
            <a:spLocks noGrp="1"/>
          </p:cNvSpPr>
          <p:nvPr>
            <p:ph type="sldNum" sz="quarter" idx="12"/>
          </p:nvPr>
        </p:nvSpPr>
        <p:spPr/>
        <p:txBody>
          <a:bodyPr/>
          <a:lstStyle/>
          <a:p>
            <a:fld id="{C4D2AD81-E7FB-4B4F-9D0E-F7D2BB536D03}" type="slidenum">
              <a:rPr lang="en-US" smtClean="0"/>
              <a:t>‹#›</a:t>
            </a:fld>
            <a:endParaRPr lang="en-US"/>
          </a:p>
        </p:txBody>
      </p:sp>
    </p:spTree>
    <p:extLst>
      <p:ext uri="{BB962C8B-B14F-4D97-AF65-F5344CB8AC3E}">
        <p14:creationId xmlns:p14="http://schemas.microsoft.com/office/powerpoint/2010/main" val="3770876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94566-C16A-4E72-8B5D-A7CF2293EE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ED6B3F-A582-430B-9012-74F31437BD3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226A95-7428-46E1-B864-A749F08987DF}"/>
              </a:ext>
            </a:extLst>
          </p:cNvPr>
          <p:cNvSpPr>
            <a:spLocks noGrp="1"/>
          </p:cNvSpPr>
          <p:nvPr>
            <p:ph type="dt" sz="half" idx="10"/>
          </p:nvPr>
        </p:nvSpPr>
        <p:spPr/>
        <p:txBody>
          <a:bodyPr/>
          <a:lstStyle/>
          <a:p>
            <a:fld id="{E98A0255-BCA5-4713-877D-820679566936}" type="datetimeFigureOut">
              <a:rPr lang="en-US" smtClean="0"/>
              <a:t>11/6/2018</a:t>
            </a:fld>
            <a:endParaRPr lang="en-US"/>
          </a:p>
        </p:txBody>
      </p:sp>
      <p:sp>
        <p:nvSpPr>
          <p:cNvPr id="5" name="Footer Placeholder 4">
            <a:extLst>
              <a:ext uri="{FF2B5EF4-FFF2-40B4-BE49-F238E27FC236}">
                <a16:creationId xmlns:a16="http://schemas.microsoft.com/office/drawing/2014/main" id="{2FF4D143-11ED-485C-8F52-2C0FF3F7F3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8E7507-0548-4A7D-AC8F-BC75A4E2FDEF}"/>
              </a:ext>
            </a:extLst>
          </p:cNvPr>
          <p:cNvSpPr>
            <a:spLocks noGrp="1"/>
          </p:cNvSpPr>
          <p:nvPr>
            <p:ph type="sldNum" sz="quarter" idx="12"/>
          </p:nvPr>
        </p:nvSpPr>
        <p:spPr/>
        <p:txBody>
          <a:bodyPr/>
          <a:lstStyle/>
          <a:p>
            <a:fld id="{C4D2AD81-E7FB-4B4F-9D0E-F7D2BB536D03}" type="slidenum">
              <a:rPr lang="en-US" smtClean="0"/>
              <a:t>‹#›</a:t>
            </a:fld>
            <a:endParaRPr lang="en-US"/>
          </a:p>
        </p:txBody>
      </p:sp>
      <p:pic>
        <p:nvPicPr>
          <p:cNvPr id="7" name="Picture 4">
            <a:extLst>
              <a:ext uri="{FF2B5EF4-FFF2-40B4-BE49-F238E27FC236}">
                <a16:creationId xmlns:a16="http://schemas.microsoft.com/office/drawing/2014/main" id="{7D8E3F59-8E0C-4800-A421-FB0DEB03B1A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3696" y="1589657"/>
            <a:ext cx="10761617" cy="282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999591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A6EBC-E32E-45B7-9327-F5F52834C0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0BCAB8-593F-480A-B45B-8FC7043674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2C8DCB5-FB85-4799-827E-1937938E7AB9}"/>
              </a:ext>
            </a:extLst>
          </p:cNvPr>
          <p:cNvSpPr>
            <a:spLocks noGrp="1"/>
          </p:cNvSpPr>
          <p:nvPr>
            <p:ph type="dt" sz="half" idx="10"/>
          </p:nvPr>
        </p:nvSpPr>
        <p:spPr/>
        <p:txBody>
          <a:bodyPr/>
          <a:lstStyle/>
          <a:p>
            <a:fld id="{E98A0255-BCA5-4713-877D-820679566936}" type="datetimeFigureOut">
              <a:rPr lang="en-US" smtClean="0"/>
              <a:t>11/6/2018</a:t>
            </a:fld>
            <a:endParaRPr lang="en-US"/>
          </a:p>
        </p:txBody>
      </p:sp>
      <p:sp>
        <p:nvSpPr>
          <p:cNvPr id="5" name="Footer Placeholder 4">
            <a:extLst>
              <a:ext uri="{FF2B5EF4-FFF2-40B4-BE49-F238E27FC236}">
                <a16:creationId xmlns:a16="http://schemas.microsoft.com/office/drawing/2014/main" id="{1CEA1F78-81C7-4CE0-8F6A-283F5159B3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BBE3D6-CA72-4BF1-9294-74C4CDAD6423}"/>
              </a:ext>
            </a:extLst>
          </p:cNvPr>
          <p:cNvSpPr>
            <a:spLocks noGrp="1"/>
          </p:cNvSpPr>
          <p:nvPr>
            <p:ph type="sldNum" sz="quarter" idx="12"/>
          </p:nvPr>
        </p:nvSpPr>
        <p:spPr/>
        <p:txBody>
          <a:bodyPr/>
          <a:lstStyle/>
          <a:p>
            <a:fld id="{C4D2AD81-E7FB-4B4F-9D0E-F7D2BB536D03}" type="slidenum">
              <a:rPr lang="en-US" smtClean="0"/>
              <a:t>‹#›</a:t>
            </a:fld>
            <a:endParaRPr lang="en-US"/>
          </a:p>
        </p:txBody>
      </p:sp>
    </p:spTree>
    <p:extLst>
      <p:ext uri="{BB962C8B-B14F-4D97-AF65-F5344CB8AC3E}">
        <p14:creationId xmlns:p14="http://schemas.microsoft.com/office/powerpoint/2010/main" val="192632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698A3-A88C-4569-A086-BCD2F8899F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3D9FA4-D3C1-4D86-A480-704F64AA38A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A2A9A7-297C-4E70-9A26-584F76EAB58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9AB66F-1087-48B1-B965-08E79F0B7A7A}"/>
              </a:ext>
            </a:extLst>
          </p:cNvPr>
          <p:cNvSpPr>
            <a:spLocks noGrp="1"/>
          </p:cNvSpPr>
          <p:nvPr>
            <p:ph type="dt" sz="half" idx="10"/>
          </p:nvPr>
        </p:nvSpPr>
        <p:spPr/>
        <p:txBody>
          <a:bodyPr/>
          <a:lstStyle/>
          <a:p>
            <a:fld id="{E98A0255-BCA5-4713-877D-820679566936}" type="datetimeFigureOut">
              <a:rPr lang="en-US" smtClean="0"/>
              <a:t>11/6/2018</a:t>
            </a:fld>
            <a:endParaRPr lang="en-US"/>
          </a:p>
        </p:txBody>
      </p:sp>
      <p:sp>
        <p:nvSpPr>
          <p:cNvPr id="6" name="Footer Placeholder 5">
            <a:extLst>
              <a:ext uri="{FF2B5EF4-FFF2-40B4-BE49-F238E27FC236}">
                <a16:creationId xmlns:a16="http://schemas.microsoft.com/office/drawing/2014/main" id="{C147A95C-0EFE-4AEC-97BB-550857FD6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42FFD9-C146-43F3-A8CD-B6E1D393C8FD}"/>
              </a:ext>
            </a:extLst>
          </p:cNvPr>
          <p:cNvSpPr>
            <a:spLocks noGrp="1"/>
          </p:cNvSpPr>
          <p:nvPr>
            <p:ph type="sldNum" sz="quarter" idx="12"/>
          </p:nvPr>
        </p:nvSpPr>
        <p:spPr/>
        <p:txBody>
          <a:bodyPr/>
          <a:lstStyle/>
          <a:p>
            <a:fld id="{C4D2AD81-E7FB-4B4F-9D0E-F7D2BB536D03}" type="slidenum">
              <a:rPr lang="en-US" smtClean="0"/>
              <a:t>‹#›</a:t>
            </a:fld>
            <a:endParaRPr lang="en-US"/>
          </a:p>
        </p:txBody>
      </p:sp>
      <p:pic>
        <p:nvPicPr>
          <p:cNvPr id="8" name="Picture 4">
            <a:extLst>
              <a:ext uri="{FF2B5EF4-FFF2-40B4-BE49-F238E27FC236}">
                <a16:creationId xmlns:a16="http://schemas.microsoft.com/office/drawing/2014/main" id="{6894991F-E435-4317-ADD0-DBA8452340D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3696" y="1589657"/>
            <a:ext cx="10761617" cy="282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1664331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53312-3FB9-4A12-AD35-78020625DE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0ABA07-8776-4357-B4BE-133BB13EB9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4812B3D-D427-4115-B51D-30879644696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FA08BC-BDAE-45E0-9F73-4AD30D2A03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218A520-7F91-4456-9492-0AF2F266AA0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28A5B1-7674-4884-BC44-C6AE7EAB10DB}"/>
              </a:ext>
            </a:extLst>
          </p:cNvPr>
          <p:cNvSpPr>
            <a:spLocks noGrp="1"/>
          </p:cNvSpPr>
          <p:nvPr>
            <p:ph type="dt" sz="half" idx="10"/>
          </p:nvPr>
        </p:nvSpPr>
        <p:spPr/>
        <p:txBody>
          <a:bodyPr/>
          <a:lstStyle/>
          <a:p>
            <a:fld id="{E98A0255-BCA5-4713-877D-820679566936}" type="datetimeFigureOut">
              <a:rPr lang="en-US" smtClean="0"/>
              <a:t>11/6/2018</a:t>
            </a:fld>
            <a:endParaRPr lang="en-US"/>
          </a:p>
        </p:txBody>
      </p:sp>
      <p:sp>
        <p:nvSpPr>
          <p:cNvPr id="8" name="Footer Placeholder 7">
            <a:extLst>
              <a:ext uri="{FF2B5EF4-FFF2-40B4-BE49-F238E27FC236}">
                <a16:creationId xmlns:a16="http://schemas.microsoft.com/office/drawing/2014/main" id="{3D4F8D3D-EDD5-40EC-A74B-50BD1AEFF4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57FC54-3BDA-4F4D-9205-AB1B383807F1}"/>
              </a:ext>
            </a:extLst>
          </p:cNvPr>
          <p:cNvSpPr>
            <a:spLocks noGrp="1"/>
          </p:cNvSpPr>
          <p:nvPr>
            <p:ph type="sldNum" sz="quarter" idx="12"/>
          </p:nvPr>
        </p:nvSpPr>
        <p:spPr/>
        <p:txBody>
          <a:bodyPr/>
          <a:lstStyle/>
          <a:p>
            <a:fld id="{C4D2AD81-E7FB-4B4F-9D0E-F7D2BB536D03}" type="slidenum">
              <a:rPr lang="en-US" smtClean="0"/>
              <a:t>‹#›</a:t>
            </a:fld>
            <a:endParaRPr lang="en-US"/>
          </a:p>
        </p:txBody>
      </p:sp>
      <p:pic>
        <p:nvPicPr>
          <p:cNvPr id="10" name="Picture 4">
            <a:extLst>
              <a:ext uri="{FF2B5EF4-FFF2-40B4-BE49-F238E27FC236}">
                <a16:creationId xmlns:a16="http://schemas.microsoft.com/office/drawing/2014/main" id="{D8021594-8633-42A9-944C-DE54D84BD5B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3696" y="1589657"/>
            <a:ext cx="10761617" cy="282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372349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B9687-9B17-49AD-BC1B-6080878368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59B5D3-2036-421D-BF81-70FB7B7D2879}"/>
              </a:ext>
            </a:extLst>
          </p:cNvPr>
          <p:cNvSpPr>
            <a:spLocks noGrp="1"/>
          </p:cNvSpPr>
          <p:nvPr>
            <p:ph type="dt" sz="half" idx="10"/>
          </p:nvPr>
        </p:nvSpPr>
        <p:spPr/>
        <p:txBody>
          <a:bodyPr/>
          <a:lstStyle/>
          <a:p>
            <a:fld id="{E98A0255-BCA5-4713-877D-820679566936}" type="datetimeFigureOut">
              <a:rPr lang="en-US" smtClean="0"/>
              <a:t>11/6/2018</a:t>
            </a:fld>
            <a:endParaRPr lang="en-US"/>
          </a:p>
        </p:txBody>
      </p:sp>
      <p:sp>
        <p:nvSpPr>
          <p:cNvPr id="4" name="Footer Placeholder 3">
            <a:extLst>
              <a:ext uri="{FF2B5EF4-FFF2-40B4-BE49-F238E27FC236}">
                <a16:creationId xmlns:a16="http://schemas.microsoft.com/office/drawing/2014/main" id="{D6297C1E-8D02-48AD-9FDB-DA4BA57B86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02A972-DBEF-4BFB-AC83-ED4F59124908}"/>
              </a:ext>
            </a:extLst>
          </p:cNvPr>
          <p:cNvSpPr>
            <a:spLocks noGrp="1"/>
          </p:cNvSpPr>
          <p:nvPr>
            <p:ph type="sldNum" sz="quarter" idx="12"/>
          </p:nvPr>
        </p:nvSpPr>
        <p:spPr/>
        <p:txBody>
          <a:bodyPr/>
          <a:lstStyle/>
          <a:p>
            <a:fld id="{C4D2AD81-E7FB-4B4F-9D0E-F7D2BB536D03}" type="slidenum">
              <a:rPr lang="en-US" smtClean="0"/>
              <a:t>‹#›</a:t>
            </a:fld>
            <a:endParaRPr lang="en-US"/>
          </a:p>
        </p:txBody>
      </p:sp>
      <p:pic>
        <p:nvPicPr>
          <p:cNvPr id="6" name="Picture 4">
            <a:extLst>
              <a:ext uri="{FF2B5EF4-FFF2-40B4-BE49-F238E27FC236}">
                <a16:creationId xmlns:a16="http://schemas.microsoft.com/office/drawing/2014/main" id="{2AB6B522-B411-460F-9576-BB2E9A4E824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3696" y="1589657"/>
            <a:ext cx="10761617" cy="282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591058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97B303-1407-46EE-AA08-3D03391E9A99}"/>
              </a:ext>
            </a:extLst>
          </p:cNvPr>
          <p:cNvSpPr>
            <a:spLocks noGrp="1"/>
          </p:cNvSpPr>
          <p:nvPr>
            <p:ph type="dt" sz="half" idx="10"/>
          </p:nvPr>
        </p:nvSpPr>
        <p:spPr/>
        <p:txBody>
          <a:bodyPr/>
          <a:lstStyle/>
          <a:p>
            <a:fld id="{E98A0255-BCA5-4713-877D-820679566936}" type="datetimeFigureOut">
              <a:rPr lang="en-US" smtClean="0"/>
              <a:t>11/6/2018</a:t>
            </a:fld>
            <a:endParaRPr lang="en-US"/>
          </a:p>
        </p:txBody>
      </p:sp>
      <p:sp>
        <p:nvSpPr>
          <p:cNvPr id="3" name="Footer Placeholder 2">
            <a:extLst>
              <a:ext uri="{FF2B5EF4-FFF2-40B4-BE49-F238E27FC236}">
                <a16:creationId xmlns:a16="http://schemas.microsoft.com/office/drawing/2014/main" id="{E90ED305-84F1-49ED-B2AB-BA993933E9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C2ADF7-4993-4802-ACCB-344B7E45A981}"/>
              </a:ext>
            </a:extLst>
          </p:cNvPr>
          <p:cNvSpPr>
            <a:spLocks noGrp="1"/>
          </p:cNvSpPr>
          <p:nvPr>
            <p:ph type="sldNum" sz="quarter" idx="12"/>
          </p:nvPr>
        </p:nvSpPr>
        <p:spPr/>
        <p:txBody>
          <a:bodyPr/>
          <a:lstStyle/>
          <a:p>
            <a:fld id="{C4D2AD81-E7FB-4B4F-9D0E-F7D2BB536D03}" type="slidenum">
              <a:rPr lang="en-US" smtClean="0"/>
              <a:t>‹#›</a:t>
            </a:fld>
            <a:endParaRPr lang="en-US"/>
          </a:p>
        </p:txBody>
      </p:sp>
    </p:spTree>
    <p:extLst>
      <p:ext uri="{BB962C8B-B14F-4D97-AF65-F5344CB8AC3E}">
        <p14:creationId xmlns:p14="http://schemas.microsoft.com/office/powerpoint/2010/main" val="1392537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320688-E1FE-465F-B38B-6FE64C5083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1C5E1F-CE0F-49A5-BDDC-4B2B2618BF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E8B3F7-6F25-421D-B631-39B3A40D50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8A0255-BCA5-4713-877D-820679566936}" type="datetimeFigureOut">
              <a:rPr lang="en-US" smtClean="0"/>
              <a:t>11/6/2018</a:t>
            </a:fld>
            <a:endParaRPr lang="en-US"/>
          </a:p>
        </p:txBody>
      </p:sp>
      <p:sp>
        <p:nvSpPr>
          <p:cNvPr id="5" name="Footer Placeholder 4">
            <a:extLst>
              <a:ext uri="{FF2B5EF4-FFF2-40B4-BE49-F238E27FC236}">
                <a16:creationId xmlns:a16="http://schemas.microsoft.com/office/drawing/2014/main" id="{2DAC57A0-CCCB-4AD6-982C-35772A94F1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14B86D-24AA-4F6E-9FB6-B15224CDB8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D2AD81-E7FB-4B4F-9D0E-F7D2BB536D03}" type="slidenum">
              <a:rPr lang="en-US" smtClean="0"/>
              <a:t>‹#›</a:t>
            </a:fld>
            <a:endParaRPr lang="en-US"/>
          </a:p>
        </p:txBody>
      </p:sp>
      <p:pic>
        <p:nvPicPr>
          <p:cNvPr id="7" name="Picture 3">
            <a:extLst>
              <a:ext uri="{FF2B5EF4-FFF2-40B4-BE49-F238E27FC236}">
                <a16:creationId xmlns:a16="http://schemas.microsoft.com/office/drawing/2014/main" id="{9D6020A7-C895-45BC-985D-D4E572821A02}"/>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r="1509" b="1700"/>
          <a:stretch>
            <a:fillRect/>
          </a:stretch>
        </p:blipFill>
        <p:spPr bwMode="auto">
          <a:xfrm>
            <a:off x="0" y="0"/>
            <a:ext cx="8255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3781258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7D540-D96F-4967-8F5F-3BE8FB16015C}"/>
              </a:ext>
            </a:extLst>
          </p:cNvPr>
          <p:cNvSpPr>
            <a:spLocks noGrp="1"/>
          </p:cNvSpPr>
          <p:nvPr>
            <p:ph type="ctrTitle"/>
          </p:nvPr>
        </p:nvSpPr>
        <p:spPr/>
        <p:txBody>
          <a:bodyPr/>
          <a:lstStyle/>
          <a:p>
            <a:r>
              <a:rPr lang="en-US" altLang="en-US" dirty="0"/>
              <a:t>CFS ECI Technical Overview</a:t>
            </a:r>
            <a:endParaRPr lang="en-US" dirty="0"/>
          </a:p>
        </p:txBody>
      </p:sp>
      <p:sp>
        <p:nvSpPr>
          <p:cNvPr id="3" name="Subtitle 2">
            <a:extLst>
              <a:ext uri="{FF2B5EF4-FFF2-40B4-BE49-F238E27FC236}">
                <a16:creationId xmlns:a16="http://schemas.microsoft.com/office/drawing/2014/main" id="{88941F8A-9001-4E9E-9AEE-B9035FBC29D8}"/>
              </a:ext>
            </a:extLst>
          </p:cNvPr>
          <p:cNvSpPr>
            <a:spLocks noGrp="1"/>
          </p:cNvSpPr>
          <p:nvPr>
            <p:ph type="subTitle" idx="1"/>
          </p:nvPr>
        </p:nvSpPr>
        <p:spPr/>
        <p:txBody>
          <a:bodyPr/>
          <a:lstStyle/>
          <a:p>
            <a:r>
              <a:rPr lang="en-US" dirty="0"/>
              <a:t>Steve Lentine</a:t>
            </a:r>
          </a:p>
        </p:txBody>
      </p:sp>
    </p:spTree>
    <p:extLst>
      <p:ext uri="{BB962C8B-B14F-4D97-AF65-F5344CB8AC3E}">
        <p14:creationId xmlns:p14="http://schemas.microsoft.com/office/powerpoint/2010/main" val="17670175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CB9630-1D10-4925-AADB-206A04B9AD6B}"/>
              </a:ext>
            </a:extLst>
          </p:cNvPr>
          <p:cNvSpPr>
            <a:spLocks noGrp="1"/>
          </p:cNvSpPr>
          <p:nvPr>
            <p:ph type="title"/>
          </p:nvPr>
        </p:nvSpPr>
        <p:spPr/>
        <p:txBody>
          <a:bodyPr/>
          <a:lstStyle/>
          <a:p>
            <a:r>
              <a:rPr lang="en-US" dirty="0"/>
              <a:t>CFS Interfaces – Input Messages</a:t>
            </a:r>
            <a:endParaRPr lang="en-US" dirty="0"/>
          </a:p>
        </p:txBody>
      </p:sp>
      <p:sp>
        <p:nvSpPr>
          <p:cNvPr id="6" name="Content Placeholder 5">
            <a:extLst>
              <a:ext uri="{FF2B5EF4-FFF2-40B4-BE49-F238E27FC236}">
                <a16:creationId xmlns:a16="http://schemas.microsoft.com/office/drawing/2014/main" id="{05269EF2-9615-4740-B483-FB75239D5DE5}"/>
              </a:ext>
            </a:extLst>
          </p:cNvPr>
          <p:cNvSpPr>
            <a:spLocks noGrp="1"/>
          </p:cNvSpPr>
          <p:nvPr>
            <p:ph idx="1"/>
          </p:nvPr>
        </p:nvSpPr>
        <p:spPr/>
        <p:txBody>
          <a:bodyPr>
            <a:normAutofit/>
          </a:bodyPr>
          <a:lstStyle/>
          <a:p>
            <a:r>
              <a:rPr lang="en-US" dirty="0"/>
              <a:t>ECI uses </a:t>
            </a:r>
            <a:r>
              <a:rPr lang="en-US" dirty="0" smtClean="0"/>
              <a:t>interface </a:t>
            </a:r>
            <a:r>
              <a:rPr lang="en-US" dirty="0"/>
              <a:t>specification to:</a:t>
            </a:r>
          </a:p>
          <a:p>
            <a:pPr lvl="1"/>
            <a:r>
              <a:rPr lang="en-US" dirty="0"/>
              <a:t>Subscribe to </a:t>
            </a:r>
            <a:r>
              <a:rPr lang="en-US" dirty="0" smtClean="0"/>
              <a:t>message </a:t>
            </a:r>
            <a:r>
              <a:rPr lang="en-US" dirty="0"/>
              <a:t>IDs on the software bus</a:t>
            </a:r>
          </a:p>
          <a:p>
            <a:pPr lvl="1"/>
            <a:r>
              <a:rPr lang="en-US" dirty="0"/>
              <a:t>Each cycle, check for new </a:t>
            </a:r>
            <a:r>
              <a:rPr lang="en-US" dirty="0" smtClean="0"/>
              <a:t>messages</a:t>
            </a:r>
          </a:p>
          <a:p>
            <a:pPr lvl="1"/>
            <a:r>
              <a:rPr lang="en-US" dirty="0" smtClean="0"/>
              <a:t>Fill sequence counter field</a:t>
            </a:r>
          </a:p>
          <a:p>
            <a:pPr lvl="1"/>
            <a:r>
              <a:rPr lang="en-US" dirty="0" smtClean="0"/>
              <a:t>Validate length, </a:t>
            </a:r>
            <a:r>
              <a:rPr lang="en-US" dirty="0" err="1" smtClean="0"/>
              <a:t>ApID</a:t>
            </a:r>
            <a:r>
              <a:rPr lang="en-US" dirty="0" smtClean="0"/>
              <a:t>, </a:t>
            </a:r>
            <a:r>
              <a:rPr lang="en-US" dirty="0" err="1"/>
              <a:t>C</a:t>
            </a:r>
            <a:r>
              <a:rPr lang="en-US" dirty="0" err="1" smtClean="0"/>
              <a:t>mdCode</a:t>
            </a:r>
            <a:endParaRPr lang="en-US" dirty="0"/>
          </a:p>
          <a:p>
            <a:pPr lvl="1"/>
            <a:r>
              <a:rPr lang="en-US" dirty="0"/>
              <a:t>Copy </a:t>
            </a:r>
            <a:r>
              <a:rPr lang="en-US" dirty="0" smtClean="0"/>
              <a:t>messages </a:t>
            </a:r>
            <a:r>
              <a:rPr lang="en-US" dirty="0"/>
              <a:t>to external code for processing</a:t>
            </a:r>
          </a:p>
          <a:p>
            <a:pPr lvl="1"/>
            <a:r>
              <a:rPr lang="en-US" dirty="0"/>
              <a:t>Maintain message received </a:t>
            </a:r>
            <a:r>
              <a:rPr lang="en-US" dirty="0" smtClean="0"/>
              <a:t>counters</a:t>
            </a:r>
          </a:p>
          <a:p>
            <a:pPr lvl="1"/>
            <a:r>
              <a:rPr lang="en-US" dirty="0" smtClean="0"/>
              <a:t>Responds to boilerplate commands (</a:t>
            </a:r>
            <a:r>
              <a:rPr lang="en-US" dirty="0" err="1" smtClean="0"/>
              <a:t>NoOp</a:t>
            </a:r>
            <a:r>
              <a:rPr lang="en-US" dirty="0" smtClean="0"/>
              <a:t>, </a:t>
            </a:r>
            <a:r>
              <a:rPr lang="en-US" dirty="0" err="1" smtClean="0"/>
              <a:t>ResetCtrs</a:t>
            </a:r>
            <a:r>
              <a:rPr lang="en-US" dirty="0" smtClean="0"/>
              <a:t>, </a:t>
            </a:r>
            <a:r>
              <a:rPr lang="en-US" dirty="0" err="1" smtClean="0"/>
              <a:t>etc</a:t>
            </a:r>
            <a:r>
              <a:rPr lang="en-US" dirty="0" smtClean="0"/>
              <a:t>)</a:t>
            </a:r>
            <a:endParaRPr lang="en-US" dirty="0" smtClean="0"/>
          </a:p>
          <a:p>
            <a:pPr lvl="1"/>
            <a:r>
              <a:rPr lang="en-US" dirty="0" smtClean="0"/>
              <a:t>For commands: maintain command queue </a:t>
            </a:r>
          </a:p>
          <a:p>
            <a:pPr lvl="1"/>
            <a:r>
              <a:rPr lang="en-US" dirty="0" smtClean="0">
                <a:solidFill>
                  <a:srgbClr val="FF0000"/>
                </a:solidFill>
              </a:rPr>
              <a:t>TODO: </a:t>
            </a:r>
            <a:r>
              <a:rPr lang="en-US" dirty="0" err="1" smtClean="0">
                <a:solidFill>
                  <a:srgbClr val="FF0000"/>
                </a:solidFill>
              </a:rPr>
              <a:t>Config</a:t>
            </a:r>
            <a:r>
              <a:rPr lang="en-US" dirty="0" smtClean="0">
                <a:solidFill>
                  <a:srgbClr val="FF0000"/>
                </a:solidFill>
              </a:rPr>
              <a:t> setting to strip header</a:t>
            </a:r>
          </a:p>
          <a:p>
            <a:pPr lvl="1"/>
            <a:endParaRPr lang="en-US" dirty="0"/>
          </a:p>
          <a:p>
            <a:pPr marL="0" indent="0">
              <a:buNone/>
            </a:pPr>
            <a:endParaRPr lang="en-US" dirty="0"/>
          </a:p>
        </p:txBody>
      </p:sp>
    </p:spTree>
    <p:extLst>
      <p:ext uri="{BB962C8B-B14F-4D97-AF65-F5344CB8AC3E}">
        <p14:creationId xmlns:p14="http://schemas.microsoft.com/office/powerpoint/2010/main" val="24641237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CB9630-1D10-4925-AADB-206A04B9AD6B}"/>
              </a:ext>
            </a:extLst>
          </p:cNvPr>
          <p:cNvSpPr>
            <a:spLocks noGrp="1"/>
          </p:cNvSpPr>
          <p:nvPr>
            <p:ph type="title"/>
          </p:nvPr>
        </p:nvSpPr>
        <p:spPr/>
        <p:txBody>
          <a:bodyPr/>
          <a:lstStyle/>
          <a:p>
            <a:r>
              <a:rPr lang="en-US" dirty="0"/>
              <a:t>CFS Interfaces – </a:t>
            </a:r>
            <a:r>
              <a:rPr lang="en-US" dirty="0"/>
              <a:t>Output Messages</a:t>
            </a:r>
          </a:p>
        </p:txBody>
      </p:sp>
      <p:sp>
        <p:nvSpPr>
          <p:cNvPr id="6" name="Content Placeholder 5">
            <a:extLst>
              <a:ext uri="{FF2B5EF4-FFF2-40B4-BE49-F238E27FC236}">
                <a16:creationId xmlns:a16="http://schemas.microsoft.com/office/drawing/2014/main" id="{05269EF2-9615-4740-B483-FB75239D5DE5}"/>
              </a:ext>
            </a:extLst>
          </p:cNvPr>
          <p:cNvSpPr>
            <a:spLocks noGrp="1"/>
          </p:cNvSpPr>
          <p:nvPr>
            <p:ph idx="1"/>
          </p:nvPr>
        </p:nvSpPr>
        <p:spPr/>
        <p:txBody>
          <a:bodyPr>
            <a:normAutofit/>
          </a:bodyPr>
          <a:lstStyle/>
          <a:p>
            <a:r>
              <a:rPr lang="en-US" dirty="0"/>
              <a:t>ECI uses </a:t>
            </a:r>
            <a:r>
              <a:rPr lang="en-US" dirty="0" smtClean="0"/>
              <a:t>interface specification </a:t>
            </a:r>
            <a:r>
              <a:rPr lang="en-US" dirty="0"/>
              <a:t>to:</a:t>
            </a:r>
          </a:p>
          <a:p>
            <a:pPr lvl="1"/>
            <a:r>
              <a:rPr lang="en-US" dirty="0"/>
              <a:t>Register message ID’s with software bus</a:t>
            </a:r>
          </a:p>
          <a:p>
            <a:pPr lvl="1"/>
            <a:r>
              <a:rPr lang="en-US" dirty="0" smtClean="0"/>
              <a:t>Check </a:t>
            </a:r>
            <a:r>
              <a:rPr lang="en-US" dirty="0" err="1"/>
              <a:t>sendMessage</a:t>
            </a:r>
            <a:r>
              <a:rPr lang="en-US" dirty="0"/>
              <a:t> </a:t>
            </a:r>
            <a:r>
              <a:rPr lang="en-US" dirty="0" smtClean="0"/>
              <a:t>flag to determine whether to send message</a:t>
            </a:r>
          </a:p>
          <a:p>
            <a:pPr lvl="2"/>
            <a:r>
              <a:rPr lang="en-US" dirty="0"/>
              <a:t>S</a:t>
            </a:r>
            <a:r>
              <a:rPr lang="en-US" dirty="0" smtClean="0"/>
              <a:t>upports </a:t>
            </a:r>
            <a:r>
              <a:rPr lang="en-US" dirty="0"/>
              <a:t>Asynchronous/Periodic </a:t>
            </a:r>
            <a:r>
              <a:rPr lang="en-US" dirty="0" smtClean="0"/>
              <a:t>messaging</a:t>
            </a:r>
            <a:endParaRPr lang="en-US" dirty="0"/>
          </a:p>
          <a:p>
            <a:pPr lvl="1"/>
            <a:r>
              <a:rPr lang="en-US" dirty="0" smtClean="0"/>
              <a:t>Copy packet payload </a:t>
            </a:r>
            <a:r>
              <a:rPr lang="en-US" dirty="0"/>
              <a:t>from </a:t>
            </a:r>
            <a:r>
              <a:rPr lang="en-US" dirty="0" smtClean="0"/>
              <a:t>external code</a:t>
            </a:r>
          </a:p>
          <a:p>
            <a:pPr lvl="1"/>
            <a:r>
              <a:rPr lang="en-US" dirty="0"/>
              <a:t>F</a:t>
            </a:r>
            <a:r>
              <a:rPr lang="en-US" dirty="0" smtClean="0"/>
              <a:t>ill header of outgoing packet (</a:t>
            </a:r>
            <a:r>
              <a:rPr lang="en-US" dirty="0" err="1" smtClean="0"/>
              <a:t>Apid</a:t>
            </a:r>
            <a:r>
              <a:rPr lang="en-US" dirty="0" smtClean="0"/>
              <a:t>, Length, Sequence Counter, Timestamp)</a:t>
            </a:r>
          </a:p>
          <a:p>
            <a:pPr lvl="1"/>
            <a:r>
              <a:rPr lang="en-US" dirty="0" smtClean="0"/>
              <a:t>Send </a:t>
            </a:r>
            <a:r>
              <a:rPr lang="en-US" dirty="0"/>
              <a:t>on software bus</a:t>
            </a:r>
          </a:p>
          <a:p>
            <a:pPr lvl="1"/>
            <a:r>
              <a:rPr lang="en-US" dirty="0"/>
              <a:t>Increment packet sent </a:t>
            </a:r>
            <a:r>
              <a:rPr lang="en-US" dirty="0" smtClean="0"/>
              <a:t>counter</a:t>
            </a:r>
          </a:p>
        </p:txBody>
      </p:sp>
    </p:spTree>
    <p:extLst>
      <p:ext uri="{BB962C8B-B14F-4D97-AF65-F5344CB8AC3E}">
        <p14:creationId xmlns:p14="http://schemas.microsoft.com/office/powerpoint/2010/main" val="23640624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CB9630-1D10-4925-AADB-206A04B9AD6B}"/>
              </a:ext>
            </a:extLst>
          </p:cNvPr>
          <p:cNvSpPr>
            <a:spLocks noGrp="1"/>
          </p:cNvSpPr>
          <p:nvPr>
            <p:ph type="title"/>
          </p:nvPr>
        </p:nvSpPr>
        <p:spPr/>
        <p:txBody>
          <a:bodyPr/>
          <a:lstStyle/>
          <a:p>
            <a:r>
              <a:rPr lang="en-US" dirty="0"/>
              <a:t>CFS Interfaces – Parameter </a:t>
            </a:r>
            <a:r>
              <a:rPr lang="en-US" dirty="0" smtClean="0"/>
              <a:t>Tables</a:t>
            </a:r>
            <a:endParaRPr lang="en-US" dirty="0"/>
          </a:p>
        </p:txBody>
      </p:sp>
      <p:sp>
        <p:nvSpPr>
          <p:cNvPr id="6" name="Content Placeholder 5">
            <a:extLst>
              <a:ext uri="{FF2B5EF4-FFF2-40B4-BE49-F238E27FC236}">
                <a16:creationId xmlns:a16="http://schemas.microsoft.com/office/drawing/2014/main" id="{05269EF2-9615-4740-B483-FB75239D5DE5}"/>
              </a:ext>
            </a:extLst>
          </p:cNvPr>
          <p:cNvSpPr>
            <a:spLocks noGrp="1"/>
          </p:cNvSpPr>
          <p:nvPr>
            <p:ph idx="1"/>
          </p:nvPr>
        </p:nvSpPr>
        <p:spPr/>
        <p:txBody>
          <a:bodyPr/>
          <a:lstStyle/>
          <a:p>
            <a:r>
              <a:rPr lang="en-US" dirty="0"/>
              <a:t>ECI uses </a:t>
            </a:r>
            <a:r>
              <a:rPr lang="en-US" dirty="0" smtClean="0"/>
              <a:t>interface </a:t>
            </a:r>
            <a:r>
              <a:rPr lang="en-US" dirty="0"/>
              <a:t>specification to:</a:t>
            </a:r>
          </a:p>
          <a:p>
            <a:pPr lvl="1"/>
            <a:r>
              <a:rPr lang="en-US" dirty="0"/>
              <a:t>Register parameter tables with CFS table services</a:t>
            </a:r>
          </a:p>
          <a:p>
            <a:pPr lvl="1"/>
            <a:r>
              <a:rPr lang="en-US" dirty="0"/>
              <a:t>Upon receipt of management request from table services:</a:t>
            </a:r>
          </a:p>
          <a:p>
            <a:pPr lvl="2"/>
            <a:r>
              <a:rPr lang="en-US" dirty="0"/>
              <a:t>Loads new table</a:t>
            </a:r>
          </a:p>
          <a:p>
            <a:pPr lvl="2"/>
            <a:r>
              <a:rPr lang="en-US" dirty="0"/>
              <a:t>Executes table validation function (if specified)</a:t>
            </a:r>
          </a:p>
          <a:p>
            <a:pPr lvl="2"/>
            <a:r>
              <a:rPr lang="en-US" dirty="0"/>
              <a:t>If passed, activates table</a:t>
            </a:r>
          </a:p>
          <a:p>
            <a:pPr lvl="1"/>
            <a:r>
              <a:rPr lang="en-US" dirty="0"/>
              <a:t>Dump table to telemetry packet</a:t>
            </a:r>
          </a:p>
        </p:txBody>
      </p:sp>
    </p:spTree>
    <p:extLst>
      <p:ext uri="{BB962C8B-B14F-4D97-AF65-F5344CB8AC3E}">
        <p14:creationId xmlns:p14="http://schemas.microsoft.com/office/powerpoint/2010/main" val="31269179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CB9630-1D10-4925-AADB-206A04B9AD6B}"/>
              </a:ext>
            </a:extLst>
          </p:cNvPr>
          <p:cNvSpPr>
            <a:spLocks noGrp="1"/>
          </p:cNvSpPr>
          <p:nvPr>
            <p:ph type="title"/>
          </p:nvPr>
        </p:nvSpPr>
        <p:spPr/>
        <p:txBody>
          <a:bodyPr/>
          <a:lstStyle/>
          <a:p>
            <a:r>
              <a:rPr lang="en-US" dirty="0"/>
              <a:t>CFS Interfaces – </a:t>
            </a:r>
            <a:r>
              <a:rPr lang="en-US" dirty="0" smtClean="0"/>
              <a:t>Events</a:t>
            </a:r>
            <a:endParaRPr lang="en-US" dirty="0"/>
          </a:p>
        </p:txBody>
      </p:sp>
      <p:sp>
        <p:nvSpPr>
          <p:cNvPr id="6" name="Content Placeholder 5">
            <a:extLst>
              <a:ext uri="{FF2B5EF4-FFF2-40B4-BE49-F238E27FC236}">
                <a16:creationId xmlns:a16="http://schemas.microsoft.com/office/drawing/2014/main" id="{05269EF2-9615-4740-B483-FB75239D5DE5}"/>
              </a:ext>
            </a:extLst>
          </p:cNvPr>
          <p:cNvSpPr>
            <a:spLocks noGrp="1"/>
          </p:cNvSpPr>
          <p:nvPr>
            <p:ph idx="1"/>
          </p:nvPr>
        </p:nvSpPr>
        <p:spPr/>
        <p:txBody>
          <a:bodyPr/>
          <a:lstStyle/>
          <a:p>
            <a:r>
              <a:rPr lang="en-US" dirty="0"/>
              <a:t>ECI uses </a:t>
            </a:r>
            <a:r>
              <a:rPr lang="en-US" dirty="0" smtClean="0"/>
              <a:t>interface </a:t>
            </a:r>
            <a:r>
              <a:rPr lang="en-US" dirty="0"/>
              <a:t>specification to:</a:t>
            </a:r>
          </a:p>
          <a:p>
            <a:pPr lvl="1"/>
            <a:r>
              <a:rPr lang="en-US" dirty="0"/>
              <a:t>Register </a:t>
            </a:r>
            <a:r>
              <a:rPr lang="en-US" dirty="0" smtClean="0"/>
              <a:t>events with CFE Event Services</a:t>
            </a:r>
          </a:p>
          <a:p>
            <a:pPr lvl="1"/>
            <a:r>
              <a:rPr lang="en-US" dirty="0" smtClean="0"/>
              <a:t>Issue event when flag is set</a:t>
            </a:r>
            <a:endParaRPr lang="en-US" dirty="0"/>
          </a:p>
        </p:txBody>
      </p:sp>
    </p:spTree>
    <p:extLst>
      <p:ext uri="{BB962C8B-B14F-4D97-AF65-F5344CB8AC3E}">
        <p14:creationId xmlns:p14="http://schemas.microsoft.com/office/powerpoint/2010/main" val="2460894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CB9630-1D10-4925-AADB-206A04B9AD6B}"/>
              </a:ext>
            </a:extLst>
          </p:cNvPr>
          <p:cNvSpPr>
            <a:spLocks noGrp="1"/>
          </p:cNvSpPr>
          <p:nvPr>
            <p:ph type="title"/>
          </p:nvPr>
        </p:nvSpPr>
        <p:spPr/>
        <p:txBody>
          <a:bodyPr/>
          <a:lstStyle/>
          <a:p>
            <a:r>
              <a:rPr lang="en-US" dirty="0"/>
              <a:t>CFS Interfaces – </a:t>
            </a:r>
            <a:r>
              <a:rPr lang="en-US" dirty="0" smtClean="0"/>
              <a:t>Status Flags</a:t>
            </a:r>
            <a:endParaRPr lang="en-US" dirty="0"/>
          </a:p>
        </p:txBody>
      </p:sp>
      <p:sp>
        <p:nvSpPr>
          <p:cNvPr id="6" name="Content Placeholder 5">
            <a:extLst>
              <a:ext uri="{FF2B5EF4-FFF2-40B4-BE49-F238E27FC236}">
                <a16:creationId xmlns:a16="http://schemas.microsoft.com/office/drawing/2014/main" id="{05269EF2-9615-4740-B483-FB75239D5DE5}"/>
              </a:ext>
            </a:extLst>
          </p:cNvPr>
          <p:cNvSpPr>
            <a:spLocks noGrp="1"/>
          </p:cNvSpPr>
          <p:nvPr>
            <p:ph idx="1"/>
          </p:nvPr>
        </p:nvSpPr>
        <p:spPr/>
        <p:txBody>
          <a:bodyPr/>
          <a:lstStyle/>
          <a:p>
            <a:r>
              <a:rPr lang="en-US" dirty="0"/>
              <a:t>ECI uses </a:t>
            </a:r>
            <a:r>
              <a:rPr lang="en-US" dirty="0" smtClean="0"/>
              <a:t>interface </a:t>
            </a:r>
            <a:r>
              <a:rPr lang="en-US" dirty="0"/>
              <a:t>specification to</a:t>
            </a:r>
            <a:r>
              <a:rPr lang="en-US" dirty="0" smtClean="0"/>
              <a:t>:</a:t>
            </a:r>
          </a:p>
          <a:p>
            <a:pPr lvl="1"/>
            <a:r>
              <a:rPr lang="en-US" dirty="0" smtClean="0"/>
              <a:t>Maintain latch flags indicating if flags have been set</a:t>
            </a:r>
            <a:endParaRPr lang="en-US" dirty="0"/>
          </a:p>
          <a:p>
            <a:pPr lvl="1"/>
            <a:r>
              <a:rPr lang="en-US" dirty="0" smtClean="0"/>
              <a:t>Concatenate flags into </a:t>
            </a:r>
            <a:r>
              <a:rPr lang="en-US" dirty="0" err="1" smtClean="0"/>
              <a:t>bitfields</a:t>
            </a:r>
            <a:r>
              <a:rPr lang="en-US" dirty="0" smtClean="0"/>
              <a:t> and telemeter in ECI </a:t>
            </a:r>
            <a:r>
              <a:rPr lang="en-US" dirty="0"/>
              <a:t>h</a:t>
            </a:r>
            <a:r>
              <a:rPr lang="en-US" dirty="0" smtClean="0"/>
              <a:t>ousekeeping packet</a:t>
            </a:r>
            <a:endParaRPr lang="en-US" dirty="0"/>
          </a:p>
        </p:txBody>
      </p:sp>
    </p:spTree>
    <p:extLst>
      <p:ext uri="{BB962C8B-B14F-4D97-AF65-F5344CB8AC3E}">
        <p14:creationId xmlns:p14="http://schemas.microsoft.com/office/powerpoint/2010/main" val="34849630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Compatible External Code Architectures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Calling:</a:t>
            </a:r>
          </a:p>
          <a:p>
            <a:pPr lvl="1"/>
            <a:r>
              <a:rPr lang="en-US" dirty="0" smtClean="0"/>
              <a:t>External code must provide a single “Step” </a:t>
            </a:r>
            <a:r>
              <a:rPr lang="en-US" dirty="0" smtClean="0"/>
              <a:t>function to be </a:t>
            </a:r>
            <a:r>
              <a:rPr lang="en-US" dirty="0" smtClean="0"/>
              <a:t>called each execution</a:t>
            </a:r>
          </a:p>
          <a:p>
            <a:pPr lvl="1"/>
            <a:r>
              <a:rPr lang="en-US" dirty="0" smtClean="0"/>
              <a:t>External code may also provide an initialization function and a termination function to implement setup/teardown</a:t>
            </a:r>
          </a:p>
          <a:p>
            <a:pPr lvl="1"/>
            <a:r>
              <a:rPr lang="en-US" dirty="0" smtClean="0"/>
              <a:t>Step/</a:t>
            </a:r>
            <a:r>
              <a:rPr lang="en-US" dirty="0" err="1" smtClean="0"/>
              <a:t>Init</a:t>
            </a:r>
            <a:r>
              <a:rPr lang="en-US" dirty="0" smtClean="0"/>
              <a:t>/Term functions </a:t>
            </a:r>
            <a:r>
              <a:rPr lang="en-US" dirty="0"/>
              <a:t>must not take any </a:t>
            </a:r>
            <a:r>
              <a:rPr lang="en-US" dirty="0" smtClean="0"/>
              <a:t>arguments (void/void interface)</a:t>
            </a:r>
            <a:endParaRPr lang="en-US" dirty="0" smtClean="0"/>
          </a:p>
          <a:p>
            <a:r>
              <a:rPr lang="en-US" dirty="0" smtClean="0"/>
              <a:t>I/O:</a:t>
            </a:r>
          </a:p>
          <a:p>
            <a:pPr lvl="1"/>
            <a:r>
              <a:rPr lang="en-US" dirty="0" smtClean="0"/>
              <a:t>Each message (input or output) must be a contiguous region of memory</a:t>
            </a:r>
          </a:p>
          <a:p>
            <a:pPr lvl="1"/>
            <a:r>
              <a:rPr lang="en-US" dirty="0" smtClean="0"/>
              <a:t>Must have global scope in external code</a:t>
            </a:r>
          </a:p>
          <a:p>
            <a:r>
              <a:rPr lang="en-US" dirty="0" smtClean="0"/>
              <a:t>Parameters:</a:t>
            </a:r>
          </a:p>
          <a:p>
            <a:pPr lvl="1"/>
            <a:r>
              <a:rPr lang="en-US" dirty="0" smtClean="0"/>
              <a:t>Each parameter table must be a contiguous region of memory</a:t>
            </a:r>
          </a:p>
          <a:p>
            <a:pPr lvl="1"/>
            <a:r>
              <a:rPr lang="en-US" dirty="0" smtClean="0"/>
              <a:t>Must have global scope in external </a:t>
            </a:r>
            <a:r>
              <a:rPr lang="en-US" dirty="0" smtClean="0"/>
              <a:t>code</a:t>
            </a:r>
          </a:p>
          <a:p>
            <a:r>
              <a:rPr lang="en-US" dirty="0" smtClean="0"/>
              <a:t>All interfaces must be declared at compilation (can’t register new messages/events/</a:t>
            </a:r>
            <a:r>
              <a:rPr lang="en-US" dirty="0" err="1" smtClean="0"/>
              <a:t>etc</a:t>
            </a:r>
            <a:r>
              <a:rPr lang="en-US" dirty="0" smtClean="0"/>
              <a:t> at runtime)</a:t>
            </a:r>
          </a:p>
          <a:p>
            <a:pPr lvl="1"/>
            <a:endParaRPr lang="en-US" dirty="0"/>
          </a:p>
          <a:p>
            <a:pPr lvl="1"/>
            <a:endParaRPr lang="en-US" dirty="0"/>
          </a:p>
        </p:txBody>
      </p:sp>
    </p:spTree>
    <p:extLst>
      <p:ext uri="{BB962C8B-B14F-4D97-AF65-F5344CB8AC3E}">
        <p14:creationId xmlns:p14="http://schemas.microsoft.com/office/powerpoint/2010/main" val="5758520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Code Sources</a:t>
            </a:r>
            <a:endParaRPr lang="en-US" dirty="0"/>
          </a:p>
        </p:txBody>
      </p:sp>
      <p:sp>
        <p:nvSpPr>
          <p:cNvPr id="3" name="Content Placeholder 2"/>
          <p:cNvSpPr>
            <a:spLocks noGrp="1"/>
          </p:cNvSpPr>
          <p:nvPr>
            <p:ph idx="1"/>
          </p:nvPr>
        </p:nvSpPr>
        <p:spPr/>
        <p:txBody>
          <a:bodyPr>
            <a:normAutofit/>
          </a:bodyPr>
          <a:lstStyle/>
          <a:p>
            <a:r>
              <a:rPr lang="en-US" dirty="0" smtClean="0"/>
              <a:t>SIL (Simulink Interface Layer):</a:t>
            </a:r>
          </a:p>
          <a:p>
            <a:pPr lvl="1"/>
            <a:r>
              <a:rPr lang="en-US" dirty="0" smtClean="0"/>
              <a:t>Extends Simulink code generation pipeline to automatically generate interface definition header file</a:t>
            </a:r>
          </a:p>
          <a:p>
            <a:pPr lvl="1"/>
            <a:r>
              <a:rPr lang="en-US" dirty="0" smtClean="0"/>
              <a:t>Fully automates code integration with ECI</a:t>
            </a:r>
            <a:endParaRPr lang="en-US" dirty="0"/>
          </a:p>
          <a:p>
            <a:r>
              <a:rPr lang="en-US" dirty="0" smtClean="0"/>
              <a:t>42:</a:t>
            </a:r>
          </a:p>
          <a:p>
            <a:pPr lvl="1"/>
            <a:r>
              <a:rPr lang="en-US" dirty="0" smtClean="0"/>
              <a:t>Examining feasibility of integrating 42 models into CFS</a:t>
            </a:r>
          </a:p>
          <a:p>
            <a:r>
              <a:rPr lang="en-US" dirty="0"/>
              <a:t>Handwritten Code:</a:t>
            </a:r>
          </a:p>
          <a:p>
            <a:pPr lvl="1"/>
            <a:r>
              <a:rPr lang="en-US" dirty="0"/>
              <a:t>No known examples yet</a:t>
            </a:r>
          </a:p>
          <a:p>
            <a:r>
              <a:rPr lang="en-US" dirty="0"/>
              <a:t>Legacy Code:</a:t>
            </a:r>
          </a:p>
          <a:p>
            <a:pPr lvl="1"/>
            <a:r>
              <a:rPr lang="en-US" dirty="0"/>
              <a:t>No known examples yet</a:t>
            </a:r>
          </a:p>
        </p:txBody>
      </p:sp>
    </p:spTree>
    <p:extLst>
      <p:ext uri="{BB962C8B-B14F-4D97-AF65-F5344CB8AC3E}">
        <p14:creationId xmlns:p14="http://schemas.microsoft.com/office/powerpoint/2010/main" val="11505872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35FF10-7047-4EE5-8BC6-1976B5A0E394}"/>
              </a:ext>
            </a:extLst>
          </p:cNvPr>
          <p:cNvSpPr>
            <a:spLocks noGrp="1"/>
          </p:cNvSpPr>
          <p:nvPr>
            <p:ph type="title"/>
          </p:nvPr>
        </p:nvSpPr>
        <p:spPr/>
        <p:txBody>
          <a:bodyPr/>
          <a:lstStyle/>
          <a:p>
            <a:r>
              <a:rPr lang="en-US" dirty="0"/>
              <a:t>ECI Interface Standard</a:t>
            </a:r>
          </a:p>
        </p:txBody>
      </p:sp>
      <p:sp>
        <p:nvSpPr>
          <p:cNvPr id="5" name="Text Placeholder 4">
            <a:extLst>
              <a:ext uri="{FF2B5EF4-FFF2-40B4-BE49-F238E27FC236}">
                <a16:creationId xmlns:a16="http://schemas.microsoft.com/office/drawing/2014/main" id="{84C12CF9-2341-40A8-8AD2-A3077E9D521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86469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B7A89-512B-4A7A-A699-CB55981EAA9F}"/>
              </a:ext>
            </a:extLst>
          </p:cNvPr>
          <p:cNvSpPr>
            <a:spLocks noGrp="1"/>
          </p:cNvSpPr>
          <p:nvPr>
            <p:ph type="title"/>
          </p:nvPr>
        </p:nvSpPr>
        <p:spPr/>
        <p:txBody>
          <a:bodyPr/>
          <a:lstStyle/>
          <a:p>
            <a:r>
              <a:rPr lang="en-US" dirty="0"/>
              <a:t>Interface Standard</a:t>
            </a:r>
          </a:p>
        </p:txBody>
      </p:sp>
      <p:sp>
        <p:nvSpPr>
          <p:cNvPr id="3" name="Content Placeholder 2">
            <a:extLst>
              <a:ext uri="{FF2B5EF4-FFF2-40B4-BE49-F238E27FC236}">
                <a16:creationId xmlns:a16="http://schemas.microsoft.com/office/drawing/2014/main" id="{D17ECDF8-EBE4-4FCD-B274-2BB21067D19F}"/>
              </a:ext>
            </a:extLst>
          </p:cNvPr>
          <p:cNvSpPr>
            <a:spLocks noGrp="1"/>
          </p:cNvSpPr>
          <p:nvPr>
            <p:ph idx="1"/>
          </p:nvPr>
        </p:nvSpPr>
        <p:spPr/>
        <p:txBody>
          <a:bodyPr/>
          <a:lstStyle/>
          <a:p>
            <a:r>
              <a:rPr lang="en-US" dirty="0"/>
              <a:t>Interface is specified via a header file (</a:t>
            </a:r>
            <a:r>
              <a:rPr lang="en-US" dirty="0" err="1"/>
              <a:t>eci_interface.h</a:t>
            </a:r>
            <a:r>
              <a:rPr lang="en-US" dirty="0"/>
              <a:t>) </a:t>
            </a:r>
          </a:p>
          <a:p>
            <a:pPr lvl="1"/>
            <a:r>
              <a:rPr lang="en-US" dirty="0" smtClean="0"/>
              <a:t>Agnostic to source (hand-written </a:t>
            </a:r>
            <a:r>
              <a:rPr lang="en-US" dirty="0"/>
              <a:t>or </a:t>
            </a:r>
            <a:r>
              <a:rPr lang="en-US" dirty="0" err="1" smtClean="0"/>
              <a:t>autogenerated</a:t>
            </a:r>
            <a:r>
              <a:rPr lang="en-US" dirty="0" smtClean="0"/>
              <a:t>) as long as it follows standard</a:t>
            </a:r>
            <a:endParaRPr lang="en-US" dirty="0"/>
          </a:p>
          <a:p>
            <a:r>
              <a:rPr lang="en-US" dirty="0" smtClean="0"/>
              <a:t>Interface header is compiled </a:t>
            </a:r>
            <a:r>
              <a:rPr lang="en-US" dirty="0"/>
              <a:t>with external code and ECI framework to produce a CFS application</a:t>
            </a:r>
          </a:p>
          <a:p>
            <a:endParaRPr lang="en-US" dirty="0"/>
          </a:p>
        </p:txBody>
      </p:sp>
    </p:spTree>
    <p:extLst>
      <p:ext uri="{BB962C8B-B14F-4D97-AF65-F5344CB8AC3E}">
        <p14:creationId xmlns:p14="http://schemas.microsoft.com/office/powerpoint/2010/main" val="7594181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68A00-520C-4401-85EA-2C50F9AF6B84}"/>
              </a:ext>
            </a:extLst>
          </p:cNvPr>
          <p:cNvSpPr>
            <a:spLocks noGrp="1"/>
          </p:cNvSpPr>
          <p:nvPr>
            <p:ph type="title"/>
          </p:nvPr>
        </p:nvSpPr>
        <p:spPr/>
        <p:txBody>
          <a:bodyPr/>
          <a:lstStyle/>
          <a:p>
            <a:r>
              <a:rPr lang="en-US" dirty="0"/>
              <a:t>Interface Standard: Code Calling Interface</a:t>
            </a:r>
          </a:p>
        </p:txBody>
      </p:sp>
      <p:sp>
        <p:nvSpPr>
          <p:cNvPr id="3" name="Content Placeholder 2">
            <a:extLst>
              <a:ext uri="{FF2B5EF4-FFF2-40B4-BE49-F238E27FC236}">
                <a16:creationId xmlns:a16="http://schemas.microsoft.com/office/drawing/2014/main" id="{87E35C64-9ECD-4CFD-9DD9-DF2F6FF86531}"/>
              </a:ext>
            </a:extLst>
          </p:cNvPr>
          <p:cNvSpPr>
            <a:spLocks noGrp="1"/>
          </p:cNvSpPr>
          <p:nvPr>
            <p:ph idx="1"/>
          </p:nvPr>
        </p:nvSpPr>
        <p:spPr/>
        <p:txBody>
          <a:bodyPr/>
          <a:lstStyle/>
          <a:p>
            <a:r>
              <a:rPr lang="en-US" dirty="0"/>
              <a:t>3 macros define functions to call during lifecycle of application:</a:t>
            </a:r>
          </a:p>
          <a:p>
            <a:pPr lvl="1"/>
            <a:r>
              <a:rPr lang="en-US" dirty="0"/>
              <a:t>MODEL_FCN_INIT: Called once at startup to initialize code</a:t>
            </a:r>
          </a:p>
          <a:p>
            <a:pPr lvl="1"/>
            <a:r>
              <a:rPr lang="en-US" dirty="0"/>
              <a:t>MODEL_FCN_STEP: Called every app execution</a:t>
            </a:r>
          </a:p>
          <a:p>
            <a:pPr lvl="1"/>
            <a:r>
              <a:rPr lang="en-US" dirty="0"/>
              <a:t>MODEL_FCN_TERM: Called once at termination to cleanup</a:t>
            </a:r>
          </a:p>
          <a:p>
            <a:r>
              <a:rPr lang="en-US" dirty="0"/>
              <a:t>Functions must not take any parameters</a:t>
            </a:r>
          </a:p>
          <a:p>
            <a:r>
              <a:rPr lang="en-US" dirty="0" smtClean="0"/>
              <a:t>Interface header example</a:t>
            </a:r>
            <a:r>
              <a:rPr lang="en-US" dirty="0"/>
              <a:t>:</a:t>
            </a:r>
          </a:p>
        </p:txBody>
      </p:sp>
      <p:sp>
        <p:nvSpPr>
          <p:cNvPr id="4" name="TextBox 3">
            <a:extLst>
              <a:ext uri="{FF2B5EF4-FFF2-40B4-BE49-F238E27FC236}">
                <a16:creationId xmlns:a16="http://schemas.microsoft.com/office/drawing/2014/main" id="{C8A14776-07AC-4D07-B72A-C9FE6C6292BB}"/>
              </a:ext>
            </a:extLst>
          </p:cNvPr>
          <p:cNvSpPr txBox="1"/>
          <p:nvPr/>
        </p:nvSpPr>
        <p:spPr>
          <a:xfrm>
            <a:off x="3223258" y="4694712"/>
            <a:ext cx="5745484" cy="1200329"/>
          </a:xfrm>
          <a:prstGeom prst="rect">
            <a:avLst/>
          </a:prstGeom>
          <a:noFill/>
        </p:spPr>
        <p:txBody>
          <a:bodyPr wrap="none" rtlCol="0">
            <a:spAutoFit/>
          </a:bodyPr>
          <a:lstStyle/>
          <a:p>
            <a:r>
              <a:rPr lang="en-US" dirty="0"/>
              <a:t>#define MODEL_FCN_INIT                     </a:t>
            </a:r>
            <a:r>
              <a:rPr lang="en-US" dirty="0" err="1"/>
              <a:t>MY_APP_initialize</a:t>
            </a:r>
            <a:r>
              <a:rPr lang="en-US" dirty="0"/>
              <a:t>();</a:t>
            </a:r>
          </a:p>
          <a:p>
            <a:r>
              <a:rPr lang="en-US" dirty="0"/>
              <a:t>#define MODEL_FCN_STEP                    </a:t>
            </a:r>
            <a:r>
              <a:rPr lang="en-US" dirty="0" err="1"/>
              <a:t>MY_APP_step</a:t>
            </a:r>
            <a:r>
              <a:rPr lang="en-US" dirty="0"/>
              <a:t>();</a:t>
            </a:r>
          </a:p>
          <a:p>
            <a:r>
              <a:rPr lang="en-US" dirty="0"/>
              <a:t>#define MODEL_FCN_TERM                  </a:t>
            </a:r>
            <a:r>
              <a:rPr lang="en-US" dirty="0" err="1"/>
              <a:t>MY_APP_terminate</a:t>
            </a:r>
            <a:r>
              <a:rPr lang="en-US" dirty="0"/>
              <a:t>();</a:t>
            </a:r>
          </a:p>
          <a:p>
            <a:endParaRPr lang="en-US" dirty="0"/>
          </a:p>
        </p:txBody>
      </p:sp>
    </p:spTree>
    <p:extLst>
      <p:ext uri="{BB962C8B-B14F-4D97-AF65-F5344CB8AC3E}">
        <p14:creationId xmlns:p14="http://schemas.microsoft.com/office/powerpoint/2010/main" val="26947245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7EB1C-85EC-4D8B-A43E-C3EA8ABD473E}"/>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39463D5D-B160-4736-B3F0-209C4E27E3B1}"/>
              </a:ext>
            </a:extLst>
          </p:cNvPr>
          <p:cNvSpPr>
            <a:spLocks noGrp="1"/>
          </p:cNvSpPr>
          <p:nvPr>
            <p:ph idx="1"/>
          </p:nvPr>
        </p:nvSpPr>
        <p:spPr>
          <a:xfrm>
            <a:off x="838200" y="3815255"/>
            <a:ext cx="10515600" cy="2361708"/>
          </a:xfrm>
        </p:spPr>
        <p:txBody>
          <a:bodyPr>
            <a:normAutofit/>
          </a:bodyPr>
          <a:lstStyle/>
          <a:p>
            <a:r>
              <a:rPr lang="en-US" dirty="0" smtClean="0"/>
              <a:t>Framework </a:t>
            </a:r>
            <a:r>
              <a:rPr lang="en-US" dirty="0"/>
              <a:t>which makes integrating externally-generated code into CFS environment easier</a:t>
            </a:r>
          </a:p>
          <a:p>
            <a:pPr lvl="1"/>
            <a:r>
              <a:rPr lang="en-US" dirty="0"/>
              <a:t>Targets:</a:t>
            </a:r>
          </a:p>
          <a:p>
            <a:pPr lvl="2"/>
            <a:r>
              <a:rPr lang="en-US" dirty="0"/>
              <a:t>Autogenerated code</a:t>
            </a:r>
          </a:p>
          <a:p>
            <a:pPr lvl="2"/>
            <a:r>
              <a:rPr lang="en-US" dirty="0"/>
              <a:t>Legacy code</a:t>
            </a:r>
          </a:p>
          <a:p>
            <a:pPr lvl="2"/>
            <a:r>
              <a:rPr lang="en-US" dirty="0"/>
              <a:t>Hand-written </a:t>
            </a:r>
            <a:r>
              <a:rPr lang="en-US" dirty="0" smtClean="0"/>
              <a:t>algorithms</a:t>
            </a:r>
            <a:endParaRPr lang="en-US" dirty="0"/>
          </a:p>
        </p:txBody>
      </p:sp>
      <p:sp>
        <p:nvSpPr>
          <p:cNvPr id="4" name="Rectangle 3"/>
          <p:cNvSpPr/>
          <p:nvPr/>
        </p:nvSpPr>
        <p:spPr>
          <a:xfrm>
            <a:off x="1776247" y="1930582"/>
            <a:ext cx="8187559" cy="1077218"/>
          </a:xfrm>
          <a:prstGeom prst="rect">
            <a:avLst/>
          </a:prstGeom>
        </p:spPr>
        <p:txBody>
          <a:bodyPr wrap="square">
            <a:spAutoFit/>
          </a:bodyPr>
          <a:lstStyle/>
          <a:p>
            <a:pPr algn="ctr"/>
            <a:r>
              <a:rPr lang="en-US" sz="3200" dirty="0" smtClean="0"/>
              <a:t>CFS                                      </a:t>
            </a:r>
            <a:r>
              <a:rPr lang="en-US" sz="3200" dirty="0"/>
              <a:t>ECI </a:t>
            </a:r>
            <a:endParaRPr lang="en-US" sz="3200" dirty="0" smtClean="0"/>
          </a:p>
          <a:p>
            <a:pPr algn="ctr"/>
            <a:r>
              <a:rPr lang="en-US" sz="3200" b="1" u="sng" dirty="0" smtClean="0"/>
              <a:t>C</a:t>
            </a:r>
            <a:r>
              <a:rPr lang="en-US" sz="3200" dirty="0" smtClean="0"/>
              <a:t>ore </a:t>
            </a:r>
            <a:r>
              <a:rPr lang="en-US" sz="3200" b="1" u="sng" dirty="0" smtClean="0"/>
              <a:t>F</a:t>
            </a:r>
            <a:r>
              <a:rPr lang="en-US" sz="3200" dirty="0" smtClean="0"/>
              <a:t>light </a:t>
            </a:r>
            <a:r>
              <a:rPr lang="en-US" sz="3200" b="1" u="sng" dirty="0" smtClean="0"/>
              <a:t>S</a:t>
            </a:r>
            <a:r>
              <a:rPr lang="en-US" sz="3200" dirty="0" smtClean="0"/>
              <a:t>ystem 	</a:t>
            </a:r>
            <a:r>
              <a:rPr lang="en-US" sz="3200" b="1" u="sng" dirty="0" smtClean="0"/>
              <a:t>E</a:t>
            </a:r>
            <a:r>
              <a:rPr lang="en-US" sz="3200" dirty="0" smtClean="0"/>
              <a:t>xternal </a:t>
            </a:r>
            <a:r>
              <a:rPr lang="en-US" sz="3200" b="1" u="sng" dirty="0"/>
              <a:t>C</a:t>
            </a:r>
            <a:r>
              <a:rPr lang="en-US" sz="3200" dirty="0"/>
              <a:t>ode </a:t>
            </a:r>
            <a:r>
              <a:rPr lang="en-US" sz="3200" b="1" u="sng" dirty="0" smtClean="0"/>
              <a:t>I</a:t>
            </a:r>
            <a:r>
              <a:rPr lang="en-US" sz="3200" dirty="0" smtClean="0"/>
              <a:t>nterface</a:t>
            </a:r>
            <a:endParaRPr lang="en-US" sz="3200" dirty="0"/>
          </a:p>
        </p:txBody>
      </p:sp>
    </p:spTree>
    <p:extLst>
      <p:ext uri="{BB962C8B-B14F-4D97-AF65-F5344CB8AC3E}">
        <p14:creationId xmlns:p14="http://schemas.microsoft.com/office/powerpoint/2010/main" val="20932289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C15C1-CA3D-440D-BAEF-7A75376B9CA9}"/>
              </a:ext>
            </a:extLst>
          </p:cNvPr>
          <p:cNvSpPr>
            <a:spLocks noGrp="1"/>
          </p:cNvSpPr>
          <p:nvPr>
            <p:ph type="title"/>
          </p:nvPr>
        </p:nvSpPr>
        <p:spPr/>
        <p:txBody>
          <a:bodyPr/>
          <a:lstStyle/>
          <a:p>
            <a:r>
              <a:rPr lang="en-US" dirty="0"/>
              <a:t>Interface Standard: Input Messages</a:t>
            </a:r>
          </a:p>
        </p:txBody>
      </p:sp>
      <p:sp>
        <p:nvSpPr>
          <p:cNvPr id="3" name="Content Placeholder 2">
            <a:extLst>
              <a:ext uri="{FF2B5EF4-FFF2-40B4-BE49-F238E27FC236}">
                <a16:creationId xmlns:a16="http://schemas.microsoft.com/office/drawing/2014/main" id="{F0F8CD31-C418-4FA2-AB9E-D20873C71C0B}"/>
              </a:ext>
            </a:extLst>
          </p:cNvPr>
          <p:cNvSpPr>
            <a:spLocks noGrp="1"/>
          </p:cNvSpPr>
          <p:nvPr>
            <p:ph idx="1"/>
          </p:nvPr>
        </p:nvSpPr>
        <p:spPr/>
        <p:txBody>
          <a:bodyPr>
            <a:normAutofit fontScale="92500" lnSpcReduction="10000"/>
          </a:bodyPr>
          <a:lstStyle/>
          <a:p>
            <a:r>
              <a:rPr lang="en-US" dirty="0"/>
              <a:t>Table ‘</a:t>
            </a:r>
            <a:r>
              <a:rPr lang="en-US" dirty="0" err="1"/>
              <a:t>ECI_MsgRcv</a:t>
            </a:r>
            <a:r>
              <a:rPr lang="en-US" dirty="0"/>
              <a:t>’ defines external code input messages</a:t>
            </a:r>
          </a:p>
          <a:p>
            <a:r>
              <a:rPr lang="en-US" dirty="0"/>
              <a:t>1 entry per message</a:t>
            </a:r>
          </a:p>
          <a:p>
            <a:r>
              <a:rPr lang="en-US" dirty="0"/>
              <a:t>For each message:</a:t>
            </a:r>
          </a:p>
          <a:p>
            <a:pPr lvl="1"/>
            <a:r>
              <a:rPr lang="en-US" dirty="0"/>
              <a:t>Message ID</a:t>
            </a:r>
          </a:p>
          <a:p>
            <a:pPr lvl="2"/>
            <a:r>
              <a:rPr lang="en-US" dirty="0"/>
              <a:t>Specified by FSW developer/integrator</a:t>
            </a:r>
          </a:p>
          <a:p>
            <a:pPr lvl="1"/>
            <a:r>
              <a:rPr lang="en-US" dirty="0"/>
              <a:t>Pointer to message in external code’s memory</a:t>
            </a:r>
          </a:p>
          <a:p>
            <a:pPr lvl="1"/>
            <a:r>
              <a:rPr lang="en-US" dirty="0"/>
              <a:t>Size of message</a:t>
            </a:r>
          </a:p>
          <a:p>
            <a:pPr lvl="1"/>
            <a:r>
              <a:rPr lang="en-US" dirty="0"/>
              <a:t>Command Buffer</a:t>
            </a:r>
          </a:p>
          <a:p>
            <a:pPr lvl="2"/>
            <a:r>
              <a:rPr lang="en-US" dirty="0"/>
              <a:t>Only used for command messages, otherwise Null</a:t>
            </a:r>
          </a:p>
          <a:p>
            <a:pPr lvl="1"/>
            <a:r>
              <a:rPr lang="en-US" dirty="0"/>
              <a:t>Null</a:t>
            </a:r>
          </a:p>
          <a:p>
            <a:pPr lvl="2"/>
            <a:r>
              <a:rPr lang="en-US" dirty="0"/>
              <a:t>Only used for output messages</a:t>
            </a:r>
          </a:p>
          <a:p>
            <a:r>
              <a:rPr lang="en-US" dirty="0"/>
              <a:t>Terminated with NULL entry</a:t>
            </a:r>
          </a:p>
          <a:p>
            <a:pPr lvl="1"/>
            <a:endParaRPr lang="en-US" dirty="0"/>
          </a:p>
          <a:p>
            <a:pPr lvl="1"/>
            <a:endParaRPr lang="en-US" dirty="0"/>
          </a:p>
        </p:txBody>
      </p:sp>
    </p:spTree>
    <p:extLst>
      <p:ext uri="{BB962C8B-B14F-4D97-AF65-F5344CB8AC3E}">
        <p14:creationId xmlns:p14="http://schemas.microsoft.com/office/powerpoint/2010/main" val="40272634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AF324-B284-426E-B9E9-E2F9E0DABECF}"/>
              </a:ext>
            </a:extLst>
          </p:cNvPr>
          <p:cNvSpPr>
            <a:spLocks noGrp="1"/>
          </p:cNvSpPr>
          <p:nvPr>
            <p:ph type="title"/>
          </p:nvPr>
        </p:nvSpPr>
        <p:spPr/>
        <p:txBody>
          <a:bodyPr/>
          <a:lstStyle/>
          <a:p>
            <a:r>
              <a:rPr lang="en-US" dirty="0" err="1"/>
              <a:t>ECI_MsgRcv</a:t>
            </a:r>
            <a:r>
              <a:rPr lang="en-US" dirty="0"/>
              <a:t> Example:</a:t>
            </a:r>
          </a:p>
        </p:txBody>
      </p:sp>
      <p:sp>
        <p:nvSpPr>
          <p:cNvPr id="3" name="Content Placeholder 2">
            <a:extLst>
              <a:ext uri="{FF2B5EF4-FFF2-40B4-BE49-F238E27FC236}">
                <a16:creationId xmlns:a16="http://schemas.microsoft.com/office/drawing/2014/main" id="{63D8128B-9C69-4339-B235-DF513B676E41}"/>
              </a:ext>
            </a:extLst>
          </p:cNvPr>
          <p:cNvSpPr>
            <a:spLocks noGrp="1"/>
          </p:cNvSpPr>
          <p:nvPr>
            <p:ph idx="1"/>
          </p:nvPr>
        </p:nvSpPr>
        <p:spPr/>
        <p:txBody>
          <a:bodyPr/>
          <a:lstStyle/>
          <a:p>
            <a:r>
              <a:rPr lang="en-US" dirty="0"/>
              <a:t>Entry Contents: {</a:t>
            </a:r>
            <a:r>
              <a:rPr lang="en-US" dirty="0" err="1"/>
              <a:t>appID</a:t>
            </a:r>
            <a:r>
              <a:rPr lang="en-US" dirty="0"/>
              <a:t>, pointer, size, </a:t>
            </a:r>
            <a:r>
              <a:rPr lang="en-US" dirty="0" err="1"/>
              <a:t>cmdBuffer</a:t>
            </a:r>
            <a:r>
              <a:rPr lang="en-US" dirty="0"/>
              <a:t>, NULL</a:t>
            </a:r>
            <a:r>
              <a:rPr lang="en-US" dirty="0" smtClean="0"/>
              <a:t>}</a:t>
            </a:r>
          </a:p>
          <a:p>
            <a:r>
              <a:rPr lang="en-US" dirty="0" smtClean="0"/>
              <a:t>Interface header example:</a:t>
            </a:r>
            <a:endParaRPr lang="en-US" dirty="0"/>
          </a:p>
        </p:txBody>
      </p:sp>
      <p:sp>
        <p:nvSpPr>
          <p:cNvPr id="5" name="TextBox 4">
            <a:extLst>
              <a:ext uri="{FF2B5EF4-FFF2-40B4-BE49-F238E27FC236}">
                <a16:creationId xmlns:a16="http://schemas.microsoft.com/office/drawing/2014/main" id="{A2660A03-B593-48F6-884C-B98EBEB9807E}"/>
              </a:ext>
            </a:extLst>
          </p:cNvPr>
          <p:cNvSpPr txBox="1"/>
          <p:nvPr/>
        </p:nvSpPr>
        <p:spPr>
          <a:xfrm>
            <a:off x="1206969" y="2965174"/>
            <a:ext cx="9184887" cy="3139321"/>
          </a:xfrm>
          <a:prstGeom prst="rect">
            <a:avLst/>
          </a:prstGeom>
          <a:noFill/>
        </p:spPr>
        <p:txBody>
          <a:bodyPr wrap="none" rtlCol="0">
            <a:spAutoFit/>
          </a:bodyPr>
          <a:lstStyle/>
          <a:p>
            <a:r>
              <a:rPr lang="en-US" dirty="0"/>
              <a:t>static </a:t>
            </a:r>
            <a:r>
              <a:rPr lang="en-US" dirty="0" err="1"/>
              <a:t>my_cmd_t</a:t>
            </a:r>
            <a:r>
              <a:rPr lang="en-US" dirty="0"/>
              <a:t> </a:t>
            </a:r>
            <a:r>
              <a:rPr lang="en-US" dirty="0" err="1"/>
              <a:t>my_cmd_queue</a:t>
            </a:r>
            <a:r>
              <a:rPr lang="en-US" dirty="0"/>
              <a:t>[CMD_MSG_QUEUE_SIZE];</a:t>
            </a:r>
          </a:p>
          <a:p>
            <a:endParaRPr lang="en-US" dirty="0"/>
          </a:p>
          <a:p>
            <a:r>
              <a:rPr lang="en-US" dirty="0"/>
              <a:t>static </a:t>
            </a:r>
            <a:r>
              <a:rPr lang="en-US" dirty="0" err="1"/>
              <a:t>ECI_Msg_t</a:t>
            </a:r>
            <a:r>
              <a:rPr lang="en-US" dirty="0"/>
              <a:t> </a:t>
            </a:r>
            <a:r>
              <a:rPr lang="en-US" dirty="0" err="1"/>
              <a:t>ECI_MsgRcv</a:t>
            </a:r>
            <a:r>
              <a:rPr lang="en-US" dirty="0"/>
              <a:t>[] = {</a:t>
            </a:r>
          </a:p>
          <a:p>
            <a:r>
              <a:rPr lang="en-US" dirty="0"/>
              <a:t>  { MY_APP_MY_CMD_MID, &amp;</a:t>
            </a:r>
            <a:r>
              <a:rPr lang="en-US" dirty="0" err="1"/>
              <a:t>my_cmd_pointer</a:t>
            </a:r>
            <a:r>
              <a:rPr lang="en-US" dirty="0"/>
              <a:t>, </a:t>
            </a:r>
            <a:r>
              <a:rPr lang="en-US" dirty="0" err="1"/>
              <a:t>sizeof</a:t>
            </a:r>
            <a:r>
              <a:rPr lang="en-US" dirty="0"/>
              <a:t>(</a:t>
            </a:r>
            <a:r>
              <a:rPr lang="en-US" dirty="0" err="1"/>
              <a:t>my_cmd_t</a:t>
            </a:r>
            <a:r>
              <a:rPr lang="en-US" dirty="0"/>
              <a:t>), &amp;</a:t>
            </a:r>
            <a:r>
              <a:rPr lang="en-US" dirty="0" err="1"/>
              <a:t>my_cmd_queue</a:t>
            </a:r>
            <a:r>
              <a:rPr lang="en-US" dirty="0"/>
              <a:t>[0], NULL },</a:t>
            </a:r>
          </a:p>
          <a:p>
            <a:endParaRPr lang="en-US" dirty="0"/>
          </a:p>
          <a:p>
            <a:r>
              <a:rPr lang="en-US" dirty="0"/>
              <a:t> { MY_APP_MY_TLM_MSG, &amp;</a:t>
            </a:r>
            <a:r>
              <a:rPr lang="en-US" dirty="0" err="1"/>
              <a:t>my_tlm_pointer</a:t>
            </a:r>
            <a:r>
              <a:rPr lang="en-US" dirty="0"/>
              <a:t>, </a:t>
            </a:r>
            <a:r>
              <a:rPr lang="en-US" dirty="0" err="1"/>
              <a:t>sizeof</a:t>
            </a:r>
            <a:r>
              <a:rPr lang="en-US" dirty="0"/>
              <a:t>(</a:t>
            </a:r>
            <a:r>
              <a:rPr lang="en-US" dirty="0" err="1"/>
              <a:t>my_tlm_t</a:t>
            </a:r>
            <a:r>
              <a:rPr lang="en-US" dirty="0"/>
              <a:t>), NULL, NULL },</a:t>
            </a:r>
          </a:p>
          <a:p>
            <a:endParaRPr lang="en-US" dirty="0"/>
          </a:p>
          <a:p>
            <a:r>
              <a:rPr lang="it-IT" dirty="0"/>
              <a:t> { 0, NULL, 0, NULL, NULL }</a:t>
            </a:r>
            <a:endParaRPr lang="en-US" dirty="0"/>
          </a:p>
          <a:p>
            <a:endParaRPr lang="en-US" dirty="0"/>
          </a:p>
          <a:p>
            <a:r>
              <a:rPr lang="en-US" dirty="0"/>
              <a:t>};</a:t>
            </a:r>
          </a:p>
          <a:p>
            <a:endParaRPr lang="en-US" dirty="0"/>
          </a:p>
        </p:txBody>
      </p:sp>
    </p:spTree>
    <p:extLst>
      <p:ext uri="{BB962C8B-B14F-4D97-AF65-F5344CB8AC3E}">
        <p14:creationId xmlns:p14="http://schemas.microsoft.com/office/powerpoint/2010/main" val="16295057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C15C1-CA3D-440D-BAEF-7A75376B9CA9}"/>
              </a:ext>
            </a:extLst>
          </p:cNvPr>
          <p:cNvSpPr>
            <a:spLocks noGrp="1"/>
          </p:cNvSpPr>
          <p:nvPr>
            <p:ph type="title"/>
          </p:nvPr>
        </p:nvSpPr>
        <p:spPr/>
        <p:txBody>
          <a:bodyPr/>
          <a:lstStyle/>
          <a:p>
            <a:r>
              <a:rPr lang="en-US" dirty="0"/>
              <a:t>Interface Standard: Output Messages</a:t>
            </a:r>
          </a:p>
        </p:txBody>
      </p:sp>
      <p:sp>
        <p:nvSpPr>
          <p:cNvPr id="3" name="Content Placeholder 2">
            <a:extLst>
              <a:ext uri="{FF2B5EF4-FFF2-40B4-BE49-F238E27FC236}">
                <a16:creationId xmlns:a16="http://schemas.microsoft.com/office/drawing/2014/main" id="{F0F8CD31-C418-4FA2-AB9E-D20873C71C0B}"/>
              </a:ext>
            </a:extLst>
          </p:cNvPr>
          <p:cNvSpPr>
            <a:spLocks noGrp="1"/>
          </p:cNvSpPr>
          <p:nvPr>
            <p:ph idx="1"/>
          </p:nvPr>
        </p:nvSpPr>
        <p:spPr/>
        <p:txBody>
          <a:bodyPr>
            <a:normAutofit fontScale="85000" lnSpcReduction="20000"/>
          </a:bodyPr>
          <a:lstStyle/>
          <a:p>
            <a:r>
              <a:rPr lang="en-US" dirty="0"/>
              <a:t>Table ‘</a:t>
            </a:r>
            <a:r>
              <a:rPr lang="en-US" dirty="0" err="1"/>
              <a:t>ECI_MsgSnd</a:t>
            </a:r>
            <a:r>
              <a:rPr lang="en-US" dirty="0"/>
              <a:t>’ defines external code output messages</a:t>
            </a:r>
          </a:p>
          <a:p>
            <a:r>
              <a:rPr lang="en-US" dirty="0"/>
              <a:t>1 entry per message</a:t>
            </a:r>
          </a:p>
          <a:p>
            <a:r>
              <a:rPr lang="en-US" dirty="0"/>
              <a:t>For each message:</a:t>
            </a:r>
          </a:p>
          <a:p>
            <a:pPr lvl="1"/>
            <a:r>
              <a:rPr lang="en-US" dirty="0"/>
              <a:t>Message ID</a:t>
            </a:r>
          </a:p>
          <a:p>
            <a:pPr lvl="2"/>
            <a:r>
              <a:rPr lang="en-US" dirty="0"/>
              <a:t>Specified by FSW developer/integrator</a:t>
            </a:r>
          </a:p>
          <a:p>
            <a:pPr lvl="1"/>
            <a:r>
              <a:rPr lang="en-US" dirty="0"/>
              <a:t>Pointer to message in external code’s memory</a:t>
            </a:r>
          </a:p>
          <a:p>
            <a:pPr lvl="1"/>
            <a:r>
              <a:rPr lang="en-US" dirty="0"/>
              <a:t>Size of message</a:t>
            </a:r>
          </a:p>
          <a:p>
            <a:pPr lvl="1"/>
            <a:r>
              <a:rPr lang="en-US" dirty="0"/>
              <a:t>Null</a:t>
            </a:r>
          </a:p>
          <a:p>
            <a:pPr lvl="2"/>
            <a:r>
              <a:rPr lang="en-US" dirty="0"/>
              <a:t>Field not used for output messages</a:t>
            </a:r>
          </a:p>
          <a:p>
            <a:pPr lvl="1"/>
            <a:r>
              <a:rPr lang="en-US" dirty="0"/>
              <a:t>Message send flag </a:t>
            </a:r>
          </a:p>
          <a:p>
            <a:pPr lvl="2"/>
            <a:r>
              <a:rPr lang="en-US" dirty="0"/>
              <a:t>True: Send message this cycle</a:t>
            </a:r>
          </a:p>
          <a:p>
            <a:pPr lvl="2"/>
            <a:r>
              <a:rPr lang="en-US" dirty="0"/>
              <a:t>False: Don’t send message this cycle</a:t>
            </a:r>
          </a:p>
          <a:p>
            <a:pPr lvl="2"/>
            <a:r>
              <a:rPr lang="en-US" dirty="0"/>
              <a:t>Null: Send every cycle</a:t>
            </a:r>
          </a:p>
          <a:p>
            <a:r>
              <a:rPr lang="en-US" dirty="0"/>
              <a:t>Terminated with NULL entry</a:t>
            </a:r>
          </a:p>
          <a:p>
            <a:pPr lvl="1"/>
            <a:endParaRPr lang="en-US" dirty="0"/>
          </a:p>
          <a:p>
            <a:pPr lvl="1"/>
            <a:endParaRPr lang="en-US" dirty="0"/>
          </a:p>
        </p:txBody>
      </p:sp>
    </p:spTree>
    <p:extLst>
      <p:ext uri="{BB962C8B-B14F-4D97-AF65-F5344CB8AC3E}">
        <p14:creationId xmlns:p14="http://schemas.microsoft.com/office/powerpoint/2010/main" val="17326458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AF324-B284-426E-B9E9-E2F9E0DABECF}"/>
              </a:ext>
            </a:extLst>
          </p:cNvPr>
          <p:cNvSpPr>
            <a:spLocks noGrp="1"/>
          </p:cNvSpPr>
          <p:nvPr>
            <p:ph type="title"/>
          </p:nvPr>
        </p:nvSpPr>
        <p:spPr/>
        <p:txBody>
          <a:bodyPr/>
          <a:lstStyle/>
          <a:p>
            <a:r>
              <a:rPr lang="en-US" dirty="0" err="1"/>
              <a:t>SIL_MsgSnd</a:t>
            </a:r>
            <a:r>
              <a:rPr lang="en-US" dirty="0"/>
              <a:t> Example:</a:t>
            </a:r>
          </a:p>
        </p:txBody>
      </p:sp>
      <p:sp>
        <p:nvSpPr>
          <p:cNvPr id="3" name="Content Placeholder 2">
            <a:extLst>
              <a:ext uri="{FF2B5EF4-FFF2-40B4-BE49-F238E27FC236}">
                <a16:creationId xmlns:a16="http://schemas.microsoft.com/office/drawing/2014/main" id="{63D8128B-9C69-4339-B235-DF513B676E41}"/>
              </a:ext>
            </a:extLst>
          </p:cNvPr>
          <p:cNvSpPr>
            <a:spLocks noGrp="1"/>
          </p:cNvSpPr>
          <p:nvPr>
            <p:ph idx="1"/>
          </p:nvPr>
        </p:nvSpPr>
        <p:spPr/>
        <p:txBody>
          <a:bodyPr/>
          <a:lstStyle/>
          <a:p>
            <a:r>
              <a:rPr lang="en-US" dirty="0"/>
              <a:t>Contents: {</a:t>
            </a:r>
            <a:r>
              <a:rPr lang="en-US" dirty="0" err="1"/>
              <a:t>appID</a:t>
            </a:r>
            <a:r>
              <a:rPr lang="en-US" dirty="0"/>
              <a:t>, pointer, size, NULL, </a:t>
            </a:r>
            <a:r>
              <a:rPr lang="en-US" dirty="0" err="1"/>
              <a:t>sendflag</a:t>
            </a:r>
            <a:r>
              <a:rPr lang="en-US" dirty="0"/>
              <a:t>}</a:t>
            </a:r>
          </a:p>
        </p:txBody>
      </p:sp>
      <p:sp>
        <p:nvSpPr>
          <p:cNvPr id="5" name="TextBox 4">
            <a:extLst>
              <a:ext uri="{FF2B5EF4-FFF2-40B4-BE49-F238E27FC236}">
                <a16:creationId xmlns:a16="http://schemas.microsoft.com/office/drawing/2014/main" id="{A2660A03-B593-48F6-884C-B98EBEB9807E}"/>
              </a:ext>
            </a:extLst>
          </p:cNvPr>
          <p:cNvSpPr txBox="1"/>
          <p:nvPr/>
        </p:nvSpPr>
        <p:spPr>
          <a:xfrm>
            <a:off x="1206969" y="2965174"/>
            <a:ext cx="9778061" cy="2308324"/>
          </a:xfrm>
          <a:prstGeom prst="rect">
            <a:avLst/>
          </a:prstGeom>
          <a:noFill/>
        </p:spPr>
        <p:txBody>
          <a:bodyPr wrap="none" rtlCol="0">
            <a:spAutoFit/>
          </a:bodyPr>
          <a:lstStyle/>
          <a:p>
            <a:r>
              <a:rPr lang="en-US" dirty="0"/>
              <a:t>static </a:t>
            </a:r>
            <a:r>
              <a:rPr lang="en-US" dirty="0" err="1"/>
              <a:t>ECI_Msg_t</a:t>
            </a:r>
            <a:r>
              <a:rPr lang="en-US" dirty="0"/>
              <a:t> </a:t>
            </a:r>
            <a:r>
              <a:rPr lang="en-US" dirty="0" err="1"/>
              <a:t>ECI_MsgSnd</a:t>
            </a:r>
            <a:r>
              <a:rPr lang="en-US" dirty="0"/>
              <a:t>[] = {</a:t>
            </a:r>
          </a:p>
          <a:p>
            <a:r>
              <a:rPr lang="en-US" dirty="0"/>
              <a:t>  { MY_APP_MY_MESSAGE_MID, &amp;</a:t>
            </a:r>
            <a:r>
              <a:rPr lang="en-US" dirty="0" err="1"/>
              <a:t>my_message</a:t>
            </a:r>
            <a:r>
              <a:rPr lang="en-US" dirty="0"/>
              <a:t>, </a:t>
            </a:r>
            <a:r>
              <a:rPr lang="en-US" dirty="0" err="1"/>
              <a:t>sizeof</a:t>
            </a:r>
            <a:r>
              <a:rPr lang="en-US" dirty="0"/>
              <a:t>(</a:t>
            </a:r>
            <a:r>
              <a:rPr lang="en-US" dirty="0" err="1"/>
              <a:t>my_message_t</a:t>
            </a:r>
            <a:r>
              <a:rPr lang="en-US" dirty="0"/>
              <a:t>), NULL, NULL },</a:t>
            </a:r>
          </a:p>
          <a:p>
            <a:r>
              <a:rPr lang="en-US" dirty="0"/>
              <a:t> </a:t>
            </a:r>
          </a:p>
          <a:p>
            <a:r>
              <a:rPr lang="en-US" dirty="0"/>
              <a:t>  { MY_APP_MY_MESSAGE2_MID, &amp;my_message2, </a:t>
            </a:r>
            <a:r>
              <a:rPr lang="en-US" dirty="0" err="1"/>
              <a:t>sizeof</a:t>
            </a:r>
            <a:r>
              <a:rPr lang="en-US" dirty="0"/>
              <a:t>(my_message2_t), NULL, sendMyMessage2 },</a:t>
            </a:r>
          </a:p>
          <a:p>
            <a:r>
              <a:rPr lang="en-US" dirty="0"/>
              <a:t> </a:t>
            </a:r>
          </a:p>
          <a:p>
            <a:r>
              <a:rPr lang="it-IT" dirty="0"/>
              <a:t>  { 0, NULL, 0, NULL, NULL }</a:t>
            </a:r>
          </a:p>
          <a:p>
            <a:r>
              <a:rPr lang="en-US" dirty="0"/>
              <a:t>};</a:t>
            </a:r>
          </a:p>
          <a:p>
            <a:endParaRPr lang="en-US" dirty="0"/>
          </a:p>
        </p:txBody>
      </p:sp>
    </p:spTree>
    <p:extLst>
      <p:ext uri="{BB962C8B-B14F-4D97-AF65-F5344CB8AC3E}">
        <p14:creationId xmlns:p14="http://schemas.microsoft.com/office/powerpoint/2010/main" val="11430852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C22D-DE48-40B8-9C98-44C29227F902}"/>
              </a:ext>
            </a:extLst>
          </p:cNvPr>
          <p:cNvSpPr>
            <a:spLocks noGrp="1"/>
          </p:cNvSpPr>
          <p:nvPr>
            <p:ph type="title"/>
          </p:nvPr>
        </p:nvSpPr>
        <p:spPr/>
        <p:txBody>
          <a:bodyPr/>
          <a:lstStyle/>
          <a:p>
            <a:r>
              <a:rPr lang="en-US" dirty="0"/>
              <a:t>Interface Standard: Parameter Tables </a:t>
            </a:r>
          </a:p>
        </p:txBody>
      </p:sp>
      <p:sp>
        <p:nvSpPr>
          <p:cNvPr id="3" name="Content Placeholder 2">
            <a:extLst>
              <a:ext uri="{FF2B5EF4-FFF2-40B4-BE49-F238E27FC236}">
                <a16:creationId xmlns:a16="http://schemas.microsoft.com/office/drawing/2014/main" id="{1CDD8DA9-F275-4DB8-AF02-63F037F190CD}"/>
              </a:ext>
            </a:extLst>
          </p:cNvPr>
          <p:cNvSpPr>
            <a:spLocks noGrp="1"/>
          </p:cNvSpPr>
          <p:nvPr>
            <p:ph idx="1"/>
          </p:nvPr>
        </p:nvSpPr>
        <p:spPr/>
        <p:txBody>
          <a:bodyPr>
            <a:normAutofit lnSpcReduction="10000"/>
          </a:bodyPr>
          <a:lstStyle/>
          <a:p>
            <a:r>
              <a:rPr lang="en-US" dirty="0"/>
              <a:t>Table ‘</a:t>
            </a:r>
            <a:r>
              <a:rPr lang="en-US" dirty="0" err="1"/>
              <a:t>ECI_ParamTable</a:t>
            </a:r>
            <a:r>
              <a:rPr lang="en-US" dirty="0"/>
              <a:t>’ defines external code parameter tables</a:t>
            </a:r>
          </a:p>
          <a:p>
            <a:r>
              <a:rPr lang="en-US" dirty="0"/>
              <a:t>1 entry per table</a:t>
            </a:r>
          </a:p>
          <a:p>
            <a:r>
              <a:rPr lang="en-US" dirty="0"/>
              <a:t>For each table:</a:t>
            </a:r>
          </a:p>
          <a:p>
            <a:pPr lvl="1"/>
            <a:r>
              <a:rPr lang="en-US" dirty="0"/>
              <a:t>Pointer to table in external code’s memory</a:t>
            </a:r>
          </a:p>
          <a:p>
            <a:pPr lvl="1"/>
            <a:r>
              <a:rPr lang="en-US" dirty="0"/>
              <a:t>String containing name of table</a:t>
            </a:r>
          </a:p>
          <a:p>
            <a:pPr lvl="1"/>
            <a:r>
              <a:rPr lang="en-US" dirty="0"/>
              <a:t>String containing description of table</a:t>
            </a:r>
          </a:p>
          <a:p>
            <a:pPr lvl="1"/>
            <a:r>
              <a:rPr lang="en-US" dirty="0"/>
              <a:t>String containing table filename</a:t>
            </a:r>
          </a:p>
          <a:p>
            <a:pPr lvl="1"/>
            <a:r>
              <a:rPr lang="en-US" dirty="0"/>
              <a:t>Size of </a:t>
            </a:r>
            <a:r>
              <a:rPr lang="en-US" dirty="0" smtClean="0"/>
              <a:t>table</a:t>
            </a:r>
          </a:p>
          <a:p>
            <a:pPr lvl="1"/>
            <a:r>
              <a:rPr lang="en-US" dirty="0" smtClean="0"/>
              <a:t>Pointer to table validation function</a:t>
            </a:r>
            <a:endParaRPr lang="en-US" dirty="0"/>
          </a:p>
          <a:p>
            <a:r>
              <a:rPr lang="en-US" dirty="0"/>
              <a:t>Terminated with NULL entry</a:t>
            </a:r>
          </a:p>
          <a:p>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21642797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AF324-B284-426E-B9E9-E2F9E0DABECF}"/>
              </a:ext>
            </a:extLst>
          </p:cNvPr>
          <p:cNvSpPr>
            <a:spLocks noGrp="1"/>
          </p:cNvSpPr>
          <p:nvPr>
            <p:ph type="title"/>
          </p:nvPr>
        </p:nvSpPr>
        <p:spPr/>
        <p:txBody>
          <a:bodyPr/>
          <a:lstStyle/>
          <a:p>
            <a:r>
              <a:rPr lang="en-US" dirty="0" err="1"/>
              <a:t>ECI_ParamTable</a:t>
            </a:r>
            <a:r>
              <a:rPr lang="en-US" dirty="0"/>
              <a:t> Example:</a:t>
            </a:r>
          </a:p>
        </p:txBody>
      </p:sp>
      <p:sp>
        <p:nvSpPr>
          <p:cNvPr id="3" name="Content Placeholder 2">
            <a:extLst>
              <a:ext uri="{FF2B5EF4-FFF2-40B4-BE49-F238E27FC236}">
                <a16:creationId xmlns:a16="http://schemas.microsoft.com/office/drawing/2014/main" id="{63D8128B-9C69-4339-B235-DF513B676E41}"/>
              </a:ext>
            </a:extLst>
          </p:cNvPr>
          <p:cNvSpPr>
            <a:spLocks noGrp="1"/>
          </p:cNvSpPr>
          <p:nvPr>
            <p:ph idx="1"/>
          </p:nvPr>
        </p:nvSpPr>
        <p:spPr/>
        <p:txBody>
          <a:bodyPr/>
          <a:lstStyle/>
          <a:p>
            <a:r>
              <a:rPr lang="en-US" dirty="0"/>
              <a:t>Contents: {pointer, name, description, </a:t>
            </a:r>
            <a:r>
              <a:rPr lang="en-US" dirty="0" err="1"/>
              <a:t>fileName</a:t>
            </a:r>
            <a:r>
              <a:rPr lang="en-US" dirty="0"/>
              <a:t>, </a:t>
            </a:r>
            <a:r>
              <a:rPr lang="en-US" dirty="0" smtClean="0"/>
              <a:t>size, </a:t>
            </a:r>
            <a:r>
              <a:rPr lang="en-US" dirty="0" err="1" smtClean="0"/>
              <a:t>validationFcn</a:t>
            </a:r>
            <a:r>
              <a:rPr lang="en-US" dirty="0" smtClean="0"/>
              <a:t>}</a:t>
            </a:r>
            <a:endParaRPr lang="en-US" dirty="0"/>
          </a:p>
        </p:txBody>
      </p:sp>
      <p:sp>
        <p:nvSpPr>
          <p:cNvPr id="5" name="TextBox 4">
            <a:extLst>
              <a:ext uri="{FF2B5EF4-FFF2-40B4-BE49-F238E27FC236}">
                <a16:creationId xmlns:a16="http://schemas.microsoft.com/office/drawing/2014/main" id="{A2660A03-B593-48F6-884C-B98EBEB9807E}"/>
              </a:ext>
            </a:extLst>
          </p:cNvPr>
          <p:cNvSpPr txBox="1"/>
          <p:nvPr/>
        </p:nvSpPr>
        <p:spPr>
          <a:xfrm>
            <a:off x="273288" y="2522557"/>
            <a:ext cx="11918712" cy="4247317"/>
          </a:xfrm>
          <a:prstGeom prst="rect">
            <a:avLst/>
          </a:prstGeom>
          <a:noFill/>
        </p:spPr>
        <p:txBody>
          <a:bodyPr wrap="none" rtlCol="0">
            <a:spAutoFit/>
          </a:bodyPr>
          <a:lstStyle/>
          <a:p>
            <a:r>
              <a:rPr lang="pt-BR" dirty="0"/>
              <a:t>#define DO_PARAM_TBL                   1</a:t>
            </a:r>
          </a:p>
          <a:p>
            <a:endParaRPr lang="en-US" dirty="0"/>
          </a:p>
          <a:p>
            <a:r>
              <a:rPr lang="en-US" dirty="0"/>
              <a:t>param_tbl1_t * param_tbl1;</a:t>
            </a:r>
          </a:p>
          <a:p>
            <a:r>
              <a:rPr lang="en-US" dirty="0"/>
              <a:t>param_tbl2_t * param_tbl2;</a:t>
            </a:r>
          </a:p>
          <a:p>
            <a:r>
              <a:rPr lang="fr-FR" dirty="0" err="1"/>
              <a:t>static</a:t>
            </a:r>
            <a:r>
              <a:rPr lang="fr-FR" dirty="0"/>
              <a:t> </a:t>
            </a:r>
            <a:r>
              <a:rPr lang="fr-FR" dirty="0" err="1"/>
              <a:t>ECI_Tbl_t</a:t>
            </a:r>
            <a:r>
              <a:rPr lang="fr-FR" dirty="0"/>
              <a:t> </a:t>
            </a:r>
            <a:r>
              <a:rPr lang="fr-FR" dirty="0" err="1"/>
              <a:t>ECI_ParamTable</a:t>
            </a:r>
            <a:r>
              <a:rPr lang="fr-FR" dirty="0"/>
              <a:t>[] = {</a:t>
            </a:r>
          </a:p>
          <a:p>
            <a:endParaRPr lang="fr-FR" dirty="0"/>
          </a:p>
          <a:p>
            <a:r>
              <a:rPr lang="en-US" dirty="0"/>
              <a:t>  { &amp;(param_tbl1),  “MY_APP_PARAM_TBL1", “My app’s param table 1", “MY_APP_PARAM_TBL1.tbl", </a:t>
            </a:r>
            <a:r>
              <a:rPr lang="en-US" dirty="0" err="1"/>
              <a:t>sizeof</a:t>
            </a:r>
            <a:r>
              <a:rPr lang="en-US" dirty="0"/>
              <a:t>(param_tbl1_t</a:t>
            </a:r>
            <a:r>
              <a:rPr lang="en-US" dirty="0" smtClean="0"/>
              <a:t>),</a:t>
            </a:r>
          </a:p>
          <a:p>
            <a:r>
              <a:rPr lang="en-US" dirty="0"/>
              <a:t>	</a:t>
            </a:r>
            <a:r>
              <a:rPr lang="en-US" dirty="0" smtClean="0"/>
              <a:t>&amp;param_tbl1_validate</a:t>
            </a:r>
            <a:r>
              <a:rPr lang="en-US" dirty="0" smtClean="0"/>
              <a:t>},</a:t>
            </a:r>
            <a:endParaRPr lang="en-US" dirty="0"/>
          </a:p>
          <a:p>
            <a:r>
              <a:rPr lang="en-US" dirty="0"/>
              <a:t> </a:t>
            </a:r>
          </a:p>
          <a:p>
            <a:r>
              <a:rPr lang="en-US" dirty="0"/>
              <a:t>  { &amp;(param_tbl2),  “MY_APP_PARAM_TBL2",  " My app’s param table 2",  </a:t>
            </a:r>
            <a:r>
              <a:rPr lang="en-US" dirty="0" smtClean="0"/>
              <a:t>"MY_APP_PARAM_TBL1.tbl</a:t>
            </a:r>
            <a:r>
              <a:rPr lang="en-US" dirty="0"/>
              <a:t>", </a:t>
            </a:r>
            <a:r>
              <a:rPr lang="en-US" dirty="0" err="1"/>
              <a:t>sizeof</a:t>
            </a:r>
            <a:r>
              <a:rPr lang="en-US" dirty="0"/>
              <a:t>(param_tbl2_t),</a:t>
            </a:r>
          </a:p>
          <a:p>
            <a:r>
              <a:rPr lang="en-US" dirty="0"/>
              <a:t>  </a:t>
            </a:r>
            <a:r>
              <a:rPr lang="en-US" dirty="0"/>
              <a:t>	 </a:t>
            </a:r>
            <a:r>
              <a:rPr lang="en-US" dirty="0" smtClean="0"/>
              <a:t>NULL},</a:t>
            </a:r>
            <a:endParaRPr lang="en-US" dirty="0"/>
          </a:p>
          <a:p>
            <a:endParaRPr lang="en-US" dirty="0"/>
          </a:p>
          <a:p>
            <a:r>
              <a:rPr lang="en-US" dirty="0"/>
              <a:t>  { 0, 0, 0, 0, </a:t>
            </a:r>
            <a:r>
              <a:rPr lang="en-US" dirty="0" smtClean="0"/>
              <a:t>0, 0 </a:t>
            </a:r>
            <a:r>
              <a:rPr lang="en-US" dirty="0"/>
              <a:t>}</a:t>
            </a:r>
          </a:p>
          <a:p>
            <a:r>
              <a:rPr lang="en-US" dirty="0"/>
              <a:t>};</a:t>
            </a:r>
          </a:p>
          <a:p>
            <a:endParaRPr lang="en-US" dirty="0"/>
          </a:p>
        </p:txBody>
      </p:sp>
    </p:spTree>
    <p:extLst>
      <p:ext uri="{BB962C8B-B14F-4D97-AF65-F5344CB8AC3E}">
        <p14:creationId xmlns:p14="http://schemas.microsoft.com/office/powerpoint/2010/main" val="21255294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C36C6-7723-471B-9596-3A03A3934EB5}"/>
              </a:ext>
            </a:extLst>
          </p:cNvPr>
          <p:cNvSpPr>
            <a:spLocks noGrp="1"/>
          </p:cNvSpPr>
          <p:nvPr>
            <p:ph type="title"/>
          </p:nvPr>
        </p:nvSpPr>
        <p:spPr/>
        <p:txBody>
          <a:bodyPr/>
          <a:lstStyle/>
          <a:p>
            <a:r>
              <a:rPr lang="en-US" dirty="0"/>
              <a:t>Interface Standard: Event Messages </a:t>
            </a:r>
          </a:p>
        </p:txBody>
      </p:sp>
      <p:sp>
        <p:nvSpPr>
          <p:cNvPr id="3" name="Content Placeholder 2">
            <a:extLst>
              <a:ext uri="{FF2B5EF4-FFF2-40B4-BE49-F238E27FC236}">
                <a16:creationId xmlns:a16="http://schemas.microsoft.com/office/drawing/2014/main" id="{5E051359-BDF5-45FA-88D5-EBAD5EA65924}"/>
              </a:ext>
            </a:extLst>
          </p:cNvPr>
          <p:cNvSpPr>
            <a:spLocks noGrp="1"/>
          </p:cNvSpPr>
          <p:nvPr>
            <p:ph idx="1"/>
          </p:nvPr>
        </p:nvSpPr>
        <p:spPr/>
        <p:txBody>
          <a:bodyPr>
            <a:normAutofit fontScale="92500" lnSpcReduction="20000"/>
          </a:bodyPr>
          <a:lstStyle/>
          <a:p>
            <a:r>
              <a:rPr lang="en-US" dirty="0"/>
              <a:t>Table ‘</a:t>
            </a:r>
            <a:r>
              <a:rPr lang="en-US" dirty="0" err="1"/>
              <a:t>ECI_Events</a:t>
            </a:r>
            <a:r>
              <a:rPr lang="en-US" dirty="0"/>
              <a:t>’ defines external code event messages</a:t>
            </a:r>
          </a:p>
          <a:p>
            <a:r>
              <a:rPr lang="en-US" dirty="0"/>
              <a:t>1 entry per event</a:t>
            </a:r>
          </a:p>
          <a:p>
            <a:r>
              <a:rPr lang="en-US" dirty="0"/>
              <a:t>For each event:</a:t>
            </a:r>
          </a:p>
          <a:p>
            <a:pPr lvl="1"/>
            <a:r>
              <a:rPr lang="en-US" dirty="0"/>
              <a:t>Number of data points</a:t>
            </a:r>
          </a:p>
          <a:p>
            <a:pPr lvl="1"/>
            <a:r>
              <a:rPr lang="en-US" dirty="0"/>
              <a:t>Event ID (unique to app)</a:t>
            </a:r>
          </a:p>
          <a:p>
            <a:pPr lvl="1"/>
            <a:r>
              <a:rPr lang="en-US" dirty="0"/>
              <a:t>Event type (debug, info, error, critical)</a:t>
            </a:r>
          </a:p>
          <a:p>
            <a:pPr lvl="1"/>
            <a:r>
              <a:rPr lang="en-US" dirty="0"/>
              <a:t>Event mask (output filter)</a:t>
            </a:r>
          </a:p>
          <a:p>
            <a:pPr lvl="1"/>
            <a:r>
              <a:rPr lang="en-US" dirty="0"/>
              <a:t>Event Flag (Boolean indicating to send event)</a:t>
            </a:r>
          </a:p>
          <a:p>
            <a:pPr lvl="1"/>
            <a:r>
              <a:rPr lang="en-US" dirty="0"/>
              <a:t>Event Message (</a:t>
            </a:r>
            <a:r>
              <a:rPr lang="en-US" dirty="0" err="1"/>
              <a:t>fprintf</a:t>
            </a:r>
            <a:r>
              <a:rPr lang="en-US" dirty="0"/>
              <a:t>-style string to send)</a:t>
            </a:r>
          </a:p>
          <a:p>
            <a:pPr lvl="1"/>
            <a:r>
              <a:rPr lang="en-US" dirty="0"/>
              <a:t>Location string (identifying where in code message originated)</a:t>
            </a:r>
          </a:p>
          <a:p>
            <a:pPr lvl="1"/>
            <a:r>
              <a:rPr lang="en-US" dirty="0"/>
              <a:t>Up to 5 data values to include in message</a:t>
            </a:r>
          </a:p>
          <a:p>
            <a:pPr lvl="2"/>
            <a:r>
              <a:rPr lang="en-US" dirty="0"/>
              <a:t>Unused data values ignored</a:t>
            </a:r>
          </a:p>
          <a:p>
            <a:r>
              <a:rPr lang="en-US" dirty="0"/>
              <a:t>Terminated with NULL entry</a:t>
            </a:r>
          </a:p>
          <a:p>
            <a:endParaRPr lang="en-US" dirty="0"/>
          </a:p>
          <a:p>
            <a:pPr lvl="1"/>
            <a:endParaRPr lang="en-US" dirty="0"/>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21178316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AF324-B284-426E-B9E9-E2F9E0DABECF}"/>
              </a:ext>
            </a:extLst>
          </p:cNvPr>
          <p:cNvSpPr>
            <a:spLocks noGrp="1"/>
          </p:cNvSpPr>
          <p:nvPr>
            <p:ph type="title"/>
          </p:nvPr>
        </p:nvSpPr>
        <p:spPr/>
        <p:txBody>
          <a:bodyPr/>
          <a:lstStyle/>
          <a:p>
            <a:r>
              <a:rPr lang="en-US" dirty="0" err="1"/>
              <a:t>ECI_Events</a:t>
            </a:r>
            <a:r>
              <a:rPr lang="en-US" dirty="0"/>
              <a:t> Example:</a:t>
            </a:r>
          </a:p>
        </p:txBody>
      </p:sp>
      <p:sp>
        <p:nvSpPr>
          <p:cNvPr id="3" name="Content Placeholder 2">
            <a:extLst>
              <a:ext uri="{FF2B5EF4-FFF2-40B4-BE49-F238E27FC236}">
                <a16:creationId xmlns:a16="http://schemas.microsoft.com/office/drawing/2014/main" id="{63D8128B-9C69-4339-B235-DF513B676E41}"/>
              </a:ext>
            </a:extLst>
          </p:cNvPr>
          <p:cNvSpPr>
            <a:spLocks noGrp="1"/>
          </p:cNvSpPr>
          <p:nvPr>
            <p:ph idx="1"/>
          </p:nvPr>
        </p:nvSpPr>
        <p:spPr/>
        <p:txBody>
          <a:bodyPr/>
          <a:lstStyle/>
          <a:p>
            <a:r>
              <a:rPr lang="en-US" dirty="0"/>
              <a:t>Contents: {</a:t>
            </a:r>
            <a:r>
              <a:rPr lang="en-US" dirty="0" err="1"/>
              <a:t>numData</a:t>
            </a:r>
            <a:r>
              <a:rPr lang="en-US" dirty="0"/>
              <a:t>, </a:t>
            </a:r>
            <a:r>
              <a:rPr lang="en-US" dirty="0" err="1"/>
              <a:t>EventID</a:t>
            </a:r>
            <a:r>
              <a:rPr lang="en-US" dirty="0"/>
              <a:t>, </a:t>
            </a:r>
            <a:r>
              <a:rPr lang="en-US" dirty="0" err="1"/>
              <a:t>eventType</a:t>
            </a:r>
            <a:r>
              <a:rPr lang="en-US" dirty="0"/>
              <a:t>, </a:t>
            </a:r>
            <a:r>
              <a:rPr lang="en-US" dirty="0" err="1"/>
              <a:t>eventFlag</a:t>
            </a:r>
            <a:r>
              <a:rPr lang="en-US" dirty="0"/>
              <a:t>, </a:t>
            </a:r>
            <a:r>
              <a:rPr lang="en-US" dirty="0" err="1"/>
              <a:t>eventMessage</a:t>
            </a:r>
            <a:r>
              <a:rPr lang="en-US" dirty="0"/>
              <a:t>, </a:t>
            </a:r>
            <a:r>
              <a:rPr lang="en-US" dirty="0" err="1"/>
              <a:t>eventLocation</a:t>
            </a:r>
            <a:r>
              <a:rPr lang="en-US" dirty="0"/>
              <a:t>, dataValue1, dataValue2, dataValue3, dataValue4, dataValue5}</a:t>
            </a:r>
          </a:p>
        </p:txBody>
      </p:sp>
      <p:sp>
        <p:nvSpPr>
          <p:cNvPr id="5" name="TextBox 4">
            <a:extLst>
              <a:ext uri="{FF2B5EF4-FFF2-40B4-BE49-F238E27FC236}">
                <a16:creationId xmlns:a16="http://schemas.microsoft.com/office/drawing/2014/main" id="{A2660A03-B593-48F6-884C-B98EBEB9807E}"/>
              </a:ext>
            </a:extLst>
          </p:cNvPr>
          <p:cNvSpPr txBox="1"/>
          <p:nvPr/>
        </p:nvSpPr>
        <p:spPr>
          <a:xfrm>
            <a:off x="1792161" y="3429000"/>
            <a:ext cx="8607677" cy="2862322"/>
          </a:xfrm>
          <a:prstGeom prst="rect">
            <a:avLst/>
          </a:prstGeom>
          <a:noFill/>
        </p:spPr>
        <p:txBody>
          <a:bodyPr wrap="none" rtlCol="0">
            <a:spAutoFit/>
          </a:bodyPr>
          <a:lstStyle/>
          <a:p>
            <a:r>
              <a:rPr lang="en-US" dirty="0"/>
              <a:t>#define ECI_EVENT_TABLE_DEFINED        1</a:t>
            </a:r>
          </a:p>
          <a:p>
            <a:r>
              <a:rPr lang="en-US" dirty="0"/>
              <a:t>static const </a:t>
            </a:r>
            <a:r>
              <a:rPr lang="en-US" dirty="0" err="1"/>
              <a:t>ECI_Evs_t</a:t>
            </a:r>
            <a:r>
              <a:rPr lang="en-US" dirty="0"/>
              <a:t> </a:t>
            </a:r>
            <a:r>
              <a:rPr lang="en-US" dirty="0" err="1"/>
              <a:t>ECI_Events</a:t>
            </a:r>
            <a:r>
              <a:rPr lang="en-US" dirty="0"/>
              <a:t>[] = {</a:t>
            </a:r>
          </a:p>
          <a:p>
            <a:r>
              <a:rPr lang="en-US" dirty="0"/>
              <a:t>  { EVENT_message1_ID, my_event1_id, </a:t>
            </a:r>
            <a:r>
              <a:rPr lang="en-US" dirty="0" err="1"/>
              <a:t>eventType</a:t>
            </a:r>
            <a:r>
              <a:rPr lang="en-US" dirty="0"/>
              <a:t>, CFE_EVS_NO_MASK,  sendEvent1Flag,</a:t>
            </a:r>
          </a:p>
          <a:p>
            <a:r>
              <a:rPr lang="en-US" dirty="0"/>
              <a:t>    “Event1 message! Data value is: %f”, “</a:t>
            </a:r>
            <a:r>
              <a:rPr lang="en-US" dirty="0" err="1"/>
              <a:t>myfcn</a:t>
            </a:r>
            <a:r>
              <a:rPr lang="en-US" dirty="0"/>
              <a:t>()", &amp;</a:t>
            </a:r>
            <a:r>
              <a:rPr lang="en-US" dirty="0" err="1"/>
              <a:t>myDataVal</a:t>
            </a:r>
            <a:r>
              <a:rPr lang="en-US" dirty="0"/>
              <a:t>,  0,  0,  0,  0</a:t>
            </a:r>
          </a:p>
          <a:p>
            <a:r>
              <a:rPr lang="en-US" dirty="0"/>
              <a:t>  },</a:t>
            </a:r>
          </a:p>
          <a:p>
            <a:endParaRPr lang="en-US" dirty="0"/>
          </a:p>
          <a:p>
            <a:r>
              <a:rPr lang="en-US" dirty="0"/>
              <a:t>  { 0, 0, 0, 0, 0, 0, 0, 0, 0, 0, 0, 0 }</a:t>
            </a:r>
          </a:p>
          <a:p>
            <a:r>
              <a:rPr lang="en-US" dirty="0"/>
              <a:t>};</a:t>
            </a:r>
          </a:p>
          <a:p>
            <a:endParaRPr lang="en-US" dirty="0"/>
          </a:p>
          <a:p>
            <a:endParaRPr lang="en-US" dirty="0"/>
          </a:p>
        </p:txBody>
      </p:sp>
    </p:spTree>
    <p:extLst>
      <p:ext uri="{BB962C8B-B14F-4D97-AF65-F5344CB8AC3E}">
        <p14:creationId xmlns:p14="http://schemas.microsoft.com/office/powerpoint/2010/main" val="20541866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C36C6-7723-471B-9596-3A03A3934EB5}"/>
              </a:ext>
            </a:extLst>
          </p:cNvPr>
          <p:cNvSpPr>
            <a:spLocks noGrp="1"/>
          </p:cNvSpPr>
          <p:nvPr>
            <p:ph type="title"/>
          </p:nvPr>
        </p:nvSpPr>
        <p:spPr/>
        <p:txBody>
          <a:bodyPr/>
          <a:lstStyle/>
          <a:p>
            <a:r>
              <a:rPr lang="en-US" dirty="0"/>
              <a:t>Interface Standard: Status Flags</a:t>
            </a:r>
          </a:p>
        </p:txBody>
      </p:sp>
      <p:sp>
        <p:nvSpPr>
          <p:cNvPr id="3" name="Content Placeholder 2">
            <a:extLst>
              <a:ext uri="{FF2B5EF4-FFF2-40B4-BE49-F238E27FC236}">
                <a16:creationId xmlns:a16="http://schemas.microsoft.com/office/drawing/2014/main" id="{5E051359-BDF5-45FA-88D5-EBAD5EA65924}"/>
              </a:ext>
            </a:extLst>
          </p:cNvPr>
          <p:cNvSpPr>
            <a:spLocks noGrp="1"/>
          </p:cNvSpPr>
          <p:nvPr>
            <p:ph idx="1"/>
          </p:nvPr>
        </p:nvSpPr>
        <p:spPr/>
        <p:txBody>
          <a:bodyPr>
            <a:normAutofit/>
          </a:bodyPr>
          <a:lstStyle/>
          <a:p>
            <a:r>
              <a:rPr lang="en-US" dirty="0"/>
              <a:t>Table ‘ECI_FDC’ defines external code critical data</a:t>
            </a:r>
          </a:p>
          <a:p>
            <a:r>
              <a:rPr lang="en-US" dirty="0"/>
              <a:t>1 entry per event</a:t>
            </a:r>
          </a:p>
          <a:p>
            <a:r>
              <a:rPr lang="en-US" dirty="0"/>
              <a:t>For each event:</a:t>
            </a:r>
          </a:p>
          <a:p>
            <a:pPr lvl="1"/>
            <a:r>
              <a:rPr lang="en-US" dirty="0"/>
              <a:t>Flag ID</a:t>
            </a:r>
          </a:p>
          <a:p>
            <a:pPr lvl="2"/>
            <a:r>
              <a:rPr lang="en-US" dirty="0"/>
              <a:t>Unique to app</a:t>
            </a:r>
          </a:p>
          <a:p>
            <a:pPr lvl="1"/>
            <a:r>
              <a:rPr lang="en-US" dirty="0"/>
              <a:t>Boolean Flag</a:t>
            </a:r>
          </a:p>
          <a:p>
            <a:r>
              <a:rPr lang="en-US" dirty="0"/>
              <a:t>Terminated with NULL entry</a:t>
            </a:r>
          </a:p>
        </p:txBody>
      </p:sp>
    </p:spTree>
    <p:extLst>
      <p:ext uri="{BB962C8B-B14F-4D97-AF65-F5344CB8AC3E}">
        <p14:creationId xmlns:p14="http://schemas.microsoft.com/office/powerpoint/2010/main" val="26876006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48C34-28D5-46B0-8860-38184595B6B1}"/>
              </a:ext>
            </a:extLst>
          </p:cNvPr>
          <p:cNvSpPr>
            <a:spLocks noGrp="1"/>
          </p:cNvSpPr>
          <p:nvPr>
            <p:ph type="title"/>
          </p:nvPr>
        </p:nvSpPr>
        <p:spPr/>
        <p:txBody>
          <a:bodyPr/>
          <a:lstStyle/>
          <a:p>
            <a:r>
              <a:rPr lang="en-US" dirty="0"/>
              <a:t>ECI_FDC Example:</a:t>
            </a:r>
          </a:p>
        </p:txBody>
      </p:sp>
      <p:sp>
        <p:nvSpPr>
          <p:cNvPr id="3" name="Content Placeholder 2">
            <a:extLst>
              <a:ext uri="{FF2B5EF4-FFF2-40B4-BE49-F238E27FC236}">
                <a16:creationId xmlns:a16="http://schemas.microsoft.com/office/drawing/2014/main" id="{40D15D2C-285F-41D4-9440-2BD96481A12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637934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ECI History</a:t>
            </a:r>
            <a:endParaRPr lang="en-US" dirty="0"/>
          </a:p>
        </p:txBody>
      </p:sp>
      <p:sp>
        <p:nvSpPr>
          <p:cNvPr id="3" name="Content Placeholder 2"/>
          <p:cNvSpPr>
            <a:spLocks noGrp="1"/>
          </p:cNvSpPr>
          <p:nvPr>
            <p:ph idx="1"/>
          </p:nvPr>
        </p:nvSpPr>
        <p:spPr/>
        <p:txBody>
          <a:bodyPr/>
          <a:lstStyle/>
          <a:p>
            <a:r>
              <a:rPr lang="en-US" dirty="0" smtClean="0"/>
              <a:t>Originally developed as part of the Simulink Interface Layer (SIL)</a:t>
            </a:r>
          </a:p>
          <a:p>
            <a:pPr lvl="1"/>
            <a:r>
              <a:rPr lang="en-US" dirty="0" smtClean="0"/>
              <a:t>SIL had 2 parts:</a:t>
            </a:r>
          </a:p>
          <a:p>
            <a:pPr lvl="2"/>
            <a:r>
              <a:rPr lang="en-US" dirty="0" smtClean="0"/>
              <a:t>Extension to code generation pipeline</a:t>
            </a:r>
          </a:p>
          <a:p>
            <a:pPr lvl="2"/>
            <a:r>
              <a:rPr lang="en-US" dirty="0" smtClean="0"/>
              <a:t>Generic wrapper code to integrate generated code into CFS</a:t>
            </a:r>
          </a:p>
          <a:p>
            <a:pPr lvl="1"/>
            <a:r>
              <a:rPr lang="en-US" dirty="0" smtClean="0"/>
              <a:t>ECI </a:t>
            </a:r>
            <a:r>
              <a:rPr lang="en-US" b="1" i="1" u="sng" dirty="0" smtClean="0"/>
              <a:t>is</a:t>
            </a:r>
            <a:r>
              <a:rPr lang="en-US" dirty="0" smtClean="0"/>
              <a:t> the generic wrapper code from the SIL</a:t>
            </a:r>
          </a:p>
          <a:p>
            <a:r>
              <a:rPr lang="en-US" dirty="0" smtClean="0"/>
              <a:t>Split into separate project from SIL in 2018</a:t>
            </a:r>
          </a:p>
          <a:p>
            <a:pPr lvl="1"/>
            <a:r>
              <a:rPr lang="en-US" dirty="0" smtClean="0"/>
              <a:t>Better communicates its non-Simulink uses</a:t>
            </a:r>
          </a:p>
          <a:p>
            <a:pPr lvl="1"/>
            <a:r>
              <a:rPr lang="en-US" dirty="0" smtClean="0"/>
              <a:t>Formalizes specification of interface</a:t>
            </a:r>
          </a:p>
          <a:p>
            <a:pPr marL="457200" lvl="1" indent="0">
              <a:buNone/>
            </a:pPr>
            <a:endParaRPr lang="en-US" dirty="0"/>
          </a:p>
        </p:txBody>
      </p:sp>
    </p:spTree>
    <p:extLst>
      <p:ext uri="{BB962C8B-B14F-4D97-AF65-F5344CB8AC3E}">
        <p14:creationId xmlns:p14="http://schemas.microsoft.com/office/powerpoint/2010/main" val="12783145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C36C6-7723-471B-9596-3A03A3934EB5}"/>
              </a:ext>
            </a:extLst>
          </p:cNvPr>
          <p:cNvSpPr>
            <a:spLocks noGrp="1"/>
          </p:cNvSpPr>
          <p:nvPr>
            <p:ph type="title"/>
          </p:nvPr>
        </p:nvSpPr>
        <p:spPr/>
        <p:txBody>
          <a:bodyPr/>
          <a:lstStyle/>
          <a:p>
            <a:r>
              <a:rPr lang="en-US" dirty="0"/>
              <a:t>Interface Standard: CDS Telemetry</a:t>
            </a:r>
          </a:p>
        </p:txBody>
      </p:sp>
      <p:sp>
        <p:nvSpPr>
          <p:cNvPr id="3" name="Content Placeholder 2">
            <a:extLst>
              <a:ext uri="{FF2B5EF4-FFF2-40B4-BE49-F238E27FC236}">
                <a16:creationId xmlns:a16="http://schemas.microsoft.com/office/drawing/2014/main" id="{5E051359-BDF5-45FA-88D5-EBAD5EA65924}"/>
              </a:ext>
            </a:extLst>
          </p:cNvPr>
          <p:cNvSpPr>
            <a:spLocks noGrp="1"/>
          </p:cNvSpPr>
          <p:nvPr>
            <p:ph idx="1"/>
          </p:nvPr>
        </p:nvSpPr>
        <p:spPr/>
        <p:txBody>
          <a:bodyPr>
            <a:normAutofit/>
          </a:bodyPr>
          <a:lstStyle/>
          <a:p>
            <a:r>
              <a:rPr lang="en-US" dirty="0"/>
              <a:t>Table ‘ECI_CDS’ defines external code critical data</a:t>
            </a:r>
          </a:p>
          <a:p>
            <a:r>
              <a:rPr lang="en-US" dirty="0"/>
              <a:t>1 entry per event</a:t>
            </a:r>
          </a:p>
          <a:p>
            <a:r>
              <a:rPr lang="en-US" dirty="0"/>
              <a:t>For each event:</a:t>
            </a:r>
          </a:p>
          <a:p>
            <a:pPr lvl="1"/>
            <a:r>
              <a:rPr lang="en-US" dirty="0"/>
              <a:t>String containing name of CDS block</a:t>
            </a:r>
          </a:p>
          <a:p>
            <a:pPr lvl="1"/>
            <a:r>
              <a:rPr lang="en-US" dirty="0"/>
              <a:t>Size of CDS block</a:t>
            </a:r>
          </a:p>
          <a:p>
            <a:pPr lvl="1"/>
            <a:r>
              <a:rPr lang="en-US" dirty="0"/>
              <a:t>Pointer to CDS block</a:t>
            </a:r>
          </a:p>
          <a:p>
            <a:r>
              <a:rPr lang="en-US" dirty="0"/>
              <a:t>Terminated with NULL entry</a:t>
            </a:r>
          </a:p>
          <a:p>
            <a:endParaRPr lang="en-US" dirty="0"/>
          </a:p>
        </p:txBody>
      </p:sp>
    </p:spTree>
    <p:extLst>
      <p:ext uri="{BB962C8B-B14F-4D97-AF65-F5344CB8AC3E}">
        <p14:creationId xmlns:p14="http://schemas.microsoft.com/office/powerpoint/2010/main" val="13501011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48C34-28D5-46B0-8860-38184595B6B1}"/>
              </a:ext>
            </a:extLst>
          </p:cNvPr>
          <p:cNvSpPr>
            <a:spLocks noGrp="1"/>
          </p:cNvSpPr>
          <p:nvPr>
            <p:ph type="title"/>
          </p:nvPr>
        </p:nvSpPr>
        <p:spPr/>
        <p:txBody>
          <a:bodyPr/>
          <a:lstStyle/>
          <a:p>
            <a:r>
              <a:rPr lang="en-US" dirty="0"/>
              <a:t>ECI_CDS Example:</a:t>
            </a:r>
          </a:p>
        </p:txBody>
      </p:sp>
      <p:sp>
        <p:nvSpPr>
          <p:cNvPr id="3" name="Content Placeholder 2">
            <a:extLst>
              <a:ext uri="{FF2B5EF4-FFF2-40B4-BE49-F238E27FC236}">
                <a16:creationId xmlns:a16="http://schemas.microsoft.com/office/drawing/2014/main" id="{40D15D2C-285F-41D4-9440-2BD96481A12A}"/>
              </a:ext>
            </a:extLst>
          </p:cNvPr>
          <p:cNvSpPr>
            <a:spLocks noGrp="1"/>
          </p:cNvSpPr>
          <p:nvPr>
            <p:ph idx="1"/>
          </p:nvPr>
        </p:nvSpPr>
        <p:spPr/>
        <p:txBody>
          <a:bodyPr/>
          <a:lstStyle/>
          <a:p>
            <a:r>
              <a:rPr lang="en-US" dirty="0" smtClean="0"/>
              <a:t>Interface in progress</a:t>
            </a:r>
            <a:endParaRPr lang="en-US" dirty="0"/>
          </a:p>
        </p:txBody>
      </p:sp>
    </p:spTree>
    <p:extLst>
      <p:ext uri="{BB962C8B-B14F-4D97-AF65-F5344CB8AC3E}">
        <p14:creationId xmlns:p14="http://schemas.microsoft.com/office/powerpoint/2010/main" val="27455305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CFB8C-6EC8-4D22-B4B5-942FA354E8A5}"/>
              </a:ext>
            </a:extLst>
          </p:cNvPr>
          <p:cNvSpPr>
            <a:spLocks noGrp="1"/>
          </p:cNvSpPr>
          <p:nvPr>
            <p:ph type="title"/>
          </p:nvPr>
        </p:nvSpPr>
        <p:spPr/>
        <p:txBody>
          <a:bodyPr/>
          <a:lstStyle/>
          <a:p>
            <a:r>
              <a:rPr lang="en-US" dirty="0"/>
              <a:t>Interface Standard: Macro Definitions</a:t>
            </a:r>
          </a:p>
        </p:txBody>
      </p:sp>
      <p:sp>
        <p:nvSpPr>
          <p:cNvPr id="3" name="Content Placeholder 2">
            <a:extLst>
              <a:ext uri="{FF2B5EF4-FFF2-40B4-BE49-F238E27FC236}">
                <a16:creationId xmlns:a16="http://schemas.microsoft.com/office/drawing/2014/main" id="{098914E6-29D5-4255-B850-99958711BB32}"/>
              </a:ext>
            </a:extLst>
          </p:cNvPr>
          <p:cNvSpPr>
            <a:spLocks noGrp="1"/>
          </p:cNvSpPr>
          <p:nvPr>
            <p:ph idx="1"/>
          </p:nvPr>
        </p:nvSpPr>
        <p:spPr/>
        <p:txBody>
          <a:bodyPr>
            <a:normAutofit fontScale="92500" lnSpcReduction="20000"/>
          </a:bodyPr>
          <a:lstStyle/>
          <a:p>
            <a:r>
              <a:rPr lang="en-US" dirty="0"/>
              <a:t>Must define following macros</a:t>
            </a:r>
            <a:r>
              <a:rPr lang="en-US" dirty="0" smtClean="0"/>
              <a:t>:</a:t>
            </a:r>
          </a:p>
          <a:p>
            <a:pPr lvl="1"/>
            <a:r>
              <a:rPr lang="en-US" dirty="0" smtClean="0"/>
              <a:t>App Information:</a:t>
            </a:r>
            <a:endParaRPr lang="en-US" dirty="0"/>
          </a:p>
          <a:p>
            <a:pPr lvl="2"/>
            <a:r>
              <a:rPr lang="en-US" dirty="0" smtClean="0"/>
              <a:t>ECI_MAIN</a:t>
            </a:r>
            <a:endParaRPr lang="en-US" dirty="0"/>
          </a:p>
          <a:p>
            <a:pPr lvl="2"/>
            <a:r>
              <a:rPr lang="en-US" dirty="0"/>
              <a:t>ECI_NAME_UPPER</a:t>
            </a:r>
          </a:p>
          <a:p>
            <a:pPr lvl="2"/>
            <a:r>
              <a:rPr lang="en-US" dirty="0"/>
              <a:t>ECI_NAME_LOWER </a:t>
            </a:r>
            <a:endParaRPr lang="en-US" dirty="0" smtClean="0"/>
          </a:p>
          <a:p>
            <a:pPr lvl="2"/>
            <a:r>
              <a:rPr lang="en-US" dirty="0" smtClean="0"/>
              <a:t>REVISION_NUMBER</a:t>
            </a:r>
            <a:endParaRPr lang="en-US" dirty="0"/>
          </a:p>
          <a:p>
            <a:pPr lvl="2"/>
            <a:r>
              <a:rPr lang="en-US" dirty="0"/>
              <a:t>ECI_CMD_PIPE_NAME</a:t>
            </a:r>
          </a:p>
          <a:p>
            <a:pPr lvl="2"/>
            <a:r>
              <a:rPr lang="en-US" dirty="0" smtClean="0"/>
              <a:t>ECI_DATA_PIPE_NAME</a:t>
            </a:r>
          </a:p>
          <a:p>
            <a:pPr lvl="1"/>
            <a:r>
              <a:rPr lang="en-US" dirty="0" smtClean="0"/>
              <a:t>Message IDs:</a:t>
            </a:r>
            <a:endParaRPr lang="en-US" dirty="0" smtClean="0"/>
          </a:p>
          <a:p>
            <a:pPr lvl="2"/>
            <a:r>
              <a:rPr lang="en-US" dirty="0"/>
              <a:t>ECI_FDC_MID</a:t>
            </a:r>
          </a:p>
          <a:p>
            <a:pPr lvl="2"/>
            <a:r>
              <a:rPr lang="en-US" dirty="0"/>
              <a:t>ECI_CMD_MID</a:t>
            </a:r>
          </a:p>
          <a:p>
            <a:pPr lvl="2"/>
            <a:r>
              <a:rPr lang="en-US" dirty="0"/>
              <a:t>ECI_PERF_ID</a:t>
            </a:r>
          </a:p>
          <a:p>
            <a:pPr lvl="2"/>
            <a:r>
              <a:rPr lang="en-US" dirty="0"/>
              <a:t>ECI_TICK_MID</a:t>
            </a:r>
          </a:p>
          <a:p>
            <a:pPr lvl="2"/>
            <a:r>
              <a:rPr lang="en-US" dirty="0"/>
              <a:t>ECI_TICK_HZ </a:t>
            </a:r>
          </a:p>
          <a:p>
            <a:pPr lvl="2"/>
            <a:r>
              <a:rPr lang="en-US" dirty="0"/>
              <a:t>ECI_HK_MID</a:t>
            </a:r>
          </a:p>
          <a:p>
            <a:endParaRPr lang="en-US" dirty="0"/>
          </a:p>
        </p:txBody>
      </p:sp>
    </p:spTree>
    <p:extLst>
      <p:ext uri="{BB962C8B-B14F-4D97-AF65-F5344CB8AC3E}">
        <p14:creationId xmlns:p14="http://schemas.microsoft.com/office/powerpoint/2010/main" val="16336627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35FF10-7047-4EE5-8BC6-1976B5A0E394}"/>
              </a:ext>
            </a:extLst>
          </p:cNvPr>
          <p:cNvSpPr>
            <a:spLocks noGrp="1"/>
          </p:cNvSpPr>
          <p:nvPr>
            <p:ph type="title"/>
          </p:nvPr>
        </p:nvSpPr>
        <p:spPr/>
        <p:txBody>
          <a:bodyPr/>
          <a:lstStyle/>
          <a:p>
            <a:r>
              <a:rPr lang="en-US" dirty="0"/>
              <a:t>ECI Operation</a:t>
            </a:r>
          </a:p>
        </p:txBody>
      </p:sp>
      <p:sp>
        <p:nvSpPr>
          <p:cNvPr id="5" name="Text Placeholder 4">
            <a:extLst>
              <a:ext uri="{FF2B5EF4-FFF2-40B4-BE49-F238E27FC236}">
                <a16:creationId xmlns:a16="http://schemas.microsoft.com/office/drawing/2014/main" id="{84C12CF9-2341-40A8-8AD2-A3077E9D521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835153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65485-B851-486E-BC97-9AFB7DE939BC}"/>
              </a:ext>
            </a:extLst>
          </p:cNvPr>
          <p:cNvSpPr>
            <a:spLocks noGrp="1"/>
          </p:cNvSpPr>
          <p:nvPr>
            <p:ph type="title"/>
          </p:nvPr>
        </p:nvSpPr>
        <p:spPr/>
        <p:txBody>
          <a:bodyPr/>
          <a:lstStyle/>
          <a:p>
            <a:r>
              <a:rPr lang="en-US" dirty="0"/>
              <a:t>ECI Command Interface</a:t>
            </a:r>
          </a:p>
        </p:txBody>
      </p:sp>
      <p:sp>
        <p:nvSpPr>
          <p:cNvPr id="3" name="Content Placeholder 2">
            <a:extLst>
              <a:ext uri="{FF2B5EF4-FFF2-40B4-BE49-F238E27FC236}">
                <a16:creationId xmlns:a16="http://schemas.microsoft.com/office/drawing/2014/main" id="{3831F978-FA78-463F-BBFE-C98A0CE81CE5}"/>
              </a:ext>
            </a:extLst>
          </p:cNvPr>
          <p:cNvSpPr>
            <a:spLocks noGrp="1"/>
          </p:cNvSpPr>
          <p:nvPr>
            <p:ph idx="1"/>
          </p:nvPr>
        </p:nvSpPr>
        <p:spPr/>
        <p:txBody>
          <a:bodyPr/>
          <a:lstStyle/>
          <a:p>
            <a:r>
              <a:rPr lang="en-US" dirty="0"/>
              <a:t>Range of </a:t>
            </a:r>
            <a:r>
              <a:rPr lang="en-US" dirty="0" err="1"/>
              <a:t>FcnCode</a:t>
            </a:r>
            <a:r>
              <a:rPr lang="en-US" dirty="0"/>
              <a:t> designated as ECI commands</a:t>
            </a:r>
          </a:p>
          <a:p>
            <a:pPr lvl="1"/>
            <a:r>
              <a:rPr lang="en-US" dirty="0"/>
              <a:t>Any command in that range is processed/executed by the ECI framework (not passed to external code)</a:t>
            </a:r>
          </a:p>
          <a:p>
            <a:pPr lvl="1"/>
            <a:r>
              <a:rPr lang="en-US" dirty="0"/>
              <a:t>Any command outside that range is passed to external code for execution</a:t>
            </a:r>
          </a:p>
        </p:txBody>
      </p:sp>
    </p:spTree>
    <p:extLst>
      <p:ext uri="{BB962C8B-B14F-4D97-AF65-F5344CB8AC3E}">
        <p14:creationId xmlns:p14="http://schemas.microsoft.com/office/powerpoint/2010/main" val="11439726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2FF10-59E0-4C96-B891-91ECB192B76D}"/>
              </a:ext>
            </a:extLst>
          </p:cNvPr>
          <p:cNvSpPr>
            <a:spLocks noGrp="1"/>
          </p:cNvSpPr>
          <p:nvPr>
            <p:ph type="title"/>
          </p:nvPr>
        </p:nvSpPr>
        <p:spPr/>
        <p:txBody>
          <a:bodyPr/>
          <a:lstStyle/>
          <a:p>
            <a:r>
              <a:rPr lang="en-US" dirty="0"/>
              <a:t>ECI Execution Cycle</a:t>
            </a:r>
          </a:p>
        </p:txBody>
      </p:sp>
      <p:sp>
        <p:nvSpPr>
          <p:cNvPr id="3" name="Content Placeholder 2">
            <a:extLst>
              <a:ext uri="{FF2B5EF4-FFF2-40B4-BE49-F238E27FC236}">
                <a16:creationId xmlns:a16="http://schemas.microsoft.com/office/drawing/2014/main" id="{F23AB400-E06A-4457-821A-1092E9FEA7BB}"/>
              </a:ext>
            </a:extLst>
          </p:cNvPr>
          <p:cNvSpPr>
            <a:spLocks noGrp="1"/>
          </p:cNvSpPr>
          <p:nvPr>
            <p:ph idx="1"/>
          </p:nvPr>
        </p:nvSpPr>
        <p:spPr/>
        <p:txBody>
          <a:bodyPr/>
          <a:lstStyle/>
          <a:p>
            <a:r>
              <a:rPr lang="en-US" dirty="0"/>
              <a:t>Receive Tick</a:t>
            </a:r>
          </a:p>
          <a:p>
            <a:r>
              <a:rPr lang="en-US" dirty="0"/>
              <a:t>Check for new input messages and process</a:t>
            </a:r>
          </a:p>
          <a:p>
            <a:pPr lvl="1"/>
            <a:r>
              <a:rPr lang="en-US" dirty="0"/>
              <a:t>Execute ECI commands if received</a:t>
            </a:r>
          </a:p>
          <a:p>
            <a:r>
              <a:rPr lang="en-US" dirty="0"/>
              <a:t>Call external code step function</a:t>
            </a:r>
          </a:p>
          <a:p>
            <a:r>
              <a:rPr lang="en-US" dirty="0"/>
              <a:t>Send output messages</a:t>
            </a:r>
          </a:p>
          <a:p>
            <a:pPr lvl="1"/>
            <a:r>
              <a:rPr lang="en-US" dirty="0"/>
              <a:t>Send HK if HK request received</a:t>
            </a:r>
          </a:p>
        </p:txBody>
      </p:sp>
    </p:spTree>
    <p:extLst>
      <p:ext uri="{BB962C8B-B14F-4D97-AF65-F5344CB8AC3E}">
        <p14:creationId xmlns:p14="http://schemas.microsoft.com/office/powerpoint/2010/main" val="16367386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0633A-FBBD-4BA9-A1E3-A6A84EE9491E}"/>
              </a:ext>
            </a:extLst>
          </p:cNvPr>
          <p:cNvSpPr>
            <a:spLocks noGrp="1"/>
          </p:cNvSpPr>
          <p:nvPr>
            <p:ph type="title"/>
          </p:nvPr>
        </p:nvSpPr>
        <p:spPr/>
        <p:txBody>
          <a:bodyPr/>
          <a:lstStyle/>
          <a:p>
            <a:r>
              <a:rPr lang="en-US" dirty="0"/>
              <a:t>ECI Performance ID’s</a:t>
            </a:r>
          </a:p>
        </p:txBody>
      </p:sp>
      <p:sp>
        <p:nvSpPr>
          <p:cNvPr id="3" name="Content Placeholder 2">
            <a:extLst>
              <a:ext uri="{FF2B5EF4-FFF2-40B4-BE49-F238E27FC236}">
                <a16:creationId xmlns:a16="http://schemas.microsoft.com/office/drawing/2014/main" id="{D42BA4B7-3934-4809-933F-A3CA4562EF30}"/>
              </a:ext>
            </a:extLst>
          </p:cNvPr>
          <p:cNvSpPr>
            <a:spLocks noGrp="1"/>
          </p:cNvSpPr>
          <p:nvPr>
            <p:ph idx="1"/>
          </p:nvPr>
        </p:nvSpPr>
        <p:spPr/>
        <p:txBody>
          <a:bodyPr/>
          <a:lstStyle/>
          <a:p>
            <a:r>
              <a:rPr lang="en-US" dirty="0"/>
              <a:t>At start of external code step function</a:t>
            </a:r>
          </a:p>
          <a:p>
            <a:r>
              <a:rPr lang="en-US" dirty="0" err="1"/>
              <a:t>ToDo</a:t>
            </a:r>
            <a:r>
              <a:rPr lang="en-US" dirty="0"/>
              <a:t>: Find out if any others</a:t>
            </a:r>
          </a:p>
        </p:txBody>
      </p:sp>
    </p:spTree>
    <p:extLst>
      <p:ext uri="{BB962C8B-B14F-4D97-AF65-F5344CB8AC3E}">
        <p14:creationId xmlns:p14="http://schemas.microsoft.com/office/powerpoint/2010/main" val="12266549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5F26-B82D-4C07-96AD-7BDA5338F9C8}"/>
              </a:ext>
            </a:extLst>
          </p:cNvPr>
          <p:cNvSpPr>
            <a:spLocks noGrp="1"/>
          </p:cNvSpPr>
          <p:nvPr>
            <p:ph type="title"/>
          </p:nvPr>
        </p:nvSpPr>
        <p:spPr/>
        <p:txBody>
          <a:bodyPr/>
          <a:lstStyle/>
          <a:p>
            <a:r>
              <a:rPr lang="en-US" dirty="0"/>
              <a:t>Execution Management</a:t>
            </a:r>
          </a:p>
        </p:txBody>
      </p:sp>
      <p:sp>
        <p:nvSpPr>
          <p:cNvPr id="3" name="Content Placeholder 2">
            <a:extLst>
              <a:ext uri="{FF2B5EF4-FFF2-40B4-BE49-F238E27FC236}">
                <a16:creationId xmlns:a16="http://schemas.microsoft.com/office/drawing/2014/main" id="{B7BC7C62-33A6-4139-9641-947501039EF3}"/>
              </a:ext>
            </a:extLst>
          </p:cNvPr>
          <p:cNvSpPr>
            <a:spLocks noGrp="1"/>
          </p:cNvSpPr>
          <p:nvPr>
            <p:ph idx="1"/>
          </p:nvPr>
        </p:nvSpPr>
        <p:spPr/>
        <p:txBody>
          <a:bodyPr>
            <a:normAutofit/>
          </a:bodyPr>
          <a:lstStyle/>
          <a:p>
            <a:r>
              <a:rPr lang="en-US" altLang="en-US" dirty="0">
                <a:latin typeface="Calibri" panose="020F0502020204030204" pitchFamily="34" charset="0"/>
              </a:rPr>
              <a:t>Each application subscribes to a </a:t>
            </a:r>
            <a:r>
              <a:rPr lang="en-US" altLang="en-US" i="1" dirty="0">
                <a:latin typeface="Calibri" panose="020F0502020204030204" pitchFamily="34" charset="0"/>
              </a:rPr>
              <a:t>TICK </a:t>
            </a:r>
            <a:r>
              <a:rPr lang="en-US" altLang="en-US" dirty="0">
                <a:latin typeface="Calibri" panose="020F0502020204030204" pitchFamily="34" charset="0"/>
              </a:rPr>
              <a:t>message that, when received, triggers execution of the external code’s step function. </a:t>
            </a:r>
            <a:endParaRPr lang="en-US" altLang="en-US" sz="2400" dirty="0">
              <a:latin typeface="Calibri" panose="020F0502020204030204" pitchFamily="34" charset="0"/>
            </a:endParaRPr>
          </a:p>
          <a:p>
            <a:r>
              <a:rPr lang="en-US" altLang="en-US" dirty="0">
                <a:latin typeface="Calibri" panose="020F0502020204030204" pitchFamily="34" charset="0"/>
              </a:rPr>
              <a:t>Scheduler puts out tick messages that represent different frequencies of execution.</a:t>
            </a:r>
          </a:p>
          <a:p>
            <a:r>
              <a:rPr lang="en-US" altLang="en-US" dirty="0">
                <a:latin typeface="Calibri" panose="020F0502020204030204" pitchFamily="34" charset="0"/>
              </a:rPr>
              <a:t>To control execution order, </a:t>
            </a:r>
            <a:r>
              <a:rPr lang="en-US" altLang="en-US" i="1" dirty="0">
                <a:latin typeface="Calibri" panose="020F0502020204030204" pitchFamily="34" charset="0"/>
              </a:rPr>
              <a:t>tick</a:t>
            </a:r>
            <a:r>
              <a:rPr lang="en-US" altLang="en-US" dirty="0">
                <a:latin typeface="Calibri" panose="020F0502020204030204" pitchFamily="34" charset="0"/>
              </a:rPr>
              <a:t> messages may be the output messages of other cFS applications. This allows for application execution to be chained among applications executed at the same frequency.</a:t>
            </a:r>
            <a:endParaRPr lang="en-US" altLang="en-US" i="1" dirty="0">
              <a:latin typeface="Calibri" panose="020F0502020204030204" pitchFamily="34" charset="0"/>
            </a:endParaRPr>
          </a:p>
          <a:p>
            <a:endParaRPr lang="en-US" dirty="0"/>
          </a:p>
        </p:txBody>
      </p:sp>
    </p:spTree>
    <p:extLst>
      <p:ext uri="{BB962C8B-B14F-4D97-AF65-F5344CB8AC3E}">
        <p14:creationId xmlns:p14="http://schemas.microsoft.com/office/powerpoint/2010/main" val="23761306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0E17C-889B-4EC5-A238-9E0D1D20A0DB}"/>
              </a:ext>
            </a:extLst>
          </p:cNvPr>
          <p:cNvSpPr>
            <a:spLocks noGrp="1"/>
          </p:cNvSpPr>
          <p:nvPr>
            <p:ph type="title"/>
          </p:nvPr>
        </p:nvSpPr>
        <p:spPr/>
        <p:txBody>
          <a:bodyPr/>
          <a:lstStyle/>
          <a:p>
            <a:r>
              <a:rPr lang="en-US" dirty="0"/>
              <a:t>Interfacing Autogenerated Code</a:t>
            </a:r>
          </a:p>
        </p:txBody>
      </p:sp>
      <p:sp>
        <p:nvSpPr>
          <p:cNvPr id="3" name="Content Placeholder 2">
            <a:extLst>
              <a:ext uri="{FF2B5EF4-FFF2-40B4-BE49-F238E27FC236}">
                <a16:creationId xmlns:a16="http://schemas.microsoft.com/office/drawing/2014/main" id="{1BD38569-0600-48E8-84AD-47E7C08130A4}"/>
              </a:ext>
            </a:extLst>
          </p:cNvPr>
          <p:cNvSpPr>
            <a:spLocks noGrp="1"/>
          </p:cNvSpPr>
          <p:nvPr>
            <p:ph idx="1"/>
          </p:nvPr>
        </p:nvSpPr>
        <p:spPr/>
        <p:txBody>
          <a:bodyPr/>
          <a:lstStyle/>
          <a:p>
            <a:r>
              <a:rPr lang="en-US" dirty="0"/>
              <a:t>SIL (Simulink Interface Layer) extends Simulink code generation pipeline to generate </a:t>
            </a:r>
            <a:r>
              <a:rPr lang="en-US" dirty="0" err="1"/>
              <a:t>eci_interface.h</a:t>
            </a:r>
            <a:r>
              <a:rPr lang="en-US" dirty="0"/>
              <a:t> for a model</a:t>
            </a:r>
          </a:p>
          <a:p>
            <a:pPr lvl="1"/>
            <a:r>
              <a:rPr lang="en-US" dirty="0"/>
              <a:t>Fully automates generation of interface definition</a:t>
            </a:r>
          </a:p>
          <a:p>
            <a:pPr lvl="1"/>
            <a:r>
              <a:rPr lang="en-US" dirty="0"/>
              <a:t>Used on GSFC missions: NICER, GEDI, PACE</a:t>
            </a:r>
          </a:p>
          <a:p>
            <a:r>
              <a:rPr lang="en-US" dirty="0"/>
              <a:t>May be possible to autogenerate interfaces for other types of code generation pipelines, but need defined use cases</a:t>
            </a:r>
          </a:p>
          <a:p>
            <a:pPr lvl="1"/>
            <a:r>
              <a:rPr lang="en-US" dirty="0"/>
              <a:t>Rational Rhapsody?</a:t>
            </a:r>
          </a:p>
        </p:txBody>
      </p:sp>
    </p:spTree>
    <p:extLst>
      <p:ext uri="{BB962C8B-B14F-4D97-AF65-F5344CB8AC3E}">
        <p14:creationId xmlns:p14="http://schemas.microsoft.com/office/powerpoint/2010/main" val="39783574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55C64-430D-4BF7-838C-F07BC601EF14}"/>
              </a:ext>
            </a:extLst>
          </p:cNvPr>
          <p:cNvSpPr>
            <a:spLocks noGrp="1"/>
          </p:cNvSpPr>
          <p:nvPr>
            <p:ph type="title"/>
          </p:nvPr>
        </p:nvSpPr>
        <p:spPr/>
        <p:txBody>
          <a:bodyPr/>
          <a:lstStyle/>
          <a:p>
            <a:r>
              <a:rPr lang="en-US" dirty="0" err="1"/>
              <a:t>ToDo</a:t>
            </a:r>
            <a:endParaRPr lang="en-US" dirty="0"/>
          </a:p>
        </p:txBody>
      </p:sp>
      <p:sp>
        <p:nvSpPr>
          <p:cNvPr id="3" name="Content Placeholder 2">
            <a:extLst>
              <a:ext uri="{FF2B5EF4-FFF2-40B4-BE49-F238E27FC236}">
                <a16:creationId xmlns:a16="http://schemas.microsoft.com/office/drawing/2014/main" id="{1D53D029-99C3-42E9-9548-8376A929A137}"/>
              </a:ext>
            </a:extLst>
          </p:cNvPr>
          <p:cNvSpPr>
            <a:spLocks noGrp="1"/>
          </p:cNvSpPr>
          <p:nvPr>
            <p:ph idx="1"/>
          </p:nvPr>
        </p:nvSpPr>
        <p:spPr/>
        <p:txBody>
          <a:bodyPr>
            <a:normAutofit fontScale="85000" lnSpcReduction="20000"/>
          </a:bodyPr>
          <a:lstStyle/>
          <a:p>
            <a:r>
              <a:rPr lang="en-US" dirty="0"/>
              <a:t>Finish writing this document</a:t>
            </a:r>
          </a:p>
          <a:p>
            <a:pPr lvl="1"/>
            <a:r>
              <a:rPr lang="en-US" dirty="0"/>
              <a:t>Example CDS, Status flags</a:t>
            </a:r>
          </a:p>
          <a:p>
            <a:pPr lvl="1"/>
            <a:r>
              <a:rPr lang="en-US" dirty="0"/>
              <a:t>Describe execution cycle</a:t>
            </a:r>
          </a:p>
          <a:p>
            <a:pPr lvl="1"/>
            <a:r>
              <a:rPr lang="en-US" dirty="0"/>
              <a:t>Describe ECI command handling</a:t>
            </a:r>
          </a:p>
          <a:p>
            <a:r>
              <a:rPr lang="en-US" dirty="0" smtClean="0"/>
              <a:t>Implement </a:t>
            </a:r>
            <a:r>
              <a:rPr lang="en-US" dirty="0"/>
              <a:t>configuration to add header (for use cases where external code doesn’t allocate space for header, which is probably common</a:t>
            </a:r>
            <a:r>
              <a:rPr lang="en-US" dirty="0" smtClean="0"/>
              <a:t>)</a:t>
            </a:r>
          </a:p>
          <a:p>
            <a:r>
              <a:rPr lang="en-US" dirty="0" smtClean="0"/>
              <a:t>Implement configuration to strip header (for use cases where external code doesn’t allocate space for header, which is probably common)</a:t>
            </a:r>
            <a:endParaRPr lang="en-US" dirty="0"/>
          </a:p>
          <a:p>
            <a:r>
              <a:rPr lang="en-US" dirty="0"/>
              <a:t>Write actual interface spec</a:t>
            </a:r>
          </a:p>
          <a:p>
            <a:r>
              <a:rPr lang="en-US" dirty="0"/>
              <a:t>Retool unit tests to start from non-SIL interface definition?</a:t>
            </a:r>
          </a:p>
          <a:p>
            <a:r>
              <a:rPr lang="en-US" dirty="0"/>
              <a:t>Example </a:t>
            </a:r>
            <a:r>
              <a:rPr lang="en-US" dirty="0" err="1"/>
              <a:t>eci_interface.h</a:t>
            </a:r>
            <a:r>
              <a:rPr lang="en-US" dirty="0"/>
              <a:t> for trivial piece of hand code</a:t>
            </a:r>
          </a:p>
          <a:p>
            <a:r>
              <a:rPr lang="en-US" dirty="0"/>
              <a:t>Find widely-available implementation of some useful algorithm and work up example</a:t>
            </a:r>
          </a:p>
          <a:p>
            <a:endParaRPr lang="en-US" dirty="0"/>
          </a:p>
        </p:txBody>
      </p:sp>
    </p:spTree>
    <p:extLst>
      <p:ext uri="{BB962C8B-B14F-4D97-AF65-F5344CB8AC3E}">
        <p14:creationId xmlns:p14="http://schemas.microsoft.com/office/powerpoint/2010/main" val="1752060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98">
            <a:extLst>
              <a:ext uri="{FF2B5EF4-FFF2-40B4-BE49-F238E27FC236}">
                <a16:creationId xmlns:a16="http://schemas.microsoft.com/office/drawing/2014/main" id="{3C64CC70-A25D-4520-85C8-60DA4A5394D9}"/>
              </a:ext>
            </a:extLst>
          </p:cNvPr>
          <p:cNvSpPr>
            <a:spLocks noChangeArrowheads="1"/>
          </p:cNvSpPr>
          <p:nvPr/>
        </p:nvSpPr>
        <p:spPr bwMode="auto">
          <a:xfrm>
            <a:off x="5177139" y="1792973"/>
            <a:ext cx="2909013" cy="4292240"/>
          </a:xfrm>
          <a:prstGeom prst="rect">
            <a:avLst/>
          </a:prstGeom>
          <a:noFill/>
          <a:ln w="38100">
            <a:solidFill>
              <a:srgbClr val="7030A0"/>
            </a:solidFill>
            <a:prstDash val="dash"/>
            <a:miter lim="800000"/>
            <a:headEnd/>
            <a:tailEnd/>
          </a:ln>
          <a:effectLst>
            <a:outerShdw dist="23000" dir="5400000" rotWithShape="0">
              <a:srgbClr val="808080">
                <a:alpha val="34999"/>
              </a:srgbClr>
            </a:outerShdw>
          </a:effectLst>
        </p:spPr>
        <p:txBody>
          <a:bodyPr anchor="ctr" anchorCtr="1"/>
          <a:lstStyle/>
          <a:p>
            <a:pPr marL="0" marR="0" algn="ctr">
              <a:spcBef>
                <a:spcPts val="0"/>
              </a:spcBef>
              <a:spcAft>
                <a:spcPts val="0"/>
              </a:spcAft>
            </a:pPr>
            <a:endParaRPr lang="en-US" sz="1200" dirty="0">
              <a:effectLst/>
              <a:latin typeface="Times New Roman" panose="02020603050405020304" pitchFamily="18" charset="0"/>
              <a:ea typeface="SimSun" panose="02010600030101010101" pitchFamily="2" charset="-122"/>
            </a:endParaRPr>
          </a:p>
        </p:txBody>
      </p:sp>
      <p:sp>
        <p:nvSpPr>
          <p:cNvPr id="78" name="Rectangle 77">
            <a:extLst>
              <a:ext uri="{FF2B5EF4-FFF2-40B4-BE49-F238E27FC236}">
                <a16:creationId xmlns:a16="http://schemas.microsoft.com/office/drawing/2014/main" id="{6602AAD1-BD87-4D66-9ACB-BC84F347EC20}"/>
              </a:ext>
            </a:extLst>
          </p:cNvPr>
          <p:cNvSpPr>
            <a:spLocks noChangeArrowheads="1"/>
          </p:cNvSpPr>
          <p:nvPr/>
        </p:nvSpPr>
        <p:spPr bwMode="auto">
          <a:xfrm>
            <a:off x="3588814" y="1825029"/>
            <a:ext cx="1214290" cy="4160466"/>
          </a:xfrm>
          <a:prstGeom prst="rect">
            <a:avLst/>
          </a:prstGeom>
          <a:solidFill>
            <a:schemeClr val="accent3"/>
          </a:solidFill>
          <a:ln w="19050">
            <a:solidFill>
              <a:schemeClr val="tx1"/>
            </a:solidFill>
            <a:miter lim="800000"/>
            <a:headEnd/>
            <a:tailEnd/>
          </a:ln>
          <a:effectLst>
            <a:outerShdw dist="23000" dir="5400000" rotWithShape="0">
              <a:srgbClr val="808080">
                <a:alpha val="34999"/>
              </a:srgbClr>
            </a:outerShdw>
          </a:effectLst>
        </p:spPr>
        <p:txBody>
          <a:bodyPr anchor="ctr" anchorCtr="1"/>
          <a:lstStyle/>
          <a:p>
            <a:pPr marL="0" marR="0" algn="ctr">
              <a:spcBef>
                <a:spcPts val="0"/>
              </a:spcBef>
              <a:spcAft>
                <a:spcPts val="0"/>
              </a:spcAft>
            </a:pPr>
            <a:r>
              <a:rPr lang="en-US" sz="2000" kern="1200" dirty="0">
                <a:solidFill>
                  <a:srgbClr val="000000"/>
                </a:solidFill>
                <a:effectLst/>
                <a:latin typeface="Calibri" panose="020F0502020204030204" pitchFamily="34" charset="0"/>
                <a:ea typeface="SimSun" panose="02010600030101010101" pitchFamily="2" charset="-122"/>
                <a:cs typeface="MS PGothic" panose="020B0600070205080204" pitchFamily="34" charset="-128"/>
              </a:rPr>
              <a:t>External Code</a:t>
            </a:r>
          </a:p>
          <a:p>
            <a:pPr marL="0" marR="0" algn="ctr">
              <a:spcBef>
                <a:spcPts val="0"/>
              </a:spcBef>
              <a:spcAft>
                <a:spcPts val="0"/>
              </a:spcAft>
            </a:pPr>
            <a:r>
              <a:rPr lang="en-US" sz="2000" kern="1200" dirty="0">
                <a:solidFill>
                  <a:srgbClr val="000000"/>
                </a:solidFill>
                <a:effectLst/>
                <a:latin typeface="Calibri" panose="020F0502020204030204" pitchFamily="34" charset="0"/>
                <a:ea typeface="SimSun" panose="02010600030101010101" pitchFamily="2" charset="-122"/>
                <a:cs typeface="MS PGothic" panose="020B0600070205080204" pitchFamily="34" charset="-128"/>
              </a:rPr>
              <a:t>Interface Definition </a:t>
            </a:r>
            <a:endParaRPr lang="en-US" sz="1200" dirty="0">
              <a:effectLst/>
              <a:latin typeface="Times New Roman" panose="02020603050405020304" pitchFamily="18" charset="0"/>
              <a:ea typeface="SimSun" panose="02010600030101010101" pitchFamily="2" charset="-122"/>
            </a:endParaRPr>
          </a:p>
          <a:p>
            <a:pPr marL="0" marR="0" algn="ctr">
              <a:spcBef>
                <a:spcPts val="0"/>
              </a:spcBef>
              <a:spcAft>
                <a:spcPts val="0"/>
              </a:spcAft>
            </a:pPr>
            <a:r>
              <a:rPr lang="en-US" sz="2000" kern="1200" dirty="0">
                <a:solidFill>
                  <a:srgbClr val="000000"/>
                </a:solidFill>
                <a:effectLst/>
                <a:latin typeface="Calibri" panose="020F0502020204030204" pitchFamily="34" charset="0"/>
                <a:ea typeface="SimSun" panose="02010600030101010101" pitchFamily="2" charset="-122"/>
                <a:cs typeface="MS PGothic" panose="020B0600070205080204" pitchFamily="34" charset="-128"/>
              </a:rPr>
              <a:t> </a:t>
            </a:r>
            <a:endParaRPr lang="en-US" sz="1200" dirty="0">
              <a:effectLst/>
              <a:latin typeface="Times New Roman" panose="02020603050405020304" pitchFamily="18" charset="0"/>
              <a:ea typeface="SimSun" panose="02010600030101010101" pitchFamily="2" charset="-122"/>
            </a:endParaRPr>
          </a:p>
          <a:p>
            <a:pPr marL="0" marR="0" algn="ctr">
              <a:spcBef>
                <a:spcPts val="0"/>
              </a:spcBef>
              <a:spcAft>
                <a:spcPts val="0"/>
              </a:spcAft>
            </a:pPr>
            <a:r>
              <a:rPr lang="en-US" sz="1600" dirty="0">
                <a:effectLst/>
                <a:latin typeface="Times New Roman" panose="02020603050405020304" pitchFamily="18" charset="0"/>
                <a:ea typeface="SimSun" panose="02010600030101010101" pitchFamily="2" charset="-122"/>
              </a:rPr>
              <a:t> </a:t>
            </a:r>
            <a:endParaRPr lang="en-US" sz="1200" dirty="0">
              <a:effectLst/>
              <a:latin typeface="Times New Roman" panose="02020603050405020304" pitchFamily="18" charset="0"/>
              <a:ea typeface="SimSun" panose="02010600030101010101" pitchFamily="2" charset="-122"/>
            </a:endParaRPr>
          </a:p>
        </p:txBody>
      </p:sp>
      <p:sp>
        <p:nvSpPr>
          <p:cNvPr id="2" name="Title 1">
            <a:extLst>
              <a:ext uri="{FF2B5EF4-FFF2-40B4-BE49-F238E27FC236}">
                <a16:creationId xmlns:a16="http://schemas.microsoft.com/office/drawing/2014/main" id="{8283DF06-ACB2-4FF6-9FFD-316E6A82CF8F}"/>
              </a:ext>
            </a:extLst>
          </p:cNvPr>
          <p:cNvSpPr>
            <a:spLocks noGrp="1"/>
          </p:cNvSpPr>
          <p:nvPr>
            <p:ph type="title"/>
          </p:nvPr>
        </p:nvSpPr>
        <p:spPr/>
        <p:txBody>
          <a:bodyPr/>
          <a:lstStyle/>
          <a:p>
            <a:r>
              <a:rPr lang="en-US" dirty="0"/>
              <a:t>ECI Architecture</a:t>
            </a:r>
          </a:p>
        </p:txBody>
      </p:sp>
      <p:sp>
        <p:nvSpPr>
          <p:cNvPr id="5" name="Rectangle 4">
            <a:extLst>
              <a:ext uri="{FF2B5EF4-FFF2-40B4-BE49-F238E27FC236}">
                <a16:creationId xmlns:a16="http://schemas.microsoft.com/office/drawing/2014/main" id="{3C3F3451-4493-4258-8AB9-BA377D364206}"/>
              </a:ext>
            </a:extLst>
          </p:cNvPr>
          <p:cNvSpPr>
            <a:spLocks noChangeArrowheads="1"/>
          </p:cNvSpPr>
          <p:nvPr/>
        </p:nvSpPr>
        <p:spPr bwMode="auto">
          <a:xfrm>
            <a:off x="1076561" y="1826970"/>
            <a:ext cx="2089137" cy="4160466"/>
          </a:xfrm>
          <a:prstGeom prst="rect">
            <a:avLst/>
          </a:prstGeom>
          <a:solidFill>
            <a:srgbClr val="FFC000"/>
          </a:solidFill>
          <a:ln w="19050">
            <a:solidFill>
              <a:schemeClr val="tx1"/>
            </a:solidFill>
            <a:miter lim="800000"/>
            <a:headEnd/>
            <a:tailEnd/>
          </a:ln>
          <a:effectLst>
            <a:outerShdw dist="23000" dir="5400000" rotWithShape="0">
              <a:srgbClr val="808080">
                <a:alpha val="34999"/>
              </a:srgbClr>
            </a:outerShdw>
          </a:effectLst>
        </p:spPr>
        <p:txBody>
          <a:bodyPr anchor="ctr" anchorCtr="1"/>
          <a:lstStyle/>
          <a:p>
            <a:pPr marL="0" marR="0">
              <a:spcBef>
                <a:spcPts val="0"/>
              </a:spcBef>
              <a:spcAft>
                <a:spcPts val="0"/>
              </a:spcAft>
            </a:pPr>
            <a:endParaRPr lang="en-US" sz="2000" dirty="0">
              <a:solidFill>
                <a:srgbClr val="000000"/>
              </a:solidFill>
              <a:latin typeface="Calibri" panose="020F0502020204030204" pitchFamily="34" charset="0"/>
              <a:ea typeface="SimSun" panose="02010600030101010101" pitchFamily="2" charset="-122"/>
              <a:cs typeface="MS PGothic" panose="020B0600070205080204" pitchFamily="34" charset="-128"/>
            </a:endParaRPr>
          </a:p>
          <a:p>
            <a:pPr marL="0" marR="0">
              <a:spcBef>
                <a:spcPts val="0"/>
              </a:spcBef>
              <a:spcAft>
                <a:spcPts val="0"/>
              </a:spcAft>
            </a:pPr>
            <a:r>
              <a:rPr lang="en-US" sz="2000" kern="1200" dirty="0">
                <a:solidFill>
                  <a:srgbClr val="000000"/>
                </a:solidFill>
                <a:effectLst/>
                <a:latin typeface="Calibri" panose="020F0502020204030204" pitchFamily="34" charset="0"/>
                <a:ea typeface="SimSun" panose="02010600030101010101" pitchFamily="2" charset="-122"/>
                <a:cs typeface="MS PGothic" panose="020B0600070205080204" pitchFamily="34" charset="-128"/>
              </a:rPr>
              <a:t>External</a:t>
            </a:r>
          </a:p>
          <a:p>
            <a:pPr marL="0" marR="0">
              <a:spcBef>
                <a:spcPts val="0"/>
              </a:spcBef>
              <a:spcAft>
                <a:spcPts val="0"/>
              </a:spcAft>
            </a:pPr>
            <a:r>
              <a:rPr lang="en-US" sz="2000" dirty="0">
                <a:solidFill>
                  <a:srgbClr val="000000"/>
                </a:solidFill>
                <a:latin typeface="Calibri" panose="020F0502020204030204" pitchFamily="34" charset="0"/>
                <a:ea typeface="SimSun" panose="02010600030101010101" pitchFamily="2" charset="-122"/>
                <a:cs typeface="MS PGothic" panose="020B0600070205080204" pitchFamily="34" charset="-128"/>
              </a:rPr>
              <a:t>Code</a:t>
            </a:r>
            <a:r>
              <a:rPr lang="en-US" sz="2000" kern="1200" dirty="0">
                <a:solidFill>
                  <a:srgbClr val="000000"/>
                </a:solidFill>
                <a:effectLst/>
                <a:latin typeface="Calibri" panose="020F0502020204030204" pitchFamily="34" charset="0"/>
                <a:ea typeface="SimSun" panose="02010600030101010101" pitchFamily="2" charset="-122"/>
                <a:cs typeface="MS PGothic" panose="020B0600070205080204" pitchFamily="34" charset="-128"/>
              </a:rPr>
              <a:t> </a:t>
            </a:r>
            <a:endParaRPr lang="en-US" sz="1200" dirty="0">
              <a:effectLst/>
              <a:latin typeface="Times New Roman" panose="02020603050405020304" pitchFamily="18" charset="0"/>
              <a:ea typeface="SimSun" panose="02010600030101010101" pitchFamily="2" charset="-122"/>
            </a:endParaRPr>
          </a:p>
          <a:p>
            <a:pPr marL="0" marR="0">
              <a:spcBef>
                <a:spcPts val="0"/>
              </a:spcBef>
              <a:spcAft>
                <a:spcPts val="0"/>
              </a:spcAft>
            </a:pPr>
            <a:r>
              <a:rPr lang="en-US" sz="2000" kern="1200" dirty="0">
                <a:solidFill>
                  <a:srgbClr val="000000"/>
                </a:solidFill>
                <a:effectLst/>
                <a:latin typeface="Calibri" panose="020F0502020204030204" pitchFamily="34" charset="0"/>
                <a:ea typeface="SimSun" panose="02010600030101010101" pitchFamily="2" charset="-122"/>
                <a:cs typeface="MS PGothic" panose="020B0600070205080204" pitchFamily="34" charset="-128"/>
              </a:rPr>
              <a:t> </a:t>
            </a:r>
            <a:endParaRPr lang="en-US" sz="1200" dirty="0">
              <a:effectLst/>
              <a:latin typeface="Times New Roman" panose="02020603050405020304" pitchFamily="18" charset="0"/>
              <a:ea typeface="SimSun" panose="02010600030101010101" pitchFamily="2" charset="-122"/>
            </a:endParaRPr>
          </a:p>
          <a:p>
            <a:pPr marL="0" marR="0">
              <a:spcBef>
                <a:spcPts val="0"/>
              </a:spcBef>
              <a:spcAft>
                <a:spcPts val="0"/>
              </a:spcAft>
            </a:pPr>
            <a:r>
              <a:rPr lang="en-US" sz="2000" kern="1200" dirty="0">
                <a:solidFill>
                  <a:srgbClr val="000000"/>
                </a:solidFill>
                <a:effectLst/>
                <a:latin typeface="Calibri" panose="020F0502020204030204" pitchFamily="34" charset="0"/>
                <a:ea typeface="SimSun" panose="02010600030101010101" pitchFamily="2" charset="-122"/>
                <a:cs typeface="MS PGothic" panose="020B0600070205080204" pitchFamily="34" charset="-128"/>
              </a:rPr>
              <a:t> </a:t>
            </a:r>
            <a:endParaRPr lang="en-US" sz="1200" dirty="0">
              <a:effectLst/>
              <a:latin typeface="Times New Roman" panose="02020603050405020304" pitchFamily="18" charset="0"/>
              <a:ea typeface="SimSun" panose="02010600030101010101" pitchFamily="2" charset="-122"/>
            </a:endParaRPr>
          </a:p>
          <a:p>
            <a:pPr marL="0" marR="0">
              <a:spcBef>
                <a:spcPts val="0"/>
              </a:spcBef>
              <a:spcAft>
                <a:spcPts val="0"/>
              </a:spcAft>
            </a:pPr>
            <a:r>
              <a:rPr lang="en-US" sz="1600" dirty="0">
                <a:effectLst/>
                <a:latin typeface="Times New Roman" panose="02020603050405020304" pitchFamily="18" charset="0"/>
                <a:ea typeface="SimSun" panose="02010600030101010101" pitchFamily="2" charset="-122"/>
              </a:rPr>
              <a:t> </a:t>
            </a:r>
            <a:endParaRPr lang="en-US" sz="1200" dirty="0">
              <a:effectLst/>
              <a:latin typeface="Times New Roman" panose="02020603050405020304" pitchFamily="18" charset="0"/>
              <a:ea typeface="SimSun" panose="02010600030101010101" pitchFamily="2" charset="-122"/>
            </a:endParaRPr>
          </a:p>
        </p:txBody>
      </p:sp>
      <p:cxnSp>
        <p:nvCxnSpPr>
          <p:cNvPr id="6" name="Straight Arrow Connector 5">
            <a:extLst>
              <a:ext uri="{FF2B5EF4-FFF2-40B4-BE49-F238E27FC236}">
                <a16:creationId xmlns:a16="http://schemas.microsoft.com/office/drawing/2014/main" id="{604E7E6F-28E4-44B2-A5C7-FB273A520560}"/>
              </a:ext>
            </a:extLst>
          </p:cNvPr>
          <p:cNvCxnSpPr>
            <a:cxnSpLocks noChangeShapeType="1"/>
            <a:stCxn id="109" idx="3"/>
          </p:cNvCxnSpPr>
          <p:nvPr/>
        </p:nvCxnSpPr>
        <p:spPr bwMode="auto">
          <a:xfrm>
            <a:off x="2967371" y="2841860"/>
            <a:ext cx="3986420" cy="17554"/>
          </a:xfrm>
          <a:prstGeom prst="straightConnector1">
            <a:avLst/>
          </a:prstGeom>
          <a:noFill/>
          <a:ln w="25400">
            <a:solidFill>
              <a:schemeClr val="tx1"/>
            </a:solidFill>
            <a:round/>
            <a:headEnd/>
            <a:tailEnd type="arrow" w="med" len="med"/>
          </a:ln>
          <a:effectLst>
            <a:outerShdw dist="20000" dir="5400000" rotWithShape="0">
              <a:srgbClr val="808080">
                <a:alpha val="37999"/>
              </a:srgbClr>
            </a:outerShdw>
          </a:effectLst>
          <a:extLst>
            <a:ext uri="{909E8E84-426E-40dd-AFC4-6F175D3DCCD1}">
              <a14:hiddenFill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 xmlns:w="http://schemas.openxmlformats.org/wordprocessingml/2006/main" xmlns:w10="urn:schemas-microsoft-com:office:word" xmlns:v="urn:schemas-microsoft-com:vml" xmlns:o="urn:schemas-microsoft-com:office:office" xmlns:w16se="http://schemas.microsoft.com/office/word/2015/wordml/symex" xmlns:w16cid="http://schemas.microsoft.com/office/word/2016/wordml/cid" xmlns:am3d="http://schemas.microsoft.com/office/drawing/2017/model3d" xmlns:aink="http://schemas.microsoft.com/office/drawing/2016/ink"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lc="http://schemas.openxmlformats.org/drawingml/2006/lockedCanvas">
                <a:noFill/>
              </a14:hiddenFill>
            </a:ext>
          </a:extLst>
        </p:spPr>
      </p:cxnSp>
      <p:sp>
        <p:nvSpPr>
          <p:cNvPr id="7" name="Rounded Rectangle 123">
            <a:extLst>
              <a:ext uri="{FF2B5EF4-FFF2-40B4-BE49-F238E27FC236}">
                <a16:creationId xmlns:a16="http://schemas.microsoft.com/office/drawing/2014/main" id="{77639397-2E6A-4022-8FAA-0CD9C0DA4EC5}"/>
              </a:ext>
            </a:extLst>
          </p:cNvPr>
          <p:cNvSpPr>
            <a:spLocks noChangeArrowheads="1"/>
          </p:cNvSpPr>
          <p:nvPr/>
        </p:nvSpPr>
        <p:spPr bwMode="auto">
          <a:xfrm>
            <a:off x="6962949" y="2669460"/>
            <a:ext cx="1040546" cy="781037"/>
          </a:xfrm>
          <a:prstGeom prst="roundRect">
            <a:avLst>
              <a:gd name="adj" fmla="val 16667"/>
            </a:avLst>
          </a:prstGeom>
          <a:solidFill>
            <a:schemeClr val="bg1"/>
          </a:solidFill>
          <a:ln w="19050">
            <a:solidFill>
              <a:srgbClr val="660066"/>
            </a:solidFill>
            <a:round/>
            <a:headEnd/>
            <a:tailEnd/>
          </a:ln>
          <a:effectLst>
            <a:outerShdw dist="23000" dir="5400000" rotWithShape="0">
              <a:srgbClr val="808080">
                <a:alpha val="34999"/>
              </a:srgbClr>
            </a:outerShdw>
          </a:effectLst>
        </p:spPr>
        <p:txBody>
          <a:bodyPr anchor="ctr"/>
          <a:lstStyle/>
          <a:p>
            <a:pPr marL="0" marR="0" algn="ctr">
              <a:spcBef>
                <a:spcPts val="0"/>
              </a:spcBef>
              <a:spcAft>
                <a:spcPts val="0"/>
              </a:spcAft>
            </a:pPr>
            <a:r>
              <a:rPr lang="en-US" sz="1400" dirty="0">
                <a:solidFill>
                  <a:srgbClr val="7030A0"/>
                </a:solidFill>
                <a:latin typeface="Calibri" panose="020F0502020204030204" pitchFamily="34" charset="0"/>
                <a:ea typeface="SimSun" panose="02010600030101010101" pitchFamily="2" charset="-122"/>
                <a:cs typeface="MS PGothic" panose="020B0600070205080204" pitchFamily="34" charset="-128"/>
              </a:rPr>
              <a:t>Messages</a:t>
            </a:r>
            <a:r>
              <a:rPr lang="en-US" sz="1400" kern="1200" dirty="0">
                <a:solidFill>
                  <a:srgbClr val="7030A0"/>
                </a:solidFill>
                <a:effectLst/>
                <a:latin typeface="Calibri" panose="020F0502020204030204" pitchFamily="34" charset="0"/>
                <a:ea typeface="SimSun" panose="02010600030101010101" pitchFamily="2" charset="-122"/>
                <a:cs typeface="MS PGothic" panose="020B0600070205080204" pitchFamily="34" charset="-128"/>
              </a:rPr>
              <a:t> Out</a:t>
            </a:r>
            <a:endParaRPr lang="en-US" sz="1200" dirty="0">
              <a:effectLst/>
              <a:latin typeface="Times New Roman" panose="02020603050405020304" pitchFamily="18" charset="0"/>
              <a:ea typeface="SimSun" panose="02010600030101010101" pitchFamily="2" charset="-122"/>
            </a:endParaRPr>
          </a:p>
        </p:txBody>
      </p:sp>
      <p:sp>
        <p:nvSpPr>
          <p:cNvPr id="8" name="Rounded Rectangle 124">
            <a:extLst>
              <a:ext uri="{FF2B5EF4-FFF2-40B4-BE49-F238E27FC236}">
                <a16:creationId xmlns:a16="http://schemas.microsoft.com/office/drawing/2014/main" id="{B9F05E7E-212D-4645-9E35-B13012BF4E17}"/>
              </a:ext>
            </a:extLst>
          </p:cNvPr>
          <p:cNvSpPr>
            <a:spLocks noChangeArrowheads="1"/>
          </p:cNvSpPr>
          <p:nvPr/>
        </p:nvSpPr>
        <p:spPr bwMode="auto">
          <a:xfrm>
            <a:off x="1726154" y="2295173"/>
            <a:ext cx="1224645" cy="299411"/>
          </a:xfrm>
          <a:prstGeom prst="roundRect">
            <a:avLst>
              <a:gd name="adj" fmla="val 16667"/>
            </a:avLst>
          </a:prstGeom>
          <a:solidFill>
            <a:schemeClr val="bg1"/>
          </a:solidFill>
          <a:ln w="19050">
            <a:solidFill>
              <a:srgbClr val="FFC000"/>
            </a:solidFill>
            <a:round/>
            <a:headEnd/>
            <a:tailEnd/>
          </a:ln>
          <a:effectLst>
            <a:outerShdw dist="23000" dir="5400000" rotWithShape="0">
              <a:srgbClr val="808080">
                <a:alpha val="34999"/>
              </a:srgbClr>
            </a:outerShdw>
          </a:effectLst>
        </p:spPr>
        <p:txBody>
          <a:bodyPr anchor="ctr"/>
          <a:lstStyle/>
          <a:p>
            <a:pPr marL="0" marR="0" algn="ctr">
              <a:spcBef>
                <a:spcPts val="0"/>
              </a:spcBef>
              <a:spcAft>
                <a:spcPts val="0"/>
              </a:spcAft>
            </a:pPr>
            <a:r>
              <a:rPr lang="en-US" sz="1100" kern="1200" dirty="0">
                <a:solidFill>
                  <a:srgbClr val="FFC000"/>
                </a:solidFill>
                <a:effectLst/>
                <a:latin typeface="Calibri" panose="020F0502020204030204" pitchFamily="34" charset="0"/>
                <a:ea typeface="SimSun" panose="02010600030101010101" pitchFamily="2" charset="-122"/>
                <a:cs typeface="MS PGothic" panose="020B0600070205080204" pitchFamily="34" charset="-128"/>
              </a:rPr>
              <a:t>Event Flags</a:t>
            </a:r>
            <a:endParaRPr lang="en-US" sz="1200" dirty="0">
              <a:solidFill>
                <a:srgbClr val="FFC000"/>
              </a:solidFill>
              <a:effectLst/>
              <a:latin typeface="Times New Roman" panose="02020603050405020304" pitchFamily="18" charset="0"/>
              <a:ea typeface="SimSun" panose="02010600030101010101" pitchFamily="2" charset="-122"/>
            </a:endParaRPr>
          </a:p>
        </p:txBody>
      </p:sp>
      <p:sp>
        <p:nvSpPr>
          <p:cNvPr id="9" name="Rounded Rectangle 125">
            <a:extLst>
              <a:ext uri="{FF2B5EF4-FFF2-40B4-BE49-F238E27FC236}">
                <a16:creationId xmlns:a16="http://schemas.microsoft.com/office/drawing/2014/main" id="{07705E59-413D-4FD1-B001-4739E36A58BB}"/>
              </a:ext>
            </a:extLst>
          </p:cNvPr>
          <p:cNvSpPr>
            <a:spLocks noChangeArrowheads="1"/>
          </p:cNvSpPr>
          <p:nvPr/>
        </p:nvSpPr>
        <p:spPr bwMode="auto">
          <a:xfrm>
            <a:off x="6851820" y="4124721"/>
            <a:ext cx="1022650" cy="1319052"/>
          </a:xfrm>
          <a:prstGeom prst="roundRect">
            <a:avLst>
              <a:gd name="adj" fmla="val 16667"/>
            </a:avLst>
          </a:prstGeom>
          <a:solidFill>
            <a:schemeClr val="bg1"/>
          </a:solidFill>
          <a:ln w="19050">
            <a:solidFill>
              <a:srgbClr val="660066"/>
            </a:solidFill>
            <a:round/>
            <a:headEnd/>
            <a:tailEnd/>
          </a:ln>
          <a:effectLst>
            <a:outerShdw dist="23000" dir="5400000" rotWithShape="0">
              <a:srgbClr val="808080">
                <a:alpha val="34999"/>
              </a:srgbClr>
            </a:outerShdw>
          </a:effectLst>
        </p:spPr>
        <p:txBody>
          <a:bodyPr anchor="ctr"/>
          <a:lstStyle/>
          <a:p>
            <a:pPr marL="0" marR="0" algn="ctr">
              <a:spcBef>
                <a:spcPts val="0"/>
              </a:spcBef>
              <a:spcAft>
                <a:spcPts val="0"/>
              </a:spcAft>
            </a:pPr>
            <a:r>
              <a:rPr lang="en-US" sz="1400" kern="1200" dirty="0">
                <a:solidFill>
                  <a:srgbClr val="7030A0"/>
                </a:solidFill>
                <a:effectLst/>
                <a:latin typeface="Calibri" panose="020F0502020204030204" pitchFamily="34" charset="0"/>
                <a:ea typeface="SimSun" panose="02010600030101010101" pitchFamily="2" charset="-122"/>
                <a:cs typeface="MS PGothic" panose="020B0600070205080204" pitchFamily="34" charset="-128"/>
              </a:rPr>
              <a:t>Messages In</a:t>
            </a:r>
            <a:endParaRPr lang="en-US" sz="1200" dirty="0">
              <a:effectLst/>
              <a:latin typeface="Times New Roman" panose="02020603050405020304" pitchFamily="18" charset="0"/>
              <a:ea typeface="SimSun" panose="02010600030101010101" pitchFamily="2" charset="-122"/>
            </a:endParaRPr>
          </a:p>
        </p:txBody>
      </p:sp>
      <p:cxnSp>
        <p:nvCxnSpPr>
          <p:cNvPr id="10" name="Straight Arrow Connector 9">
            <a:extLst>
              <a:ext uri="{FF2B5EF4-FFF2-40B4-BE49-F238E27FC236}">
                <a16:creationId xmlns:a16="http://schemas.microsoft.com/office/drawing/2014/main" id="{3CF2EE04-01E3-4626-A089-2CE188844EC4}"/>
              </a:ext>
            </a:extLst>
          </p:cNvPr>
          <p:cNvCxnSpPr>
            <a:cxnSpLocks noChangeShapeType="1"/>
            <a:stCxn id="14" idx="3"/>
            <a:endCxn id="19" idx="1"/>
          </p:cNvCxnSpPr>
          <p:nvPr/>
        </p:nvCxnSpPr>
        <p:spPr bwMode="auto">
          <a:xfrm>
            <a:off x="6977918" y="2428969"/>
            <a:ext cx="2014775" cy="10815"/>
          </a:xfrm>
          <a:prstGeom prst="straightConnector1">
            <a:avLst/>
          </a:prstGeom>
          <a:noFill/>
          <a:ln w="25400">
            <a:solidFill>
              <a:schemeClr val="tx1"/>
            </a:solidFill>
            <a:round/>
            <a:headEnd/>
            <a:tailEnd type="arrow" w="med" len="med"/>
          </a:ln>
          <a:effectLst>
            <a:outerShdw dist="20000" dir="5400000" rotWithShape="0">
              <a:srgbClr val="808080">
                <a:alpha val="37999"/>
              </a:srgbClr>
            </a:outerShdw>
          </a:effectLst>
          <a:extLst>
            <a:ext uri="{909E8E84-426E-40dd-AFC4-6F175D3DCCD1}">
              <a14:hiddenFill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 xmlns:w="http://schemas.openxmlformats.org/wordprocessingml/2006/main" xmlns:w10="urn:schemas-microsoft-com:office:word" xmlns:v="urn:schemas-microsoft-com:vml" xmlns:o="urn:schemas-microsoft-com:office:office" xmlns:w16se="http://schemas.microsoft.com/office/word/2015/wordml/symex" xmlns:w16cid="http://schemas.microsoft.com/office/word/2016/wordml/cid" xmlns:am3d="http://schemas.microsoft.com/office/drawing/2017/model3d" xmlns:aink="http://schemas.microsoft.com/office/drawing/2016/ink"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lc="http://schemas.openxmlformats.org/drawingml/2006/lockedCanvas">
                <a:noFill/>
              </a14:hiddenFill>
            </a:ext>
          </a:extLst>
        </p:spPr>
      </p:cxnSp>
      <p:cxnSp>
        <p:nvCxnSpPr>
          <p:cNvPr id="11" name="Straight Arrow Connector 10">
            <a:extLst>
              <a:ext uri="{FF2B5EF4-FFF2-40B4-BE49-F238E27FC236}">
                <a16:creationId xmlns:a16="http://schemas.microsoft.com/office/drawing/2014/main" id="{A8590E85-5221-4123-B730-75DC27F77317}"/>
              </a:ext>
            </a:extLst>
          </p:cNvPr>
          <p:cNvCxnSpPr>
            <a:cxnSpLocks noChangeShapeType="1"/>
            <a:stCxn id="7" idx="3"/>
          </p:cNvCxnSpPr>
          <p:nvPr/>
        </p:nvCxnSpPr>
        <p:spPr bwMode="auto">
          <a:xfrm>
            <a:off x="8003495" y="3059979"/>
            <a:ext cx="833208" cy="1"/>
          </a:xfrm>
          <a:prstGeom prst="straightConnector1">
            <a:avLst/>
          </a:prstGeom>
          <a:noFill/>
          <a:ln w="25400">
            <a:solidFill>
              <a:schemeClr val="tx1"/>
            </a:solidFill>
            <a:prstDash val="solid"/>
            <a:round/>
            <a:headEnd/>
            <a:tailEnd type="arrow" w="med" len="med"/>
          </a:ln>
          <a:effectLst>
            <a:outerShdw dist="20000" dir="5400000" rotWithShape="0">
              <a:srgbClr val="808080">
                <a:alpha val="37999"/>
              </a:srgbClr>
            </a:outerShdw>
          </a:effectLst>
          <a:extLst>
            <a:ext uri="{909E8E84-426E-40dd-AFC4-6F175D3DCCD1}">
              <a14:hiddenFill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 xmlns:w="http://schemas.openxmlformats.org/wordprocessingml/2006/main" xmlns:w10="urn:schemas-microsoft-com:office:word" xmlns:v="urn:schemas-microsoft-com:vml" xmlns:o="urn:schemas-microsoft-com:office:office" xmlns:w16se="http://schemas.microsoft.com/office/word/2015/wordml/symex" xmlns:w16cid="http://schemas.microsoft.com/office/word/2016/wordml/cid" xmlns:am3d="http://schemas.microsoft.com/office/drawing/2017/model3d" xmlns:aink="http://schemas.microsoft.com/office/drawing/2016/ink"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lc="http://schemas.openxmlformats.org/drawingml/2006/lockedCanvas">
                <a:noFill/>
              </a14:hiddenFill>
            </a:ext>
          </a:extLst>
        </p:spPr>
      </p:cxnSp>
      <p:sp>
        <p:nvSpPr>
          <p:cNvPr id="12" name="Rounded Rectangle 128">
            <a:extLst>
              <a:ext uri="{FF2B5EF4-FFF2-40B4-BE49-F238E27FC236}">
                <a16:creationId xmlns:a16="http://schemas.microsoft.com/office/drawing/2014/main" id="{EA3D88CD-1828-45FD-B2BD-82B1B9AB8BAC}"/>
              </a:ext>
            </a:extLst>
          </p:cNvPr>
          <p:cNvSpPr>
            <a:spLocks noChangeArrowheads="1"/>
          </p:cNvSpPr>
          <p:nvPr/>
        </p:nvSpPr>
        <p:spPr bwMode="auto">
          <a:xfrm>
            <a:off x="8845861" y="2785842"/>
            <a:ext cx="957849" cy="2249388"/>
          </a:xfrm>
          <a:prstGeom prst="roundRect">
            <a:avLst>
              <a:gd name="adj" fmla="val 16667"/>
            </a:avLst>
          </a:prstGeom>
          <a:solidFill>
            <a:schemeClr val="bg1"/>
          </a:solidFill>
          <a:ln w="19050">
            <a:solidFill>
              <a:srgbClr val="FF0000"/>
            </a:solidFill>
            <a:round/>
            <a:headEnd/>
            <a:tailEnd/>
          </a:ln>
          <a:effectLst>
            <a:outerShdw dist="23000" dir="5400000" rotWithShape="0">
              <a:srgbClr val="808080">
                <a:alpha val="34999"/>
              </a:srgbClr>
            </a:outerShdw>
          </a:effectLst>
        </p:spPr>
        <p:txBody>
          <a:bodyPr anchor="ctr"/>
          <a:lstStyle/>
          <a:p>
            <a:pPr marL="0" marR="0" algn="ctr">
              <a:spcBef>
                <a:spcPts val="0"/>
              </a:spcBef>
              <a:spcAft>
                <a:spcPts val="0"/>
              </a:spcAft>
            </a:pPr>
            <a:r>
              <a:rPr lang="en-US" sz="1400" kern="1200">
                <a:solidFill>
                  <a:srgbClr val="FF0000"/>
                </a:solidFill>
                <a:effectLst/>
                <a:latin typeface="Calibri" panose="020F0502020204030204" pitchFamily="34" charset="0"/>
                <a:ea typeface="SimSun" panose="02010600030101010101" pitchFamily="2" charset="-122"/>
                <a:cs typeface="MS PGothic" panose="020B0600070205080204" pitchFamily="34" charset="-128"/>
              </a:rPr>
              <a:t>cFE Software Bus</a:t>
            </a:r>
            <a:endParaRPr lang="en-US" sz="1200">
              <a:effectLst/>
              <a:latin typeface="Times New Roman" panose="02020603050405020304" pitchFamily="18" charset="0"/>
              <a:ea typeface="SimSun" panose="02010600030101010101" pitchFamily="2" charset="-122"/>
            </a:endParaRPr>
          </a:p>
        </p:txBody>
      </p:sp>
      <p:cxnSp>
        <p:nvCxnSpPr>
          <p:cNvPr id="13" name="Straight Arrow Connector 12">
            <a:extLst>
              <a:ext uri="{FF2B5EF4-FFF2-40B4-BE49-F238E27FC236}">
                <a16:creationId xmlns:a16="http://schemas.microsoft.com/office/drawing/2014/main" id="{47DF10AC-6A5F-4F01-9F68-4A36D0A8371D}"/>
              </a:ext>
            </a:extLst>
          </p:cNvPr>
          <p:cNvCxnSpPr>
            <a:cxnSpLocks noChangeShapeType="1"/>
            <a:endCxn id="9" idx="3"/>
          </p:cNvCxnSpPr>
          <p:nvPr/>
        </p:nvCxnSpPr>
        <p:spPr bwMode="auto">
          <a:xfrm flipH="1">
            <a:off x="7874470" y="4784247"/>
            <a:ext cx="971392" cy="0"/>
          </a:xfrm>
          <a:prstGeom prst="straightConnector1">
            <a:avLst/>
          </a:prstGeom>
          <a:noFill/>
          <a:ln w="25400">
            <a:solidFill>
              <a:schemeClr val="tx1"/>
            </a:solidFill>
            <a:round/>
            <a:headEnd/>
            <a:tailEnd type="arrow" w="med" len="med"/>
          </a:ln>
          <a:effectLst>
            <a:outerShdw dist="20000" dir="5400000" rotWithShape="0">
              <a:srgbClr val="808080">
                <a:alpha val="37999"/>
              </a:srgbClr>
            </a:outerShdw>
          </a:effectLst>
          <a:extLst>
            <a:ext uri="{909E8E84-426E-40dd-AFC4-6F175D3DCCD1}">
              <a14:hiddenFill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 xmlns:w="http://schemas.openxmlformats.org/wordprocessingml/2006/main" xmlns:w10="urn:schemas-microsoft-com:office:word" xmlns:v="urn:schemas-microsoft-com:vml" xmlns:o="urn:schemas-microsoft-com:office:office" xmlns:w16se="http://schemas.microsoft.com/office/word/2015/wordml/symex" xmlns:w16cid="http://schemas.microsoft.com/office/word/2016/wordml/cid" xmlns:am3d="http://schemas.microsoft.com/office/drawing/2017/model3d" xmlns:aink="http://schemas.microsoft.com/office/drawing/2016/ink"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lc="http://schemas.openxmlformats.org/drawingml/2006/lockedCanvas">
                <a:noFill/>
              </a14:hiddenFill>
            </a:ext>
          </a:extLst>
        </p:spPr>
      </p:cxnSp>
      <p:sp>
        <p:nvSpPr>
          <p:cNvPr id="14" name="Rounded Rectangle 130">
            <a:extLst>
              <a:ext uri="{FF2B5EF4-FFF2-40B4-BE49-F238E27FC236}">
                <a16:creationId xmlns:a16="http://schemas.microsoft.com/office/drawing/2014/main" id="{1627B48B-9332-47DA-B27A-8D148C6F7241}"/>
              </a:ext>
            </a:extLst>
          </p:cNvPr>
          <p:cNvSpPr>
            <a:spLocks noChangeArrowheads="1"/>
          </p:cNvSpPr>
          <p:nvPr/>
        </p:nvSpPr>
        <p:spPr bwMode="auto">
          <a:xfrm>
            <a:off x="5442303" y="2237915"/>
            <a:ext cx="1535615" cy="382108"/>
          </a:xfrm>
          <a:prstGeom prst="roundRect">
            <a:avLst>
              <a:gd name="adj" fmla="val 16667"/>
            </a:avLst>
          </a:prstGeom>
          <a:solidFill>
            <a:schemeClr val="bg1"/>
          </a:solidFill>
          <a:ln w="19050">
            <a:solidFill>
              <a:srgbClr val="660066"/>
            </a:solidFill>
            <a:round/>
            <a:headEnd/>
            <a:tailEnd/>
          </a:ln>
          <a:effectLst>
            <a:outerShdw dist="23000" dir="5400000" rotWithShape="0">
              <a:srgbClr val="808080">
                <a:alpha val="34999"/>
              </a:srgbClr>
            </a:outerShdw>
          </a:effectLst>
        </p:spPr>
        <p:txBody>
          <a:bodyPr anchor="ctr"/>
          <a:lstStyle/>
          <a:p>
            <a:pPr marL="0" marR="0" algn="ctr">
              <a:spcBef>
                <a:spcPts val="0"/>
              </a:spcBef>
              <a:spcAft>
                <a:spcPts val="0"/>
              </a:spcAft>
            </a:pPr>
            <a:r>
              <a:rPr lang="en-US" sz="1200" kern="1200">
                <a:solidFill>
                  <a:srgbClr val="7030A0"/>
                </a:solidFill>
                <a:effectLst/>
                <a:latin typeface="Calibri" panose="020F0502020204030204" pitchFamily="34" charset="0"/>
                <a:ea typeface="SimSun" panose="02010600030101010101" pitchFamily="2" charset="-122"/>
                <a:cs typeface="MS PGothic" panose="020B0600070205080204" pitchFamily="34" charset="-128"/>
              </a:rPr>
              <a:t>Event Processing</a:t>
            </a:r>
            <a:endParaRPr lang="en-US" sz="1200">
              <a:effectLst/>
              <a:latin typeface="Times New Roman" panose="02020603050405020304" pitchFamily="18" charset="0"/>
              <a:ea typeface="SimSun" panose="02010600030101010101" pitchFamily="2" charset="-122"/>
            </a:endParaRPr>
          </a:p>
        </p:txBody>
      </p:sp>
      <p:cxnSp>
        <p:nvCxnSpPr>
          <p:cNvPr id="15" name="Straight Arrow Connector 14">
            <a:extLst>
              <a:ext uri="{FF2B5EF4-FFF2-40B4-BE49-F238E27FC236}">
                <a16:creationId xmlns:a16="http://schemas.microsoft.com/office/drawing/2014/main" id="{BBE6726B-1F2C-42BD-BACE-6C0BAF6CB31E}"/>
              </a:ext>
            </a:extLst>
          </p:cNvPr>
          <p:cNvCxnSpPr>
            <a:cxnSpLocks noChangeShapeType="1"/>
          </p:cNvCxnSpPr>
          <p:nvPr/>
        </p:nvCxnSpPr>
        <p:spPr bwMode="auto">
          <a:xfrm flipH="1">
            <a:off x="9804361" y="3471454"/>
            <a:ext cx="1039895" cy="5506"/>
          </a:xfrm>
          <a:prstGeom prst="straightConnector1">
            <a:avLst/>
          </a:prstGeom>
          <a:noFill/>
          <a:ln w="25400">
            <a:solidFill>
              <a:schemeClr val="tx1"/>
            </a:solidFill>
            <a:round/>
            <a:headEnd/>
            <a:tailEnd type="arrow" w="med" len="med"/>
          </a:ln>
          <a:effectLst>
            <a:outerShdw dist="20000" dir="5400000" rotWithShape="0">
              <a:srgbClr val="808080">
                <a:alpha val="37999"/>
              </a:srgbClr>
            </a:outerShdw>
          </a:effectLst>
          <a:extLst>
            <a:ext uri="{909E8E84-426E-40dd-AFC4-6F175D3DCCD1}">
              <a14:hiddenFill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 xmlns:w="http://schemas.openxmlformats.org/wordprocessingml/2006/main" xmlns:w10="urn:schemas-microsoft-com:office:word" xmlns:v="urn:schemas-microsoft-com:vml" xmlns:o="urn:schemas-microsoft-com:office:office" xmlns:w16se="http://schemas.microsoft.com/office/word/2015/wordml/symex" xmlns:w16cid="http://schemas.microsoft.com/office/word/2016/wordml/cid" xmlns:am3d="http://schemas.microsoft.com/office/drawing/2017/model3d" xmlns:aink="http://schemas.microsoft.com/office/drawing/2016/ink"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lc="http://schemas.openxmlformats.org/drawingml/2006/lockedCanvas">
                <a:noFill/>
              </a14:hiddenFill>
            </a:ext>
          </a:extLst>
        </p:spPr>
      </p:cxnSp>
      <p:cxnSp>
        <p:nvCxnSpPr>
          <p:cNvPr id="16" name="Straight Arrow Connector 15">
            <a:extLst>
              <a:ext uri="{FF2B5EF4-FFF2-40B4-BE49-F238E27FC236}">
                <a16:creationId xmlns:a16="http://schemas.microsoft.com/office/drawing/2014/main" id="{A1359A33-42DC-42EF-B930-72B89C186787}"/>
              </a:ext>
            </a:extLst>
          </p:cNvPr>
          <p:cNvCxnSpPr>
            <a:cxnSpLocks noChangeShapeType="1"/>
          </p:cNvCxnSpPr>
          <p:nvPr/>
        </p:nvCxnSpPr>
        <p:spPr bwMode="auto">
          <a:xfrm flipV="1">
            <a:off x="9812868" y="3251026"/>
            <a:ext cx="1011864" cy="12002"/>
          </a:xfrm>
          <a:prstGeom prst="straightConnector1">
            <a:avLst/>
          </a:prstGeom>
          <a:noFill/>
          <a:ln w="25400">
            <a:solidFill>
              <a:schemeClr val="tx1"/>
            </a:solidFill>
            <a:round/>
            <a:headEnd/>
            <a:tailEnd type="arrow" w="med" len="med"/>
          </a:ln>
          <a:effectLst>
            <a:outerShdw dist="20000" dir="5400000" rotWithShape="0">
              <a:srgbClr val="808080">
                <a:alpha val="37999"/>
              </a:srgbClr>
            </a:outerShdw>
          </a:effectLst>
          <a:extLst>
            <a:ext uri="{909E8E84-426E-40dd-AFC4-6F175D3DCCD1}">
              <a14:hiddenFill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 xmlns:w="http://schemas.openxmlformats.org/wordprocessingml/2006/main" xmlns:w10="urn:schemas-microsoft-com:office:word" xmlns:v="urn:schemas-microsoft-com:vml" xmlns:o="urn:schemas-microsoft-com:office:office" xmlns:w16se="http://schemas.microsoft.com/office/word/2015/wordml/symex" xmlns:w16cid="http://schemas.microsoft.com/office/word/2016/wordml/cid" xmlns:am3d="http://schemas.microsoft.com/office/drawing/2017/model3d" xmlns:aink="http://schemas.microsoft.com/office/drawing/2016/ink"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lc="http://schemas.openxmlformats.org/drawingml/2006/lockedCanvas">
                <a:noFill/>
              </a14:hiddenFill>
            </a:ext>
          </a:extLst>
        </p:spPr>
      </p:cxnSp>
      <p:sp>
        <p:nvSpPr>
          <p:cNvPr id="17" name="TextBox 78">
            <a:extLst>
              <a:ext uri="{FF2B5EF4-FFF2-40B4-BE49-F238E27FC236}">
                <a16:creationId xmlns:a16="http://schemas.microsoft.com/office/drawing/2014/main" id="{075D411D-980B-46F3-8A8E-95DF7480F92C}"/>
              </a:ext>
            </a:extLst>
          </p:cNvPr>
          <p:cNvSpPr txBox="1">
            <a:spLocks noChangeArrowheads="1"/>
          </p:cNvSpPr>
          <p:nvPr/>
        </p:nvSpPr>
        <p:spPr bwMode="auto">
          <a:xfrm>
            <a:off x="10853414" y="3115318"/>
            <a:ext cx="1165672" cy="509599"/>
          </a:xfrm>
          <a:prstGeom prst="rect">
            <a:avLst/>
          </a:prstGeom>
          <a:noFill/>
          <a:ln>
            <a:noFill/>
          </a:ln>
          <a:extLst>
            <a:ext uri="{909E8E84-426E-40dd-AFC4-6F175D3DCCD1}">
              <a14:hiddenFill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 xmlns:w="http://schemas.openxmlformats.org/wordprocessingml/2006/main" xmlns:w10="urn:schemas-microsoft-com:office:word" xmlns:v="urn:schemas-microsoft-com:vml" xmlns:o="urn:schemas-microsoft-com:office:office" xmlns:w16se="http://schemas.microsoft.com/office/word/2015/wordml/symex" xmlns:w16cid="http://schemas.microsoft.com/office/word/2016/wordml/cid" xmlns:am3d="http://schemas.microsoft.com/office/drawing/2017/model3d" xmlns:aink="http://schemas.microsoft.com/office/drawing/2016/ink"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lc="http://schemas.openxmlformats.org/drawingml/2006/lockedCanvas">
                <a:solidFill>
                  <a:srgbClr val="FFFFFF"/>
                </a:solidFill>
              </a14:hiddenFill>
            </a:ext>
            <a:ext uri="{91240B29-F687-4f45-9708-019B960494DF}">
              <a14:hiddenLine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 xmlns:w="http://schemas.openxmlformats.org/wordprocessingml/2006/main" xmlns:w10="urn:schemas-microsoft-com:office:word" xmlns:v="urn:schemas-microsoft-com:vml" xmlns:o="urn:schemas-microsoft-com:office:office" xmlns:w16se="http://schemas.microsoft.com/office/word/2015/wordml/symex" xmlns:w16cid="http://schemas.microsoft.com/office/word/2016/wordml/cid" xmlns:am3d="http://schemas.microsoft.com/office/drawing/2017/model3d" xmlns:aink="http://schemas.microsoft.com/office/drawing/2016/ink"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lc="http://schemas.openxmlformats.org/drawingml/2006/lockedCanvas" w="9525">
                <a:solidFill>
                  <a:srgbClr val="000000"/>
                </a:solidFill>
                <a:miter lim="800000"/>
                <a:headEnd/>
                <a:tailEnd/>
              </a14:hiddenLine>
            </a:ext>
          </a:extLst>
        </p:spPr>
        <p:txBody>
          <a:bodyPr wrap="square">
            <a:noAutofit/>
          </a:bodyPr>
          <a:lstStyle/>
          <a:p>
            <a:pPr marL="0" marR="0">
              <a:spcBef>
                <a:spcPts val="0"/>
              </a:spcBef>
              <a:spcAft>
                <a:spcPts val="0"/>
              </a:spcAft>
            </a:pPr>
            <a:r>
              <a:rPr lang="en-US" sz="1400" kern="120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Other Apps / Mission Ops</a:t>
            </a:r>
            <a:endParaRPr lang="en-US" sz="1200" dirty="0">
              <a:effectLst/>
              <a:latin typeface="Times New Roman" panose="02020603050405020304" pitchFamily="18" charset="0"/>
              <a:ea typeface="SimSun" panose="02010600030101010101" pitchFamily="2" charset="-122"/>
            </a:endParaRPr>
          </a:p>
        </p:txBody>
      </p:sp>
      <p:cxnSp>
        <p:nvCxnSpPr>
          <p:cNvPr id="18" name="Straight Arrow Connector 17">
            <a:extLst>
              <a:ext uri="{FF2B5EF4-FFF2-40B4-BE49-F238E27FC236}">
                <a16:creationId xmlns:a16="http://schemas.microsoft.com/office/drawing/2014/main" id="{6E93CBF2-54CC-4EBA-997D-7DE1A6A07D6E}"/>
              </a:ext>
            </a:extLst>
          </p:cNvPr>
          <p:cNvCxnSpPr>
            <a:cxnSpLocks noChangeShapeType="1"/>
            <a:stCxn id="8" idx="3"/>
            <a:endCxn id="14" idx="1"/>
          </p:cNvCxnSpPr>
          <p:nvPr/>
        </p:nvCxnSpPr>
        <p:spPr bwMode="auto">
          <a:xfrm flipV="1">
            <a:off x="2950799" y="2428969"/>
            <a:ext cx="2491504" cy="15910"/>
          </a:xfrm>
          <a:prstGeom prst="straightConnector1">
            <a:avLst/>
          </a:prstGeom>
          <a:noFill/>
          <a:ln w="25400">
            <a:solidFill>
              <a:schemeClr val="tx1"/>
            </a:solidFill>
            <a:round/>
            <a:headEnd/>
            <a:tailEnd type="arrow" w="med" len="med"/>
          </a:ln>
          <a:effectLst>
            <a:outerShdw dist="20000" dir="5400000" rotWithShape="0">
              <a:srgbClr val="808080">
                <a:alpha val="37999"/>
              </a:srgbClr>
            </a:outerShdw>
          </a:effectLst>
          <a:extLst>
            <a:ext uri="{909E8E84-426E-40dd-AFC4-6F175D3DCCD1}">
              <a14:hiddenFill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 xmlns:w="http://schemas.openxmlformats.org/wordprocessingml/2006/main" xmlns:w10="urn:schemas-microsoft-com:office:word" xmlns:v="urn:schemas-microsoft-com:vml" xmlns:o="urn:schemas-microsoft-com:office:office" xmlns:w16se="http://schemas.microsoft.com/office/word/2015/wordml/symex" xmlns:w16cid="http://schemas.microsoft.com/office/word/2016/wordml/cid" xmlns:am3d="http://schemas.microsoft.com/office/drawing/2017/model3d" xmlns:aink="http://schemas.microsoft.com/office/drawing/2016/ink"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lc="http://schemas.openxmlformats.org/drawingml/2006/lockedCanvas">
                <a:noFill/>
              </a14:hiddenFill>
            </a:ext>
          </a:extLst>
        </p:spPr>
      </p:cxnSp>
      <p:sp>
        <p:nvSpPr>
          <p:cNvPr id="19" name="Rounded Rectangle 135">
            <a:extLst>
              <a:ext uri="{FF2B5EF4-FFF2-40B4-BE49-F238E27FC236}">
                <a16:creationId xmlns:a16="http://schemas.microsoft.com/office/drawing/2014/main" id="{42240F40-31C7-4473-86C7-73CBF5D7F58D}"/>
              </a:ext>
            </a:extLst>
          </p:cNvPr>
          <p:cNvSpPr>
            <a:spLocks noChangeArrowheads="1"/>
          </p:cNvSpPr>
          <p:nvPr/>
        </p:nvSpPr>
        <p:spPr bwMode="auto">
          <a:xfrm>
            <a:off x="8992693" y="2230706"/>
            <a:ext cx="1082223" cy="418155"/>
          </a:xfrm>
          <a:prstGeom prst="roundRect">
            <a:avLst>
              <a:gd name="adj" fmla="val 16667"/>
            </a:avLst>
          </a:prstGeom>
          <a:solidFill>
            <a:schemeClr val="bg1"/>
          </a:solidFill>
          <a:ln w="19050">
            <a:solidFill>
              <a:srgbClr val="FF0000"/>
            </a:solidFill>
            <a:round/>
            <a:headEnd/>
            <a:tailEnd/>
          </a:ln>
          <a:effectLst>
            <a:outerShdw dist="23000" dir="5400000" rotWithShape="0">
              <a:srgbClr val="808080">
                <a:alpha val="34999"/>
              </a:srgbClr>
            </a:outerShdw>
          </a:effectLst>
        </p:spPr>
        <p:txBody>
          <a:bodyPr anchor="ctr"/>
          <a:lstStyle/>
          <a:p>
            <a:pPr marL="0" marR="0" algn="ctr">
              <a:spcBef>
                <a:spcPts val="0"/>
              </a:spcBef>
              <a:spcAft>
                <a:spcPts val="0"/>
              </a:spcAft>
            </a:pPr>
            <a:r>
              <a:rPr lang="en-US" sz="1400" kern="1200">
                <a:solidFill>
                  <a:srgbClr val="FF0000"/>
                </a:solidFill>
                <a:effectLst/>
                <a:latin typeface="Calibri" panose="020F0502020204030204" pitchFamily="34" charset="0"/>
                <a:ea typeface="SimSun" panose="02010600030101010101" pitchFamily="2" charset="-122"/>
                <a:cs typeface="MS PGothic" panose="020B0600070205080204" pitchFamily="34" charset="-128"/>
              </a:rPr>
              <a:t>cFE Event Services</a:t>
            </a:r>
            <a:endParaRPr lang="en-US" sz="1200">
              <a:effectLst/>
              <a:latin typeface="Times New Roman" panose="02020603050405020304" pitchFamily="18" charset="0"/>
              <a:ea typeface="SimSun" panose="02010600030101010101" pitchFamily="2" charset="-122"/>
            </a:endParaRPr>
          </a:p>
        </p:txBody>
      </p:sp>
      <p:cxnSp>
        <p:nvCxnSpPr>
          <p:cNvPr id="20" name="Straight Arrow Connector 19">
            <a:extLst>
              <a:ext uri="{FF2B5EF4-FFF2-40B4-BE49-F238E27FC236}">
                <a16:creationId xmlns:a16="http://schemas.microsoft.com/office/drawing/2014/main" id="{9CF6085C-3050-4D63-B145-8C6C49EC4CFE}"/>
              </a:ext>
            </a:extLst>
          </p:cNvPr>
          <p:cNvCxnSpPr>
            <a:cxnSpLocks noChangeShapeType="1"/>
            <a:stCxn id="19" idx="3"/>
            <a:endCxn id="21" idx="1"/>
          </p:cNvCxnSpPr>
          <p:nvPr/>
        </p:nvCxnSpPr>
        <p:spPr bwMode="auto">
          <a:xfrm flipV="1">
            <a:off x="10074916" y="2439731"/>
            <a:ext cx="1348082" cy="53"/>
          </a:xfrm>
          <a:prstGeom prst="straightConnector1">
            <a:avLst/>
          </a:prstGeom>
          <a:noFill/>
          <a:ln w="25400">
            <a:solidFill>
              <a:schemeClr val="tx1"/>
            </a:solidFill>
            <a:round/>
            <a:headEnd/>
            <a:tailEnd type="arrow" w="med" len="med"/>
          </a:ln>
          <a:effectLst>
            <a:outerShdw dist="20000" dir="5400000" rotWithShape="0">
              <a:srgbClr val="808080">
                <a:alpha val="37999"/>
              </a:srgbClr>
            </a:outerShdw>
          </a:effectLst>
          <a:extLst>
            <a:ext uri="{909E8E84-426E-40dd-AFC4-6F175D3DCCD1}">
              <a14:hiddenFill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 xmlns:w="http://schemas.openxmlformats.org/wordprocessingml/2006/main" xmlns:w10="urn:schemas-microsoft-com:office:word" xmlns:v="urn:schemas-microsoft-com:vml" xmlns:o="urn:schemas-microsoft-com:office:office" xmlns:w16se="http://schemas.microsoft.com/office/word/2015/wordml/symex" xmlns:w16cid="http://schemas.microsoft.com/office/word/2016/wordml/cid" xmlns:am3d="http://schemas.microsoft.com/office/drawing/2017/model3d" xmlns:aink="http://schemas.microsoft.com/office/drawing/2016/ink"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lc="http://schemas.openxmlformats.org/drawingml/2006/lockedCanvas">
                <a:noFill/>
              </a14:hiddenFill>
            </a:ext>
          </a:extLst>
        </p:spPr>
      </p:cxnSp>
      <p:sp>
        <p:nvSpPr>
          <p:cNvPr id="21" name="TextBox 87">
            <a:extLst>
              <a:ext uri="{FF2B5EF4-FFF2-40B4-BE49-F238E27FC236}">
                <a16:creationId xmlns:a16="http://schemas.microsoft.com/office/drawing/2014/main" id="{A2DC489F-C6E8-4A9F-B996-1F22DAD8BF83}"/>
              </a:ext>
            </a:extLst>
          </p:cNvPr>
          <p:cNvSpPr txBox="1">
            <a:spLocks noChangeArrowheads="1"/>
          </p:cNvSpPr>
          <p:nvPr/>
        </p:nvSpPr>
        <p:spPr bwMode="auto">
          <a:xfrm>
            <a:off x="11422998" y="2184931"/>
            <a:ext cx="708932" cy="509599"/>
          </a:xfrm>
          <a:prstGeom prst="rect">
            <a:avLst/>
          </a:prstGeom>
          <a:noFill/>
          <a:ln>
            <a:noFill/>
          </a:ln>
          <a:extLst>
            <a:ext uri="{909E8E84-426E-40dd-AFC4-6F175D3DCCD1}">
              <a14:hiddenFill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 xmlns:w="http://schemas.openxmlformats.org/wordprocessingml/2006/main" xmlns:w10="urn:schemas-microsoft-com:office:word" xmlns:v="urn:schemas-microsoft-com:vml" xmlns:o="urn:schemas-microsoft-com:office:office" xmlns:w16se="http://schemas.microsoft.com/office/word/2015/wordml/symex" xmlns:w16cid="http://schemas.microsoft.com/office/word/2016/wordml/cid" xmlns:am3d="http://schemas.microsoft.com/office/drawing/2017/model3d" xmlns:aink="http://schemas.microsoft.com/office/drawing/2016/ink"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lc="http://schemas.openxmlformats.org/drawingml/2006/lockedCanvas">
                <a:solidFill>
                  <a:srgbClr val="FFFFFF"/>
                </a:solidFill>
              </a14:hiddenFill>
            </a:ext>
            <a:ext uri="{91240B29-F687-4f45-9708-019B960494DF}">
              <a14:hiddenLine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 xmlns:w="http://schemas.openxmlformats.org/wordprocessingml/2006/main" xmlns:w10="urn:schemas-microsoft-com:office:word" xmlns:v="urn:schemas-microsoft-com:vml" xmlns:o="urn:schemas-microsoft-com:office:office" xmlns:w16se="http://schemas.microsoft.com/office/word/2015/wordml/symex" xmlns:w16cid="http://schemas.microsoft.com/office/word/2016/wordml/cid" xmlns:am3d="http://schemas.microsoft.com/office/drawing/2017/model3d" xmlns:aink="http://schemas.microsoft.com/office/drawing/2016/ink"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lc="http://schemas.openxmlformats.org/drawingml/2006/lockedCanvas" w="9525">
                <a:solidFill>
                  <a:srgbClr val="000000"/>
                </a:solidFill>
                <a:miter lim="800000"/>
                <a:headEnd/>
                <a:tailEnd/>
              </a14:hiddenLine>
            </a:ext>
          </a:extLst>
        </p:spPr>
        <p:txBody>
          <a:bodyPr wrap="square">
            <a:noAutofit/>
          </a:bodyPr>
          <a:lstStyle/>
          <a:p>
            <a:pPr marL="0" marR="0">
              <a:spcBef>
                <a:spcPts val="0"/>
              </a:spcBef>
              <a:spcAft>
                <a:spcPts val="0"/>
              </a:spcAft>
            </a:pPr>
            <a:r>
              <a:rPr lang="en-US" sz="1200" kern="120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Mission Ops</a:t>
            </a:r>
            <a:endParaRPr lang="en-US" sz="1200" dirty="0">
              <a:effectLst/>
              <a:latin typeface="Times New Roman" panose="02020603050405020304" pitchFamily="18" charset="0"/>
              <a:ea typeface="SimSun" panose="02010600030101010101" pitchFamily="2" charset="-122"/>
            </a:endParaRPr>
          </a:p>
        </p:txBody>
      </p:sp>
      <p:sp>
        <p:nvSpPr>
          <p:cNvPr id="22" name="Rounded Rectangle 138">
            <a:extLst>
              <a:ext uri="{FF2B5EF4-FFF2-40B4-BE49-F238E27FC236}">
                <a16:creationId xmlns:a16="http://schemas.microsoft.com/office/drawing/2014/main" id="{30D74051-0F8D-42DE-B0F4-BA3F588D43F7}"/>
              </a:ext>
            </a:extLst>
          </p:cNvPr>
          <p:cNvSpPr>
            <a:spLocks noChangeArrowheads="1"/>
          </p:cNvSpPr>
          <p:nvPr/>
        </p:nvSpPr>
        <p:spPr bwMode="auto">
          <a:xfrm>
            <a:off x="5475149" y="3504399"/>
            <a:ext cx="1192231" cy="1404070"/>
          </a:xfrm>
          <a:prstGeom prst="roundRect">
            <a:avLst>
              <a:gd name="adj" fmla="val 16667"/>
            </a:avLst>
          </a:prstGeom>
          <a:solidFill>
            <a:schemeClr val="bg1"/>
          </a:solidFill>
          <a:ln w="19050">
            <a:solidFill>
              <a:srgbClr val="660066"/>
            </a:solidFill>
            <a:round/>
            <a:headEnd/>
            <a:tailEnd/>
          </a:ln>
          <a:effectLst>
            <a:outerShdw dist="23000" dir="5400000" rotWithShape="0">
              <a:srgbClr val="808080">
                <a:alpha val="34999"/>
              </a:srgbClr>
            </a:outerShdw>
          </a:effectLst>
        </p:spPr>
        <p:txBody>
          <a:bodyPr anchor="ctr"/>
          <a:lstStyle/>
          <a:p>
            <a:pPr marL="0" marR="0">
              <a:spcBef>
                <a:spcPts val="0"/>
              </a:spcBef>
              <a:spcAft>
                <a:spcPts val="0"/>
              </a:spcAft>
            </a:pPr>
            <a:r>
              <a:rPr lang="en-US" sz="1200" kern="1200">
                <a:solidFill>
                  <a:srgbClr val="7030A0"/>
                </a:solidFill>
                <a:effectLst/>
                <a:latin typeface="Calibri" panose="020F0502020204030204" pitchFamily="34" charset="0"/>
                <a:ea typeface="SimSun" panose="02010600030101010101" pitchFamily="2" charset="-122"/>
                <a:cs typeface="MS PGothic" panose="020B0600070205080204" pitchFamily="34" charset="-128"/>
              </a:rPr>
              <a:t>- Queue</a:t>
            </a:r>
            <a:r>
              <a:rPr lang="en-US" sz="1200">
                <a:effectLst/>
                <a:latin typeface="Times New Roman" panose="02020603050405020304" pitchFamily="18" charset="0"/>
                <a:ea typeface="SimSun" panose="02010600030101010101" pitchFamily="2" charset="-122"/>
              </a:rPr>
              <a:t> </a:t>
            </a:r>
            <a:r>
              <a:rPr lang="en-US" sz="1200" kern="1200">
                <a:solidFill>
                  <a:srgbClr val="7030A0"/>
                </a:solidFill>
                <a:effectLst/>
                <a:latin typeface="Calibri" panose="020F0502020204030204" pitchFamily="34" charset="0"/>
                <a:ea typeface="SimSun" panose="02010600030101010101" pitchFamily="2" charset="-122"/>
                <a:cs typeface="MS PGothic" panose="020B0600070205080204" pitchFamily="34" charset="-128"/>
              </a:rPr>
              <a:t>Cmd Message</a:t>
            </a:r>
            <a:endParaRPr lang="en-US" sz="1200">
              <a:effectLst/>
              <a:latin typeface="Times New Roman" panose="02020603050405020304" pitchFamily="18" charset="0"/>
              <a:ea typeface="SimSun" panose="02010600030101010101" pitchFamily="2" charset="-122"/>
            </a:endParaRPr>
          </a:p>
          <a:p>
            <a:pPr marL="0" marR="0">
              <a:spcBef>
                <a:spcPts val="0"/>
              </a:spcBef>
              <a:spcAft>
                <a:spcPts val="0"/>
              </a:spcAft>
            </a:pPr>
            <a:r>
              <a:rPr lang="en-US" sz="1200" kern="1200">
                <a:solidFill>
                  <a:srgbClr val="7030A0"/>
                </a:solidFill>
                <a:effectLst/>
                <a:latin typeface="Calibri" panose="020F0502020204030204" pitchFamily="34" charset="0"/>
                <a:ea typeface="SimSun" panose="02010600030101010101" pitchFamily="2" charset="-122"/>
                <a:cs typeface="MS PGothic" panose="020B0600070205080204" pitchFamily="34" charset="-128"/>
              </a:rPr>
              <a:t>- Provide Seq# </a:t>
            </a:r>
            <a:endParaRPr lang="en-US" sz="1200">
              <a:effectLst/>
              <a:latin typeface="Times New Roman" panose="02020603050405020304" pitchFamily="18" charset="0"/>
              <a:ea typeface="SimSun" panose="02010600030101010101" pitchFamily="2" charset="-122"/>
            </a:endParaRPr>
          </a:p>
          <a:p>
            <a:pPr marL="0" marR="0">
              <a:spcBef>
                <a:spcPts val="0"/>
              </a:spcBef>
              <a:spcAft>
                <a:spcPts val="0"/>
              </a:spcAft>
            </a:pPr>
            <a:r>
              <a:rPr lang="en-US" sz="1200" kern="1200">
                <a:solidFill>
                  <a:srgbClr val="7030A0"/>
                </a:solidFill>
                <a:effectLst/>
                <a:latin typeface="Calibri" panose="020F0502020204030204" pitchFamily="34" charset="0"/>
                <a:ea typeface="SimSun" panose="02010600030101010101" pitchFamily="2" charset="-122"/>
                <a:cs typeface="MS PGothic" panose="020B0600070205080204" pitchFamily="34" charset="-128"/>
              </a:rPr>
              <a:t>- Error Check Message</a:t>
            </a:r>
            <a:endParaRPr lang="en-US" sz="1200">
              <a:effectLst/>
              <a:latin typeface="Times New Roman" panose="02020603050405020304" pitchFamily="18" charset="0"/>
              <a:ea typeface="SimSun" panose="02010600030101010101" pitchFamily="2" charset="-122"/>
            </a:endParaRPr>
          </a:p>
        </p:txBody>
      </p:sp>
      <p:cxnSp>
        <p:nvCxnSpPr>
          <p:cNvPr id="23" name="Straight Arrow Connector 22">
            <a:extLst>
              <a:ext uri="{FF2B5EF4-FFF2-40B4-BE49-F238E27FC236}">
                <a16:creationId xmlns:a16="http://schemas.microsoft.com/office/drawing/2014/main" id="{03B49075-428B-4E35-A59C-7C88E998DE66}"/>
              </a:ext>
            </a:extLst>
          </p:cNvPr>
          <p:cNvCxnSpPr>
            <a:cxnSpLocks noChangeShapeType="1"/>
            <a:stCxn id="102" idx="3"/>
            <a:endCxn id="22" idx="1"/>
          </p:cNvCxnSpPr>
          <p:nvPr/>
        </p:nvCxnSpPr>
        <p:spPr bwMode="auto">
          <a:xfrm flipV="1">
            <a:off x="3031326" y="4206434"/>
            <a:ext cx="2443823" cy="571"/>
          </a:xfrm>
          <a:prstGeom prst="straightConnector1">
            <a:avLst/>
          </a:prstGeom>
          <a:noFill/>
          <a:ln w="25400">
            <a:solidFill>
              <a:schemeClr val="tx1"/>
            </a:solidFill>
            <a:round/>
            <a:headEnd type="arrow" w="med" len="med"/>
            <a:tailEnd/>
          </a:ln>
          <a:effectLst>
            <a:outerShdw dist="20000" dir="5400000" rotWithShape="0">
              <a:srgbClr val="808080">
                <a:alpha val="37999"/>
              </a:srgbClr>
            </a:outerShdw>
          </a:effectLst>
          <a:extLst>
            <a:ext uri="{909E8E84-426E-40dd-AFC4-6F175D3DCCD1}">
              <a14:hiddenFill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 xmlns:w="http://schemas.openxmlformats.org/wordprocessingml/2006/main" xmlns:w10="urn:schemas-microsoft-com:office:word" xmlns:v="urn:schemas-microsoft-com:vml" xmlns:o="urn:schemas-microsoft-com:office:office" xmlns:w16se="http://schemas.microsoft.com/office/word/2015/wordml/symex" xmlns:w16cid="http://schemas.microsoft.com/office/word/2016/wordml/cid" xmlns:am3d="http://schemas.microsoft.com/office/drawing/2017/model3d" xmlns:aink="http://schemas.microsoft.com/office/drawing/2016/ink"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lc="http://schemas.openxmlformats.org/drawingml/2006/lockedCanvas">
                <a:noFill/>
              </a14:hiddenFill>
            </a:ext>
          </a:extLst>
        </p:spPr>
      </p:cxnSp>
      <p:sp>
        <p:nvSpPr>
          <p:cNvPr id="24" name="Rounded Rectangle 140">
            <a:extLst>
              <a:ext uri="{FF2B5EF4-FFF2-40B4-BE49-F238E27FC236}">
                <a16:creationId xmlns:a16="http://schemas.microsoft.com/office/drawing/2014/main" id="{FABAA82E-97F4-409E-A1D4-A4892D08D6AA}"/>
              </a:ext>
            </a:extLst>
          </p:cNvPr>
          <p:cNvSpPr>
            <a:spLocks noChangeArrowheads="1"/>
          </p:cNvSpPr>
          <p:nvPr/>
        </p:nvSpPr>
        <p:spPr bwMode="auto">
          <a:xfrm>
            <a:off x="10488478" y="4296249"/>
            <a:ext cx="622278" cy="540718"/>
          </a:xfrm>
          <a:prstGeom prst="roundRect">
            <a:avLst>
              <a:gd name="adj" fmla="val 16667"/>
            </a:avLst>
          </a:prstGeom>
          <a:solidFill>
            <a:schemeClr val="bg1"/>
          </a:solidFill>
          <a:ln w="19050">
            <a:solidFill>
              <a:srgbClr val="FF0000"/>
            </a:solidFill>
            <a:round/>
            <a:headEnd/>
            <a:tailEnd/>
          </a:ln>
          <a:effectLst>
            <a:outerShdw dist="23000" dir="5400000" rotWithShape="0">
              <a:srgbClr val="808080">
                <a:alpha val="34999"/>
              </a:srgbClr>
            </a:outerShdw>
          </a:effectLst>
        </p:spPr>
        <p:txBody>
          <a:bodyPr anchor="ctr"/>
          <a:lstStyle/>
          <a:p>
            <a:pPr marL="0" marR="0" algn="ctr">
              <a:spcBef>
                <a:spcPts val="0"/>
              </a:spcBef>
              <a:spcAft>
                <a:spcPts val="0"/>
              </a:spcAft>
            </a:pPr>
            <a:r>
              <a:rPr lang="en-US" sz="1400" kern="1200">
                <a:solidFill>
                  <a:srgbClr val="FF0000"/>
                </a:solidFill>
                <a:effectLst/>
                <a:latin typeface="Calibri" panose="020F0502020204030204" pitchFamily="34" charset="0"/>
                <a:ea typeface="SimSun" panose="02010600030101010101" pitchFamily="2" charset="-122"/>
                <a:cs typeface="MS PGothic" panose="020B0600070205080204" pitchFamily="34" charset="-128"/>
              </a:rPr>
              <a:t>SCH</a:t>
            </a:r>
            <a:endParaRPr lang="en-US" sz="1200">
              <a:effectLst/>
              <a:latin typeface="Times New Roman" panose="02020603050405020304" pitchFamily="18" charset="0"/>
              <a:ea typeface="SimSun" panose="02010600030101010101" pitchFamily="2" charset="-122"/>
            </a:endParaRPr>
          </a:p>
        </p:txBody>
      </p:sp>
      <p:cxnSp>
        <p:nvCxnSpPr>
          <p:cNvPr id="25" name="Straight Arrow Connector 24">
            <a:extLst>
              <a:ext uri="{FF2B5EF4-FFF2-40B4-BE49-F238E27FC236}">
                <a16:creationId xmlns:a16="http://schemas.microsoft.com/office/drawing/2014/main" id="{C70E01E2-C5F7-466D-97EB-3E1C6C0DD410}"/>
              </a:ext>
            </a:extLst>
          </p:cNvPr>
          <p:cNvCxnSpPr>
            <a:cxnSpLocks noChangeShapeType="1"/>
          </p:cNvCxnSpPr>
          <p:nvPr/>
        </p:nvCxnSpPr>
        <p:spPr bwMode="auto">
          <a:xfrm>
            <a:off x="6669332" y="4443195"/>
            <a:ext cx="172304" cy="850"/>
          </a:xfrm>
          <a:prstGeom prst="straightConnector1">
            <a:avLst/>
          </a:prstGeom>
          <a:noFill/>
          <a:ln w="25400">
            <a:solidFill>
              <a:schemeClr val="tx1"/>
            </a:solidFill>
            <a:round/>
            <a:headEnd type="arrow" w="med" len="med"/>
            <a:tailEnd/>
          </a:ln>
          <a:effectLst>
            <a:outerShdw dist="20000" dir="5400000" rotWithShape="0">
              <a:srgbClr val="808080">
                <a:alpha val="37999"/>
              </a:srgbClr>
            </a:outerShdw>
          </a:effectLst>
          <a:extLst>
            <a:ext uri="{909E8E84-426E-40dd-AFC4-6F175D3DCCD1}">
              <a14:hiddenFill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 xmlns:w="http://schemas.openxmlformats.org/wordprocessingml/2006/main" xmlns:w10="urn:schemas-microsoft-com:office:word" xmlns:v="urn:schemas-microsoft-com:vml" xmlns:o="urn:schemas-microsoft-com:office:office" xmlns:w16se="http://schemas.microsoft.com/office/word/2015/wordml/symex" xmlns:w16cid="http://schemas.microsoft.com/office/word/2016/wordml/cid" xmlns:am3d="http://schemas.microsoft.com/office/drawing/2017/model3d" xmlns:aink="http://schemas.microsoft.com/office/drawing/2016/ink"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lc="http://schemas.openxmlformats.org/drawingml/2006/lockedCanvas">
                <a:noFill/>
              </a14:hiddenFill>
            </a:ext>
          </a:extLst>
        </p:spPr>
      </p:cxnSp>
      <p:cxnSp>
        <p:nvCxnSpPr>
          <p:cNvPr id="26" name="Straight Arrow Connector 25">
            <a:extLst>
              <a:ext uri="{FF2B5EF4-FFF2-40B4-BE49-F238E27FC236}">
                <a16:creationId xmlns:a16="http://schemas.microsoft.com/office/drawing/2014/main" id="{E0341752-EBBC-471C-A8A5-D75582F8D870}"/>
              </a:ext>
            </a:extLst>
          </p:cNvPr>
          <p:cNvCxnSpPr>
            <a:cxnSpLocks noChangeShapeType="1"/>
            <a:stCxn id="24" idx="1"/>
          </p:cNvCxnSpPr>
          <p:nvPr/>
        </p:nvCxnSpPr>
        <p:spPr bwMode="auto">
          <a:xfrm flipH="1">
            <a:off x="9805014" y="4566608"/>
            <a:ext cx="683464" cy="0"/>
          </a:xfrm>
          <a:prstGeom prst="straightConnector1">
            <a:avLst/>
          </a:prstGeom>
          <a:noFill/>
          <a:ln w="25400">
            <a:solidFill>
              <a:schemeClr val="tx1"/>
            </a:solidFill>
            <a:round/>
            <a:headEnd/>
            <a:tailEnd type="arrow" w="med" len="med"/>
          </a:ln>
          <a:effectLst>
            <a:outerShdw dist="20000" dir="5400000" rotWithShape="0">
              <a:srgbClr val="808080">
                <a:alpha val="37999"/>
              </a:srgbClr>
            </a:outerShdw>
          </a:effectLst>
          <a:extLst>
            <a:ext uri="{909E8E84-426E-40dd-AFC4-6F175D3DCCD1}">
              <a14:hiddenFill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 xmlns:w="http://schemas.openxmlformats.org/wordprocessingml/2006/main" xmlns:w10="urn:schemas-microsoft-com:office:word" xmlns:v="urn:schemas-microsoft-com:vml" xmlns:o="urn:schemas-microsoft-com:office:office" xmlns:w16se="http://schemas.microsoft.com/office/word/2015/wordml/symex" xmlns:w16cid="http://schemas.microsoft.com/office/word/2016/wordml/cid" xmlns:am3d="http://schemas.microsoft.com/office/drawing/2017/model3d" xmlns:aink="http://schemas.microsoft.com/office/drawing/2016/ink"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lc="http://schemas.openxmlformats.org/drawingml/2006/lockedCanvas">
                <a:noFill/>
              </a14:hiddenFill>
            </a:ext>
          </a:extLst>
        </p:spPr>
      </p:cxnSp>
      <p:sp>
        <p:nvSpPr>
          <p:cNvPr id="27" name="Rounded Rectangle 143">
            <a:extLst>
              <a:ext uri="{FF2B5EF4-FFF2-40B4-BE49-F238E27FC236}">
                <a16:creationId xmlns:a16="http://schemas.microsoft.com/office/drawing/2014/main" id="{6D95482F-1D59-425C-919E-2D48942BE22D}"/>
              </a:ext>
            </a:extLst>
          </p:cNvPr>
          <p:cNvSpPr>
            <a:spLocks noChangeArrowheads="1"/>
          </p:cNvSpPr>
          <p:nvPr/>
        </p:nvSpPr>
        <p:spPr bwMode="auto">
          <a:xfrm>
            <a:off x="5689480" y="4953109"/>
            <a:ext cx="746734" cy="300399"/>
          </a:xfrm>
          <a:prstGeom prst="roundRect">
            <a:avLst>
              <a:gd name="adj" fmla="val 16667"/>
            </a:avLst>
          </a:prstGeom>
          <a:solidFill>
            <a:schemeClr val="bg1"/>
          </a:solidFill>
          <a:ln w="19050">
            <a:solidFill>
              <a:srgbClr val="660066"/>
            </a:solidFill>
            <a:round/>
            <a:headEnd/>
            <a:tailEnd/>
          </a:ln>
          <a:effectLst>
            <a:outerShdw dist="23000" dir="5400000" rotWithShape="0">
              <a:srgbClr val="808080">
                <a:alpha val="34999"/>
              </a:srgbClr>
            </a:outerShdw>
          </a:effectLst>
        </p:spPr>
        <p:txBody>
          <a:bodyPr anchor="ctr"/>
          <a:lstStyle/>
          <a:p>
            <a:pPr marL="0" marR="0" algn="ctr">
              <a:spcBef>
                <a:spcPts val="0"/>
              </a:spcBef>
              <a:spcAft>
                <a:spcPts val="0"/>
              </a:spcAft>
            </a:pPr>
            <a:r>
              <a:rPr lang="en-US" sz="1200" kern="1200">
                <a:solidFill>
                  <a:srgbClr val="7030A0"/>
                </a:solidFill>
                <a:effectLst/>
                <a:latin typeface="Calibri" panose="020F0502020204030204" pitchFamily="34" charset="0"/>
                <a:ea typeface="SimSun" panose="02010600030101010101" pitchFamily="2" charset="-122"/>
                <a:cs typeface="MS PGothic" panose="020B0600070205080204" pitchFamily="34" charset="-128"/>
              </a:rPr>
              <a:t>Execute</a:t>
            </a:r>
            <a:endParaRPr lang="en-US" sz="1200">
              <a:effectLst/>
              <a:latin typeface="Times New Roman" panose="02020603050405020304" pitchFamily="18" charset="0"/>
              <a:ea typeface="SimSun" panose="02010600030101010101" pitchFamily="2" charset="-122"/>
            </a:endParaRPr>
          </a:p>
        </p:txBody>
      </p:sp>
      <p:cxnSp>
        <p:nvCxnSpPr>
          <p:cNvPr id="28" name="Straight Arrow Connector 27">
            <a:extLst>
              <a:ext uri="{FF2B5EF4-FFF2-40B4-BE49-F238E27FC236}">
                <a16:creationId xmlns:a16="http://schemas.microsoft.com/office/drawing/2014/main" id="{1274D13F-F406-432B-8396-D2A2B06DF8E7}"/>
              </a:ext>
            </a:extLst>
          </p:cNvPr>
          <p:cNvCxnSpPr>
            <a:cxnSpLocks noChangeShapeType="1"/>
            <a:endCxn id="27" idx="3"/>
          </p:cNvCxnSpPr>
          <p:nvPr/>
        </p:nvCxnSpPr>
        <p:spPr bwMode="auto">
          <a:xfrm flipH="1">
            <a:off x="6436214" y="5103309"/>
            <a:ext cx="405422" cy="0"/>
          </a:xfrm>
          <a:prstGeom prst="straightConnector1">
            <a:avLst/>
          </a:prstGeom>
          <a:noFill/>
          <a:ln w="25400">
            <a:solidFill>
              <a:schemeClr val="tx1"/>
            </a:solidFill>
            <a:round/>
            <a:headEnd/>
            <a:tailEnd type="arrow" w="med" len="med"/>
          </a:ln>
          <a:effectLst>
            <a:outerShdw dist="20000" dir="5400000" rotWithShape="0">
              <a:srgbClr val="808080">
                <a:alpha val="37999"/>
              </a:srgbClr>
            </a:outerShdw>
          </a:effectLst>
          <a:extLst>
            <a:ext uri="{909E8E84-426E-40dd-AFC4-6F175D3DCCD1}">
              <a14:hiddenFill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 xmlns:w="http://schemas.openxmlformats.org/wordprocessingml/2006/main" xmlns:w10="urn:schemas-microsoft-com:office:word" xmlns:v="urn:schemas-microsoft-com:vml" xmlns:o="urn:schemas-microsoft-com:office:office" xmlns:w16se="http://schemas.microsoft.com/office/word/2015/wordml/symex" xmlns:w16cid="http://schemas.microsoft.com/office/word/2016/wordml/cid" xmlns:am3d="http://schemas.microsoft.com/office/drawing/2017/model3d" xmlns:aink="http://schemas.microsoft.com/office/drawing/2016/ink"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lc="http://schemas.openxmlformats.org/drawingml/2006/lockedCanvas">
                <a:noFill/>
              </a14:hiddenFill>
            </a:ext>
          </a:extLst>
        </p:spPr>
      </p:cxnSp>
      <p:cxnSp>
        <p:nvCxnSpPr>
          <p:cNvPr id="29" name="Straight Arrow Connector 28">
            <a:extLst>
              <a:ext uri="{FF2B5EF4-FFF2-40B4-BE49-F238E27FC236}">
                <a16:creationId xmlns:a16="http://schemas.microsoft.com/office/drawing/2014/main" id="{20E6A776-E40A-47FE-8951-29F69AEC61CE}"/>
              </a:ext>
            </a:extLst>
          </p:cNvPr>
          <p:cNvCxnSpPr>
            <a:cxnSpLocks noChangeShapeType="1"/>
            <a:stCxn id="27" idx="1"/>
          </p:cNvCxnSpPr>
          <p:nvPr/>
        </p:nvCxnSpPr>
        <p:spPr bwMode="auto">
          <a:xfrm flipH="1">
            <a:off x="3031326" y="5103309"/>
            <a:ext cx="2658154" cy="26611"/>
          </a:xfrm>
          <a:prstGeom prst="straightConnector1">
            <a:avLst/>
          </a:prstGeom>
          <a:noFill/>
          <a:ln w="25400">
            <a:solidFill>
              <a:schemeClr val="tx1"/>
            </a:solidFill>
            <a:round/>
            <a:headEnd/>
            <a:tailEnd type="arrow" w="med" len="med"/>
          </a:ln>
          <a:effectLst>
            <a:outerShdw dist="20000" dir="5400000" rotWithShape="0">
              <a:srgbClr val="808080">
                <a:alpha val="37999"/>
              </a:srgbClr>
            </a:outerShdw>
          </a:effectLst>
          <a:extLst>
            <a:ext uri="{909E8E84-426E-40dd-AFC4-6F175D3DCCD1}">
              <a14:hiddenFill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 xmlns:w="http://schemas.openxmlformats.org/wordprocessingml/2006/main" xmlns:w10="urn:schemas-microsoft-com:office:word" xmlns:v="urn:schemas-microsoft-com:vml" xmlns:o="urn:schemas-microsoft-com:office:office" xmlns:w16se="http://schemas.microsoft.com/office/word/2015/wordml/symex" xmlns:w16cid="http://schemas.microsoft.com/office/word/2016/wordml/cid" xmlns:am3d="http://schemas.microsoft.com/office/drawing/2017/model3d" xmlns:aink="http://schemas.microsoft.com/office/drawing/2016/ink"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lc="http://schemas.openxmlformats.org/drawingml/2006/lockedCanvas">
                <a:noFill/>
              </a14:hiddenFill>
            </a:ext>
          </a:extLst>
        </p:spPr>
      </p:cxnSp>
      <p:sp>
        <p:nvSpPr>
          <p:cNvPr id="30" name="Rounded Rectangle 146">
            <a:extLst>
              <a:ext uri="{FF2B5EF4-FFF2-40B4-BE49-F238E27FC236}">
                <a16:creationId xmlns:a16="http://schemas.microsoft.com/office/drawing/2014/main" id="{F38A0242-F39A-4CAB-B9FB-0B115D698512}"/>
              </a:ext>
            </a:extLst>
          </p:cNvPr>
          <p:cNvSpPr>
            <a:spLocks noChangeArrowheads="1"/>
          </p:cNvSpPr>
          <p:nvPr/>
        </p:nvSpPr>
        <p:spPr bwMode="auto">
          <a:xfrm>
            <a:off x="5225859" y="2909968"/>
            <a:ext cx="1343621" cy="534349"/>
          </a:xfrm>
          <a:prstGeom prst="roundRect">
            <a:avLst>
              <a:gd name="adj" fmla="val 16667"/>
            </a:avLst>
          </a:prstGeom>
          <a:solidFill>
            <a:schemeClr val="bg1"/>
          </a:solidFill>
          <a:ln w="19050">
            <a:solidFill>
              <a:srgbClr val="660066"/>
            </a:solidFill>
            <a:round/>
            <a:headEnd/>
            <a:tailEnd/>
          </a:ln>
          <a:effectLst>
            <a:outerShdw dist="23000" dir="5400000" rotWithShape="0">
              <a:srgbClr val="808080">
                <a:alpha val="34999"/>
              </a:srgbClr>
            </a:outerShdw>
          </a:effectLst>
        </p:spPr>
        <p:txBody>
          <a:bodyPr anchor="ctr"/>
          <a:lstStyle/>
          <a:p>
            <a:pPr marL="0" marR="0" algn="ctr">
              <a:spcBef>
                <a:spcPts val="0"/>
              </a:spcBef>
              <a:spcAft>
                <a:spcPts val="0"/>
              </a:spcAft>
            </a:pPr>
            <a:r>
              <a:rPr lang="en-US" sz="1200" kern="1200" dirty="0">
                <a:solidFill>
                  <a:srgbClr val="7030A0"/>
                </a:solidFill>
                <a:effectLst/>
                <a:latin typeface="Calibri" panose="020F0502020204030204" pitchFamily="34" charset="0"/>
                <a:ea typeface="SimSun" panose="02010600030101010101" pitchFamily="2" charset="-122"/>
                <a:cs typeface="MS PGothic" panose="020B0600070205080204" pitchFamily="34" charset="-128"/>
              </a:rPr>
              <a:t>Housekeeping</a:t>
            </a:r>
            <a:endParaRPr lang="en-US" sz="1200" dirty="0">
              <a:effectLst/>
              <a:latin typeface="Times New Roman" panose="02020603050405020304" pitchFamily="18" charset="0"/>
              <a:ea typeface="SimSun" panose="02010600030101010101" pitchFamily="2" charset="-122"/>
            </a:endParaRPr>
          </a:p>
        </p:txBody>
      </p:sp>
      <p:cxnSp>
        <p:nvCxnSpPr>
          <p:cNvPr id="31" name="Straight Arrow Connector 30">
            <a:extLst>
              <a:ext uri="{FF2B5EF4-FFF2-40B4-BE49-F238E27FC236}">
                <a16:creationId xmlns:a16="http://schemas.microsoft.com/office/drawing/2014/main" id="{49BE5E1B-B653-48FE-BD7E-B31C04BB32B2}"/>
              </a:ext>
            </a:extLst>
          </p:cNvPr>
          <p:cNvCxnSpPr>
            <a:cxnSpLocks noChangeShapeType="1"/>
          </p:cNvCxnSpPr>
          <p:nvPr/>
        </p:nvCxnSpPr>
        <p:spPr bwMode="auto">
          <a:xfrm flipH="1" flipV="1">
            <a:off x="5389320" y="3445570"/>
            <a:ext cx="2039" cy="687311"/>
          </a:xfrm>
          <a:prstGeom prst="straightConnector1">
            <a:avLst/>
          </a:prstGeom>
          <a:noFill/>
          <a:ln w="25400">
            <a:solidFill>
              <a:schemeClr val="tx1"/>
            </a:solidFill>
            <a:round/>
            <a:headEnd/>
            <a:tailEnd type="arrow" w="med" len="med"/>
          </a:ln>
          <a:effectLst>
            <a:outerShdw dist="20000" dir="5400000" rotWithShape="0">
              <a:srgbClr val="808080">
                <a:alpha val="37999"/>
              </a:srgbClr>
            </a:outerShdw>
          </a:effectLst>
          <a:extLst>
            <a:ext uri="{909E8E84-426E-40dd-AFC4-6F175D3DCCD1}">
              <a14:hiddenFill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 xmlns:w="http://schemas.openxmlformats.org/wordprocessingml/2006/main" xmlns:w10="urn:schemas-microsoft-com:office:word" xmlns:v="urn:schemas-microsoft-com:vml" xmlns:o="urn:schemas-microsoft-com:office:office" xmlns:w16se="http://schemas.microsoft.com/office/word/2015/wordml/symex" xmlns:w16cid="http://schemas.microsoft.com/office/word/2016/wordml/cid" xmlns:am3d="http://schemas.microsoft.com/office/drawing/2017/model3d" xmlns:aink="http://schemas.microsoft.com/office/drawing/2016/ink"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lc="http://schemas.openxmlformats.org/drawingml/2006/lockedCanvas">
                <a:noFill/>
              </a14:hiddenFill>
            </a:ext>
          </a:extLst>
        </p:spPr>
      </p:cxnSp>
      <p:cxnSp>
        <p:nvCxnSpPr>
          <p:cNvPr id="32" name="Straight Arrow Connector 31">
            <a:extLst>
              <a:ext uri="{FF2B5EF4-FFF2-40B4-BE49-F238E27FC236}">
                <a16:creationId xmlns:a16="http://schemas.microsoft.com/office/drawing/2014/main" id="{5A2BB361-1410-4091-8C0C-912DA4D73CA7}"/>
              </a:ext>
            </a:extLst>
          </p:cNvPr>
          <p:cNvCxnSpPr>
            <a:cxnSpLocks noChangeShapeType="1"/>
            <a:stCxn id="30" idx="3"/>
          </p:cNvCxnSpPr>
          <p:nvPr/>
        </p:nvCxnSpPr>
        <p:spPr bwMode="auto">
          <a:xfrm>
            <a:off x="6569480" y="3177143"/>
            <a:ext cx="384311" cy="3444"/>
          </a:xfrm>
          <a:prstGeom prst="straightConnector1">
            <a:avLst/>
          </a:prstGeom>
          <a:noFill/>
          <a:ln w="25400">
            <a:solidFill>
              <a:schemeClr val="tx1"/>
            </a:solidFill>
            <a:round/>
            <a:headEnd/>
            <a:tailEnd type="arrow" w="med" len="med"/>
          </a:ln>
          <a:effectLst>
            <a:outerShdw dist="20000" dir="5400000" rotWithShape="0">
              <a:srgbClr val="808080">
                <a:alpha val="37999"/>
              </a:srgbClr>
            </a:outerShdw>
          </a:effectLst>
          <a:extLst>
            <a:ext uri="{909E8E84-426E-40dd-AFC4-6F175D3DCCD1}">
              <a14:hiddenFill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 xmlns:w="http://schemas.openxmlformats.org/wordprocessingml/2006/main" xmlns:w10="urn:schemas-microsoft-com:office:word" xmlns:v="urn:schemas-microsoft-com:vml" xmlns:o="urn:schemas-microsoft-com:office:office" xmlns:w16se="http://schemas.microsoft.com/office/word/2015/wordml/symex" xmlns:w16cid="http://schemas.microsoft.com/office/word/2016/wordml/cid" xmlns:am3d="http://schemas.microsoft.com/office/drawing/2017/model3d" xmlns:aink="http://schemas.microsoft.com/office/drawing/2016/ink"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lc="http://schemas.openxmlformats.org/drawingml/2006/lockedCanvas">
                <a:noFill/>
              </a14:hiddenFill>
            </a:ext>
          </a:extLst>
        </p:spPr>
      </p:cxnSp>
      <p:sp>
        <p:nvSpPr>
          <p:cNvPr id="33" name="Rounded Rectangle 149">
            <a:extLst>
              <a:ext uri="{FF2B5EF4-FFF2-40B4-BE49-F238E27FC236}">
                <a16:creationId xmlns:a16="http://schemas.microsoft.com/office/drawing/2014/main" id="{82C42A3B-C46D-4820-A760-3CC3EBE2EE92}"/>
              </a:ext>
            </a:extLst>
          </p:cNvPr>
          <p:cNvSpPr>
            <a:spLocks noChangeArrowheads="1"/>
          </p:cNvSpPr>
          <p:nvPr/>
        </p:nvSpPr>
        <p:spPr bwMode="auto">
          <a:xfrm>
            <a:off x="5529762" y="5483529"/>
            <a:ext cx="1089754" cy="514284"/>
          </a:xfrm>
          <a:prstGeom prst="roundRect">
            <a:avLst>
              <a:gd name="adj" fmla="val 16667"/>
            </a:avLst>
          </a:prstGeom>
          <a:solidFill>
            <a:schemeClr val="bg1"/>
          </a:solidFill>
          <a:ln w="19050">
            <a:solidFill>
              <a:srgbClr val="660066"/>
            </a:solidFill>
            <a:round/>
            <a:headEnd/>
            <a:tailEnd/>
          </a:ln>
          <a:effectLst>
            <a:outerShdw dist="23000" dir="5400000" rotWithShape="0">
              <a:srgbClr val="808080">
                <a:alpha val="34999"/>
              </a:srgbClr>
            </a:outerShdw>
          </a:effectLst>
        </p:spPr>
        <p:txBody>
          <a:bodyPr anchor="ctr"/>
          <a:lstStyle/>
          <a:p>
            <a:pPr marL="0" marR="0" algn="ctr">
              <a:spcBef>
                <a:spcPts val="0"/>
              </a:spcBef>
              <a:spcAft>
                <a:spcPts val="0"/>
              </a:spcAft>
            </a:pPr>
            <a:r>
              <a:rPr lang="en-US" sz="1200" kern="1200">
                <a:solidFill>
                  <a:srgbClr val="7030A0"/>
                </a:solidFill>
                <a:effectLst/>
                <a:latin typeface="Calibri" panose="020F0502020204030204" pitchFamily="34" charset="0"/>
                <a:ea typeface="SimSun" panose="02010600030101010101" pitchFamily="2" charset="-122"/>
                <a:cs typeface="MS PGothic" panose="020B0600070205080204" pitchFamily="34" charset="-128"/>
              </a:rPr>
              <a:t>Table Management</a:t>
            </a:r>
            <a:endParaRPr lang="en-US" sz="1200">
              <a:effectLst/>
              <a:latin typeface="Times New Roman" panose="02020603050405020304" pitchFamily="18" charset="0"/>
              <a:ea typeface="SimSun" panose="02010600030101010101" pitchFamily="2" charset="-122"/>
            </a:endParaRPr>
          </a:p>
        </p:txBody>
      </p:sp>
      <p:cxnSp>
        <p:nvCxnSpPr>
          <p:cNvPr id="34" name="Straight Arrow Connector 33">
            <a:extLst>
              <a:ext uri="{FF2B5EF4-FFF2-40B4-BE49-F238E27FC236}">
                <a16:creationId xmlns:a16="http://schemas.microsoft.com/office/drawing/2014/main" id="{12199ED9-EB3B-45E0-8F37-1DA587E1B69D}"/>
              </a:ext>
            </a:extLst>
          </p:cNvPr>
          <p:cNvCxnSpPr>
            <a:cxnSpLocks noChangeShapeType="1"/>
          </p:cNvCxnSpPr>
          <p:nvPr/>
        </p:nvCxnSpPr>
        <p:spPr bwMode="auto">
          <a:xfrm flipH="1">
            <a:off x="3031326" y="5862487"/>
            <a:ext cx="2498437" cy="0"/>
          </a:xfrm>
          <a:prstGeom prst="straightConnector1">
            <a:avLst/>
          </a:prstGeom>
          <a:noFill/>
          <a:ln w="25400">
            <a:solidFill>
              <a:schemeClr val="tx1"/>
            </a:solidFill>
            <a:round/>
            <a:headEnd/>
            <a:tailEnd type="arrow" w="med" len="med"/>
          </a:ln>
          <a:effectLst>
            <a:outerShdw dist="20000" dir="5400000" rotWithShape="0">
              <a:srgbClr val="808080">
                <a:alpha val="37999"/>
              </a:srgbClr>
            </a:outerShdw>
          </a:effectLst>
          <a:extLst>
            <a:ext uri="{909E8E84-426E-40dd-AFC4-6F175D3DCCD1}">
              <a14:hiddenFill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 xmlns:w="http://schemas.openxmlformats.org/wordprocessingml/2006/main" xmlns:w10="urn:schemas-microsoft-com:office:word" xmlns:v="urn:schemas-microsoft-com:vml" xmlns:o="urn:schemas-microsoft-com:office:office" xmlns:w16se="http://schemas.microsoft.com/office/word/2015/wordml/symex" xmlns:w16cid="http://schemas.microsoft.com/office/word/2016/wordml/cid" xmlns:am3d="http://schemas.microsoft.com/office/drawing/2017/model3d" xmlns:aink="http://schemas.microsoft.com/office/drawing/2016/ink"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lc="http://schemas.openxmlformats.org/drawingml/2006/lockedCanvas">
                <a:noFill/>
              </a14:hiddenFill>
            </a:ext>
          </a:extLst>
        </p:spPr>
      </p:cxnSp>
      <p:cxnSp>
        <p:nvCxnSpPr>
          <p:cNvPr id="35" name="Straight Arrow Connector 34">
            <a:extLst>
              <a:ext uri="{FF2B5EF4-FFF2-40B4-BE49-F238E27FC236}">
                <a16:creationId xmlns:a16="http://schemas.microsoft.com/office/drawing/2014/main" id="{4936563C-0E88-41E2-9A13-A239F914592E}"/>
              </a:ext>
            </a:extLst>
          </p:cNvPr>
          <p:cNvCxnSpPr>
            <a:cxnSpLocks noChangeShapeType="1"/>
          </p:cNvCxnSpPr>
          <p:nvPr/>
        </p:nvCxnSpPr>
        <p:spPr bwMode="auto">
          <a:xfrm>
            <a:off x="3031326" y="5601286"/>
            <a:ext cx="2498436" cy="0"/>
          </a:xfrm>
          <a:prstGeom prst="straightConnector1">
            <a:avLst/>
          </a:prstGeom>
          <a:noFill/>
          <a:ln w="25400">
            <a:solidFill>
              <a:schemeClr val="tx1"/>
            </a:solidFill>
            <a:round/>
            <a:headEnd/>
            <a:tailEnd type="arrow" w="med" len="med"/>
          </a:ln>
          <a:effectLst>
            <a:outerShdw dist="20000" dir="5400000" rotWithShape="0">
              <a:srgbClr val="808080">
                <a:alpha val="37999"/>
              </a:srgbClr>
            </a:outerShdw>
          </a:effectLst>
          <a:extLst>
            <a:ext uri="{909E8E84-426E-40dd-AFC4-6F175D3DCCD1}">
              <a14:hiddenFill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 xmlns:w="http://schemas.openxmlformats.org/wordprocessingml/2006/main" xmlns:w10="urn:schemas-microsoft-com:office:word" xmlns:v="urn:schemas-microsoft-com:vml" xmlns:o="urn:schemas-microsoft-com:office:office" xmlns:w16se="http://schemas.microsoft.com/office/word/2015/wordml/symex" xmlns:w16cid="http://schemas.microsoft.com/office/word/2016/wordml/cid" xmlns:am3d="http://schemas.microsoft.com/office/drawing/2017/model3d" xmlns:aink="http://schemas.microsoft.com/office/drawing/2016/ink"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lc="http://schemas.openxmlformats.org/drawingml/2006/lockedCanvas">
                <a:noFill/>
              </a14:hiddenFill>
            </a:ext>
          </a:extLst>
        </p:spPr>
      </p:cxnSp>
      <p:cxnSp>
        <p:nvCxnSpPr>
          <p:cNvPr id="36" name="Straight Arrow Connector 35">
            <a:extLst>
              <a:ext uri="{FF2B5EF4-FFF2-40B4-BE49-F238E27FC236}">
                <a16:creationId xmlns:a16="http://schemas.microsoft.com/office/drawing/2014/main" id="{0CB80BC1-E961-445B-A0FB-BEDEB173F245}"/>
              </a:ext>
            </a:extLst>
          </p:cNvPr>
          <p:cNvCxnSpPr>
            <a:cxnSpLocks noChangeShapeType="1"/>
          </p:cNvCxnSpPr>
          <p:nvPr/>
        </p:nvCxnSpPr>
        <p:spPr bwMode="auto">
          <a:xfrm flipH="1">
            <a:off x="6619517" y="5601286"/>
            <a:ext cx="2373176" cy="0"/>
          </a:xfrm>
          <a:prstGeom prst="straightConnector1">
            <a:avLst/>
          </a:prstGeom>
          <a:noFill/>
          <a:ln w="25400">
            <a:solidFill>
              <a:schemeClr val="tx1"/>
            </a:solidFill>
            <a:round/>
            <a:headEnd/>
            <a:tailEnd type="arrow" w="med" len="med"/>
          </a:ln>
          <a:effectLst>
            <a:outerShdw dist="20000" dir="5400000" rotWithShape="0">
              <a:srgbClr val="808080">
                <a:alpha val="37999"/>
              </a:srgbClr>
            </a:outerShdw>
          </a:effectLst>
          <a:extLst>
            <a:ext uri="{909E8E84-426E-40dd-AFC4-6F175D3DCCD1}">
              <a14:hiddenFill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 xmlns:w="http://schemas.openxmlformats.org/wordprocessingml/2006/main" xmlns:w10="urn:schemas-microsoft-com:office:word" xmlns:v="urn:schemas-microsoft-com:vml" xmlns:o="urn:schemas-microsoft-com:office:office" xmlns:w16se="http://schemas.microsoft.com/office/word/2015/wordml/symex" xmlns:w16cid="http://schemas.microsoft.com/office/word/2016/wordml/cid" xmlns:am3d="http://schemas.microsoft.com/office/drawing/2017/model3d" xmlns:aink="http://schemas.microsoft.com/office/drawing/2016/ink"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lc="http://schemas.openxmlformats.org/drawingml/2006/lockedCanvas">
                <a:noFill/>
              </a14:hiddenFill>
            </a:ext>
          </a:extLst>
        </p:spPr>
      </p:cxnSp>
      <p:cxnSp>
        <p:nvCxnSpPr>
          <p:cNvPr id="37" name="Straight Arrow Connector 36">
            <a:extLst>
              <a:ext uri="{FF2B5EF4-FFF2-40B4-BE49-F238E27FC236}">
                <a16:creationId xmlns:a16="http://schemas.microsoft.com/office/drawing/2014/main" id="{22998940-5E3C-4644-B271-8B2D44206D72}"/>
              </a:ext>
            </a:extLst>
          </p:cNvPr>
          <p:cNvCxnSpPr>
            <a:cxnSpLocks noChangeShapeType="1"/>
          </p:cNvCxnSpPr>
          <p:nvPr/>
        </p:nvCxnSpPr>
        <p:spPr bwMode="auto">
          <a:xfrm flipV="1">
            <a:off x="6619516" y="5862486"/>
            <a:ext cx="2364064" cy="1"/>
          </a:xfrm>
          <a:prstGeom prst="straightConnector1">
            <a:avLst/>
          </a:prstGeom>
          <a:noFill/>
          <a:ln w="25400">
            <a:solidFill>
              <a:schemeClr val="tx1"/>
            </a:solidFill>
            <a:round/>
            <a:headEnd/>
            <a:tailEnd type="arrow" w="med" len="med"/>
          </a:ln>
          <a:effectLst>
            <a:outerShdw dist="20000" dir="5400000" rotWithShape="0">
              <a:srgbClr val="808080">
                <a:alpha val="37999"/>
              </a:srgbClr>
            </a:outerShdw>
          </a:effectLst>
          <a:extLst>
            <a:ext uri="{909E8E84-426E-40dd-AFC4-6F175D3DCCD1}">
              <a14:hiddenFill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 xmlns:w="http://schemas.openxmlformats.org/wordprocessingml/2006/main" xmlns:w10="urn:schemas-microsoft-com:office:word" xmlns:v="urn:schemas-microsoft-com:vml" xmlns:o="urn:schemas-microsoft-com:office:office" xmlns:w16se="http://schemas.microsoft.com/office/word/2015/wordml/symex" xmlns:w16cid="http://schemas.microsoft.com/office/word/2016/wordml/cid" xmlns:am3d="http://schemas.microsoft.com/office/drawing/2017/model3d" xmlns:aink="http://schemas.microsoft.com/office/drawing/2016/ink"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lc="http://schemas.openxmlformats.org/drawingml/2006/lockedCanvas">
                <a:noFill/>
              </a14:hiddenFill>
            </a:ext>
          </a:extLst>
        </p:spPr>
      </p:cxnSp>
      <p:sp>
        <p:nvSpPr>
          <p:cNvPr id="38" name="Rounded Rectangle 154">
            <a:extLst>
              <a:ext uri="{FF2B5EF4-FFF2-40B4-BE49-F238E27FC236}">
                <a16:creationId xmlns:a16="http://schemas.microsoft.com/office/drawing/2014/main" id="{80E5713C-B33C-4B74-9009-FE0E4D258E6D}"/>
              </a:ext>
            </a:extLst>
          </p:cNvPr>
          <p:cNvSpPr>
            <a:spLocks noChangeArrowheads="1"/>
          </p:cNvSpPr>
          <p:nvPr/>
        </p:nvSpPr>
        <p:spPr bwMode="auto">
          <a:xfrm>
            <a:off x="8992693" y="5397014"/>
            <a:ext cx="1244557" cy="540718"/>
          </a:xfrm>
          <a:prstGeom prst="roundRect">
            <a:avLst>
              <a:gd name="adj" fmla="val 16667"/>
            </a:avLst>
          </a:prstGeom>
          <a:solidFill>
            <a:schemeClr val="bg1"/>
          </a:solidFill>
          <a:ln w="19050">
            <a:solidFill>
              <a:srgbClr val="FF0000"/>
            </a:solidFill>
            <a:round/>
            <a:headEnd/>
            <a:tailEnd/>
          </a:ln>
          <a:effectLst>
            <a:outerShdw dist="23000" dir="5400000" rotWithShape="0">
              <a:srgbClr val="808080">
                <a:alpha val="34999"/>
              </a:srgbClr>
            </a:outerShdw>
          </a:effectLst>
        </p:spPr>
        <p:txBody>
          <a:bodyPr anchor="ctr"/>
          <a:lstStyle/>
          <a:p>
            <a:pPr marL="0" marR="0" algn="ctr">
              <a:spcBef>
                <a:spcPts val="0"/>
              </a:spcBef>
              <a:spcAft>
                <a:spcPts val="0"/>
              </a:spcAft>
            </a:pPr>
            <a:r>
              <a:rPr lang="en-US" sz="1200" kern="1200">
                <a:solidFill>
                  <a:srgbClr val="FF0000"/>
                </a:solidFill>
                <a:effectLst/>
                <a:latin typeface="Calibri" panose="020F0502020204030204" pitchFamily="34" charset="0"/>
                <a:ea typeface="SimSun" panose="02010600030101010101" pitchFamily="2" charset="-122"/>
                <a:cs typeface="MS PGothic" panose="020B0600070205080204" pitchFamily="34" charset="-128"/>
              </a:rPr>
              <a:t>cFE Table Services</a:t>
            </a:r>
            <a:endParaRPr lang="en-US" sz="1200">
              <a:effectLst/>
              <a:latin typeface="Times New Roman" panose="02020603050405020304" pitchFamily="18" charset="0"/>
              <a:ea typeface="SimSun" panose="02010600030101010101" pitchFamily="2" charset="-122"/>
            </a:endParaRPr>
          </a:p>
        </p:txBody>
      </p:sp>
      <p:cxnSp>
        <p:nvCxnSpPr>
          <p:cNvPr id="39" name="Straight Arrow Connector 38">
            <a:extLst>
              <a:ext uri="{FF2B5EF4-FFF2-40B4-BE49-F238E27FC236}">
                <a16:creationId xmlns:a16="http://schemas.microsoft.com/office/drawing/2014/main" id="{963351D0-BD5C-4002-B61C-0559EC61F9E0}"/>
              </a:ext>
            </a:extLst>
          </p:cNvPr>
          <p:cNvCxnSpPr>
            <a:cxnSpLocks noChangeShapeType="1"/>
            <a:stCxn id="40" idx="1"/>
            <a:endCxn id="38" idx="3"/>
          </p:cNvCxnSpPr>
          <p:nvPr/>
        </p:nvCxnSpPr>
        <p:spPr bwMode="auto">
          <a:xfrm flipH="1">
            <a:off x="10237250" y="5651814"/>
            <a:ext cx="1174964" cy="15559"/>
          </a:xfrm>
          <a:prstGeom prst="straightConnector1">
            <a:avLst/>
          </a:prstGeom>
          <a:noFill/>
          <a:ln w="25400">
            <a:solidFill>
              <a:schemeClr val="tx1"/>
            </a:solidFill>
            <a:round/>
            <a:headEnd/>
            <a:tailEnd type="arrow" w="med" len="med"/>
          </a:ln>
          <a:effectLst>
            <a:outerShdw dist="20000" dir="5400000" rotWithShape="0">
              <a:srgbClr val="808080">
                <a:alpha val="37999"/>
              </a:srgbClr>
            </a:outerShdw>
          </a:effectLst>
          <a:extLst>
            <a:ext uri="{909E8E84-426E-40dd-AFC4-6F175D3DCCD1}">
              <a14:hiddenFill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 xmlns:w="http://schemas.openxmlformats.org/wordprocessingml/2006/main" xmlns:w10="urn:schemas-microsoft-com:office:word" xmlns:v="urn:schemas-microsoft-com:vml" xmlns:o="urn:schemas-microsoft-com:office:office" xmlns:w16se="http://schemas.microsoft.com/office/word/2015/wordml/symex" xmlns:w16cid="http://schemas.microsoft.com/office/word/2016/wordml/cid" xmlns:am3d="http://schemas.microsoft.com/office/drawing/2017/model3d" xmlns:aink="http://schemas.microsoft.com/office/drawing/2016/ink"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lc="http://schemas.openxmlformats.org/drawingml/2006/lockedCanvas">
                <a:noFill/>
              </a14:hiddenFill>
            </a:ext>
          </a:extLst>
        </p:spPr>
      </p:cxnSp>
      <p:sp>
        <p:nvSpPr>
          <p:cNvPr id="40" name="TextBox 146">
            <a:extLst>
              <a:ext uri="{FF2B5EF4-FFF2-40B4-BE49-F238E27FC236}">
                <a16:creationId xmlns:a16="http://schemas.microsoft.com/office/drawing/2014/main" id="{34C2D5EF-2C6C-4C33-91DD-9C486202C5AD}"/>
              </a:ext>
            </a:extLst>
          </p:cNvPr>
          <p:cNvSpPr txBox="1">
            <a:spLocks noChangeArrowheads="1"/>
          </p:cNvSpPr>
          <p:nvPr/>
        </p:nvSpPr>
        <p:spPr bwMode="auto">
          <a:xfrm>
            <a:off x="11412214" y="5397014"/>
            <a:ext cx="730501" cy="509599"/>
          </a:xfrm>
          <a:prstGeom prst="rect">
            <a:avLst/>
          </a:prstGeom>
          <a:noFill/>
          <a:ln>
            <a:noFill/>
          </a:ln>
          <a:extLst>
            <a:ext uri="{909E8E84-426E-40dd-AFC4-6F175D3DCCD1}">
              <a14:hiddenFill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 xmlns:w="http://schemas.openxmlformats.org/wordprocessingml/2006/main" xmlns:w10="urn:schemas-microsoft-com:office:word" xmlns:v="urn:schemas-microsoft-com:vml" xmlns:o="urn:schemas-microsoft-com:office:office" xmlns:w16se="http://schemas.microsoft.com/office/word/2015/wordml/symex" xmlns:w16cid="http://schemas.microsoft.com/office/word/2016/wordml/cid" xmlns:am3d="http://schemas.microsoft.com/office/drawing/2017/model3d" xmlns:aink="http://schemas.microsoft.com/office/drawing/2016/ink"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lc="http://schemas.openxmlformats.org/drawingml/2006/lockedCanvas">
                <a:solidFill>
                  <a:srgbClr val="FFFFFF"/>
                </a:solidFill>
              </a14:hiddenFill>
            </a:ext>
            <a:ext uri="{91240B29-F687-4f45-9708-019B960494DF}">
              <a14:hiddenLine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 xmlns:w="http://schemas.openxmlformats.org/wordprocessingml/2006/main" xmlns:w10="urn:schemas-microsoft-com:office:word" xmlns:v="urn:schemas-microsoft-com:vml" xmlns:o="urn:schemas-microsoft-com:office:office" xmlns:w16se="http://schemas.microsoft.com/office/word/2015/wordml/symex" xmlns:w16cid="http://schemas.microsoft.com/office/word/2016/wordml/cid" xmlns:am3d="http://schemas.microsoft.com/office/drawing/2017/model3d" xmlns:aink="http://schemas.microsoft.com/office/drawing/2016/ink"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lc="http://schemas.openxmlformats.org/drawingml/2006/lockedCanvas" w="9525">
                <a:solidFill>
                  <a:srgbClr val="000000"/>
                </a:solidFill>
                <a:miter lim="800000"/>
                <a:headEnd/>
                <a:tailEnd/>
              </a14:hiddenLine>
            </a:ext>
          </a:extLst>
        </p:spPr>
        <p:txBody>
          <a:bodyPr wrap="square">
            <a:noAutofit/>
          </a:bodyPr>
          <a:lstStyle/>
          <a:p>
            <a:pPr marL="0" marR="0">
              <a:spcBef>
                <a:spcPts val="0"/>
              </a:spcBef>
              <a:spcAft>
                <a:spcPts val="0"/>
              </a:spcAft>
            </a:pPr>
            <a:r>
              <a:rPr lang="en-US" sz="1200" kern="120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Mission Ops</a:t>
            </a:r>
            <a:endParaRPr lang="en-US" sz="1200" dirty="0">
              <a:effectLst/>
              <a:latin typeface="Times New Roman" panose="02020603050405020304" pitchFamily="18" charset="0"/>
              <a:ea typeface="SimSun" panose="02010600030101010101" pitchFamily="2" charset="-122"/>
            </a:endParaRPr>
          </a:p>
        </p:txBody>
      </p:sp>
      <p:sp>
        <p:nvSpPr>
          <p:cNvPr id="41" name="Rounded Rectangle 158">
            <a:extLst>
              <a:ext uri="{FF2B5EF4-FFF2-40B4-BE49-F238E27FC236}">
                <a16:creationId xmlns:a16="http://schemas.microsoft.com/office/drawing/2014/main" id="{FB9D0E66-236B-4997-854E-C0B432848788}"/>
              </a:ext>
            </a:extLst>
          </p:cNvPr>
          <p:cNvSpPr>
            <a:spLocks noChangeArrowheads="1"/>
          </p:cNvSpPr>
          <p:nvPr/>
        </p:nvSpPr>
        <p:spPr bwMode="auto">
          <a:xfrm>
            <a:off x="8996255" y="1825625"/>
            <a:ext cx="1074332" cy="340196"/>
          </a:xfrm>
          <a:prstGeom prst="roundRect">
            <a:avLst>
              <a:gd name="adj" fmla="val 16667"/>
            </a:avLst>
          </a:prstGeom>
          <a:ln>
            <a:solidFill>
              <a:srgbClr val="FF0000"/>
            </a:solidFill>
            <a:headEnd/>
            <a:tailEnd/>
          </a:ln>
        </p:spPr>
        <p:style>
          <a:lnRef idx="2">
            <a:schemeClr val="accent2"/>
          </a:lnRef>
          <a:fillRef idx="1">
            <a:schemeClr val="lt1"/>
          </a:fillRef>
          <a:effectRef idx="0">
            <a:schemeClr val="accent2"/>
          </a:effectRef>
          <a:fontRef idx="minor">
            <a:schemeClr val="dk1"/>
          </a:fontRef>
        </p:style>
        <p:txBody>
          <a:bodyPr anchor="ctr"/>
          <a:lstStyle/>
          <a:p>
            <a:pPr marL="0" marR="0" algn="ctr">
              <a:spcBef>
                <a:spcPts val="0"/>
              </a:spcBef>
              <a:spcAft>
                <a:spcPts val="0"/>
              </a:spcAft>
            </a:pPr>
            <a:r>
              <a:rPr lang="en-US" sz="1400" kern="1200">
                <a:solidFill>
                  <a:srgbClr val="FF0000"/>
                </a:solidFill>
                <a:effectLst/>
                <a:ea typeface="SimSun" panose="02010600030101010101" pitchFamily="2" charset="-122"/>
                <a:cs typeface="MS PGothic" panose="020B0600070205080204" pitchFamily="34" charset="-128"/>
              </a:rPr>
              <a:t>cFE Time Services</a:t>
            </a:r>
            <a:endParaRPr lang="en-US" sz="1200">
              <a:effectLst/>
              <a:latin typeface="Times New Roman" panose="02020603050405020304" pitchFamily="18" charset="0"/>
              <a:ea typeface="SimSun" panose="02010600030101010101" pitchFamily="2" charset="-122"/>
            </a:endParaRPr>
          </a:p>
        </p:txBody>
      </p:sp>
      <p:sp>
        <p:nvSpPr>
          <p:cNvPr id="42" name="Rounded Rectangle 159">
            <a:extLst>
              <a:ext uri="{FF2B5EF4-FFF2-40B4-BE49-F238E27FC236}">
                <a16:creationId xmlns:a16="http://schemas.microsoft.com/office/drawing/2014/main" id="{B23BBB93-EF36-41BF-BC14-475EF35263DD}"/>
              </a:ext>
            </a:extLst>
          </p:cNvPr>
          <p:cNvSpPr>
            <a:spLocks noChangeArrowheads="1"/>
          </p:cNvSpPr>
          <p:nvPr/>
        </p:nvSpPr>
        <p:spPr bwMode="auto">
          <a:xfrm>
            <a:off x="1747016" y="1862521"/>
            <a:ext cx="1220355" cy="296369"/>
          </a:xfrm>
          <a:prstGeom prst="roundRect">
            <a:avLst>
              <a:gd name="adj" fmla="val 16667"/>
            </a:avLst>
          </a:prstGeom>
          <a:solidFill>
            <a:schemeClr val="bg1"/>
          </a:solidFill>
          <a:ln w="19050">
            <a:solidFill>
              <a:srgbClr val="FFC000"/>
            </a:solidFill>
            <a:round/>
            <a:headEnd/>
            <a:tailEnd/>
          </a:ln>
          <a:effectLst>
            <a:outerShdw dist="23000" dir="5400000" rotWithShape="0">
              <a:srgbClr val="808080">
                <a:alpha val="34999"/>
              </a:srgbClr>
            </a:outerShdw>
          </a:effectLst>
        </p:spPr>
        <p:txBody>
          <a:bodyPr anchor="ctr"/>
          <a:lstStyle/>
          <a:p>
            <a:pPr marL="0" marR="0" algn="ctr">
              <a:spcBef>
                <a:spcPts val="0"/>
              </a:spcBef>
              <a:spcAft>
                <a:spcPts val="0"/>
              </a:spcAft>
            </a:pPr>
            <a:r>
              <a:rPr lang="en-US" sz="1100" kern="1200" dirty="0" err="1">
                <a:solidFill>
                  <a:srgbClr val="FFC000"/>
                </a:solidFill>
                <a:effectLst/>
                <a:latin typeface="Calibri" panose="020F0502020204030204" pitchFamily="34" charset="0"/>
                <a:ea typeface="SimSun" panose="02010600030101010101" pitchFamily="2" charset="-122"/>
                <a:cs typeface="MS PGothic" panose="020B0600070205080204" pitchFamily="34" charset="-128"/>
              </a:rPr>
              <a:t>cFS</a:t>
            </a:r>
            <a:r>
              <a:rPr lang="en-US" sz="1100" kern="1200" dirty="0">
                <a:solidFill>
                  <a:srgbClr val="FFC000"/>
                </a:solidFill>
                <a:effectLst/>
                <a:latin typeface="Calibri" panose="020F0502020204030204" pitchFamily="34" charset="0"/>
                <a:ea typeface="SimSun" panose="02010600030101010101" pitchFamily="2" charset="-122"/>
                <a:cs typeface="MS PGothic" panose="020B0600070205080204" pitchFamily="34" charset="-128"/>
              </a:rPr>
              <a:t> Time</a:t>
            </a:r>
            <a:endParaRPr lang="en-US" sz="1200" dirty="0">
              <a:solidFill>
                <a:srgbClr val="FFC000"/>
              </a:solidFill>
              <a:effectLst/>
              <a:latin typeface="Times New Roman" panose="02020603050405020304" pitchFamily="18" charset="0"/>
              <a:ea typeface="SimSun" panose="02010600030101010101" pitchFamily="2" charset="-122"/>
            </a:endParaRPr>
          </a:p>
        </p:txBody>
      </p:sp>
      <p:cxnSp>
        <p:nvCxnSpPr>
          <p:cNvPr id="43" name="Straight Arrow Connector 42">
            <a:extLst>
              <a:ext uri="{FF2B5EF4-FFF2-40B4-BE49-F238E27FC236}">
                <a16:creationId xmlns:a16="http://schemas.microsoft.com/office/drawing/2014/main" id="{25972E79-ECEF-41CA-970E-4D5467CB9723}"/>
              </a:ext>
            </a:extLst>
          </p:cNvPr>
          <p:cNvCxnSpPr>
            <a:cxnSpLocks noChangeShapeType="1"/>
            <a:stCxn id="44" idx="1"/>
            <a:endCxn id="42" idx="3"/>
          </p:cNvCxnSpPr>
          <p:nvPr/>
        </p:nvCxnSpPr>
        <p:spPr bwMode="auto">
          <a:xfrm flipH="1" flipV="1">
            <a:off x="2967371" y="2010706"/>
            <a:ext cx="2465507" cy="3489"/>
          </a:xfrm>
          <a:prstGeom prst="straightConnector1">
            <a:avLst/>
          </a:prstGeom>
          <a:noFill/>
          <a:ln w="25400">
            <a:solidFill>
              <a:schemeClr val="tx1"/>
            </a:solidFill>
            <a:round/>
            <a:headEnd/>
            <a:tailEnd type="arrow" w="med" len="med"/>
          </a:ln>
          <a:effectLst>
            <a:outerShdw dist="20000" dir="5400000" rotWithShape="0">
              <a:srgbClr val="808080">
                <a:alpha val="37999"/>
              </a:srgbClr>
            </a:outerShdw>
          </a:effectLst>
          <a:extLst>
            <a:ext uri="{909E8E84-426E-40dd-AFC4-6F175D3DCCD1}">
              <a14:hiddenFill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 xmlns:w="http://schemas.openxmlformats.org/wordprocessingml/2006/main" xmlns:w10="urn:schemas-microsoft-com:office:word" xmlns:v="urn:schemas-microsoft-com:vml" xmlns:o="urn:schemas-microsoft-com:office:office" xmlns:w16se="http://schemas.microsoft.com/office/word/2015/wordml/symex" xmlns:w16cid="http://schemas.microsoft.com/office/word/2016/wordml/cid" xmlns:am3d="http://schemas.microsoft.com/office/drawing/2017/model3d" xmlns:aink="http://schemas.microsoft.com/office/drawing/2016/ink"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lc="http://schemas.openxmlformats.org/drawingml/2006/lockedCanvas">
                <a:noFill/>
              </a14:hiddenFill>
            </a:ext>
          </a:extLst>
        </p:spPr>
      </p:cxnSp>
      <p:sp>
        <p:nvSpPr>
          <p:cNvPr id="44" name="Rounded Rectangle 161">
            <a:extLst>
              <a:ext uri="{FF2B5EF4-FFF2-40B4-BE49-F238E27FC236}">
                <a16:creationId xmlns:a16="http://schemas.microsoft.com/office/drawing/2014/main" id="{B7FA6D53-B4EB-4210-9FD0-160F7AE29EE0}"/>
              </a:ext>
            </a:extLst>
          </p:cNvPr>
          <p:cNvSpPr>
            <a:spLocks noChangeArrowheads="1"/>
          </p:cNvSpPr>
          <p:nvPr/>
        </p:nvSpPr>
        <p:spPr bwMode="auto">
          <a:xfrm>
            <a:off x="5432878" y="1856906"/>
            <a:ext cx="1234501" cy="314578"/>
          </a:xfrm>
          <a:prstGeom prst="roundRect">
            <a:avLst>
              <a:gd name="adj" fmla="val 16667"/>
            </a:avLst>
          </a:prstGeom>
          <a:solidFill>
            <a:schemeClr val="bg1"/>
          </a:solidFill>
          <a:ln w="19050">
            <a:solidFill>
              <a:srgbClr val="660066"/>
            </a:solidFill>
            <a:round/>
            <a:headEnd/>
            <a:tailEnd/>
          </a:ln>
          <a:effectLst>
            <a:outerShdw dist="23000" dir="5400000" rotWithShape="0">
              <a:srgbClr val="808080">
                <a:alpha val="34999"/>
              </a:srgbClr>
            </a:outerShdw>
          </a:effectLst>
        </p:spPr>
        <p:txBody>
          <a:bodyPr anchor="ctr"/>
          <a:lstStyle/>
          <a:p>
            <a:pPr marL="0" marR="0" algn="ctr">
              <a:spcBef>
                <a:spcPts val="0"/>
              </a:spcBef>
              <a:spcAft>
                <a:spcPts val="0"/>
              </a:spcAft>
            </a:pPr>
            <a:r>
              <a:rPr lang="en-US" sz="1200" kern="1200" dirty="0">
                <a:solidFill>
                  <a:srgbClr val="7030A0"/>
                </a:solidFill>
                <a:effectLst/>
                <a:latin typeface="Calibri" panose="020F0502020204030204" pitchFamily="34" charset="0"/>
                <a:ea typeface="SimSun" panose="02010600030101010101" pitchFamily="2" charset="-122"/>
                <a:cs typeface="MS PGothic" panose="020B0600070205080204" pitchFamily="34" charset="-128"/>
              </a:rPr>
              <a:t>Fetch Time</a:t>
            </a:r>
            <a:endParaRPr lang="en-US" sz="1200" dirty="0">
              <a:effectLst/>
              <a:latin typeface="Times New Roman" panose="02020603050405020304" pitchFamily="18" charset="0"/>
              <a:ea typeface="SimSun" panose="02010600030101010101" pitchFamily="2" charset="-122"/>
            </a:endParaRPr>
          </a:p>
        </p:txBody>
      </p:sp>
      <p:cxnSp>
        <p:nvCxnSpPr>
          <p:cNvPr id="45" name="Straight Arrow Connector 44">
            <a:extLst>
              <a:ext uri="{FF2B5EF4-FFF2-40B4-BE49-F238E27FC236}">
                <a16:creationId xmlns:a16="http://schemas.microsoft.com/office/drawing/2014/main" id="{7A03DFD3-8B37-4330-8229-57E2C3E7DEA2}"/>
              </a:ext>
            </a:extLst>
          </p:cNvPr>
          <p:cNvCxnSpPr>
            <a:cxnSpLocks noChangeShapeType="1"/>
            <a:stCxn id="41" idx="1"/>
            <a:endCxn id="44" idx="3"/>
          </p:cNvCxnSpPr>
          <p:nvPr/>
        </p:nvCxnSpPr>
        <p:spPr bwMode="auto">
          <a:xfrm flipH="1">
            <a:off x="6667379" y="1995723"/>
            <a:ext cx="2328876" cy="18472"/>
          </a:xfrm>
          <a:prstGeom prst="straightConnector1">
            <a:avLst/>
          </a:prstGeom>
          <a:noFill/>
          <a:ln w="25400">
            <a:solidFill>
              <a:schemeClr val="tx1"/>
            </a:solidFill>
            <a:round/>
            <a:headEnd/>
            <a:tailEnd type="arrow" w="med" len="med"/>
          </a:ln>
          <a:effectLst>
            <a:outerShdw dist="20000" dir="5400000" rotWithShape="0">
              <a:srgbClr val="808080">
                <a:alpha val="37999"/>
              </a:srgbClr>
            </a:outerShdw>
          </a:effectLst>
          <a:extLst>
            <a:ext uri="{909E8E84-426E-40dd-AFC4-6F175D3DCCD1}">
              <a14:hiddenFill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 xmlns:w="http://schemas.openxmlformats.org/wordprocessingml/2006/main" xmlns:w10="urn:schemas-microsoft-com:office:word" xmlns:v="urn:schemas-microsoft-com:vml" xmlns:o="urn:schemas-microsoft-com:office:office" xmlns:w16se="http://schemas.microsoft.com/office/word/2015/wordml/symex" xmlns:w16cid="http://schemas.microsoft.com/office/word/2016/wordml/cid" xmlns:am3d="http://schemas.microsoft.com/office/drawing/2017/model3d" xmlns:aink="http://schemas.microsoft.com/office/drawing/2016/ink"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lc="http://schemas.openxmlformats.org/drawingml/2006/lockedCanvas">
                <a:noFill/>
              </a14:hiddenFill>
            </a:ext>
          </a:extLst>
        </p:spPr>
      </p:cxnSp>
      <p:sp>
        <p:nvSpPr>
          <p:cNvPr id="46" name="Rounded Rectangle 163">
            <a:extLst>
              <a:ext uri="{FF2B5EF4-FFF2-40B4-BE49-F238E27FC236}">
                <a16:creationId xmlns:a16="http://schemas.microsoft.com/office/drawing/2014/main" id="{54CF1121-37E5-40F8-A3DD-1C4692C5BE7B}"/>
              </a:ext>
            </a:extLst>
          </p:cNvPr>
          <p:cNvSpPr>
            <a:spLocks noChangeArrowheads="1"/>
          </p:cNvSpPr>
          <p:nvPr/>
        </p:nvSpPr>
        <p:spPr bwMode="auto">
          <a:xfrm>
            <a:off x="1747016" y="3033122"/>
            <a:ext cx="1241216" cy="299654"/>
          </a:xfrm>
          <a:prstGeom prst="roundRect">
            <a:avLst>
              <a:gd name="adj" fmla="val 16667"/>
            </a:avLst>
          </a:prstGeom>
          <a:solidFill>
            <a:schemeClr val="bg1"/>
          </a:solidFill>
          <a:ln w="19050">
            <a:solidFill>
              <a:srgbClr val="FFC000"/>
            </a:solidFill>
            <a:round/>
            <a:headEnd/>
            <a:tailEnd/>
          </a:ln>
          <a:effectLst>
            <a:outerShdw dist="23000" dir="5400000" rotWithShape="0">
              <a:srgbClr val="808080">
                <a:alpha val="34999"/>
              </a:srgbClr>
            </a:outerShdw>
          </a:effectLst>
        </p:spPr>
        <p:txBody>
          <a:bodyPr anchor="ctr"/>
          <a:lstStyle/>
          <a:p>
            <a:pPr marL="0" marR="0" algn="ctr">
              <a:spcBef>
                <a:spcPts val="0"/>
              </a:spcBef>
              <a:spcAft>
                <a:spcPts val="0"/>
              </a:spcAft>
            </a:pPr>
            <a:r>
              <a:rPr lang="en-US" sz="1000" kern="1200" dirty="0">
                <a:solidFill>
                  <a:srgbClr val="FFC000"/>
                </a:solidFill>
                <a:effectLst/>
                <a:latin typeface="Calibri" panose="020F0502020204030204" pitchFamily="34" charset="0"/>
                <a:ea typeface="SimSun" panose="02010600030101010101" pitchFamily="2" charset="-122"/>
                <a:cs typeface="MS PGothic" panose="020B0600070205080204" pitchFamily="34" charset="-128"/>
              </a:rPr>
              <a:t>Status Flags</a:t>
            </a:r>
            <a:endParaRPr lang="en-US" sz="1200" dirty="0">
              <a:solidFill>
                <a:srgbClr val="FFC000"/>
              </a:solidFill>
              <a:effectLst/>
              <a:latin typeface="Times New Roman" panose="02020603050405020304" pitchFamily="18" charset="0"/>
              <a:ea typeface="SimSun" panose="02010600030101010101" pitchFamily="2" charset="-122"/>
            </a:endParaRPr>
          </a:p>
        </p:txBody>
      </p:sp>
      <p:cxnSp>
        <p:nvCxnSpPr>
          <p:cNvPr id="47" name="Straight Arrow Connector 46">
            <a:extLst>
              <a:ext uri="{FF2B5EF4-FFF2-40B4-BE49-F238E27FC236}">
                <a16:creationId xmlns:a16="http://schemas.microsoft.com/office/drawing/2014/main" id="{C980A4D3-0C7D-4EA3-8914-A89BDF8189EB}"/>
              </a:ext>
            </a:extLst>
          </p:cNvPr>
          <p:cNvCxnSpPr>
            <a:cxnSpLocks noChangeShapeType="1"/>
            <a:stCxn id="46" idx="3"/>
            <a:endCxn id="30" idx="1"/>
          </p:cNvCxnSpPr>
          <p:nvPr/>
        </p:nvCxnSpPr>
        <p:spPr bwMode="auto">
          <a:xfrm flipV="1">
            <a:off x="2988232" y="3177143"/>
            <a:ext cx="2237627" cy="5806"/>
          </a:xfrm>
          <a:prstGeom prst="straightConnector1">
            <a:avLst/>
          </a:prstGeom>
          <a:noFill/>
          <a:ln w="25400">
            <a:solidFill>
              <a:schemeClr val="tx1"/>
            </a:solidFill>
            <a:round/>
            <a:headEnd/>
            <a:tailEnd type="arrow" w="med" len="med"/>
          </a:ln>
          <a:effectLst>
            <a:outerShdw dist="20000" dir="5400000" rotWithShape="0">
              <a:srgbClr val="808080">
                <a:alpha val="37999"/>
              </a:srgbClr>
            </a:outerShdw>
          </a:effectLst>
          <a:extLst>
            <a:ext uri="{909E8E84-426E-40dd-AFC4-6F175D3DCCD1}">
              <a14:hiddenFill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 xmlns:w="http://schemas.openxmlformats.org/wordprocessingml/2006/main" xmlns:w10="urn:schemas-microsoft-com:office:word" xmlns:v="urn:schemas-microsoft-com:vml" xmlns:o="urn:schemas-microsoft-com:office:office" xmlns:w16se="http://schemas.microsoft.com/office/word/2015/wordml/symex" xmlns:w16cid="http://schemas.microsoft.com/office/word/2016/wordml/cid" xmlns:am3d="http://schemas.microsoft.com/office/drawing/2017/model3d" xmlns:aink="http://schemas.microsoft.com/office/drawing/2016/ink"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lc="http://schemas.openxmlformats.org/drawingml/2006/lockedCanvas">
                <a:noFill/>
              </a14:hiddenFill>
            </a:ext>
          </a:extLst>
        </p:spPr>
      </p:cxnSp>
      <p:sp>
        <p:nvSpPr>
          <p:cNvPr id="88" name="Rectangle 87">
            <a:extLst>
              <a:ext uri="{FF2B5EF4-FFF2-40B4-BE49-F238E27FC236}">
                <a16:creationId xmlns:a16="http://schemas.microsoft.com/office/drawing/2014/main" id="{74DBA504-08B3-4740-A7CC-43C8844F2AF3}"/>
              </a:ext>
            </a:extLst>
          </p:cNvPr>
          <p:cNvSpPr>
            <a:spLocks noChangeArrowheads="1"/>
          </p:cNvSpPr>
          <p:nvPr/>
        </p:nvSpPr>
        <p:spPr bwMode="auto">
          <a:xfrm>
            <a:off x="8444787" y="6101554"/>
            <a:ext cx="2909013" cy="418851"/>
          </a:xfrm>
          <a:prstGeom prst="rect">
            <a:avLst/>
          </a:prstGeom>
          <a:solidFill>
            <a:srgbClr val="FF0000"/>
          </a:solidFill>
          <a:ln w="19050">
            <a:solidFill>
              <a:schemeClr val="tx1"/>
            </a:solidFill>
            <a:miter lim="800000"/>
            <a:headEnd/>
            <a:tailEnd/>
          </a:ln>
          <a:effectLst>
            <a:outerShdw dist="23000" dir="5400000" rotWithShape="0">
              <a:srgbClr val="808080">
                <a:alpha val="34999"/>
              </a:srgbClr>
            </a:outerShdw>
          </a:effectLst>
        </p:spPr>
        <p:txBody>
          <a:bodyPr anchor="ctr" anchorCtr="1"/>
          <a:lstStyle/>
          <a:p>
            <a:pPr marL="0" marR="0" algn="ctr">
              <a:spcBef>
                <a:spcPts val="0"/>
              </a:spcBef>
              <a:spcAft>
                <a:spcPts val="0"/>
              </a:spcAft>
            </a:pPr>
            <a:r>
              <a:rPr lang="en-US" sz="2000" kern="1200" dirty="0">
                <a:solidFill>
                  <a:srgbClr val="000000"/>
                </a:solidFill>
                <a:effectLst/>
                <a:latin typeface="Calibri" panose="020F0502020204030204" pitchFamily="34" charset="0"/>
                <a:ea typeface="SimSun" panose="02010600030101010101" pitchFamily="2" charset="-122"/>
                <a:cs typeface="MS PGothic" panose="020B0600070205080204" pitchFamily="34" charset="-128"/>
              </a:rPr>
              <a:t>CFS</a:t>
            </a:r>
            <a:endParaRPr lang="en-US" sz="1200" dirty="0">
              <a:effectLst/>
              <a:latin typeface="Times New Roman" panose="02020603050405020304" pitchFamily="18" charset="0"/>
              <a:ea typeface="SimSun" panose="02010600030101010101" pitchFamily="2" charset="-122"/>
            </a:endParaRPr>
          </a:p>
        </p:txBody>
      </p:sp>
      <p:sp>
        <p:nvSpPr>
          <p:cNvPr id="89" name="Rectangle 88">
            <a:extLst>
              <a:ext uri="{FF2B5EF4-FFF2-40B4-BE49-F238E27FC236}">
                <a16:creationId xmlns:a16="http://schemas.microsoft.com/office/drawing/2014/main" id="{ACB2F8CF-7206-49D5-93CC-358B79A2373B}"/>
              </a:ext>
            </a:extLst>
          </p:cNvPr>
          <p:cNvSpPr>
            <a:spLocks noChangeArrowheads="1"/>
          </p:cNvSpPr>
          <p:nvPr/>
        </p:nvSpPr>
        <p:spPr bwMode="auto">
          <a:xfrm>
            <a:off x="5184418" y="6100098"/>
            <a:ext cx="2909013" cy="418851"/>
          </a:xfrm>
          <a:prstGeom prst="rect">
            <a:avLst/>
          </a:prstGeom>
          <a:solidFill>
            <a:srgbClr val="7030A0"/>
          </a:solidFill>
          <a:ln w="19050">
            <a:solidFill>
              <a:schemeClr val="tx1"/>
            </a:solidFill>
            <a:miter lim="800000"/>
            <a:headEnd/>
            <a:tailEnd/>
          </a:ln>
          <a:effectLst>
            <a:outerShdw dist="23000" dir="5400000" rotWithShape="0">
              <a:srgbClr val="808080">
                <a:alpha val="34999"/>
              </a:srgbClr>
            </a:outerShdw>
          </a:effectLst>
        </p:spPr>
        <p:txBody>
          <a:bodyPr anchor="ctr" anchorCtr="1"/>
          <a:lstStyle/>
          <a:p>
            <a:pPr marL="0" marR="0" algn="ctr">
              <a:spcBef>
                <a:spcPts val="0"/>
              </a:spcBef>
              <a:spcAft>
                <a:spcPts val="0"/>
              </a:spcAft>
            </a:pPr>
            <a:r>
              <a:rPr lang="en-US" sz="2000" kern="1200" dirty="0">
                <a:solidFill>
                  <a:srgbClr val="000000"/>
                </a:solidFill>
                <a:effectLst/>
                <a:latin typeface="Calibri" panose="020F0502020204030204" pitchFamily="34" charset="0"/>
                <a:ea typeface="SimSun" panose="02010600030101010101" pitchFamily="2" charset="-122"/>
                <a:cs typeface="MS PGothic" panose="020B0600070205080204" pitchFamily="34" charset="-128"/>
              </a:rPr>
              <a:t>ECI</a:t>
            </a:r>
            <a:endParaRPr lang="en-US" sz="1200" dirty="0">
              <a:effectLst/>
              <a:latin typeface="Times New Roman" panose="02020603050405020304" pitchFamily="18" charset="0"/>
              <a:ea typeface="SimSun" panose="02010600030101010101" pitchFamily="2" charset="-122"/>
            </a:endParaRPr>
          </a:p>
        </p:txBody>
      </p:sp>
      <p:sp>
        <p:nvSpPr>
          <p:cNvPr id="90" name="Rectangle 89">
            <a:extLst>
              <a:ext uri="{FF2B5EF4-FFF2-40B4-BE49-F238E27FC236}">
                <a16:creationId xmlns:a16="http://schemas.microsoft.com/office/drawing/2014/main" id="{FAA38FB0-737F-46BE-95C1-E8B00A187BE3}"/>
              </a:ext>
            </a:extLst>
          </p:cNvPr>
          <p:cNvSpPr>
            <a:spLocks noChangeArrowheads="1"/>
          </p:cNvSpPr>
          <p:nvPr/>
        </p:nvSpPr>
        <p:spPr bwMode="auto">
          <a:xfrm>
            <a:off x="953573" y="6096028"/>
            <a:ext cx="4002740" cy="418851"/>
          </a:xfrm>
          <a:prstGeom prst="rect">
            <a:avLst/>
          </a:prstGeom>
          <a:solidFill>
            <a:srgbClr val="FFC000"/>
          </a:solidFill>
          <a:ln w="19050">
            <a:solidFill>
              <a:schemeClr val="tx1"/>
            </a:solidFill>
            <a:miter lim="800000"/>
            <a:headEnd/>
            <a:tailEnd/>
          </a:ln>
          <a:effectLst>
            <a:outerShdw dist="23000" dir="5400000" rotWithShape="0">
              <a:srgbClr val="808080">
                <a:alpha val="34999"/>
              </a:srgbClr>
            </a:outerShdw>
          </a:effectLst>
        </p:spPr>
        <p:txBody>
          <a:bodyPr anchor="ctr" anchorCtr="1"/>
          <a:lstStyle/>
          <a:p>
            <a:pPr marL="0" marR="0" algn="ctr">
              <a:spcBef>
                <a:spcPts val="0"/>
              </a:spcBef>
              <a:spcAft>
                <a:spcPts val="0"/>
              </a:spcAft>
            </a:pPr>
            <a:r>
              <a:rPr lang="en-US" sz="2000" kern="1200" dirty="0">
                <a:solidFill>
                  <a:srgbClr val="000000"/>
                </a:solidFill>
                <a:effectLst/>
                <a:latin typeface="Calibri" panose="020F0502020204030204" pitchFamily="34" charset="0"/>
                <a:ea typeface="SimSun" panose="02010600030101010101" pitchFamily="2" charset="-122"/>
                <a:cs typeface="MS PGothic" panose="020B0600070205080204" pitchFamily="34" charset="-128"/>
              </a:rPr>
              <a:t>External Code</a:t>
            </a:r>
            <a:endParaRPr lang="en-US" sz="1200" dirty="0">
              <a:effectLst/>
              <a:latin typeface="Times New Roman" panose="02020603050405020304" pitchFamily="18" charset="0"/>
              <a:ea typeface="SimSun" panose="02010600030101010101" pitchFamily="2" charset="-122"/>
            </a:endParaRPr>
          </a:p>
        </p:txBody>
      </p:sp>
      <p:sp>
        <p:nvSpPr>
          <p:cNvPr id="100" name="Rectangle 99">
            <a:extLst>
              <a:ext uri="{FF2B5EF4-FFF2-40B4-BE49-F238E27FC236}">
                <a16:creationId xmlns:a16="http://schemas.microsoft.com/office/drawing/2014/main" id="{780114E9-8355-4445-A8D9-8A38D782846F}"/>
              </a:ext>
            </a:extLst>
          </p:cNvPr>
          <p:cNvSpPr>
            <a:spLocks noChangeArrowheads="1"/>
          </p:cNvSpPr>
          <p:nvPr/>
        </p:nvSpPr>
        <p:spPr bwMode="auto">
          <a:xfrm>
            <a:off x="8446460" y="1792974"/>
            <a:ext cx="2909013" cy="4304560"/>
          </a:xfrm>
          <a:prstGeom prst="rect">
            <a:avLst/>
          </a:prstGeom>
          <a:noFill/>
          <a:ln w="38100">
            <a:solidFill>
              <a:srgbClr val="FF0000"/>
            </a:solidFill>
            <a:prstDash val="dash"/>
            <a:miter lim="800000"/>
            <a:headEnd/>
            <a:tailEnd/>
          </a:ln>
          <a:effectLst>
            <a:outerShdw dist="23000" dir="5400000" rotWithShape="0">
              <a:srgbClr val="808080">
                <a:alpha val="34999"/>
              </a:srgbClr>
            </a:outerShdw>
          </a:effectLst>
        </p:spPr>
        <p:txBody>
          <a:bodyPr anchor="ctr" anchorCtr="1"/>
          <a:lstStyle/>
          <a:p>
            <a:pPr marL="0" marR="0" algn="ctr">
              <a:spcBef>
                <a:spcPts val="0"/>
              </a:spcBef>
              <a:spcAft>
                <a:spcPts val="0"/>
              </a:spcAft>
            </a:pPr>
            <a:endParaRPr lang="en-US" sz="1200" dirty="0">
              <a:effectLst/>
              <a:latin typeface="Times New Roman" panose="02020603050405020304" pitchFamily="18" charset="0"/>
              <a:ea typeface="SimSun" panose="02010600030101010101" pitchFamily="2" charset="-122"/>
            </a:endParaRPr>
          </a:p>
        </p:txBody>
      </p:sp>
      <p:sp>
        <p:nvSpPr>
          <p:cNvPr id="101" name="Rectangle 100">
            <a:extLst>
              <a:ext uri="{FF2B5EF4-FFF2-40B4-BE49-F238E27FC236}">
                <a16:creationId xmlns:a16="http://schemas.microsoft.com/office/drawing/2014/main" id="{1AE3F681-8E3D-4D82-AC42-FB9EEFF04268}"/>
              </a:ext>
            </a:extLst>
          </p:cNvPr>
          <p:cNvSpPr>
            <a:spLocks noChangeArrowheads="1"/>
          </p:cNvSpPr>
          <p:nvPr/>
        </p:nvSpPr>
        <p:spPr bwMode="auto">
          <a:xfrm>
            <a:off x="953573" y="1791468"/>
            <a:ext cx="4013475" cy="4304559"/>
          </a:xfrm>
          <a:prstGeom prst="rect">
            <a:avLst/>
          </a:prstGeom>
          <a:noFill/>
          <a:ln w="38100">
            <a:solidFill>
              <a:srgbClr val="FFC000"/>
            </a:solidFill>
            <a:prstDash val="dash"/>
            <a:miter lim="800000"/>
            <a:headEnd/>
            <a:tailEnd/>
          </a:ln>
          <a:effectLst>
            <a:outerShdw dist="23000" dir="5400000" rotWithShape="0">
              <a:srgbClr val="808080">
                <a:alpha val="34999"/>
              </a:srgbClr>
            </a:outerShdw>
          </a:effectLst>
        </p:spPr>
        <p:txBody>
          <a:bodyPr anchor="ctr" anchorCtr="1"/>
          <a:lstStyle/>
          <a:p>
            <a:pPr marL="0" marR="0" algn="ctr">
              <a:spcBef>
                <a:spcPts val="0"/>
              </a:spcBef>
              <a:spcAft>
                <a:spcPts val="0"/>
              </a:spcAft>
            </a:pPr>
            <a:endParaRPr lang="en-US" sz="1200" dirty="0">
              <a:effectLst/>
              <a:latin typeface="Times New Roman" panose="02020603050405020304" pitchFamily="18" charset="0"/>
              <a:ea typeface="SimSun" panose="02010600030101010101" pitchFamily="2" charset="-122"/>
            </a:endParaRPr>
          </a:p>
        </p:txBody>
      </p:sp>
      <p:sp>
        <p:nvSpPr>
          <p:cNvPr id="102" name="Rounded Rectangle 159">
            <a:extLst>
              <a:ext uri="{FF2B5EF4-FFF2-40B4-BE49-F238E27FC236}">
                <a16:creationId xmlns:a16="http://schemas.microsoft.com/office/drawing/2014/main" id="{DBEA500A-9262-468D-8321-BDDE11A46FCA}"/>
              </a:ext>
            </a:extLst>
          </p:cNvPr>
          <p:cNvSpPr>
            <a:spLocks noChangeArrowheads="1"/>
          </p:cNvSpPr>
          <p:nvPr/>
        </p:nvSpPr>
        <p:spPr bwMode="auto">
          <a:xfrm>
            <a:off x="1790110" y="4058392"/>
            <a:ext cx="1241216" cy="297225"/>
          </a:xfrm>
          <a:prstGeom prst="roundRect">
            <a:avLst>
              <a:gd name="adj" fmla="val 16667"/>
            </a:avLst>
          </a:prstGeom>
          <a:solidFill>
            <a:schemeClr val="bg1"/>
          </a:solidFill>
          <a:ln w="19050">
            <a:solidFill>
              <a:srgbClr val="FFC000"/>
            </a:solidFill>
            <a:round/>
            <a:headEnd/>
            <a:tailEnd/>
          </a:ln>
          <a:effectLst>
            <a:outerShdw dist="23000" dir="5400000" rotWithShape="0">
              <a:srgbClr val="808080">
                <a:alpha val="34999"/>
              </a:srgbClr>
            </a:outerShdw>
          </a:effectLst>
        </p:spPr>
        <p:txBody>
          <a:bodyPr anchor="ctr"/>
          <a:lstStyle/>
          <a:p>
            <a:pPr marL="0" marR="0" algn="ctr">
              <a:spcBef>
                <a:spcPts val="0"/>
              </a:spcBef>
              <a:spcAft>
                <a:spcPts val="0"/>
              </a:spcAft>
            </a:pPr>
            <a:r>
              <a:rPr lang="en-US" sz="1100" kern="1200" dirty="0">
                <a:solidFill>
                  <a:srgbClr val="FFC000"/>
                </a:solidFill>
                <a:effectLst/>
                <a:latin typeface="Calibri" panose="020F0502020204030204" pitchFamily="34" charset="0"/>
                <a:ea typeface="SimSun" panose="02010600030101010101" pitchFamily="2" charset="-122"/>
                <a:cs typeface="MS PGothic" panose="020B0600070205080204" pitchFamily="34" charset="-128"/>
              </a:rPr>
              <a:t>Input memory</a:t>
            </a:r>
            <a:endParaRPr lang="en-US" sz="1200" dirty="0">
              <a:solidFill>
                <a:srgbClr val="FFC000"/>
              </a:solidFill>
              <a:effectLst/>
              <a:latin typeface="Times New Roman" panose="02020603050405020304" pitchFamily="18" charset="0"/>
              <a:ea typeface="SimSun" panose="02010600030101010101" pitchFamily="2" charset="-122"/>
            </a:endParaRPr>
          </a:p>
        </p:txBody>
      </p:sp>
      <p:sp>
        <p:nvSpPr>
          <p:cNvPr id="106" name="Rounded Rectangle 159">
            <a:extLst>
              <a:ext uri="{FF2B5EF4-FFF2-40B4-BE49-F238E27FC236}">
                <a16:creationId xmlns:a16="http://schemas.microsoft.com/office/drawing/2014/main" id="{088A298D-31DD-464E-9E31-276E636405ED}"/>
              </a:ext>
            </a:extLst>
          </p:cNvPr>
          <p:cNvSpPr>
            <a:spLocks noChangeArrowheads="1"/>
          </p:cNvSpPr>
          <p:nvPr/>
        </p:nvSpPr>
        <p:spPr bwMode="auto">
          <a:xfrm>
            <a:off x="1783203" y="5458170"/>
            <a:ext cx="1241216" cy="461695"/>
          </a:xfrm>
          <a:prstGeom prst="roundRect">
            <a:avLst>
              <a:gd name="adj" fmla="val 16667"/>
            </a:avLst>
          </a:prstGeom>
          <a:solidFill>
            <a:schemeClr val="bg1"/>
          </a:solidFill>
          <a:ln w="19050">
            <a:solidFill>
              <a:srgbClr val="FFC000"/>
            </a:solidFill>
            <a:round/>
            <a:headEnd/>
            <a:tailEnd/>
          </a:ln>
          <a:effectLst>
            <a:outerShdw dist="23000" dir="5400000" rotWithShape="0">
              <a:srgbClr val="808080">
                <a:alpha val="34999"/>
              </a:srgbClr>
            </a:outerShdw>
          </a:effectLst>
        </p:spPr>
        <p:txBody>
          <a:bodyPr anchor="ctr"/>
          <a:lstStyle/>
          <a:p>
            <a:pPr marL="0" marR="0" algn="ctr">
              <a:spcBef>
                <a:spcPts val="0"/>
              </a:spcBef>
              <a:spcAft>
                <a:spcPts val="0"/>
              </a:spcAft>
            </a:pPr>
            <a:r>
              <a:rPr lang="en-US" sz="1100" kern="1200" dirty="0">
                <a:solidFill>
                  <a:srgbClr val="FFC000"/>
                </a:solidFill>
                <a:effectLst/>
                <a:latin typeface="Calibri" panose="020F0502020204030204" pitchFamily="34" charset="0"/>
                <a:ea typeface="SimSun" panose="02010600030101010101" pitchFamily="2" charset="-122"/>
                <a:cs typeface="MS PGothic" panose="020B0600070205080204" pitchFamily="34" charset="-128"/>
              </a:rPr>
              <a:t>Parameter memory</a:t>
            </a:r>
            <a:endParaRPr lang="en-US" sz="1200" dirty="0">
              <a:solidFill>
                <a:srgbClr val="FFC000"/>
              </a:solidFill>
              <a:effectLst/>
              <a:latin typeface="Times New Roman" panose="02020603050405020304" pitchFamily="18" charset="0"/>
              <a:ea typeface="SimSun" panose="02010600030101010101" pitchFamily="2" charset="-122"/>
            </a:endParaRPr>
          </a:p>
        </p:txBody>
      </p:sp>
      <p:sp>
        <p:nvSpPr>
          <p:cNvPr id="109" name="Rounded Rectangle 159">
            <a:extLst>
              <a:ext uri="{FF2B5EF4-FFF2-40B4-BE49-F238E27FC236}">
                <a16:creationId xmlns:a16="http://schemas.microsoft.com/office/drawing/2014/main" id="{521C46D9-F971-4CF2-BB29-E8207113353E}"/>
              </a:ext>
            </a:extLst>
          </p:cNvPr>
          <p:cNvSpPr>
            <a:spLocks noChangeArrowheads="1"/>
          </p:cNvSpPr>
          <p:nvPr/>
        </p:nvSpPr>
        <p:spPr bwMode="auto">
          <a:xfrm>
            <a:off x="1726155" y="2692154"/>
            <a:ext cx="1241216" cy="299411"/>
          </a:xfrm>
          <a:prstGeom prst="roundRect">
            <a:avLst>
              <a:gd name="adj" fmla="val 16667"/>
            </a:avLst>
          </a:prstGeom>
          <a:solidFill>
            <a:schemeClr val="bg1"/>
          </a:solidFill>
          <a:ln w="19050">
            <a:solidFill>
              <a:srgbClr val="FFC000"/>
            </a:solidFill>
            <a:round/>
            <a:headEnd/>
            <a:tailEnd/>
          </a:ln>
          <a:effectLst>
            <a:outerShdw dist="23000" dir="5400000" rotWithShape="0">
              <a:srgbClr val="808080">
                <a:alpha val="34999"/>
              </a:srgbClr>
            </a:outerShdw>
          </a:effectLst>
        </p:spPr>
        <p:txBody>
          <a:bodyPr anchor="ctr"/>
          <a:lstStyle/>
          <a:p>
            <a:pPr marL="0" marR="0" algn="ctr">
              <a:spcBef>
                <a:spcPts val="0"/>
              </a:spcBef>
              <a:spcAft>
                <a:spcPts val="0"/>
              </a:spcAft>
            </a:pPr>
            <a:r>
              <a:rPr lang="en-US" sz="1100" kern="1200" dirty="0">
                <a:solidFill>
                  <a:srgbClr val="FFC000"/>
                </a:solidFill>
                <a:effectLst/>
                <a:latin typeface="Calibri" panose="020F0502020204030204" pitchFamily="34" charset="0"/>
                <a:ea typeface="SimSun" panose="02010600030101010101" pitchFamily="2" charset="-122"/>
                <a:cs typeface="MS PGothic" panose="020B0600070205080204" pitchFamily="34" charset="-128"/>
              </a:rPr>
              <a:t>Output memory</a:t>
            </a:r>
            <a:endParaRPr lang="en-US" sz="1200" dirty="0">
              <a:solidFill>
                <a:srgbClr val="FFC000"/>
              </a:solidFill>
              <a:effectLst/>
              <a:latin typeface="Times New Roman" panose="02020603050405020304" pitchFamily="18" charset="0"/>
              <a:ea typeface="SimSun" panose="02010600030101010101" pitchFamily="2" charset="-122"/>
            </a:endParaRPr>
          </a:p>
        </p:txBody>
      </p:sp>
      <p:sp>
        <p:nvSpPr>
          <p:cNvPr id="114" name="Rounded Rectangle 159">
            <a:extLst>
              <a:ext uri="{FF2B5EF4-FFF2-40B4-BE49-F238E27FC236}">
                <a16:creationId xmlns:a16="http://schemas.microsoft.com/office/drawing/2014/main" id="{2B89DC38-FE2B-451A-B46F-B474B61EBEF0}"/>
              </a:ext>
            </a:extLst>
          </p:cNvPr>
          <p:cNvSpPr>
            <a:spLocks noChangeArrowheads="1"/>
          </p:cNvSpPr>
          <p:nvPr/>
        </p:nvSpPr>
        <p:spPr bwMode="auto">
          <a:xfrm>
            <a:off x="1790110" y="4879661"/>
            <a:ext cx="1239264" cy="461695"/>
          </a:xfrm>
          <a:prstGeom prst="roundRect">
            <a:avLst>
              <a:gd name="adj" fmla="val 16667"/>
            </a:avLst>
          </a:prstGeom>
          <a:solidFill>
            <a:schemeClr val="bg1"/>
          </a:solidFill>
          <a:ln w="19050">
            <a:solidFill>
              <a:srgbClr val="FFC000"/>
            </a:solidFill>
            <a:round/>
            <a:headEnd/>
            <a:tailEnd/>
          </a:ln>
          <a:effectLst>
            <a:outerShdw dist="23000" dir="5400000" rotWithShape="0">
              <a:srgbClr val="808080">
                <a:alpha val="34999"/>
              </a:srgbClr>
            </a:outerShdw>
          </a:effectLst>
        </p:spPr>
        <p:txBody>
          <a:bodyPr anchor="ctr"/>
          <a:lstStyle/>
          <a:p>
            <a:pPr marL="0" marR="0" algn="ctr">
              <a:spcBef>
                <a:spcPts val="0"/>
              </a:spcBef>
              <a:spcAft>
                <a:spcPts val="0"/>
              </a:spcAft>
            </a:pPr>
            <a:r>
              <a:rPr lang="en-US" sz="1100" kern="1200" dirty="0">
                <a:solidFill>
                  <a:srgbClr val="FFC000"/>
                </a:solidFill>
                <a:effectLst/>
                <a:latin typeface="Calibri" panose="020F0502020204030204" pitchFamily="34" charset="0"/>
                <a:ea typeface="SimSun" panose="02010600030101010101" pitchFamily="2" charset="-122"/>
                <a:cs typeface="MS PGothic" panose="020B0600070205080204" pitchFamily="34" charset="-128"/>
              </a:rPr>
              <a:t>Init/Step/Term functions</a:t>
            </a:r>
            <a:endParaRPr lang="en-US" sz="1200" dirty="0">
              <a:solidFill>
                <a:srgbClr val="FFC000"/>
              </a:solidFill>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2298917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74207-885B-476F-9865-68A47FEC4029}"/>
              </a:ext>
            </a:extLst>
          </p:cNvPr>
          <p:cNvSpPr>
            <a:spLocks noGrp="1"/>
          </p:cNvSpPr>
          <p:nvPr>
            <p:ph type="title"/>
          </p:nvPr>
        </p:nvSpPr>
        <p:spPr/>
        <p:txBody>
          <a:bodyPr/>
          <a:lstStyle/>
          <a:p>
            <a:r>
              <a:rPr lang="en-US" dirty="0"/>
              <a:t>Compiling ECI App</a:t>
            </a:r>
          </a:p>
        </p:txBody>
      </p:sp>
      <p:sp>
        <p:nvSpPr>
          <p:cNvPr id="3" name="Content Placeholder 2">
            <a:extLst>
              <a:ext uri="{FF2B5EF4-FFF2-40B4-BE49-F238E27FC236}">
                <a16:creationId xmlns:a16="http://schemas.microsoft.com/office/drawing/2014/main" id="{1D71D7EA-40E0-4517-8DFD-AEF7054140DF}"/>
              </a:ext>
            </a:extLst>
          </p:cNvPr>
          <p:cNvSpPr>
            <a:spLocks noGrp="1"/>
          </p:cNvSpPr>
          <p:nvPr>
            <p:ph idx="1"/>
          </p:nvPr>
        </p:nvSpPr>
        <p:spPr/>
        <p:txBody>
          <a:bodyPr/>
          <a:lstStyle/>
          <a:p>
            <a:r>
              <a:rPr lang="en-US" dirty="0"/>
              <a:t>Interface definition (</a:t>
            </a:r>
            <a:r>
              <a:rPr lang="en-US" dirty="0" err="1"/>
              <a:t>eci_interface.h</a:t>
            </a:r>
            <a:r>
              <a:rPr lang="en-US" dirty="0"/>
              <a:t>) is compiled with external code and ECI wrapper code to produce a cFS application</a:t>
            </a:r>
          </a:p>
          <a:p>
            <a:endParaRPr lang="en-US" dirty="0"/>
          </a:p>
        </p:txBody>
      </p:sp>
      <p:sp>
        <p:nvSpPr>
          <p:cNvPr id="5" name="TextBox 4">
            <a:extLst>
              <a:ext uri="{FF2B5EF4-FFF2-40B4-BE49-F238E27FC236}">
                <a16:creationId xmlns:a16="http://schemas.microsoft.com/office/drawing/2014/main" id="{60653340-9687-466D-B319-299488D8FA19}"/>
              </a:ext>
            </a:extLst>
          </p:cNvPr>
          <p:cNvSpPr txBox="1">
            <a:spLocks noChangeArrowheads="1"/>
          </p:cNvSpPr>
          <p:nvPr/>
        </p:nvSpPr>
        <p:spPr bwMode="auto">
          <a:xfrm>
            <a:off x="6467845" y="5959685"/>
            <a:ext cx="22066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b="1" dirty="0">
                <a:solidFill>
                  <a:srgbClr val="FF0000"/>
                </a:solidFill>
              </a:rPr>
              <a:t>ECI Wrapper Code</a:t>
            </a:r>
          </a:p>
        </p:txBody>
      </p:sp>
      <p:sp>
        <p:nvSpPr>
          <p:cNvPr id="18" name="TextBox 29">
            <a:extLst>
              <a:ext uri="{FF2B5EF4-FFF2-40B4-BE49-F238E27FC236}">
                <a16:creationId xmlns:a16="http://schemas.microsoft.com/office/drawing/2014/main" id="{E2F0EC5C-408D-47C7-B0CF-591B218FACF4}"/>
              </a:ext>
            </a:extLst>
          </p:cNvPr>
          <p:cNvSpPr txBox="1">
            <a:spLocks noChangeArrowheads="1"/>
          </p:cNvSpPr>
          <p:nvPr/>
        </p:nvSpPr>
        <p:spPr bwMode="auto">
          <a:xfrm>
            <a:off x="6602412" y="5602456"/>
            <a:ext cx="9509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dirty="0" err="1"/>
              <a:t>eci_app.c</a:t>
            </a:r>
            <a:endParaRPr lang="en-US" altLang="en-US" sz="1400" dirty="0"/>
          </a:p>
        </p:txBody>
      </p:sp>
      <p:sp>
        <p:nvSpPr>
          <p:cNvPr id="19" name="TextBox 30">
            <a:extLst>
              <a:ext uri="{FF2B5EF4-FFF2-40B4-BE49-F238E27FC236}">
                <a16:creationId xmlns:a16="http://schemas.microsoft.com/office/drawing/2014/main" id="{BC2DA72E-E3EE-4EEE-A630-6FF6B6BC6FAB}"/>
              </a:ext>
            </a:extLst>
          </p:cNvPr>
          <p:cNvSpPr txBox="1">
            <a:spLocks noChangeArrowheads="1"/>
          </p:cNvSpPr>
          <p:nvPr/>
        </p:nvSpPr>
        <p:spPr bwMode="auto">
          <a:xfrm>
            <a:off x="7516812" y="5602456"/>
            <a:ext cx="96051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dirty="0" err="1"/>
              <a:t>eci_app.h</a:t>
            </a:r>
            <a:endParaRPr lang="en-US" altLang="en-US" sz="1400" dirty="0"/>
          </a:p>
        </p:txBody>
      </p:sp>
      <p:sp>
        <p:nvSpPr>
          <p:cNvPr id="22" name="Right Arrow 37">
            <a:extLst>
              <a:ext uri="{FF2B5EF4-FFF2-40B4-BE49-F238E27FC236}">
                <a16:creationId xmlns:a16="http://schemas.microsoft.com/office/drawing/2014/main" id="{B36CB683-A02D-471D-8283-8DA8E5889428}"/>
              </a:ext>
            </a:extLst>
          </p:cNvPr>
          <p:cNvSpPr>
            <a:spLocks noChangeArrowheads="1"/>
          </p:cNvSpPr>
          <p:nvPr/>
        </p:nvSpPr>
        <p:spPr bwMode="auto">
          <a:xfrm rot="18684409">
            <a:off x="4057817" y="4257386"/>
            <a:ext cx="1249362" cy="822325"/>
          </a:xfrm>
          <a:prstGeom prst="rightArrow">
            <a:avLst>
              <a:gd name="adj1" fmla="val 50000"/>
              <a:gd name="adj2" fmla="val 50003"/>
            </a:avLst>
          </a:prstGeom>
          <a:solidFill>
            <a:srgbClr val="FFFF00"/>
          </a:solidFill>
          <a:ln w="22225">
            <a:solidFill>
              <a:schemeClr val="tx1"/>
            </a:solidFill>
            <a:miter lim="800000"/>
            <a:headEnd/>
            <a:tailEnd/>
          </a:ln>
          <a:effectLst>
            <a:outerShdw dist="23000" dir="5400000" rotWithShape="0">
              <a:srgbClr val="808080">
                <a:alpha val="34999"/>
              </a:srgbClr>
            </a:outerShdw>
          </a:effectLst>
        </p:spPr>
        <p:txBody>
          <a:bodyPr/>
          <a:lstStyle/>
          <a:p>
            <a:pPr>
              <a:defRPr/>
            </a:pPr>
            <a:endParaRPr lang="en-US">
              <a:latin typeface="Arial" charset="0"/>
              <a:ea typeface="+mn-ea"/>
            </a:endParaRPr>
          </a:p>
        </p:txBody>
      </p:sp>
      <p:grpSp>
        <p:nvGrpSpPr>
          <p:cNvPr id="26" name="Group 79">
            <a:extLst>
              <a:ext uri="{FF2B5EF4-FFF2-40B4-BE49-F238E27FC236}">
                <a16:creationId xmlns:a16="http://schemas.microsoft.com/office/drawing/2014/main" id="{9D8DF57D-7ADA-4DB3-9B15-3A019D689186}"/>
              </a:ext>
            </a:extLst>
          </p:cNvPr>
          <p:cNvGrpSpPr>
            <a:grpSpLocks/>
          </p:cNvGrpSpPr>
          <p:nvPr/>
        </p:nvGrpSpPr>
        <p:grpSpPr bwMode="auto">
          <a:xfrm>
            <a:off x="5003661" y="2972000"/>
            <a:ext cx="1022350" cy="1219200"/>
            <a:chOff x="3581400" y="2590800"/>
            <a:chExt cx="869126" cy="1219200"/>
          </a:xfrm>
        </p:grpSpPr>
        <p:grpSp>
          <p:nvGrpSpPr>
            <p:cNvPr id="27" name="Group 61">
              <a:extLst>
                <a:ext uri="{FF2B5EF4-FFF2-40B4-BE49-F238E27FC236}">
                  <a16:creationId xmlns:a16="http://schemas.microsoft.com/office/drawing/2014/main" id="{F2929E24-51B6-4ABA-8998-A5D31B1FC8C7}"/>
                </a:ext>
              </a:extLst>
            </p:cNvPr>
            <p:cNvGrpSpPr>
              <a:grpSpLocks/>
            </p:cNvGrpSpPr>
            <p:nvPr/>
          </p:nvGrpSpPr>
          <p:grpSpPr bwMode="auto">
            <a:xfrm rot="833576">
              <a:off x="3733800" y="2590800"/>
              <a:ext cx="411926" cy="685800"/>
              <a:chOff x="533400" y="2819400"/>
              <a:chExt cx="685800" cy="914400"/>
            </a:xfrm>
          </p:grpSpPr>
          <p:sp>
            <p:nvSpPr>
              <p:cNvPr id="41" name="Double Wave 40">
                <a:extLst>
                  <a:ext uri="{FF2B5EF4-FFF2-40B4-BE49-F238E27FC236}">
                    <a16:creationId xmlns:a16="http://schemas.microsoft.com/office/drawing/2014/main" id="{D0BCCE2F-A22D-4573-A971-EDEB13A5A388}"/>
                  </a:ext>
                </a:extLst>
              </p:cNvPr>
              <p:cNvSpPr>
                <a:spLocks noChangeArrowheads="1"/>
              </p:cNvSpPr>
              <p:nvPr/>
            </p:nvSpPr>
            <p:spPr bwMode="auto">
              <a:xfrm>
                <a:off x="533572" y="2819419"/>
                <a:ext cx="685290" cy="914400"/>
              </a:xfrm>
              <a:prstGeom prst="doubleWave">
                <a:avLst>
                  <a:gd name="adj1" fmla="val 2514"/>
                  <a:gd name="adj2" fmla="val 356"/>
                </a:avLst>
              </a:prstGeom>
              <a:solidFill>
                <a:srgbClr val="FFFFFF"/>
              </a:solidFill>
              <a:ln w="25400">
                <a:solidFill>
                  <a:srgbClr val="FF0000"/>
                </a:solidFill>
                <a:miter lim="800000"/>
                <a:headEnd/>
                <a:tailEnd/>
              </a:ln>
              <a:effectLst>
                <a:outerShdw dist="23000" dir="5400000" rotWithShape="0">
                  <a:srgbClr val="808080">
                    <a:alpha val="34999"/>
                  </a:srgbClr>
                </a:outerShdw>
              </a:effectLst>
            </p:spPr>
            <p:txBody>
              <a:bodyPr/>
              <a:lstStyle/>
              <a:p>
                <a:pPr>
                  <a:defRPr/>
                </a:pPr>
                <a:endParaRPr lang="en-US">
                  <a:latin typeface="Arial" charset="0"/>
                  <a:ea typeface="+mn-ea"/>
                </a:endParaRPr>
              </a:p>
            </p:txBody>
          </p:sp>
          <p:cxnSp>
            <p:nvCxnSpPr>
              <p:cNvPr id="42" name="Straight Connector 63">
                <a:extLst>
                  <a:ext uri="{FF2B5EF4-FFF2-40B4-BE49-F238E27FC236}">
                    <a16:creationId xmlns:a16="http://schemas.microsoft.com/office/drawing/2014/main" id="{24E2A596-7264-4840-87F7-D3E2BB6F97E0}"/>
                  </a:ext>
                </a:extLst>
              </p:cNvPr>
              <p:cNvCxnSpPr>
                <a:cxnSpLocks noChangeShapeType="1"/>
              </p:cNvCxnSpPr>
              <p:nvPr/>
            </p:nvCxnSpPr>
            <p:spPr bwMode="auto">
              <a:xfrm>
                <a:off x="602675" y="3045042"/>
                <a:ext cx="532506" cy="2116"/>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3" name="Straight Connector 64">
                <a:extLst>
                  <a:ext uri="{FF2B5EF4-FFF2-40B4-BE49-F238E27FC236}">
                    <a16:creationId xmlns:a16="http://schemas.microsoft.com/office/drawing/2014/main" id="{E456F861-1925-4FDF-AA92-63DC43081E81}"/>
                  </a:ext>
                </a:extLst>
              </p:cNvPr>
              <p:cNvCxnSpPr>
                <a:cxnSpLocks noChangeShapeType="1"/>
              </p:cNvCxnSpPr>
              <p:nvPr/>
            </p:nvCxnSpPr>
            <p:spPr bwMode="auto">
              <a:xfrm>
                <a:off x="581662" y="3185650"/>
                <a:ext cx="528011" cy="2116"/>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 name="Straight Connector 65">
                <a:extLst>
                  <a:ext uri="{FF2B5EF4-FFF2-40B4-BE49-F238E27FC236}">
                    <a16:creationId xmlns:a16="http://schemas.microsoft.com/office/drawing/2014/main" id="{F3ED578C-335D-42F5-AF99-5C69974241D9}"/>
                  </a:ext>
                </a:extLst>
              </p:cNvPr>
              <p:cNvCxnSpPr>
                <a:cxnSpLocks noChangeShapeType="1"/>
              </p:cNvCxnSpPr>
              <p:nvPr/>
            </p:nvCxnSpPr>
            <p:spPr bwMode="auto">
              <a:xfrm>
                <a:off x="580166" y="3338630"/>
                <a:ext cx="528011" cy="2116"/>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5" name="Straight Connector 66">
                <a:extLst>
                  <a:ext uri="{FF2B5EF4-FFF2-40B4-BE49-F238E27FC236}">
                    <a16:creationId xmlns:a16="http://schemas.microsoft.com/office/drawing/2014/main" id="{C6BA267B-321E-4872-8F87-AB2248FFE75F}"/>
                  </a:ext>
                </a:extLst>
              </p:cNvPr>
              <p:cNvCxnSpPr>
                <a:cxnSpLocks noChangeShapeType="1"/>
              </p:cNvCxnSpPr>
              <p:nvPr/>
            </p:nvCxnSpPr>
            <p:spPr bwMode="auto">
              <a:xfrm>
                <a:off x="591667" y="3496780"/>
                <a:ext cx="532506" cy="2116"/>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8" name="Group 67">
              <a:extLst>
                <a:ext uri="{FF2B5EF4-FFF2-40B4-BE49-F238E27FC236}">
                  <a16:creationId xmlns:a16="http://schemas.microsoft.com/office/drawing/2014/main" id="{58B4D603-4059-412B-A70A-17DA38BDB327}"/>
                </a:ext>
              </a:extLst>
            </p:cNvPr>
            <p:cNvGrpSpPr>
              <a:grpSpLocks/>
            </p:cNvGrpSpPr>
            <p:nvPr/>
          </p:nvGrpSpPr>
          <p:grpSpPr bwMode="auto">
            <a:xfrm rot="833576">
              <a:off x="3886200" y="2743200"/>
              <a:ext cx="411926" cy="685800"/>
              <a:chOff x="533400" y="2819400"/>
              <a:chExt cx="685800" cy="914400"/>
            </a:xfrm>
          </p:grpSpPr>
          <p:sp>
            <p:nvSpPr>
              <p:cNvPr id="36" name="Double Wave 35">
                <a:extLst>
                  <a:ext uri="{FF2B5EF4-FFF2-40B4-BE49-F238E27FC236}">
                    <a16:creationId xmlns:a16="http://schemas.microsoft.com/office/drawing/2014/main" id="{01F0F60F-550A-4950-A7F6-656737CD829F}"/>
                  </a:ext>
                </a:extLst>
              </p:cNvPr>
              <p:cNvSpPr>
                <a:spLocks noChangeArrowheads="1"/>
              </p:cNvSpPr>
              <p:nvPr/>
            </p:nvSpPr>
            <p:spPr bwMode="auto">
              <a:xfrm>
                <a:off x="533737" y="2819381"/>
                <a:ext cx="685292" cy="914400"/>
              </a:xfrm>
              <a:prstGeom prst="doubleWave">
                <a:avLst>
                  <a:gd name="adj1" fmla="val 2514"/>
                  <a:gd name="adj2" fmla="val 356"/>
                </a:avLst>
              </a:prstGeom>
              <a:solidFill>
                <a:srgbClr val="FFFFFF"/>
              </a:solidFill>
              <a:ln w="25400">
                <a:solidFill>
                  <a:srgbClr val="FF0000"/>
                </a:solidFill>
                <a:miter lim="800000"/>
                <a:headEnd/>
                <a:tailEnd/>
              </a:ln>
              <a:effectLst>
                <a:outerShdw dist="23000" dir="5400000" rotWithShape="0">
                  <a:srgbClr val="808080">
                    <a:alpha val="34999"/>
                  </a:srgbClr>
                </a:outerShdw>
              </a:effectLst>
            </p:spPr>
            <p:txBody>
              <a:bodyPr/>
              <a:lstStyle/>
              <a:p>
                <a:pPr>
                  <a:defRPr/>
                </a:pPr>
                <a:endParaRPr lang="en-US">
                  <a:latin typeface="Arial" charset="0"/>
                  <a:ea typeface="+mn-ea"/>
                </a:endParaRPr>
              </a:p>
            </p:txBody>
          </p:sp>
          <p:cxnSp>
            <p:nvCxnSpPr>
              <p:cNvPr id="37" name="Straight Connector 69">
                <a:extLst>
                  <a:ext uri="{FF2B5EF4-FFF2-40B4-BE49-F238E27FC236}">
                    <a16:creationId xmlns:a16="http://schemas.microsoft.com/office/drawing/2014/main" id="{AD5B45AF-AE9F-4F25-B3B3-8ACD5729FB1B}"/>
                  </a:ext>
                </a:extLst>
              </p:cNvPr>
              <p:cNvCxnSpPr>
                <a:cxnSpLocks noChangeShapeType="1"/>
              </p:cNvCxnSpPr>
              <p:nvPr/>
            </p:nvCxnSpPr>
            <p:spPr bwMode="auto">
              <a:xfrm>
                <a:off x="602841" y="3045003"/>
                <a:ext cx="532504" cy="2116"/>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8" name="Straight Connector 70">
                <a:extLst>
                  <a:ext uri="{FF2B5EF4-FFF2-40B4-BE49-F238E27FC236}">
                    <a16:creationId xmlns:a16="http://schemas.microsoft.com/office/drawing/2014/main" id="{7B8D349C-2792-4F78-818F-E2EBB75A1AB7}"/>
                  </a:ext>
                </a:extLst>
              </p:cNvPr>
              <p:cNvCxnSpPr>
                <a:cxnSpLocks noChangeShapeType="1"/>
              </p:cNvCxnSpPr>
              <p:nvPr/>
            </p:nvCxnSpPr>
            <p:spPr bwMode="auto">
              <a:xfrm>
                <a:off x="603019" y="3195674"/>
                <a:ext cx="530258" cy="2117"/>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9" name="Straight Connector 71">
                <a:extLst>
                  <a:ext uri="{FF2B5EF4-FFF2-40B4-BE49-F238E27FC236}">
                    <a16:creationId xmlns:a16="http://schemas.microsoft.com/office/drawing/2014/main" id="{B0FA8569-81BD-4793-A552-7C22E5E4E9C6}"/>
                  </a:ext>
                </a:extLst>
              </p:cNvPr>
              <p:cNvCxnSpPr>
                <a:cxnSpLocks noChangeShapeType="1"/>
              </p:cNvCxnSpPr>
              <p:nvPr/>
            </p:nvCxnSpPr>
            <p:spPr bwMode="auto">
              <a:xfrm>
                <a:off x="580331" y="3338592"/>
                <a:ext cx="528012" cy="2116"/>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0" name="Straight Connector 72">
                <a:extLst>
                  <a:ext uri="{FF2B5EF4-FFF2-40B4-BE49-F238E27FC236}">
                    <a16:creationId xmlns:a16="http://schemas.microsoft.com/office/drawing/2014/main" id="{7A4169E1-9729-4E41-B8B7-0D495E970D6B}"/>
                  </a:ext>
                </a:extLst>
              </p:cNvPr>
              <p:cNvCxnSpPr>
                <a:cxnSpLocks noChangeShapeType="1"/>
              </p:cNvCxnSpPr>
              <p:nvPr/>
            </p:nvCxnSpPr>
            <p:spPr bwMode="auto">
              <a:xfrm>
                <a:off x="589234" y="3487230"/>
                <a:ext cx="525764" cy="2117"/>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9" name="Group 73">
              <a:extLst>
                <a:ext uri="{FF2B5EF4-FFF2-40B4-BE49-F238E27FC236}">
                  <a16:creationId xmlns:a16="http://schemas.microsoft.com/office/drawing/2014/main" id="{3181BFB7-489A-454D-A698-AC176231B9EC}"/>
                </a:ext>
              </a:extLst>
            </p:cNvPr>
            <p:cNvGrpSpPr>
              <a:grpSpLocks/>
            </p:cNvGrpSpPr>
            <p:nvPr/>
          </p:nvGrpSpPr>
          <p:grpSpPr bwMode="auto">
            <a:xfrm rot="833576">
              <a:off x="4038600" y="2895600"/>
              <a:ext cx="411926" cy="685800"/>
              <a:chOff x="533400" y="2819400"/>
              <a:chExt cx="685800" cy="914400"/>
            </a:xfrm>
          </p:grpSpPr>
          <p:sp>
            <p:nvSpPr>
              <p:cNvPr id="31" name="Double Wave 30">
                <a:extLst>
                  <a:ext uri="{FF2B5EF4-FFF2-40B4-BE49-F238E27FC236}">
                    <a16:creationId xmlns:a16="http://schemas.microsoft.com/office/drawing/2014/main" id="{75D38003-995D-4158-922B-F1562EF7DDF6}"/>
                  </a:ext>
                </a:extLst>
              </p:cNvPr>
              <p:cNvSpPr>
                <a:spLocks noChangeArrowheads="1"/>
              </p:cNvSpPr>
              <p:nvPr/>
            </p:nvSpPr>
            <p:spPr bwMode="auto">
              <a:xfrm>
                <a:off x="533902" y="2819342"/>
                <a:ext cx="685290" cy="914400"/>
              </a:xfrm>
              <a:prstGeom prst="doubleWave">
                <a:avLst>
                  <a:gd name="adj1" fmla="val 2514"/>
                  <a:gd name="adj2" fmla="val 356"/>
                </a:avLst>
              </a:prstGeom>
              <a:solidFill>
                <a:srgbClr val="FFFFFF"/>
              </a:solidFill>
              <a:ln w="25400">
                <a:solidFill>
                  <a:srgbClr val="FF0000"/>
                </a:solidFill>
                <a:miter lim="800000"/>
                <a:headEnd/>
                <a:tailEnd/>
              </a:ln>
              <a:effectLst>
                <a:outerShdw dist="23000" dir="5400000" rotWithShape="0">
                  <a:srgbClr val="808080">
                    <a:alpha val="34999"/>
                  </a:srgbClr>
                </a:outerShdw>
              </a:effectLst>
            </p:spPr>
            <p:txBody>
              <a:bodyPr/>
              <a:lstStyle/>
              <a:p>
                <a:pPr>
                  <a:defRPr/>
                </a:pPr>
                <a:endParaRPr lang="en-US">
                  <a:latin typeface="Arial" charset="0"/>
                  <a:ea typeface="+mn-ea"/>
                </a:endParaRPr>
              </a:p>
            </p:txBody>
          </p:sp>
          <p:cxnSp>
            <p:nvCxnSpPr>
              <p:cNvPr id="32" name="Straight Connector 75">
                <a:extLst>
                  <a:ext uri="{FF2B5EF4-FFF2-40B4-BE49-F238E27FC236}">
                    <a16:creationId xmlns:a16="http://schemas.microsoft.com/office/drawing/2014/main" id="{EEADE2B5-46C8-43EE-827F-00AA650FD408}"/>
                  </a:ext>
                </a:extLst>
              </p:cNvPr>
              <p:cNvCxnSpPr>
                <a:cxnSpLocks noChangeShapeType="1"/>
              </p:cNvCxnSpPr>
              <p:nvPr/>
            </p:nvCxnSpPr>
            <p:spPr bwMode="auto">
              <a:xfrm>
                <a:off x="603005" y="3044965"/>
                <a:ext cx="532506" cy="2116"/>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3" name="Straight Connector 76">
                <a:extLst>
                  <a:ext uri="{FF2B5EF4-FFF2-40B4-BE49-F238E27FC236}">
                    <a16:creationId xmlns:a16="http://schemas.microsoft.com/office/drawing/2014/main" id="{8B64546A-2232-4491-ACB6-E436F7CFAF6A}"/>
                  </a:ext>
                </a:extLst>
              </p:cNvPr>
              <p:cNvCxnSpPr>
                <a:cxnSpLocks noChangeShapeType="1"/>
              </p:cNvCxnSpPr>
              <p:nvPr/>
            </p:nvCxnSpPr>
            <p:spPr bwMode="auto">
              <a:xfrm>
                <a:off x="609132" y="3200530"/>
                <a:ext cx="532504" cy="2116"/>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4" name="Straight Connector 77">
                <a:extLst>
                  <a:ext uri="{FF2B5EF4-FFF2-40B4-BE49-F238E27FC236}">
                    <a16:creationId xmlns:a16="http://schemas.microsoft.com/office/drawing/2014/main" id="{371622D0-2C1C-43EC-8D7B-508E5C4B4E54}"/>
                  </a:ext>
                </a:extLst>
              </p:cNvPr>
              <p:cNvCxnSpPr>
                <a:cxnSpLocks noChangeShapeType="1"/>
              </p:cNvCxnSpPr>
              <p:nvPr/>
            </p:nvCxnSpPr>
            <p:spPr bwMode="auto">
              <a:xfrm>
                <a:off x="585420" y="3330864"/>
                <a:ext cx="528012" cy="2117"/>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5" name="Straight Connector 78">
                <a:extLst>
                  <a:ext uri="{FF2B5EF4-FFF2-40B4-BE49-F238E27FC236}">
                    <a16:creationId xmlns:a16="http://schemas.microsoft.com/office/drawing/2014/main" id="{2A5B5EAB-9B38-459C-8B1D-0443B125AC95}"/>
                  </a:ext>
                </a:extLst>
              </p:cNvPr>
              <p:cNvCxnSpPr>
                <a:cxnSpLocks noChangeShapeType="1"/>
              </p:cNvCxnSpPr>
              <p:nvPr/>
            </p:nvCxnSpPr>
            <p:spPr bwMode="auto">
              <a:xfrm>
                <a:off x="588319" y="3483082"/>
                <a:ext cx="525764" cy="2117"/>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grpSp>
        <p:pic>
          <p:nvPicPr>
            <p:cNvPr id="30" name="Picture 52" descr="folderimg.png">
              <a:extLst>
                <a:ext uri="{FF2B5EF4-FFF2-40B4-BE49-F238E27FC236}">
                  <a16:creationId xmlns:a16="http://schemas.microsoft.com/office/drawing/2014/main" id="{7CB880CC-2038-4B0F-8F7B-7BC959C0EA7A}"/>
                </a:ext>
              </a:extLst>
            </p:cNvPr>
            <p:cNvPicPr>
              <a:picLocks noChangeAspect="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581400" y="2971800"/>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6" name="Group 55">
            <a:extLst>
              <a:ext uri="{FF2B5EF4-FFF2-40B4-BE49-F238E27FC236}">
                <a16:creationId xmlns:a16="http://schemas.microsoft.com/office/drawing/2014/main" id="{C767786F-88AC-45B7-AB33-63FD93974723}"/>
              </a:ext>
            </a:extLst>
          </p:cNvPr>
          <p:cNvGrpSpPr>
            <a:grpSpLocks/>
          </p:cNvGrpSpPr>
          <p:nvPr/>
        </p:nvGrpSpPr>
        <p:grpSpPr bwMode="auto">
          <a:xfrm>
            <a:off x="7745412" y="4840456"/>
            <a:ext cx="411163" cy="685800"/>
            <a:chOff x="533400" y="2819400"/>
            <a:chExt cx="685800" cy="914400"/>
          </a:xfrm>
        </p:grpSpPr>
        <p:sp>
          <p:nvSpPr>
            <p:cNvPr id="47" name="Double Wave 46">
              <a:extLst>
                <a:ext uri="{FF2B5EF4-FFF2-40B4-BE49-F238E27FC236}">
                  <a16:creationId xmlns:a16="http://schemas.microsoft.com/office/drawing/2014/main" id="{02B68C51-8A51-421B-BA84-9F35E05E1ECA}"/>
                </a:ext>
              </a:extLst>
            </p:cNvPr>
            <p:cNvSpPr>
              <a:spLocks noChangeArrowheads="1"/>
            </p:cNvSpPr>
            <p:nvPr/>
          </p:nvSpPr>
          <p:spPr bwMode="auto">
            <a:xfrm>
              <a:off x="533400" y="2819400"/>
              <a:ext cx="685800" cy="914400"/>
            </a:xfrm>
            <a:prstGeom prst="doubleWave">
              <a:avLst>
                <a:gd name="adj1" fmla="val 2514"/>
                <a:gd name="adj2" fmla="val 356"/>
              </a:avLst>
            </a:prstGeom>
            <a:solidFill>
              <a:srgbClr val="FFFFFF"/>
            </a:solidFill>
            <a:ln w="25400">
              <a:solidFill>
                <a:srgbClr val="FF0000"/>
              </a:solidFill>
              <a:miter lim="800000"/>
              <a:headEnd/>
              <a:tailEnd/>
            </a:ln>
            <a:effectLst>
              <a:outerShdw dist="23000" dir="5400000" rotWithShape="0">
                <a:srgbClr val="808080">
                  <a:alpha val="34999"/>
                </a:srgbClr>
              </a:outerShdw>
            </a:effectLst>
          </p:spPr>
          <p:txBody>
            <a:bodyPr/>
            <a:lstStyle/>
            <a:p>
              <a:pPr>
                <a:defRPr/>
              </a:pPr>
              <a:endParaRPr lang="en-US">
                <a:latin typeface="Arial" charset="0"/>
                <a:ea typeface="+mn-ea"/>
              </a:endParaRPr>
            </a:p>
          </p:txBody>
        </p:sp>
        <p:cxnSp>
          <p:nvCxnSpPr>
            <p:cNvPr id="48" name="Straight Connector 57">
              <a:extLst>
                <a:ext uri="{FF2B5EF4-FFF2-40B4-BE49-F238E27FC236}">
                  <a16:creationId xmlns:a16="http://schemas.microsoft.com/office/drawing/2014/main" id="{F3A30303-6062-4578-A47A-F99C34D891C1}"/>
                </a:ext>
              </a:extLst>
            </p:cNvPr>
            <p:cNvCxnSpPr>
              <a:cxnSpLocks noChangeShapeType="1"/>
            </p:cNvCxnSpPr>
            <p:nvPr/>
          </p:nvCxnSpPr>
          <p:spPr bwMode="auto">
            <a:xfrm>
              <a:off x="610189" y="3048000"/>
              <a:ext cx="532222" cy="2117"/>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9" name="Straight Connector 58">
              <a:extLst>
                <a:ext uri="{FF2B5EF4-FFF2-40B4-BE49-F238E27FC236}">
                  <a16:creationId xmlns:a16="http://schemas.microsoft.com/office/drawing/2014/main" id="{710836A6-743E-4074-A23B-5C65E4FECD97}"/>
                </a:ext>
              </a:extLst>
            </p:cNvPr>
            <p:cNvCxnSpPr>
              <a:cxnSpLocks noChangeShapeType="1"/>
            </p:cNvCxnSpPr>
            <p:nvPr/>
          </p:nvCxnSpPr>
          <p:spPr bwMode="auto">
            <a:xfrm>
              <a:off x="610189" y="3200400"/>
              <a:ext cx="532222" cy="2117"/>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0" name="Straight Connector 59">
              <a:extLst>
                <a:ext uri="{FF2B5EF4-FFF2-40B4-BE49-F238E27FC236}">
                  <a16:creationId xmlns:a16="http://schemas.microsoft.com/office/drawing/2014/main" id="{5093DE08-218C-4F32-B905-8DC3750C2904}"/>
                </a:ext>
              </a:extLst>
            </p:cNvPr>
            <p:cNvCxnSpPr>
              <a:cxnSpLocks noChangeShapeType="1"/>
            </p:cNvCxnSpPr>
            <p:nvPr/>
          </p:nvCxnSpPr>
          <p:spPr bwMode="auto">
            <a:xfrm>
              <a:off x="610189" y="3352800"/>
              <a:ext cx="532222" cy="2117"/>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1" name="Straight Connector 60">
              <a:extLst>
                <a:ext uri="{FF2B5EF4-FFF2-40B4-BE49-F238E27FC236}">
                  <a16:creationId xmlns:a16="http://schemas.microsoft.com/office/drawing/2014/main" id="{FE67C1DC-9A6A-4D1F-9492-5E2CA3D33FEB}"/>
                </a:ext>
              </a:extLst>
            </p:cNvPr>
            <p:cNvCxnSpPr>
              <a:cxnSpLocks noChangeShapeType="1"/>
            </p:cNvCxnSpPr>
            <p:nvPr/>
          </p:nvCxnSpPr>
          <p:spPr bwMode="auto">
            <a:xfrm>
              <a:off x="610189" y="3505200"/>
              <a:ext cx="532222" cy="2117"/>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grpSp>
      <p:sp>
        <p:nvSpPr>
          <p:cNvPr id="52" name="Right Arrow 128">
            <a:extLst>
              <a:ext uri="{FF2B5EF4-FFF2-40B4-BE49-F238E27FC236}">
                <a16:creationId xmlns:a16="http://schemas.microsoft.com/office/drawing/2014/main" id="{119BF088-8BC3-45E8-9353-73DE21FF6A2B}"/>
              </a:ext>
            </a:extLst>
          </p:cNvPr>
          <p:cNvSpPr>
            <a:spLocks noChangeArrowheads="1"/>
          </p:cNvSpPr>
          <p:nvPr/>
        </p:nvSpPr>
        <p:spPr bwMode="auto">
          <a:xfrm>
            <a:off x="6910419" y="3198698"/>
            <a:ext cx="1447800" cy="822325"/>
          </a:xfrm>
          <a:prstGeom prst="rightArrow">
            <a:avLst>
              <a:gd name="adj1" fmla="val 50000"/>
              <a:gd name="adj2" fmla="val 49998"/>
            </a:avLst>
          </a:prstGeom>
          <a:solidFill>
            <a:srgbClr val="FFFF00"/>
          </a:solidFill>
          <a:ln w="22225">
            <a:solidFill>
              <a:schemeClr val="tx1"/>
            </a:solidFill>
            <a:miter lim="800000"/>
            <a:headEnd/>
            <a:tailEnd/>
          </a:ln>
          <a:effectLst>
            <a:outerShdw dist="23000" dir="5400000" rotWithShape="0">
              <a:srgbClr val="808080">
                <a:alpha val="34999"/>
              </a:srgbClr>
            </a:outerShdw>
          </a:effectLst>
        </p:spPr>
        <p:txBody>
          <a:bodyPr/>
          <a:lstStyle/>
          <a:p>
            <a:pPr>
              <a:defRPr/>
            </a:pPr>
            <a:endParaRPr lang="en-US">
              <a:latin typeface="Arial" charset="0"/>
              <a:ea typeface="+mn-ea"/>
            </a:endParaRPr>
          </a:p>
        </p:txBody>
      </p:sp>
      <p:cxnSp>
        <p:nvCxnSpPr>
          <p:cNvPr id="53" name="Straight Arrow Connector 133">
            <a:extLst>
              <a:ext uri="{FF2B5EF4-FFF2-40B4-BE49-F238E27FC236}">
                <a16:creationId xmlns:a16="http://schemas.microsoft.com/office/drawing/2014/main" id="{6FC54D18-292C-4C23-98A0-A8EE47165732}"/>
              </a:ext>
            </a:extLst>
          </p:cNvPr>
          <p:cNvCxnSpPr>
            <a:cxnSpLocks noChangeShapeType="1"/>
          </p:cNvCxnSpPr>
          <p:nvPr/>
        </p:nvCxnSpPr>
        <p:spPr bwMode="auto">
          <a:xfrm flipV="1">
            <a:off x="7516812" y="4462638"/>
            <a:ext cx="0" cy="472058"/>
          </a:xfrm>
          <a:prstGeom prst="straightConnector1">
            <a:avLst/>
          </a:prstGeom>
          <a:noFill/>
          <a:ln w="38100">
            <a:solidFill>
              <a:srgbClr val="660066"/>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54" name="TextBox 144">
            <a:extLst>
              <a:ext uri="{FF2B5EF4-FFF2-40B4-BE49-F238E27FC236}">
                <a16:creationId xmlns:a16="http://schemas.microsoft.com/office/drawing/2014/main" id="{23949960-B70E-44FA-94B4-5EEF58F6E8D0}"/>
              </a:ext>
            </a:extLst>
          </p:cNvPr>
          <p:cNvSpPr txBox="1">
            <a:spLocks noChangeArrowheads="1"/>
          </p:cNvSpPr>
          <p:nvPr/>
        </p:nvSpPr>
        <p:spPr bwMode="auto">
          <a:xfrm>
            <a:off x="8843485" y="3464323"/>
            <a:ext cx="14269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dirty="0"/>
              <a:t>&lt;</a:t>
            </a:r>
            <a:r>
              <a:rPr lang="en-US" altLang="en-US" sz="1400" dirty="0" err="1"/>
              <a:t>app_name</a:t>
            </a:r>
            <a:r>
              <a:rPr lang="en-US" altLang="en-US" sz="1400" dirty="0"/>
              <a:t>&gt;.o</a:t>
            </a:r>
          </a:p>
        </p:txBody>
      </p:sp>
      <p:sp>
        <p:nvSpPr>
          <p:cNvPr id="56" name="TextBox 38">
            <a:extLst>
              <a:ext uri="{FF2B5EF4-FFF2-40B4-BE49-F238E27FC236}">
                <a16:creationId xmlns:a16="http://schemas.microsoft.com/office/drawing/2014/main" id="{877BA75B-37BB-47D6-8A57-A9D4A16994E4}"/>
              </a:ext>
            </a:extLst>
          </p:cNvPr>
          <p:cNvSpPr txBox="1">
            <a:spLocks noChangeArrowheads="1"/>
          </p:cNvSpPr>
          <p:nvPr/>
        </p:nvSpPr>
        <p:spPr bwMode="auto">
          <a:xfrm>
            <a:off x="6800638" y="4163822"/>
            <a:ext cx="16161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b="1" dirty="0">
                <a:solidFill>
                  <a:srgbClr val="000090"/>
                </a:solidFill>
              </a:rPr>
              <a:t>App Compilation</a:t>
            </a:r>
          </a:p>
        </p:txBody>
      </p:sp>
      <p:sp>
        <p:nvSpPr>
          <p:cNvPr id="57" name="TextBox 56">
            <a:extLst>
              <a:ext uri="{FF2B5EF4-FFF2-40B4-BE49-F238E27FC236}">
                <a16:creationId xmlns:a16="http://schemas.microsoft.com/office/drawing/2014/main" id="{052C50F7-1587-49FE-8244-2050AF591257}"/>
              </a:ext>
            </a:extLst>
          </p:cNvPr>
          <p:cNvSpPr txBox="1">
            <a:spLocks noChangeArrowheads="1"/>
          </p:cNvSpPr>
          <p:nvPr/>
        </p:nvSpPr>
        <p:spPr bwMode="auto">
          <a:xfrm>
            <a:off x="8644723" y="3986586"/>
            <a:ext cx="19201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b="1" dirty="0">
                <a:solidFill>
                  <a:srgbClr val="FF0000"/>
                </a:solidFill>
              </a:rPr>
              <a:t>cFS Application</a:t>
            </a:r>
          </a:p>
        </p:txBody>
      </p:sp>
      <p:sp>
        <p:nvSpPr>
          <p:cNvPr id="64" name="Right Arrow 37">
            <a:extLst>
              <a:ext uri="{FF2B5EF4-FFF2-40B4-BE49-F238E27FC236}">
                <a16:creationId xmlns:a16="http://schemas.microsoft.com/office/drawing/2014/main" id="{A9D5B97C-6FE5-4DC5-9E5D-1498A656AFD6}"/>
              </a:ext>
            </a:extLst>
          </p:cNvPr>
          <p:cNvSpPr>
            <a:spLocks noChangeArrowheads="1"/>
          </p:cNvSpPr>
          <p:nvPr/>
        </p:nvSpPr>
        <p:spPr bwMode="auto">
          <a:xfrm>
            <a:off x="3642230" y="3073354"/>
            <a:ext cx="1249362" cy="822325"/>
          </a:xfrm>
          <a:prstGeom prst="rightArrow">
            <a:avLst>
              <a:gd name="adj1" fmla="val 50000"/>
              <a:gd name="adj2" fmla="val 50003"/>
            </a:avLst>
          </a:prstGeom>
          <a:solidFill>
            <a:srgbClr val="FFFF00"/>
          </a:solidFill>
          <a:ln w="22225">
            <a:solidFill>
              <a:schemeClr val="tx1"/>
            </a:solidFill>
            <a:miter lim="800000"/>
            <a:headEnd/>
            <a:tailEnd/>
          </a:ln>
          <a:effectLst>
            <a:outerShdw dist="23000" dir="5400000" rotWithShape="0">
              <a:srgbClr val="808080">
                <a:alpha val="34999"/>
              </a:srgbClr>
            </a:outerShdw>
          </a:effectLst>
        </p:spPr>
        <p:txBody>
          <a:bodyPr/>
          <a:lstStyle/>
          <a:p>
            <a:pPr>
              <a:defRPr/>
            </a:pPr>
            <a:endParaRPr lang="en-US">
              <a:latin typeface="Arial" charset="0"/>
              <a:ea typeface="+mn-ea"/>
            </a:endParaRPr>
          </a:p>
        </p:txBody>
      </p:sp>
      <p:grpSp>
        <p:nvGrpSpPr>
          <p:cNvPr id="21" name="Group 20">
            <a:extLst>
              <a:ext uri="{FF2B5EF4-FFF2-40B4-BE49-F238E27FC236}">
                <a16:creationId xmlns:a16="http://schemas.microsoft.com/office/drawing/2014/main" id="{85E943FF-0969-41FD-A7EF-690553672F87}"/>
              </a:ext>
            </a:extLst>
          </p:cNvPr>
          <p:cNvGrpSpPr/>
          <p:nvPr/>
        </p:nvGrpSpPr>
        <p:grpSpPr>
          <a:xfrm>
            <a:off x="1654518" y="2976998"/>
            <a:ext cx="2274982" cy="1263606"/>
            <a:chOff x="1932814" y="3397517"/>
            <a:chExt cx="2274982" cy="1263606"/>
          </a:xfrm>
        </p:grpSpPr>
        <p:sp>
          <p:nvSpPr>
            <p:cNvPr id="74" name="TextBox 31">
              <a:extLst>
                <a:ext uri="{FF2B5EF4-FFF2-40B4-BE49-F238E27FC236}">
                  <a16:creationId xmlns:a16="http://schemas.microsoft.com/office/drawing/2014/main" id="{F2D10990-A77A-4359-AC62-25E740AE33E1}"/>
                </a:ext>
              </a:extLst>
            </p:cNvPr>
            <p:cNvSpPr txBox="1">
              <a:spLocks noChangeArrowheads="1"/>
            </p:cNvSpPr>
            <p:nvPr/>
          </p:nvSpPr>
          <p:spPr bwMode="auto">
            <a:xfrm>
              <a:off x="1932814" y="4291791"/>
              <a:ext cx="22749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b="1" dirty="0">
                  <a:solidFill>
                    <a:srgbClr val="FF0000"/>
                  </a:solidFill>
                </a:rPr>
                <a:t>Interface Definition</a:t>
              </a:r>
            </a:p>
          </p:txBody>
        </p:sp>
        <p:grpSp>
          <p:nvGrpSpPr>
            <p:cNvPr id="75" name="Group 23">
              <a:extLst>
                <a:ext uri="{FF2B5EF4-FFF2-40B4-BE49-F238E27FC236}">
                  <a16:creationId xmlns:a16="http://schemas.microsoft.com/office/drawing/2014/main" id="{05C5AEBD-3629-469F-89A5-72876CCFDC86}"/>
                </a:ext>
              </a:extLst>
            </p:cNvPr>
            <p:cNvGrpSpPr>
              <a:grpSpLocks/>
            </p:cNvGrpSpPr>
            <p:nvPr/>
          </p:nvGrpSpPr>
          <p:grpSpPr bwMode="auto">
            <a:xfrm>
              <a:off x="2889360" y="3397517"/>
              <a:ext cx="411163" cy="685800"/>
              <a:chOff x="533400" y="2819400"/>
              <a:chExt cx="685800" cy="914400"/>
            </a:xfrm>
          </p:grpSpPr>
          <p:sp>
            <p:nvSpPr>
              <p:cNvPr id="76" name="Double Wave 75">
                <a:extLst>
                  <a:ext uri="{FF2B5EF4-FFF2-40B4-BE49-F238E27FC236}">
                    <a16:creationId xmlns:a16="http://schemas.microsoft.com/office/drawing/2014/main" id="{70CBBB24-06EA-4E8F-ABEB-20BC8F7B1BC0}"/>
                  </a:ext>
                </a:extLst>
              </p:cNvPr>
              <p:cNvSpPr>
                <a:spLocks noChangeArrowheads="1"/>
              </p:cNvSpPr>
              <p:nvPr/>
            </p:nvSpPr>
            <p:spPr bwMode="auto">
              <a:xfrm>
                <a:off x="533400" y="2819400"/>
                <a:ext cx="685800" cy="914400"/>
              </a:xfrm>
              <a:prstGeom prst="doubleWave">
                <a:avLst>
                  <a:gd name="adj1" fmla="val 2514"/>
                  <a:gd name="adj2" fmla="val 356"/>
                </a:avLst>
              </a:prstGeom>
              <a:solidFill>
                <a:srgbClr val="FFFFFF"/>
              </a:solidFill>
              <a:ln w="25400">
                <a:solidFill>
                  <a:srgbClr val="FF0000"/>
                </a:solidFill>
                <a:miter lim="800000"/>
                <a:headEnd/>
                <a:tailEnd/>
              </a:ln>
              <a:effectLst>
                <a:outerShdw dist="23000" dir="5400000" rotWithShape="0">
                  <a:srgbClr val="808080">
                    <a:alpha val="34999"/>
                  </a:srgbClr>
                </a:outerShdw>
              </a:effectLst>
            </p:spPr>
            <p:txBody>
              <a:bodyPr/>
              <a:lstStyle/>
              <a:p>
                <a:pPr>
                  <a:defRPr/>
                </a:pPr>
                <a:endParaRPr lang="en-US">
                  <a:latin typeface="Arial" charset="0"/>
                  <a:ea typeface="+mn-ea"/>
                </a:endParaRPr>
              </a:p>
            </p:txBody>
          </p:sp>
          <p:cxnSp>
            <p:nvCxnSpPr>
              <p:cNvPr id="77" name="Straight Connector 25">
                <a:extLst>
                  <a:ext uri="{FF2B5EF4-FFF2-40B4-BE49-F238E27FC236}">
                    <a16:creationId xmlns:a16="http://schemas.microsoft.com/office/drawing/2014/main" id="{829C5566-92BA-4F9D-8FB9-EB455595BFBF}"/>
                  </a:ext>
                </a:extLst>
              </p:cNvPr>
              <p:cNvCxnSpPr>
                <a:cxnSpLocks noChangeShapeType="1"/>
              </p:cNvCxnSpPr>
              <p:nvPr/>
            </p:nvCxnSpPr>
            <p:spPr bwMode="auto">
              <a:xfrm>
                <a:off x="610189" y="3048000"/>
                <a:ext cx="532222" cy="2117"/>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78" name="Straight Connector 26">
                <a:extLst>
                  <a:ext uri="{FF2B5EF4-FFF2-40B4-BE49-F238E27FC236}">
                    <a16:creationId xmlns:a16="http://schemas.microsoft.com/office/drawing/2014/main" id="{AB49C51F-DE1E-49A2-AD34-EB1AA81F30A6}"/>
                  </a:ext>
                </a:extLst>
              </p:cNvPr>
              <p:cNvCxnSpPr>
                <a:cxnSpLocks noChangeShapeType="1"/>
              </p:cNvCxnSpPr>
              <p:nvPr/>
            </p:nvCxnSpPr>
            <p:spPr bwMode="auto">
              <a:xfrm>
                <a:off x="610189" y="3200400"/>
                <a:ext cx="532222" cy="2117"/>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79" name="Straight Connector 27">
                <a:extLst>
                  <a:ext uri="{FF2B5EF4-FFF2-40B4-BE49-F238E27FC236}">
                    <a16:creationId xmlns:a16="http://schemas.microsoft.com/office/drawing/2014/main" id="{A4F3B4DF-06F9-45B4-A0B0-0450FD37732A}"/>
                  </a:ext>
                </a:extLst>
              </p:cNvPr>
              <p:cNvCxnSpPr>
                <a:cxnSpLocks noChangeShapeType="1"/>
              </p:cNvCxnSpPr>
              <p:nvPr/>
            </p:nvCxnSpPr>
            <p:spPr bwMode="auto">
              <a:xfrm>
                <a:off x="610189" y="3352800"/>
                <a:ext cx="532222" cy="2117"/>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80" name="Straight Connector 28">
                <a:extLst>
                  <a:ext uri="{FF2B5EF4-FFF2-40B4-BE49-F238E27FC236}">
                    <a16:creationId xmlns:a16="http://schemas.microsoft.com/office/drawing/2014/main" id="{13A86ACA-9DE1-4BEB-9370-71106522C0E5}"/>
                  </a:ext>
                </a:extLst>
              </p:cNvPr>
              <p:cNvCxnSpPr>
                <a:cxnSpLocks noChangeShapeType="1"/>
              </p:cNvCxnSpPr>
              <p:nvPr/>
            </p:nvCxnSpPr>
            <p:spPr bwMode="auto">
              <a:xfrm>
                <a:off x="610189" y="3505200"/>
                <a:ext cx="532222" cy="2117"/>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grpSp>
        <p:sp>
          <p:nvSpPr>
            <p:cNvPr id="89" name="TextBox 47">
              <a:extLst>
                <a:ext uri="{FF2B5EF4-FFF2-40B4-BE49-F238E27FC236}">
                  <a16:creationId xmlns:a16="http://schemas.microsoft.com/office/drawing/2014/main" id="{52C9070A-3FBF-490B-AD82-B81DD86C6A2B}"/>
                </a:ext>
              </a:extLst>
            </p:cNvPr>
            <p:cNvSpPr txBox="1">
              <a:spLocks noChangeArrowheads="1"/>
            </p:cNvSpPr>
            <p:nvPr/>
          </p:nvSpPr>
          <p:spPr bwMode="auto">
            <a:xfrm>
              <a:off x="2479386" y="4018158"/>
              <a:ext cx="13484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400" dirty="0" err="1"/>
                <a:t>eci_interface.h</a:t>
              </a:r>
              <a:endParaRPr lang="en-US" altLang="en-US" sz="1400" dirty="0"/>
            </a:p>
          </p:txBody>
        </p:sp>
      </p:grpSp>
      <p:grpSp>
        <p:nvGrpSpPr>
          <p:cNvPr id="12" name="Group 11">
            <a:extLst>
              <a:ext uri="{FF2B5EF4-FFF2-40B4-BE49-F238E27FC236}">
                <a16:creationId xmlns:a16="http://schemas.microsoft.com/office/drawing/2014/main" id="{50A90670-00A1-48DC-A532-7860BC7335D4}"/>
              </a:ext>
            </a:extLst>
          </p:cNvPr>
          <p:cNvGrpSpPr/>
          <p:nvPr/>
        </p:nvGrpSpPr>
        <p:grpSpPr>
          <a:xfrm>
            <a:off x="3049920" y="5114860"/>
            <a:ext cx="1736373" cy="1176307"/>
            <a:chOff x="3049920" y="5114860"/>
            <a:chExt cx="1736373" cy="1176307"/>
          </a:xfrm>
        </p:grpSpPr>
        <p:grpSp>
          <p:nvGrpSpPr>
            <p:cNvPr id="6" name="Group 22">
              <a:extLst>
                <a:ext uri="{FF2B5EF4-FFF2-40B4-BE49-F238E27FC236}">
                  <a16:creationId xmlns:a16="http://schemas.microsoft.com/office/drawing/2014/main" id="{3DD17CFD-0D4D-49E8-80EF-25D5FED4FEC7}"/>
                </a:ext>
              </a:extLst>
            </p:cNvPr>
            <p:cNvGrpSpPr>
              <a:grpSpLocks/>
            </p:cNvGrpSpPr>
            <p:nvPr/>
          </p:nvGrpSpPr>
          <p:grpSpPr bwMode="auto">
            <a:xfrm>
              <a:off x="4330110" y="5114860"/>
              <a:ext cx="411162" cy="685800"/>
              <a:chOff x="533400" y="2819400"/>
              <a:chExt cx="685800" cy="914400"/>
            </a:xfrm>
          </p:grpSpPr>
          <p:sp>
            <p:nvSpPr>
              <p:cNvPr id="7" name="Double Wave 6">
                <a:extLst>
                  <a:ext uri="{FF2B5EF4-FFF2-40B4-BE49-F238E27FC236}">
                    <a16:creationId xmlns:a16="http://schemas.microsoft.com/office/drawing/2014/main" id="{DD3D08B6-A015-4F39-ADF7-5F161F40B1BE}"/>
                  </a:ext>
                </a:extLst>
              </p:cNvPr>
              <p:cNvSpPr>
                <a:spLocks noChangeArrowheads="1"/>
              </p:cNvSpPr>
              <p:nvPr/>
            </p:nvSpPr>
            <p:spPr bwMode="auto">
              <a:xfrm>
                <a:off x="533400" y="2819400"/>
                <a:ext cx="685800" cy="914400"/>
              </a:xfrm>
              <a:prstGeom prst="doubleWave">
                <a:avLst>
                  <a:gd name="adj1" fmla="val 2514"/>
                  <a:gd name="adj2" fmla="val 356"/>
                </a:avLst>
              </a:prstGeom>
              <a:solidFill>
                <a:srgbClr val="FFFFFF"/>
              </a:solidFill>
              <a:ln w="25400">
                <a:solidFill>
                  <a:srgbClr val="FF0000"/>
                </a:solidFill>
                <a:miter lim="800000"/>
                <a:headEnd/>
                <a:tailEnd/>
              </a:ln>
              <a:effectLst>
                <a:outerShdw dist="23000" dir="5400000" rotWithShape="0">
                  <a:srgbClr val="808080">
                    <a:alpha val="34999"/>
                  </a:srgbClr>
                </a:outerShdw>
              </a:effectLst>
            </p:spPr>
            <p:txBody>
              <a:bodyPr/>
              <a:lstStyle/>
              <a:p>
                <a:pPr>
                  <a:defRPr/>
                </a:pPr>
                <a:endParaRPr lang="en-US">
                  <a:latin typeface="Arial" charset="0"/>
                  <a:ea typeface="+mn-ea"/>
                </a:endParaRPr>
              </a:p>
            </p:txBody>
          </p:sp>
          <p:cxnSp>
            <p:nvCxnSpPr>
              <p:cNvPr id="8" name="Straight Connector 12">
                <a:extLst>
                  <a:ext uri="{FF2B5EF4-FFF2-40B4-BE49-F238E27FC236}">
                    <a16:creationId xmlns:a16="http://schemas.microsoft.com/office/drawing/2014/main" id="{AEFF9CAF-B460-42EB-9180-10958E05D796}"/>
                  </a:ext>
                </a:extLst>
              </p:cNvPr>
              <p:cNvCxnSpPr>
                <a:cxnSpLocks noChangeShapeType="1"/>
              </p:cNvCxnSpPr>
              <p:nvPr/>
            </p:nvCxnSpPr>
            <p:spPr bwMode="auto">
              <a:xfrm>
                <a:off x="610188" y="3048000"/>
                <a:ext cx="532225" cy="2117"/>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9" name="Straight Connector 13">
                <a:extLst>
                  <a:ext uri="{FF2B5EF4-FFF2-40B4-BE49-F238E27FC236}">
                    <a16:creationId xmlns:a16="http://schemas.microsoft.com/office/drawing/2014/main" id="{0F529142-B5EC-481B-BF81-2E3E3795541F}"/>
                  </a:ext>
                </a:extLst>
              </p:cNvPr>
              <p:cNvCxnSpPr>
                <a:cxnSpLocks noChangeShapeType="1"/>
              </p:cNvCxnSpPr>
              <p:nvPr/>
            </p:nvCxnSpPr>
            <p:spPr bwMode="auto">
              <a:xfrm>
                <a:off x="610188" y="3200400"/>
                <a:ext cx="532225" cy="2117"/>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0" name="Straight Connector 14">
                <a:extLst>
                  <a:ext uri="{FF2B5EF4-FFF2-40B4-BE49-F238E27FC236}">
                    <a16:creationId xmlns:a16="http://schemas.microsoft.com/office/drawing/2014/main" id="{C6FFD480-7C1C-472C-AD62-13FE5345CDA1}"/>
                  </a:ext>
                </a:extLst>
              </p:cNvPr>
              <p:cNvCxnSpPr>
                <a:cxnSpLocks noChangeShapeType="1"/>
              </p:cNvCxnSpPr>
              <p:nvPr/>
            </p:nvCxnSpPr>
            <p:spPr bwMode="auto">
              <a:xfrm>
                <a:off x="610188" y="3352800"/>
                <a:ext cx="532225" cy="2117"/>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1" name="Straight Connector 15">
                <a:extLst>
                  <a:ext uri="{FF2B5EF4-FFF2-40B4-BE49-F238E27FC236}">
                    <a16:creationId xmlns:a16="http://schemas.microsoft.com/office/drawing/2014/main" id="{625E0C39-8FB9-49B4-893D-E37EF535D0A3}"/>
                  </a:ext>
                </a:extLst>
              </p:cNvPr>
              <p:cNvCxnSpPr>
                <a:cxnSpLocks noChangeShapeType="1"/>
              </p:cNvCxnSpPr>
              <p:nvPr/>
            </p:nvCxnSpPr>
            <p:spPr bwMode="auto">
              <a:xfrm>
                <a:off x="610188" y="3505200"/>
                <a:ext cx="532225" cy="2117"/>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grpSp>
        <p:sp>
          <p:nvSpPr>
            <p:cNvPr id="20" name="TextBox 31">
              <a:extLst>
                <a:ext uri="{FF2B5EF4-FFF2-40B4-BE49-F238E27FC236}">
                  <a16:creationId xmlns:a16="http://schemas.microsoft.com/office/drawing/2014/main" id="{0060EE99-E07E-40F0-8235-F5BE4C0C462F}"/>
                </a:ext>
              </a:extLst>
            </p:cNvPr>
            <p:cNvSpPr txBox="1">
              <a:spLocks noChangeArrowheads="1"/>
            </p:cNvSpPr>
            <p:nvPr/>
          </p:nvSpPr>
          <p:spPr bwMode="auto">
            <a:xfrm>
              <a:off x="3049920" y="5921835"/>
              <a:ext cx="17363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b="1" dirty="0">
                  <a:solidFill>
                    <a:srgbClr val="FF0000"/>
                  </a:solidFill>
                </a:rPr>
                <a:t>External Code</a:t>
              </a:r>
            </a:p>
          </p:txBody>
        </p:sp>
        <p:grpSp>
          <p:nvGrpSpPr>
            <p:cNvPr id="58" name="Group 23">
              <a:extLst>
                <a:ext uri="{FF2B5EF4-FFF2-40B4-BE49-F238E27FC236}">
                  <a16:creationId xmlns:a16="http://schemas.microsoft.com/office/drawing/2014/main" id="{244AC41E-20A5-438D-A3CE-A6D1C12D4AEC}"/>
                </a:ext>
              </a:extLst>
            </p:cNvPr>
            <p:cNvGrpSpPr>
              <a:grpSpLocks/>
            </p:cNvGrpSpPr>
            <p:nvPr/>
          </p:nvGrpSpPr>
          <p:grpSpPr bwMode="auto">
            <a:xfrm>
              <a:off x="3769860" y="5115301"/>
              <a:ext cx="411163" cy="685800"/>
              <a:chOff x="533400" y="2819400"/>
              <a:chExt cx="685800" cy="914400"/>
            </a:xfrm>
          </p:grpSpPr>
          <p:sp>
            <p:nvSpPr>
              <p:cNvPr id="59" name="Double Wave 58">
                <a:extLst>
                  <a:ext uri="{FF2B5EF4-FFF2-40B4-BE49-F238E27FC236}">
                    <a16:creationId xmlns:a16="http://schemas.microsoft.com/office/drawing/2014/main" id="{3C13B764-DE9C-4049-9879-69FD6D705BA3}"/>
                  </a:ext>
                </a:extLst>
              </p:cNvPr>
              <p:cNvSpPr>
                <a:spLocks noChangeArrowheads="1"/>
              </p:cNvSpPr>
              <p:nvPr/>
            </p:nvSpPr>
            <p:spPr bwMode="auto">
              <a:xfrm>
                <a:off x="533400" y="2819400"/>
                <a:ext cx="685800" cy="914400"/>
              </a:xfrm>
              <a:prstGeom prst="doubleWave">
                <a:avLst>
                  <a:gd name="adj1" fmla="val 2514"/>
                  <a:gd name="adj2" fmla="val 356"/>
                </a:avLst>
              </a:prstGeom>
              <a:solidFill>
                <a:srgbClr val="FFFFFF"/>
              </a:solidFill>
              <a:ln w="25400">
                <a:solidFill>
                  <a:srgbClr val="FF0000"/>
                </a:solidFill>
                <a:miter lim="800000"/>
                <a:headEnd/>
                <a:tailEnd/>
              </a:ln>
              <a:effectLst>
                <a:outerShdw dist="23000" dir="5400000" rotWithShape="0">
                  <a:srgbClr val="808080">
                    <a:alpha val="34999"/>
                  </a:srgbClr>
                </a:outerShdw>
              </a:effectLst>
            </p:spPr>
            <p:txBody>
              <a:bodyPr/>
              <a:lstStyle/>
              <a:p>
                <a:pPr>
                  <a:defRPr/>
                </a:pPr>
                <a:endParaRPr lang="en-US">
                  <a:latin typeface="Arial" charset="0"/>
                  <a:ea typeface="+mn-ea"/>
                </a:endParaRPr>
              </a:p>
            </p:txBody>
          </p:sp>
          <p:cxnSp>
            <p:nvCxnSpPr>
              <p:cNvPr id="60" name="Straight Connector 25">
                <a:extLst>
                  <a:ext uri="{FF2B5EF4-FFF2-40B4-BE49-F238E27FC236}">
                    <a16:creationId xmlns:a16="http://schemas.microsoft.com/office/drawing/2014/main" id="{B6A7CDED-BBBF-4A0A-A24F-AB4C7801CCF9}"/>
                  </a:ext>
                </a:extLst>
              </p:cNvPr>
              <p:cNvCxnSpPr>
                <a:cxnSpLocks noChangeShapeType="1"/>
              </p:cNvCxnSpPr>
              <p:nvPr/>
            </p:nvCxnSpPr>
            <p:spPr bwMode="auto">
              <a:xfrm>
                <a:off x="610189" y="3048000"/>
                <a:ext cx="532222" cy="2117"/>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61" name="Straight Connector 26">
                <a:extLst>
                  <a:ext uri="{FF2B5EF4-FFF2-40B4-BE49-F238E27FC236}">
                    <a16:creationId xmlns:a16="http://schemas.microsoft.com/office/drawing/2014/main" id="{32584C2F-2087-4178-8F86-217196F3DBCA}"/>
                  </a:ext>
                </a:extLst>
              </p:cNvPr>
              <p:cNvCxnSpPr>
                <a:cxnSpLocks noChangeShapeType="1"/>
              </p:cNvCxnSpPr>
              <p:nvPr/>
            </p:nvCxnSpPr>
            <p:spPr bwMode="auto">
              <a:xfrm>
                <a:off x="610189" y="3200400"/>
                <a:ext cx="532222" cy="2117"/>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62" name="Straight Connector 27">
                <a:extLst>
                  <a:ext uri="{FF2B5EF4-FFF2-40B4-BE49-F238E27FC236}">
                    <a16:creationId xmlns:a16="http://schemas.microsoft.com/office/drawing/2014/main" id="{7B044145-FFA6-4871-ACB9-BBB7A02C4E5C}"/>
                  </a:ext>
                </a:extLst>
              </p:cNvPr>
              <p:cNvCxnSpPr>
                <a:cxnSpLocks noChangeShapeType="1"/>
              </p:cNvCxnSpPr>
              <p:nvPr/>
            </p:nvCxnSpPr>
            <p:spPr bwMode="auto">
              <a:xfrm>
                <a:off x="610189" y="3352800"/>
                <a:ext cx="532222" cy="2117"/>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63" name="Straight Connector 28">
                <a:extLst>
                  <a:ext uri="{FF2B5EF4-FFF2-40B4-BE49-F238E27FC236}">
                    <a16:creationId xmlns:a16="http://schemas.microsoft.com/office/drawing/2014/main" id="{758E17B4-5D86-4907-8F8E-ACC2ED42687E}"/>
                  </a:ext>
                </a:extLst>
              </p:cNvPr>
              <p:cNvCxnSpPr>
                <a:cxnSpLocks noChangeShapeType="1"/>
              </p:cNvCxnSpPr>
              <p:nvPr/>
            </p:nvCxnSpPr>
            <p:spPr bwMode="auto">
              <a:xfrm>
                <a:off x="610189" y="3505200"/>
                <a:ext cx="532222" cy="2117"/>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nvGrpSpPr>
            <p:cNvPr id="65" name="Group 22">
              <a:extLst>
                <a:ext uri="{FF2B5EF4-FFF2-40B4-BE49-F238E27FC236}">
                  <a16:creationId xmlns:a16="http://schemas.microsoft.com/office/drawing/2014/main" id="{ABD73FFE-90B8-4869-BB21-57AF307F88D1}"/>
                </a:ext>
              </a:extLst>
            </p:cNvPr>
            <p:cNvGrpSpPr>
              <a:grpSpLocks/>
            </p:cNvGrpSpPr>
            <p:nvPr/>
          </p:nvGrpSpPr>
          <p:grpSpPr bwMode="auto">
            <a:xfrm>
              <a:off x="3169782" y="5115301"/>
              <a:ext cx="411162" cy="685800"/>
              <a:chOff x="533400" y="2819400"/>
              <a:chExt cx="685800" cy="914400"/>
            </a:xfrm>
          </p:grpSpPr>
          <p:sp>
            <p:nvSpPr>
              <p:cNvPr id="66" name="Double Wave 65">
                <a:extLst>
                  <a:ext uri="{FF2B5EF4-FFF2-40B4-BE49-F238E27FC236}">
                    <a16:creationId xmlns:a16="http://schemas.microsoft.com/office/drawing/2014/main" id="{CF1DF3BD-AABA-4583-B3E2-1E2F7CDBDFCF}"/>
                  </a:ext>
                </a:extLst>
              </p:cNvPr>
              <p:cNvSpPr>
                <a:spLocks noChangeArrowheads="1"/>
              </p:cNvSpPr>
              <p:nvPr/>
            </p:nvSpPr>
            <p:spPr bwMode="auto">
              <a:xfrm>
                <a:off x="533400" y="2819400"/>
                <a:ext cx="685800" cy="914400"/>
              </a:xfrm>
              <a:prstGeom prst="doubleWave">
                <a:avLst>
                  <a:gd name="adj1" fmla="val 2514"/>
                  <a:gd name="adj2" fmla="val 356"/>
                </a:avLst>
              </a:prstGeom>
              <a:solidFill>
                <a:srgbClr val="FFFFFF"/>
              </a:solidFill>
              <a:ln w="25400">
                <a:solidFill>
                  <a:srgbClr val="FF0000"/>
                </a:solidFill>
                <a:miter lim="800000"/>
                <a:headEnd/>
                <a:tailEnd/>
              </a:ln>
              <a:effectLst>
                <a:outerShdw dist="23000" dir="5400000" rotWithShape="0">
                  <a:srgbClr val="808080">
                    <a:alpha val="34999"/>
                  </a:srgbClr>
                </a:outerShdw>
              </a:effectLst>
            </p:spPr>
            <p:txBody>
              <a:bodyPr/>
              <a:lstStyle/>
              <a:p>
                <a:pPr>
                  <a:defRPr/>
                </a:pPr>
                <a:endParaRPr lang="en-US">
                  <a:latin typeface="Arial" charset="0"/>
                  <a:ea typeface="+mn-ea"/>
                </a:endParaRPr>
              </a:p>
            </p:txBody>
          </p:sp>
          <p:cxnSp>
            <p:nvCxnSpPr>
              <p:cNvPr id="67" name="Straight Connector 12">
                <a:extLst>
                  <a:ext uri="{FF2B5EF4-FFF2-40B4-BE49-F238E27FC236}">
                    <a16:creationId xmlns:a16="http://schemas.microsoft.com/office/drawing/2014/main" id="{C4E9A328-C723-4392-A20A-D6306EEFA0A9}"/>
                  </a:ext>
                </a:extLst>
              </p:cNvPr>
              <p:cNvCxnSpPr>
                <a:cxnSpLocks noChangeShapeType="1"/>
              </p:cNvCxnSpPr>
              <p:nvPr/>
            </p:nvCxnSpPr>
            <p:spPr bwMode="auto">
              <a:xfrm>
                <a:off x="610188" y="3048000"/>
                <a:ext cx="532225" cy="2117"/>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68" name="Straight Connector 13">
                <a:extLst>
                  <a:ext uri="{FF2B5EF4-FFF2-40B4-BE49-F238E27FC236}">
                    <a16:creationId xmlns:a16="http://schemas.microsoft.com/office/drawing/2014/main" id="{C9791E30-130C-4AF8-9206-F3763D5F10DF}"/>
                  </a:ext>
                </a:extLst>
              </p:cNvPr>
              <p:cNvCxnSpPr>
                <a:cxnSpLocks noChangeShapeType="1"/>
              </p:cNvCxnSpPr>
              <p:nvPr/>
            </p:nvCxnSpPr>
            <p:spPr bwMode="auto">
              <a:xfrm>
                <a:off x="610188" y="3200400"/>
                <a:ext cx="532225" cy="2117"/>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69" name="Straight Connector 14">
                <a:extLst>
                  <a:ext uri="{FF2B5EF4-FFF2-40B4-BE49-F238E27FC236}">
                    <a16:creationId xmlns:a16="http://schemas.microsoft.com/office/drawing/2014/main" id="{8FD9ECB2-E661-45A5-B841-AEFE5A19736C}"/>
                  </a:ext>
                </a:extLst>
              </p:cNvPr>
              <p:cNvCxnSpPr>
                <a:cxnSpLocks noChangeShapeType="1"/>
              </p:cNvCxnSpPr>
              <p:nvPr/>
            </p:nvCxnSpPr>
            <p:spPr bwMode="auto">
              <a:xfrm>
                <a:off x="610188" y="3352800"/>
                <a:ext cx="532225" cy="2117"/>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70" name="Straight Connector 15">
                <a:extLst>
                  <a:ext uri="{FF2B5EF4-FFF2-40B4-BE49-F238E27FC236}">
                    <a16:creationId xmlns:a16="http://schemas.microsoft.com/office/drawing/2014/main" id="{3257BFE2-38ED-4F8E-9A04-C62B86C7540D}"/>
                  </a:ext>
                </a:extLst>
              </p:cNvPr>
              <p:cNvCxnSpPr>
                <a:cxnSpLocks noChangeShapeType="1"/>
              </p:cNvCxnSpPr>
              <p:nvPr/>
            </p:nvCxnSpPr>
            <p:spPr bwMode="auto">
              <a:xfrm>
                <a:off x="610188" y="3505200"/>
                <a:ext cx="532225" cy="2117"/>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spTree>
    <p:extLst>
      <p:ext uri="{BB962C8B-B14F-4D97-AF65-F5344CB8AC3E}">
        <p14:creationId xmlns:p14="http://schemas.microsoft.com/office/powerpoint/2010/main" val="3615667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Architecture</a:t>
            </a:r>
          </a:p>
        </p:txBody>
      </p:sp>
      <p:sp>
        <p:nvSpPr>
          <p:cNvPr id="4" name="Line 94"/>
          <p:cNvSpPr>
            <a:spLocks noChangeShapeType="1"/>
          </p:cNvSpPr>
          <p:nvPr/>
        </p:nvSpPr>
        <p:spPr bwMode="auto">
          <a:xfrm flipH="1">
            <a:off x="8575866" y="2400809"/>
            <a:ext cx="304800" cy="152400"/>
          </a:xfrm>
          <a:prstGeom prst="line">
            <a:avLst/>
          </a:prstGeom>
          <a:noFill/>
          <a:ln w="12700">
            <a:solidFill>
              <a:schemeClr val="tx1"/>
            </a:solidFill>
            <a:round/>
            <a:headEnd type="triangle" w="med" len="med"/>
            <a:tailEnd/>
          </a:ln>
          <a:effectLst/>
        </p:spPr>
        <p:txBody>
          <a:bodyPr wrap="none" anchor="ct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endParaRPr lang="en-US"/>
          </a:p>
        </p:txBody>
      </p:sp>
      <p:sp>
        <p:nvSpPr>
          <p:cNvPr id="5" name="Freeform 4"/>
          <p:cNvSpPr>
            <a:spLocks/>
          </p:cNvSpPr>
          <p:nvPr/>
        </p:nvSpPr>
        <p:spPr bwMode="auto">
          <a:xfrm>
            <a:off x="8118666" y="2477009"/>
            <a:ext cx="619125" cy="623888"/>
          </a:xfrm>
          <a:custGeom>
            <a:avLst/>
            <a:gdLst/>
            <a:ahLst/>
            <a:cxnLst>
              <a:cxn ang="0">
                <a:pos x="1" y="168"/>
              </a:cxn>
              <a:cxn ang="0">
                <a:pos x="7" y="134"/>
              </a:cxn>
              <a:cxn ang="0">
                <a:pos x="20" y="103"/>
              </a:cxn>
              <a:cxn ang="0">
                <a:pos x="38" y="73"/>
              </a:cxn>
              <a:cxn ang="0">
                <a:pos x="61" y="48"/>
              </a:cxn>
              <a:cxn ang="0">
                <a:pos x="88" y="28"/>
              </a:cxn>
              <a:cxn ang="0">
                <a:pos x="119" y="12"/>
              </a:cxn>
              <a:cxn ang="0">
                <a:pos x="152" y="3"/>
              </a:cxn>
              <a:cxn ang="0">
                <a:pos x="186" y="0"/>
              </a:cxn>
              <a:cxn ang="0">
                <a:pos x="220" y="3"/>
              </a:cxn>
              <a:cxn ang="0">
                <a:pos x="253" y="12"/>
              </a:cxn>
              <a:cxn ang="0">
                <a:pos x="284" y="28"/>
              </a:cxn>
              <a:cxn ang="0">
                <a:pos x="311" y="48"/>
              </a:cxn>
              <a:cxn ang="0">
                <a:pos x="334" y="73"/>
              </a:cxn>
              <a:cxn ang="0">
                <a:pos x="352" y="103"/>
              </a:cxn>
              <a:cxn ang="0">
                <a:pos x="364" y="134"/>
              </a:cxn>
              <a:cxn ang="0">
                <a:pos x="371" y="168"/>
              </a:cxn>
              <a:cxn ang="0">
                <a:pos x="371" y="202"/>
              </a:cxn>
              <a:cxn ang="0">
                <a:pos x="364" y="236"/>
              </a:cxn>
              <a:cxn ang="0">
                <a:pos x="352" y="268"/>
              </a:cxn>
              <a:cxn ang="0">
                <a:pos x="334" y="297"/>
              </a:cxn>
              <a:cxn ang="0">
                <a:pos x="311" y="322"/>
              </a:cxn>
              <a:cxn ang="0">
                <a:pos x="284" y="343"/>
              </a:cxn>
              <a:cxn ang="0">
                <a:pos x="253" y="358"/>
              </a:cxn>
              <a:cxn ang="0">
                <a:pos x="220" y="367"/>
              </a:cxn>
              <a:cxn ang="0">
                <a:pos x="186" y="370"/>
              </a:cxn>
              <a:cxn ang="0">
                <a:pos x="152" y="367"/>
              </a:cxn>
              <a:cxn ang="0">
                <a:pos x="119" y="358"/>
              </a:cxn>
              <a:cxn ang="0">
                <a:pos x="88" y="343"/>
              </a:cxn>
              <a:cxn ang="0">
                <a:pos x="61" y="322"/>
              </a:cxn>
              <a:cxn ang="0">
                <a:pos x="38" y="297"/>
              </a:cxn>
              <a:cxn ang="0">
                <a:pos x="20" y="268"/>
              </a:cxn>
              <a:cxn ang="0">
                <a:pos x="7" y="236"/>
              </a:cxn>
              <a:cxn ang="0">
                <a:pos x="1" y="202"/>
              </a:cxn>
            </a:cxnLst>
            <a:rect l="0" t="0" r="r" b="b"/>
            <a:pathLst>
              <a:path w="371" h="370">
                <a:moveTo>
                  <a:pt x="0" y="185"/>
                </a:moveTo>
                <a:lnTo>
                  <a:pt x="1" y="168"/>
                </a:lnTo>
                <a:lnTo>
                  <a:pt x="3" y="151"/>
                </a:lnTo>
                <a:lnTo>
                  <a:pt x="7" y="134"/>
                </a:lnTo>
                <a:lnTo>
                  <a:pt x="13" y="118"/>
                </a:lnTo>
                <a:lnTo>
                  <a:pt x="20" y="103"/>
                </a:lnTo>
                <a:lnTo>
                  <a:pt x="28" y="87"/>
                </a:lnTo>
                <a:lnTo>
                  <a:pt x="38" y="73"/>
                </a:lnTo>
                <a:lnTo>
                  <a:pt x="49" y="60"/>
                </a:lnTo>
                <a:lnTo>
                  <a:pt x="61" y="48"/>
                </a:lnTo>
                <a:lnTo>
                  <a:pt x="74" y="37"/>
                </a:lnTo>
                <a:lnTo>
                  <a:pt x="88" y="28"/>
                </a:lnTo>
                <a:lnTo>
                  <a:pt x="103" y="19"/>
                </a:lnTo>
                <a:lnTo>
                  <a:pt x="119" y="12"/>
                </a:lnTo>
                <a:lnTo>
                  <a:pt x="135" y="7"/>
                </a:lnTo>
                <a:lnTo>
                  <a:pt x="152" y="3"/>
                </a:lnTo>
                <a:lnTo>
                  <a:pt x="169" y="0"/>
                </a:lnTo>
                <a:lnTo>
                  <a:pt x="186" y="0"/>
                </a:lnTo>
                <a:lnTo>
                  <a:pt x="203" y="0"/>
                </a:lnTo>
                <a:lnTo>
                  <a:pt x="220" y="3"/>
                </a:lnTo>
                <a:lnTo>
                  <a:pt x="237" y="7"/>
                </a:lnTo>
                <a:lnTo>
                  <a:pt x="253" y="12"/>
                </a:lnTo>
                <a:lnTo>
                  <a:pt x="269" y="19"/>
                </a:lnTo>
                <a:lnTo>
                  <a:pt x="284" y="28"/>
                </a:lnTo>
                <a:lnTo>
                  <a:pt x="298" y="37"/>
                </a:lnTo>
                <a:lnTo>
                  <a:pt x="311" y="48"/>
                </a:lnTo>
                <a:lnTo>
                  <a:pt x="323" y="60"/>
                </a:lnTo>
                <a:lnTo>
                  <a:pt x="334" y="73"/>
                </a:lnTo>
                <a:lnTo>
                  <a:pt x="344" y="87"/>
                </a:lnTo>
                <a:lnTo>
                  <a:pt x="352" y="103"/>
                </a:lnTo>
                <a:lnTo>
                  <a:pt x="359" y="118"/>
                </a:lnTo>
                <a:lnTo>
                  <a:pt x="364" y="134"/>
                </a:lnTo>
                <a:lnTo>
                  <a:pt x="369" y="151"/>
                </a:lnTo>
                <a:lnTo>
                  <a:pt x="371" y="168"/>
                </a:lnTo>
                <a:lnTo>
                  <a:pt x="371" y="185"/>
                </a:lnTo>
                <a:lnTo>
                  <a:pt x="371" y="202"/>
                </a:lnTo>
                <a:lnTo>
                  <a:pt x="369" y="219"/>
                </a:lnTo>
                <a:lnTo>
                  <a:pt x="364" y="236"/>
                </a:lnTo>
                <a:lnTo>
                  <a:pt x="359" y="252"/>
                </a:lnTo>
                <a:lnTo>
                  <a:pt x="352" y="268"/>
                </a:lnTo>
                <a:lnTo>
                  <a:pt x="344" y="283"/>
                </a:lnTo>
                <a:lnTo>
                  <a:pt x="334" y="297"/>
                </a:lnTo>
                <a:lnTo>
                  <a:pt x="323" y="310"/>
                </a:lnTo>
                <a:lnTo>
                  <a:pt x="311" y="322"/>
                </a:lnTo>
                <a:lnTo>
                  <a:pt x="298" y="333"/>
                </a:lnTo>
                <a:lnTo>
                  <a:pt x="284" y="343"/>
                </a:lnTo>
                <a:lnTo>
                  <a:pt x="269" y="351"/>
                </a:lnTo>
                <a:lnTo>
                  <a:pt x="253" y="358"/>
                </a:lnTo>
                <a:lnTo>
                  <a:pt x="237" y="363"/>
                </a:lnTo>
                <a:lnTo>
                  <a:pt x="220" y="367"/>
                </a:lnTo>
                <a:lnTo>
                  <a:pt x="203" y="369"/>
                </a:lnTo>
                <a:lnTo>
                  <a:pt x="186" y="370"/>
                </a:lnTo>
                <a:lnTo>
                  <a:pt x="169" y="369"/>
                </a:lnTo>
                <a:lnTo>
                  <a:pt x="152" y="367"/>
                </a:lnTo>
                <a:lnTo>
                  <a:pt x="135" y="363"/>
                </a:lnTo>
                <a:lnTo>
                  <a:pt x="119" y="358"/>
                </a:lnTo>
                <a:lnTo>
                  <a:pt x="103" y="351"/>
                </a:lnTo>
                <a:lnTo>
                  <a:pt x="88" y="343"/>
                </a:lnTo>
                <a:lnTo>
                  <a:pt x="74" y="333"/>
                </a:lnTo>
                <a:lnTo>
                  <a:pt x="61" y="322"/>
                </a:lnTo>
                <a:lnTo>
                  <a:pt x="49" y="310"/>
                </a:lnTo>
                <a:lnTo>
                  <a:pt x="38" y="297"/>
                </a:lnTo>
                <a:lnTo>
                  <a:pt x="28" y="283"/>
                </a:lnTo>
                <a:lnTo>
                  <a:pt x="20" y="268"/>
                </a:lnTo>
                <a:lnTo>
                  <a:pt x="13" y="252"/>
                </a:lnTo>
                <a:lnTo>
                  <a:pt x="7" y="236"/>
                </a:lnTo>
                <a:lnTo>
                  <a:pt x="3" y="219"/>
                </a:lnTo>
                <a:lnTo>
                  <a:pt x="1" y="202"/>
                </a:lnTo>
                <a:lnTo>
                  <a:pt x="0" y="185"/>
                </a:lnTo>
                <a:close/>
              </a:path>
            </a:pathLst>
          </a:custGeom>
          <a:solidFill>
            <a:srgbClr val="00CCFF"/>
          </a:solidFill>
          <a:ln w="3175">
            <a:solidFill>
              <a:srgbClr val="000000"/>
            </a:solidFill>
            <a:prstDash val="solid"/>
            <a:round/>
            <a:headEnd/>
            <a:tailEnd/>
          </a:ln>
        </p:spPr>
        <p:txBody>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endParaRPr lang="en-US" sz="240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1919" y="5451481"/>
            <a:ext cx="62865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reeform 6"/>
          <p:cNvSpPr>
            <a:spLocks/>
          </p:cNvSpPr>
          <p:nvPr/>
        </p:nvSpPr>
        <p:spPr bwMode="auto">
          <a:xfrm>
            <a:off x="6358129" y="2486534"/>
            <a:ext cx="619125" cy="625475"/>
          </a:xfrm>
          <a:custGeom>
            <a:avLst/>
            <a:gdLst/>
            <a:ahLst/>
            <a:cxnLst>
              <a:cxn ang="0">
                <a:pos x="1" y="169"/>
              </a:cxn>
              <a:cxn ang="0">
                <a:pos x="7" y="135"/>
              </a:cxn>
              <a:cxn ang="0">
                <a:pos x="19" y="103"/>
              </a:cxn>
              <a:cxn ang="0">
                <a:pos x="38" y="74"/>
              </a:cxn>
              <a:cxn ang="0">
                <a:pos x="61" y="49"/>
              </a:cxn>
              <a:cxn ang="0">
                <a:pos x="88" y="28"/>
              </a:cxn>
              <a:cxn ang="0">
                <a:pos x="119" y="13"/>
              </a:cxn>
              <a:cxn ang="0">
                <a:pos x="152" y="4"/>
              </a:cxn>
              <a:cxn ang="0">
                <a:pos x="186" y="0"/>
              </a:cxn>
              <a:cxn ang="0">
                <a:pos x="220" y="4"/>
              </a:cxn>
              <a:cxn ang="0">
                <a:pos x="253" y="13"/>
              </a:cxn>
              <a:cxn ang="0">
                <a:pos x="283" y="28"/>
              </a:cxn>
              <a:cxn ang="0">
                <a:pos x="311" y="49"/>
              </a:cxn>
              <a:cxn ang="0">
                <a:pos x="334" y="74"/>
              </a:cxn>
              <a:cxn ang="0">
                <a:pos x="352" y="103"/>
              </a:cxn>
              <a:cxn ang="0">
                <a:pos x="364" y="135"/>
              </a:cxn>
              <a:cxn ang="0">
                <a:pos x="371" y="169"/>
              </a:cxn>
              <a:cxn ang="0">
                <a:pos x="371" y="203"/>
              </a:cxn>
              <a:cxn ang="0">
                <a:pos x="364" y="236"/>
              </a:cxn>
              <a:cxn ang="0">
                <a:pos x="352" y="268"/>
              </a:cxn>
              <a:cxn ang="0">
                <a:pos x="334" y="297"/>
              </a:cxn>
              <a:cxn ang="0">
                <a:pos x="311" y="323"/>
              </a:cxn>
              <a:cxn ang="0">
                <a:pos x="283" y="343"/>
              </a:cxn>
              <a:cxn ang="0">
                <a:pos x="253" y="359"/>
              </a:cxn>
              <a:cxn ang="0">
                <a:pos x="220" y="368"/>
              </a:cxn>
              <a:cxn ang="0">
                <a:pos x="186" y="371"/>
              </a:cxn>
              <a:cxn ang="0">
                <a:pos x="152" y="368"/>
              </a:cxn>
              <a:cxn ang="0">
                <a:pos x="119" y="359"/>
              </a:cxn>
              <a:cxn ang="0">
                <a:pos x="88" y="343"/>
              </a:cxn>
              <a:cxn ang="0">
                <a:pos x="61" y="323"/>
              </a:cxn>
              <a:cxn ang="0">
                <a:pos x="38" y="297"/>
              </a:cxn>
              <a:cxn ang="0">
                <a:pos x="19" y="268"/>
              </a:cxn>
              <a:cxn ang="0">
                <a:pos x="7" y="236"/>
              </a:cxn>
              <a:cxn ang="0">
                <a:pos x="1" y="203"/>
              </a:cxn>
            </a:cxnLst>
            <a:rect l="0" t="0" r="r" b="b"/>
            <a:pathLst>
              <a:path w="371" h="371">
                <a:moveTo>
                  <a:pt x="0" y="186"/>
                </a:moveTo>
                <a:lnTo>
                  <a:pt x="1" y="169"/>
                </a:lnTo>
                <a:lnTo>
                  <a:pt x="3" y="152"/>
                </a:lnTo>
                <a:lnTo>
                  <a:pt x="7" y="135"/>
                </a:lnTo>
                <a:lnTo>
                  <a:pt x="13" y="119"/>
                </a:lnTo>
                <a:lnTo>
                  <a:pt x="19" y="103"/>
                </a:lnTo>
                <a:lnTo>
                  <a:pt x="28" y="88"/>
                </a:lnTo>
                <a:lnTo>
                  <a:pt x="38" y="74"/>
                </a:lnTo>
                <a:lnTo>
                  <a:pt x="49" y="61"/>
                </a:lnTo>
                <a:lnTo>
                  <a:pt x="61" y="49"/>
                </a:lnTo>
                <a:lnTo>
                  <a:pt x="74" y="38"/>
                </a:lnTo>
                <a:lnTo>
                  <a:pt x="88" y="28"/>
                </a:lnTo>
                <a:lnTo>
                  <a:pt x="103" y="20"/>
                </a:lnTo>
                <a:lnTo>
                  <a:pt x="119" y="13"/>
                </a:lnTo>
                <a:lnTo>
                  <a:pt x="135" y="7"/>
                </a:lnTo>
                <a:lnTo>
                  <a:pt x="152" y="4"/>
                </a:lnTo>
                <a:lnTo>
                  <a:pt x="169" y="1"/>
                </a:lnTo>
                <a:lnTo>
                  <a:pt x="186" y="0"/>
                </a:lnTo>
                <a:lnTo>
                  <a:pt x="203" y="1"/>
                </a:lnTo>
                <a:lnTo>
                  <a:pt x="220" y="4"/>
                </a:lnTo>
                <a:lnTo>
                  <a:pt x="236" y="7"/>
                </a:lnTo>
                <a:lnTo>
                  <a:pt x="253" y="13"/>
                </a:lnTo>
                <a:lnTo>
                  <a:pt x="269" y="20"/>
                </a:lnTo>
                <a:lnTo>
                  <a:pt x="283" y="28"/>
                </a:lnTo>
                <a:lnTo>
                  <a:pt x="298" y="38"/>
                </a:lnTo>
                <a:lnTo>
                  <a:pt x="311" y="49"/>
                </a:lnTo>
                <a:lnTo>
                  <a:pt x="323" y="61"/>
                </a:lnTo>
                <a:lnTo>
                  <a:pt x="334" y="74"/>
                </a:lnTo>
                <a:lnTo>
                  <a:pt x="344" y="88"/>
                </a:lnTo>
                <a:lnTo>
                  <a:pt x="352" y="103"/>
                </a:lnTo>
                <a:lnTo>
                  <a:pt x="359" y="119"/>
                </a:lnTo>
                <a:lnTo>
                  <a:pt x="364" y="135"/>
                </a:lnTo>
                <a:lnTo>
                  <a:pt x="368" y="152"/>
                </a:lnTo>
                <a:lnTo>
                  <a:pt x="371" y="169"/>
                </a:lnTo>
                <a:lnTo>
                  <a:pt x="371" y="186"/>
                </a:lnTo>
                <a:lnTo>
                  <a:pt x="371" y="203"/>
                </a:lnTo>
                <a:lnTo>
                  <a:pt x="368" y="220"/>
                </a:lnTo>
                <a:lnTo>
                  <a:pt x="364" y="236"/>
                </a:lnTo>
                <a:lnTo>
                  <a:pt x="359" y="253"/>
                </a:lnTo>
                <a:lnTo>
                  <a:pt x="352" y="268"/>
                </a:lnTo>
                <a:lnTo>
                  <a:pt x="344" y="283"/>
                </a:lnTo>
                <a:lnTo>
                  <a:pt x="334" y="297"/>
                </a:lnTo>
                <a:lnTo>
                  <a:pt x="323" y="310"/>
                </a:lnTo>
                <a:lnTo>
                  <a:pt x="311" y="323"/>
                </a:lnTo>
                <a:lnTo>
                  <a:pt x="298" y="334"/>
                </a:lnTo>
                <a:lnTo>
                  <a:pt x="283" y="343"/>
                </a:lnTo>
                <a:lnTo>
                  <a:pt x="269" y="352"/>
                </a:lnTo>
                <a:lnTo>
                  <a:pt x="253" y="359"/>
                </a:lnTo>
                <a:lnTo>
                  <a:pt x="236" y="364"/>
                </a:lnTo>
                <a:lnTo>
                  <a:pt x="220" y="368"/>
                </a:lnTo>
                <a:lnTo>
                  <a:pt x="203" y="370"/>
                </a:lnTo>
                <a:lnTo>
                  <a:pt x="186" y="371"/>
                </a:lnTo>
                <a:lnTo>
                  <a:pt x="169" y="370"/>
                </a:lnTo>
                <a:lnTo>
                  <a:pt x="152" y="368"/>
                </a:lnTo>
                <a:lnTo>
                  <a:pt x="135" y="364"/>
                </a:lnTo>
                <a:lnTo>
                  <a:pt x="119" y="359"/>
                </a:lnTo>
                <a:lnTo>
                  <a:pt x="103" y="352"/>
                </a:lnTo>
                <a:lnTo>
                  <a:pt x="88" y="343"/>
                </a:lnTo>
                <a:lnTo>
                  <a:pt x="74" y="334"/>
                </a:lnTo>
                <a:lnTo>
                  <a:pt x="61" y="323"/>
                </a:lnTo>
                <a:lnTo>
                  <a:pt x="49" y="310"/>
                </a:lnTo>
                <a:lnTo>
                  <a:pt x="38" y="297"/>
                </a:lnTo>
                <a:lnTo>
                  <a:pt x="28" y="283"/>
                </a:lnTo>
                <a:lnTo>
                  <a:pt x="19" y="268"/>
                </a:lnTo>
                <a:lnTo>
                  <a:pt x="13" y="253"/>
                </a:lnTo>
                <a:lnTo>
                  <a:pt x="7" y="236"/>
                </a:lnTo>
                <a:lnTo>
                  <a:pt x="3" y="220"/>
                </a:lnTo>
                <a:lnTo>
                  <a:pt x="1" y="203"/>
                </a:lnTo>
                <a:lnTo>
                  <a:pt x="0" y="186"/>
                </a:lnTo>
                <a:close/>
              </a:path>
            </a:pathLst>
          </a:custGeom>
          <a:solidFill>
            <a:srgbClr val="00CCFF"/>
          </a:solidFill>
          <a:ln w="3175">
            <a:solidFill>
              <a:srgbClr val="000000"/>
            </a:solidFill>
            <a:prstDash val="solid"/>
            <a:round/>
            <a:headEnd/>
            <a:tailEnd/>
          </a:ln>
        </p:spPr>
        <p:txBody>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endParaRPr lang="en-US" sz="2400"/>
          </a:p>
        </p:txBody>
      </p:sp>
      <p:sp>
        <p:nvSpPr>
          <p:cNvPr id="8" name="Freeform 7"/>
          <p:cNvSpPr>
            <a:spLocks/>
          </p:cNvSpPr>
          <p:nvPr/>
        </p:nvSpPr>
        <p:spPr bwMode="auto">
          <a:xfrm>
            <a:off x="6356541" y="2477009"/>
            <a:ext cx="620713" cy="635000"/>
          </a:xfrm>
          <a:custGeom>
            <a:avLst/>
            <a:gdLst/>
            <a:ahLst/>
            <a:cxnLst>
              <a:cxn ang="0">
                <a:pos x="1" y="169"/>
              </a:cxn>
              <a:cxn ang="0">
                <a:pos x="7" y="135"/>
              </a:cxn>
              <a:cxn ang="0">
                <a:pos x="20" y="103"/>
              </a:cxn>
              <a:cxn ang="0">
                <a:pos x="38" y="74"/>
              </a:cxn>
              <a:cxn ang="0">
                <a:pos x="61" y="49"/>
              </a:cxn>
              <a:cxn ang="0">
                <a:pos x="88" y="28"/>
              </a:cxn>
              <a:cxn ang="0">
                <a:pos x="119" y="13"/>
              </a:cxn>
              <a:cxn ang="0">
                <a:pos x="152" y="4"/>
              </a:cxn>
              <a:cxn ang="0">
                <a:pos x="186" y="0"/>
              </a:cxn>
              <a:cxn ang="0">
                <a:pos x="220" y="4"/>
              </a:cxn>
              <a:cxn ang="0">
                <a:pos x="253" y="13"/>
              </a:cxn>
              <a:cxn ang="0">
                <a:pos x="284" y="28"/>
              </a:cxn>
              <a:cxn ang="0">
                <a:pos x="311" y="49"/>
              </a:cxn>
              <a:cxn ang="0">
                <a:pos x="334" y="74"/>
              </a:cxn>
              <a:cxn ang="0">
                <a:pos x="352" y="103"/>
              </a:cxn>
              <a:cxn ang="0">
                <a:pos x="364" y="135"/>
              </a:cxn>
              <a:cxn ang="0">
                <a:pos x="371" y="169"/>
              </a:cxn>
              <a:cxn ang="0">
                <a:pos x="371" y="203"/>
              </a:cxn>
              <a:cxn ang="0">
                <a:pos x="364" y="236"/>
              </a:cxn>
              <a:cxn ang="0">
                <a:pos x="352" y="268"/>
              </a:cxn>
              <a:cxn ang="0">
                <a:pos x="334" y="297"/>
              </a:cxn>
              <a:cxn ang="0">
                <a:pos x="311" y="323"/>
              </a:cxn>
              <a:cxn ang="0">
                <a:pos x="284" y="343"/>
              </a:cxn>
              <a:cxn ang="0">
                <a:pos x="253" y="359"/>
              </a:cxn>
              <a:cxn ang="0">
                <a:pos x="220" y="368"/>
              </a:cxn>
              <a:cxn ang="0">
                <a:pos x="186" y="371"/>
              </a:cxn>
              <a:cxn ang="0">
                <a:pos x="152" y="368"/>
              </a:cxn>
              <a:cxn ang="0">
                <a:pos x="119" y="359"/>
              </a:cxn>
              <a:cxn ang="0">
                <a:pos x="88" y="343"/>
              </a:cxn>
              <a:cxn ang="0">
                <a:pos x="61" y="323"/>
              </a:cxn>
              <a:cxn ang="0">
                <a:pos x="38" y="297"/>
              </a:cxn>
              <a:cxn ang="0">
                <a:pos x="20" y="268"/>
              </a:cxn>
              <a:cxn ang="0">
                <a:pos x="7" y="236"/>
              </a:cxn>
              <a:cxn ang="0">
                <a:pos x="1" y="203"/>
              </a:cxn>
            </a:cxnLst>
            <a:rect l="0" t="0" r="r" b="b"/>
            <a:pathLst>
              <a:path w="371" h="371">
                <a:moveTo>
                  <a:pt x="0" y="186"/>
                </a:moveTo>
                <a:lnTo>
                  <a:pt x="1" y="169"/>
                </a:lnTo>
                <a:lnTo>
                  <a:pt x="3" y="152"/>
                </a:lnTo>
                <a:lnTo>
                  <a:pt x="7" y="135"/>
                </a:lnTo>
                <a:lnTo>
                  <a:pt x="13" y="119"/>
                </a:lnTo>
                <a:lnTo>
                  <a:pt x="20" y="103"/>
                </a:lnTo>
                <a:lnTo>
                  <a:pt x="28" y="88"/>
                </a:lnTo>
                <a:lnTo>
                  <a:pt x="38" y="74"/>
                </a:lnTo>
                <a:lnTo>
                  <a:pt x="49" y="61"/>
                </a:lnTo>
                <a:lnTo>
                  <a:pt x="61" y="49"/>
                </a:lnTo>
                <a:lnTo>
                  <a:pt x="74" y="38"/>
                </a:lnTo>
                <a:lnTo>
                  <a:pt x="88" y="28"/>
                </a:lnTo>
                <a:lnTo>
                  <a:pt x="103" y="20"/>
                </a:lnTo>
                <a:lnTo>
                  <a:pt x="119" y="13"/>
                </a:lnTo>
                <a:lnTo>
                  <a:pt x="135" y="7"/>
                </a:lnTo>
                <a:lnTo>
                  <a:pt x="152" y="4"/>
                </a:lnTo>
                <a:lnTo>
                  <a:pt x="169" y="1"/>
                </a:lnTo>
                <a:lnTo>
                  <a:pt x="186" y="0"/>
                </a:lnTo>
                <a:lnTo>
                  <a:pt x="203" y="1"/>
                </a:lnTo>
                <a:lnTo>
                  <a:pt x="220" y="4"/>
                </a:lnTo>
                <a:lnTo>
                  <a:pt x="237" y="7"/>
                </a:lnTo>
                <a:lnTo>
                  <a:pt x="253" y="13"/>
                </a:lnTo>
                <a:lnTo>
                  <a:pt x="269" y="20"/>
                </a:lnTo>
                <a:lnTo>
                  <a:pt x="284" y="28"/>
                </a:lnTo>
                <a:lnTo>
                  <a:pt x="298" y="38"/>
                </a:lnTo>
                <a:lnTo>
                  <a:pt x="311" y="49"/>
                </a:lnTo>
                <a:lnTo>
                  <a:pt x="323" y="61"/>
                </a:lnTo>
                <a:lnTo>
                  <a:pt x="334" y="74"/>
                </a:lnTo>
                <a:lnTo>
                  <a:pt x="344" y="88"/>
                </a:lnTo>
                <a:lnTo>
                  <a:pt x="352" y="103"/>
                </a:lnTo>
                <a:lnTo>
                  <a:pt x="359" y="119"/>
                </a:lnTo>
                <a:lnTo>
                  <a:pt x="364" y="135"/>
                </a:lnTo>
                <a:lnTo>
                  <a:pt x="369" y="152"/>
                </a:lnTo>
                <a:lnTo>
                  <a:pt x="371" y="169"/>
                </a:lnTo>
                <a:lnTo>
                  <a:pt x="371" y="186"/>
                </a:lnTo>
                <a:lnTo>
                  <a:pt x="371" y="203"/>
                </a:lnTo>
                <a:lnTo>
                  <a:pt x="369" y="220"/>
                </a:lnTo>
                <a:lnTo>
                  <a:pt x="364" y="236"/>
                </a:lnTo>
                <a:lnTo>
                  <a:pt x="359" y="253"/>
                </a:lnTo>
                <a:lnTo>
                  <a:pt x="352" y="268"/>
                </a:lnTo>
                <a:lnTo>
                  <a:pt x="344" y="283"/>
                </a:lnTo>
                <a:lnTo>
                  <a:pt x="334" y="297"/>
                </a:lnTo>
                <a:lnTo>
                  <a:pt x="323" y="310"/>
                </a:lnTo>
                <a:lnTo>
                  <a:pt x="311" y="323"/>
                </a:lnTo>
                <a:lnTo>
                  <a:pt x="298" y="334"/>
                </a:lnTo>
                <a:lnTo>
                  <a:pt x="284" y="343"/>
                </a:lnTo>
                <a:lnTo>
                  <a:pt x="269" y="352"/>
                </a:lnTo>
                <a:lnTo>
                  <a:pt x="253" y="359"/>
                </a:lnTo>
                <a:lnTo>
                  <a:pt x="237" y="364"/>
                </a:lnTo>
                <a:lnTo>
                  <a:pt x="220" y="368"/>
                </a:lnTo>
                <a:lnTo>
                  <a:pt x="203" y="370"/>
                </a:lnTo>
                <a:lnTo>
                  <a:pt x="186" y="371"/>
                </a:lnTo>
                <a:lnTo>
                  <a:pt x="169" y="370"/>
                </a:lnTo>
                <a:lnTo>
                  <a:pt x="152" y="368"/>
                </a:lnTo>
                <a:lnTo>
                  <a:pt x="135" y="364"/>
                </a:lnTo>
                <a:lnTo>
                  <a:pt x="119" y="359"/>
                </a:lnTo>
                <a:lnTo>
                  <a:pt x="103" y="352"/>
                </a:lnTo>
                <a:lnTo>
                  <a:pt x="88" y="343"/>
                </a:lnTo>
                <a:lnTo>
                  <a:pt x="74" y="334"/>
                </a:lnTo>
                <a:lnTo>
                  <a:pt x="61" y="323"/>
                </a:lnTo>
                <a:lnTo>
                  <a:pt x="49" y="310"/>
                </a:lnTo>
                <a:lnTo>
                  <a:pt x="38" y="297"/>
                </a:lnTo>
                <a:lnTo>
                  <a:pt x="28" y="283"/>
                </a:lnTo>
                <a:lnTo>
                  <a:pt x="20" y="268"/>
                </a:lnTo>
                <a:lnTo>
                  <a:pt x="13" y="253"/>
                </a:lnTo>
                <a:lnTo>
                  <a:pt x="7" y="236"/>
                </a:lnTo>
                <a:lnTo>
                  <a:pt x="3" y="220"/>
                </a:lnTo>
                <a:lnTo>
                  <a:pt x="1" y="203"/>
                </a:lnTo>
                <a:lnTo>
                  <a:pt x="0" y="186"/>
                </a:lnTo>
                <a:close/>
              </a:path>
            </a:pathLst>
          </a:custGeom>
          <a:solidFill>
            <a:srgbClr val="FFFF99"/>
          </a:solidFill>
          <a:ln w="3175">
            <a:solidFill>
              <a:srgbClr val="000000"/>
            </a:solidFill>
            <a:prstDash val="solid"/>
            <a:round/>
            <a:headEnd/>
            <a:tailEnd/>
          </a:ln>
        </p:spPr>
        <p:txBody>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endParaRPr lang="en-US" sz="2400"/>
          </a:p>
        </p:txBody>
      </p:sp>
      <p:sp>
        <p:nvSpPr>
          <p:cNvPr id="9" name="Freeform 8"/>
          <p:cNvSpPr>
            <a:spLocks/>
          </p:cNvSpPr>
          <p:nvPr/>
        </p:nvSpPr>
        <p:spPr bwMode="auto">
          <a:xfrm>
            <a:off x="3241866" y="5445761"/>
            <a:ext cx="606425" cy="622300"/>
          </a:xfrm>
          <a:custGeom>
            <a:avLst/>
            <a:gdLst/>
            <a:ahLst/>
            <a:cxnLst>
              <a:cxn ang="0">
                <a:pos x="1" y="168"/>
              </a:cxn>
              <a:cxn ang="0">
                <a:pos x="8" y="134"/>
              </a:cxn>
              <a:cxn ang="0">
                <a:pos x="20" y="103"/>
              </a:cxn>
              <a:cxn ang="0">
                <a:pos x="38" y="73"/>
              </a:cxn>
              <a:cxn ang="0">
                <a:pos x="61" y="48"/>
              </a:cxn>
              <a:cxn ang="0">
                <a:pos x="88" y="28"/>
              </a:cxn>
              <a:cxn ang="0">
                <a:pos x="119" y="13"/>
              </a:cxn>
              <a:cxn ang="0">
                <a:pos x="152" y="3"/>
              </a:cxn>
              <a:cxn ang="0">
                <a:pos x="186" y="0"/>
              </a:cxn>
              <a:cxn ang="0">
                <a:pos x="220" y="3"/>
              </a:cxn>
              <a:cxn ang="0">
                <a:pos x="253" y="13"/>
              </a:cxn>
              <a:cxn ang="0">
                <a:pos x="284" y="28"/>
              </a:cxn>
              <a:cxn ang="0">
                <a:pos x="311" y="48"/>
              </a:cxn>
              <a:cxn ang="0">
                <a:pos x="334" y="73"/>
              </a:cxn>
              <a:cxn ang="0">
                <a:pos x="352" y="103"/>
              </a:cxn>
              <a:cxn ang="0">
                <a:pos x="365" y="134"/>
              </a:cxn>
              <a:cxn ang="0">
                <a:pos x="371" y="168"/>
              </a:cxn>
              <a:cxn ang="0">
                <a:pos x="371" y="202"/>
              </a:cxn>
              <a:cxn ang="0">
                <a:pos x="365" y="236"/>
              </a:cxn>
              <a:cxn ang="0">
                <a:pos x="352" y="268"/>
              </a:cxn>
              <a:cxn ang="0">
                <a:pos x="334" y="297"/>
              </a:cxn>
              <a:cxn ang="0">
                <a:pos x="311" y="322"/>
              </a:cxn>
              <a:cxn ang="0">
                <a:pos x="284" y="343"/>
              </a:cxn>
              <a:cxn ang="0">
                <a:pos x="253" y="358"/>
              </a:cxn>
              <a:cxn ang="0">
                <a:pos x="220" y="368"/>
              </a:cxn>
              <a:cxn ang="0">
                <a:pos x="186" y="370"/>
              </a:cxn>
              <a:cxn ang="0">
                <a:pos x="152" y="368"/>
              </a:cxn>
              <a:cxn ang="0">
                <a:pos x="119" y="358"/>
              </a:cxn>
              <a:cxn ang="0">
                <a:pos x="88" y="343"/>
              </a:cxn>
              <a:cxn ang="0">
                <a:pos x="61" y="322"/>
              </a:cxn>
              <a:cxn ang="0">
                <a:pos x="38" y="297"/>
              </a:cxn>
              <a:cxn ang="0">
                <a:pos x="20" y="268"/>
              </a:cxn>
              <a:cxn ang="0">
                <a:pos x="8" y="236"/>
              </a:cxn>
              <a:cxn ang="0">
                <a:pos x="1" y="202"/>
              </a:cxn>
            </a:cxnLst>
            <a:rect l="0" t="0" r="r" b="b"/>
            <a:pathLst>
              <a:path w="372" h="370">
                <a:moveTo>
                  <a:pt x="0" y="185"/>
                </a:moveTo>
                <a:lnTo>
                  <a:pt x="1" y="168"/>
                </a:lnTo>
                <a:lnTo>
                  <a:pt x="3" y="151"/>
                </a:lnTo>
                <a:lnTo>
                  <a:pt x="8" y="134"/>
                </a:lnTo>
                <a:lnTo>
                  <a:pt x="13" y="118"/>
                </a:lnTo>
                <a:lnTo>
                  <a:pt x="20" y="103"/>
                </a:lnTo>
                <a:lnTo>
                  <a:pt x="28" y="87"/>
                </a:lnTo>
                <a:lnTo>
                  <a:pt x="38" y="73"/>
                </a:lnTo>
                <a:lnTo>
                  <a:pt x="49" y="60"/>
                </a:lnTo>
                <a:lnTo>
                  <a:pt x="61" y="48"/>
                </a:lnTo>
                <a:lnTo>
                  <a:pt x="74" y="37"/>
                </a:lnTo>
                <a:lnTo>
                  <a:pt x="88" y="28"/>
                </a:lnTo>
                <a:lnTo>
                  <a:pt x="103" y="19"/>
                </a:lnTo>
                <a:lnTo>
                  <a:pt x="119" y="13"/>
                </a:lnTo>
                <a:lnTo>
                  <a:pt x="135" y="7"/>
                </a:lnTo>
                <a:lnTo>
                  <a:pt x="152" y="3"/>
                </a:lnTo>
                <a:lnTo>
                  <a:pt x="169" y="1"/>
                </a:lnTo>
                <a:lnTo>
                  <a:pt x="186" y="0"/>
                </a:lnTo>
                <a:lnTo>
                  <a:pt x="203" y="1"/>
                </a:lnTo>
                <a:lnTo>
                  <a:pt x="220" y="3"/>
                </a:lnTo>
                <a:lnTo>
                  <a:pt x="237" y="7"/>
                </a:lnTo>
                <a:lnTo>
                  <a:pt x="253" y="13"/>
                </a:lnTo>
                <a:lnTo>
                  <a:pt x="269" y="19"/>
                </a:lnTo>
                <a:lnTo>
                  <a:pt x="284" y="28"/>
                </a:lnTo>
                <a:lnTo>
                  <a:pt x="298" y="37"/>
                </a:lnTo>
                <a:lnTo>
                  <a:pt x="311" y="48"/>
                </a:lnTo>
                <a:lnTo>
                  <a:pt x="323" y="60"/>
                </a:lnTo>
                <a:lnTo>
                  <a:pt x="334" y="73"/>
                </a:lnTo>
                <a:lnTo>
                  <a:pt x="344" y="87"/>
                </a:lnTo>
                <a:lnTo>
                  <a:pt x="352" y="103"/>
                </a:lnTo>
                <a:lnTo>
                  <a:pt x="359" y="118"/>
                </a:lnTo>
                <a:lnTo>
                  <a:pt x="365" y="134"/>
                </a:lnTo>
                <a:lnTo>
                  <a:pt x="369" y="151"/>
                </a:lnTo>
                <a:lnTo>
                  <a:pt x="371" y="168"/>
                </a:lnTo>
                <a:lnTo>
                  <a:pt x="372" y="185"/>
                </a:lnTo>
                <a:lnTo>
                  <a:pt x="371" y="202"/>
                </a:lnTo>
                <a:lnTo>
                  <a:pt x="369" y="219"/>
                </a:lnTo>
                <a:lnTo>
                  <a:pt x="365" y="236"/>
                </a:lnTo>
                <a:lnTo>
                  <a:pt x="359" y="252"/>
                </a:lnTo>
                <a:lnTo>
                  <a:pt x="352" y="268"/>
                </a:lnTo>
                <a:lnTo>
                  <a:pt x="344" y="283"/>
                </a:lnTo>
                <a:lnTo>
                  <a:pt x="334" y="297"/>
                </a:lnTo>
                <a:lnTo>
                  <a:pt x="323" y="310"/>
                </a:lnTo>
                <a:lnTo>
                  <a:pt x="311" y="322"/>
                </a:lnTo>
                <a:lnTo>
                  <a:pt x="298" y="333"/>
                </a:lnTo>
                <a:lnTo>
                  <a:pt x="284" y="343"/>
                </a:lnTo>
                <a:lnTo>
                  <a:pt x="269" y="351"/>
                </a:lnTo>
                <a:lnTo>
                  <a:pt x="253" y="358"/>
                </a:lnTo>
                <a:lnTo>
                  <a:pt x="237" y="363"/>
                </a:lnTo>
                <a:lnTo>
                  <a:pt x="220" y="368"/>
                </a:lnTo>
                <a:lnTo>
                  <a:pt x="203" y="370"/>
                </a:lnTo>
                <a:lnTo>
                  <a:pt x="186" y="370"/>
                </a:lnTo>
                <a:lnTo>
                  <a:pt x="169" y="370"/>
                </a:lnTo>
                <a:lnTo>
                  <a:pt x="152" y="368"/>
                </a:lnTo>
                <a:lnTo>
                  <a:pt x="135" y="363"/>
                </a:lnTo>
                <a:lnTo>
                  <a:pt x="119" y="358"/>
                </a:lnTo>
                <a:lnTo>
                  <a:pt x="103" y="351"/>
                </a:lnTo>
                <a:lnTo>
                  <a:pt x="88" y="343"/>
                </a:lnTo>
                <a:lnTo>
                  <a:pt x="74" y="333"/>
                </a:lnTo>
                <a:lnTo>
                  <a:pt x="61" y="322"/>
                </a:lnTo>
                <a:lnTo>
                  <a:pt x="49" y="310"/>
                </a:lnTo>
                <a:lnTo>
                  <a:pt x="38" y="297"/>
                </a:lnTo>
                <a:lnTo>
                  <a:pt x="28" y="283"/>
                </a:lnTo>
                <a:lnTo>
                  <a:pt x="20" y="268"/>
                </a:lnTo>
                <a:lnTo>
                  <a:pt x="13" y="252"/>
                </a:lnTo>
                <a:lnTo>
                  <a:pt x="8" y="236"/>
                </a:lnTo>
                <a:lnTo>
                  <a:pt x="3" y="219"/>
                </a:lnTo>
                <a:lnTo>
                  <a:pt x="1" y="202"/>
                </a:lnTo>
                <a:lnTo>
                  <a:pt x="0" y="185"/>
                </a:lnTo>
                <a:close/>
              </a:path>
            </a:pathLst>
          </a:custGeom>
          <a:solidFill>
            <a:srgbClr val="FFFF99"/>
          </a:solidFill>
          <a:ln w="3175">
            <a:solidFill>
              <a:srgbClr val="000000"/>
            </a:solidFill>
            <a:prstDash val="solid"/>
            <a:round/>
            <a:headEnd/>
            <a:tailEnd/>
          </a:ln>
        </p:spPr>
        <p:txBody>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endParaRPr lang="en-US" sz="2400"/>
          </a:p>
        </p:txBody>
      </p:sp>
      <p:sp>
        <p:nvSpPr>
          <p:cNvPr id="10" name="Rectangle 9"/>
          <p:cNvSpPr>
            <a:spLocks noChangeArrowheads="1"/>
          </p:cNvSpPr>
          <p:nvPr/>
        </p:nvSpPr>
        <p:spPr bwMode="auto">
          <a:xfrm>
            <a:off x="6137466" y="1855217"/>
            <a:ext cx="1020762" cy="295275"/>
          </a:xfrm>
          <a:prstGeom prst="rect">
            <a:avLst/>
          </a:prstGeom>
          <a:solidFill>
            <a:srgbClr val="FFFFFF"/>
          </a:solidFill>
          <a:ln w="3175">
            <a:solidFill>
              <a:srgbClr val="000000"/>
            </a:solidFill>
            <a:miter lim="800000"/>
            <a:headEnd/>
            <a:tailEnd/>
          </a:ln>
        </p:spPr>
        <p:txBody>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endParaRPr lang="en-US" sz="1100" dirty="0"/>
          </a:p>
        </p:txBody>
      </p:sp>
      <p:sp>
        <p:nvSpPr>
          <p:cNvPr id="11" name="Freeform 10"/>
          <p:cNvSpPr>
            <a:spLocks/>
          </p:cNvSpPr>
          <p:nvPr/>
        </p:nvSpPr>
        <p:spPr bwMode="auto">
          <a:xfrm>
            <a:off x="3157729" y="2488122"/>
            <a:ext cx="620713" cy="623887"/>
          </a:xfrm>
          <a:custGeom>
            <a:avLst/>
            <a:gdLst/>
            <a:ahLst/>
            <a:cxnLst>
              <a:cxn ang="0">
                <a:pos x="1" y="168"/>
              </a:cxn>
              <a:cxn ang="0">
                <a:pos x="7" y="134"/>
              </a:cxn>
              <a:cxn ang="0">
                <a:pos x="20" y="103"/>
              </a:cxn>
              <a:cxn ang="0">
                <a:pos x="38" y="73"/>
              </a:cxn>
              <a:cxn ang="0">
                <a:pos x="61" y="48"/>
              </a:cxn>
              <a:cxn ang="0">
                <a:pos x="88" y="28"/>
              </a:cxn>
              <a:cxn ang="0">
                <a:pos x="119" y="12"/>
              </a:cxn>
              <a:cxn ang="0">
                <a:pos x="152" y="3"/>
              </a:cxn>
              <a:cxn ang="0">
                <a:pos x="186" y="0"/>
              </a:cxn>
              <a:cxn ang="0">
                <a:pos x="220" y="3"/>
              </a:cxn>
              <a:cxn ang="0">
                <a:pos x="253" y="12"/>
              </a:cxn>
              <a:cxn ang="0">
                <a:pos x="284" y="28"/>
              </a:cxn>
              <a:cxn ang="0">
                <a:pos x="311" y="48"/>
              </a:cxn>
              <a:cxn ang="0">
                <a:pos x="334" y="73"/>
              </a:cxn>
              <a:cxn ang="0">
                <a:pos x="352" y="103"/>
              </a:cxn>
              <a:cxn ang="0">
                <a:pos x="364" y="134"/>
              </a:cxn>
              <a:cxn ang="0">
                <a:pos x="371" y="168"/>
              </a:cxn>
              <a:cxn ang="0">
                <a:pos x="371" y="202"/>
              </a:cxn>
              <a:cxn ang="0">
                <a:pos x="364" y="236"/>
              </a:cxn>
              <a:cxn ang="0">
                <a:pos x="352" y="268"/>
              </a:cxn>
              <a:cxn ang="0">
                <a:pos x="334" y="297"/>
              </a:cxn>
              <a:cxn ang="0">
                <a:pos x="311" y="322"/>
              </a:cxn>
              <a:cxn ang="0">
                <a:pos x="284" y="343"/>
              </a:cxn>
              <a:cxn ang="0">
                <a:pos x="253" y="358"/>
              </a:cxn>
              <a:cxn ang="0">
                <a:pos x="220" y="367"/>
              </a:cxn>
              <a:cxn ang="0">
                <a:pos x="186" y="370"/>
              </a:cxn>
              <a:cxn ang="0">
                <a:pos x="152" y="367"/>
              </a:cxn>
              <a:cxn ang="0">
                <a:pos x="119" y="358"/>
              </a:cxn>
              <a:cxn ang="0">
                <a:pos x="88" y="343"/>
              </a:cxn>
              <a:cxn ang="0">
                <a:pos x="61" y="322"/>
              </a:cxn>
              <a:cxn ang="0">
                <a:pos x="38" y="297"/>
              </a:cxn>
              <a:cxn ang="0">
                <a:pos x="20" y="268"/>
              </a:cxn>
              <a:cxn ang="0">
                <a:pos x="7" y="236"/>
              </a:cxn>
              <a:cxn ang="0">
                <a:pos x="1" y="202"/>
              </a:cxn>
            </a:cxnLst>
            <a:rect l="0" t="0" r="r" b="b"/>
            <a:pathLst>
              <a:path w="372" h="370">
                <a:moveTo>
                  <a:pt x="0" y="185"/>
                </a:moveTo>
                <a:lnTo>
                  <a:pt x="1" y="168"/>
                </a:lnTo>
                <a:lnTo>
                  <a:pt x="3" y="151"/>
                </a:lnTo>
                <a:lnTo>
                  <a:pt x="7" y="134"/>
                </a:lnTo>
                <a:lnTo>
                  <a:pt x="13" y="118"/>
                </a:lnTo>
                <a:lnTo>
                  <a:pt x="20" y="103"/>
                </a:lnTo>
                <a:lnTo>
                  <a:pt x="28" y="87"/>
                </a:lnTo>
                <a:lnTo>
                  <a:pt x="38" y="73"/>
                </a:lnTo>
                <a:lnTo>
                  <a:pt x="49" y="60"/>
                </a:lnTo>
                <a:lnTo>
                  <a:pt x="61" y="48"/>
                </a:lnTo>
                <a:lnTo>
                  <a:pt x="74" y="37"/>
                </a:lnTo>
                <a:lnTo>
                  <a:pt x="88" y="28"/>
                </a:lnTo>
                <a:lnTo>
                  <a:pt x="103" y="19"/>
                </a:lnTo>
                <a:lnTo>
                  <a:pt x="119" y="12"/>
                </a:lnTo>
                <a:lnTo>
                  <a:pt x="135" y="7"/>
                </a:lnTo>
                <a:lnTo>
                  <a:pt x="152" y="3"/>
                </a:lnTo>
                <a:lnTo>
                  <a:pt x="169" y="0"/>
                </a:lnTo>
                <a:lnTo>
                  <a:pt x="186" y="0"/>
                </a:lnTo>
                <a:lnTo>
                  <a:pt x="203" y="0"/>
                </a:lnTo>
                <a:lnTo>
                  <a:pt x="220" y="3"/>
                </a:lnTo>
                <a:lnTo>
                  <a:pt x="237" y="7"/>
                </a:lnTo>
                <a:lnTo>
                  <a:pt x="253" y="12"/>
                </a:lnTo>
                <a:lnTo>
                  <a:pt x="269" y="19"/>
                </a:lnTo>
                <a:lnTo>
                  <a:pt x="284" y="28"/>
                </a:lnTo>
                <a:lnTo>
                  <a:pt x="298" y="37"/>
                </a:lnTo>
                <a:lnTo>
                  <a:pt x="311" y="48"/>
                </a:lnTo>
                <a:lnTo>
                  <a:pt x="323" y="60"/>
                </a:lnTo>
                <a:lnTo>
                  <a:pt x="334" y="73"/>
                </a:lnTo>
                <a:lnTo>
                  <a:pt x="344" y="87"/>
                </a:lnTo>
                <a:lnTo>
                  <a:pt x="352" y="103"/>
                </a:lnTo>
                <a:lnTo>
                  <a:pt x="359" y="118"/>
                </a:lnTo>
                <a:lnTo>
                  <a:pt x="364" y="134"/>
                </a:lnTo>
                <a:lnTo>
                  <a:pt x="369" y="151"/>
                </a:lnTo>
                <a:lnTo>
                  <a:pt x="371" y="168"/>
                </a:lnTo>
                <a:lnTo>
                  <a:pt x="372" y="185"/>
                </a:lnTo>
                <a:lnTo>
                  <a:pt x="371" y="202"/>
                </a:lnTo>
                <a:lnTo>
                  <a:pt x="369" y="219"/>
                </a:lnTo>
                <a:lnTo>
                  <a:pt x="364" y="236"/>
                </a:lnTo>
                <a:lnTo>
                  <a:pt x="359" y="252"/>
                </a:lnTo>
                <a:lnTo>
                  <a:pt x="352" y="268"/>
                </a:lnTo>
                <a:lnTo>
                  <a:pt x="344" y="283"/>
                </a:lnTo>
                <a:lnTo>
                  <a:pt x="334" y="297"/>
                </a:lnTo>
                <a:lnTo>
                  <a:pt x="323" y="310"/>
                </a:lnTo>
                <a:lnTo>
                  <a:pt x="311" y="322"/>
                </a:lnTo>
                <a:lnTo>
                  <a:pt x="298" y="333"/>
                </a:lnTo>
                <a:lnTo>
                  <a:pt x="284" y="343"/>
                </a:lnTo>
                <a:lnTo>
                  <a:pt x="269" y="351"/>
                </a:lnTo>
                <a:lnTo>
                  <a:pt x="253" y="358"/>
                </a:lnTo>
                <a:lnTo>
                  <a:pt x="237" y="363"/>
                </a:lnTo>
                <a:lnTo>
                  <a:pt x="220" y="367"/>
                </a:lnTo>
                <a:lnTo>
                  <a:pt x="203" y="369"/>
                </a:lnTo>
                <a:lnTo>
                  <a:pt x="186" y="370"/>
                </a:lnTo>
                <a:lnTo>
                  <a:pt x="169" y="369"/>
                </a:lnTo>
                <a:lnTo>
                  <a:pt x="152" y="367"/>
                </a:lnTo>
                <a:lnTo>
                  <a:pt x="135" y="363"/>
                </a:lnTo>
                <a:lnTo>
                  <a:pt x="119" y="358"/>
                </a:lnTo>
                <a:lnTo>
                  <a:pt x="103" y="351"/>
                </a:lnTo>
                <a:lnTo>
                  <a:pt x="88" y="343"/>
                </a:lnTo>
                <a:lnTo>
                  <a:pt x="74" y="333"/>
                </a:lnTo>
                <a:lnTo>
                  <a:pt x="61" y="322"/>
                </a:lnTo>
                <a:lnTo>
                  <a:pt x="49" y="310"/>
                </a:lnTo>
                <a:lnTo>
                  <a:pt x="38" y="297"/>
                </a:lnTo>
                <a:lnTo>
                  <a:pt x="28" y="283"/>
                </a:lnTo>
                <a:lnTo>
                  <a:pt x="20" y="268"/>
                </a:lnTo>
                <a:lnTo>
                  <a:pt x="13" y="252"/>
                </a:lnTo>
                <a:lnTo>
                  <a:pt x="7" y="236"/>
                </a:lnTo>
                <a:lnTo>
                  <a:pt x="3" y="219"/>
                </a:lnTo>
                <a:lnTo>
                  <a:pt x="1" y="202"/>
                </a:lnTo>
                <a:lnTo>
                  <a:pt x="0" y="185"/>
                </a:lnTo>
                <a:close/>
              </a:path>
            </a:pathLst>
          </a:custGeom>
          <a:solidFill>
            <a:srgbClr val="00CCFF"/>
          </a:solidFill>
          <a:ln w="3175">
            <a:solidFill>
              <a:srgbClr val="000000"/>
            </a:solidFill>
            <a:prstDash val="solid"/>
            <a:round/>
            <a:headEnd/>
            <a:tailEnd/>
          </a:ln>
        </p:spPr>
        <p:txBody>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endParaRPr lang="en-US"/>
          </a:p>
        </p:txBody>
      </p:sp>
      <p:sp>
        <p:nvSpPr>
          <p:cNvPr id="12" name="Freeform 11"/>
          <p:cNvSpPr>
            <a:spLocks/>
          </p:cNvSpPr>
          <p:nvPr/>
        </p:nvSpPr>
        <p:spPr bwMode="auto">
          <a:xfrm>
            <a:off x="6213666" y="5445761"/>
            <a:ext cx="619125" cy="622300"/>
          </a:xfrm>
          <a:custGeom>
            <a:avLst/>
            <a:gdLst/>
            <a:ahLst/>
            <a:cxnLst>
              <a:cxn ang="0">
                <a:pos x="0" y="168"/>
              </a:cxn>
              <a:cxn ang="0">
                <a:pos x="7" y="134"/>
              </a:cxn>
              <a:cxn ang="0">
                <a:pos x="19" y="103"/>
              </a:cxn>
              <a:cxn ang="0">
                <a:pos x="37" y="73"/>
              </a:cxn>
              <a:cxn ang="0">
                <a:pos x="60" y="48"/>
              </a:cxn>
              <a:cxn ang="0">
                <a:pos x="87" y="28"/>
              </a:cxn>
              <a:cxn ang="0">
                <a:pos x="118" y="13"/>
              </a:cxn>
              <a:cxn ang="0">
                <a:pos x="151" y="3"/>
              </a:cxn>
              <a:cxn ang="0">
                <a:pos x="185" y="0"/>
              </a:cxn>
              <a:cxn ang="0">
                <a:pos x="220" y="3"/>
              </a:cxn>
              <a:cxn ang="0">
                <a:pos x="253" y="13"/>
              </a:cxn>
              <a:cxn ang="0">
                <a:pos x="283" y="28"/>
              </a:cxn>
              <a:cxn ang="0">
                <a:pos x="311" y="48"/>
              </a:cxn>
              <a:cxn ang="0">
                <a:pos x="333" y="73"/>
              </a:cxn>
              <a:cxn ang="0">
                <a:pos x="352" y="103"/>
              </a:cxn>
              <a:cxn ang="0">
                <a:pos x="364" y="134"/>
              </a:cxn>
              <a:cxn ang="0">
                <a:pos x="370" y="168"/>
              </a:cxn>
              <a:cxn ang="0">
                <a:pos x="370" y="202"/>
              </a:cxn>
              <a:cxn ang="0">
                <a:pos x="364" y="236"/>
              </a:cxn>
              <a:cxn ang="0">
                <a:pos x="352" y="268"/>
              </a:cxn>
              <a:cxn ang="0">
                <a:pos x="333" y="297"/>
              </a:cxn>
              <a:cxn ang="0">
                <a:pos x="311" y="322"/>
              </a:cxn>
              <a:cxn ang="0">
                <a:pos x="283" y="343"/>
              </a:cxn>
              <a:cxn ang="0">
                <a:pos x="253" y="358"/>
              </a:cxn>
              <a:cxn ang="0">
                <a:pos x="220" y="368"/>
              </a:cxn>
              <a:cxn ang="0">
                <a:pos x="185" y="370"/>
              </a:cxn>
              <a:cxn ang="0">
                <a:pos x="151" y="368"/>
              </a:cxn>
              <a:cxn ang="0">
                <a:pos x="118" y="358"/>
              </a:cxn>
              <a:cxn ang="0">
                <a:pos x="87" y="343"/>
              </a:cxn>
              <a:cxn ang="0">
                <a:pos x="60" y="322"/>
              </a:cxn>
              <a:cxn ang="0">
                <a:pos x="37" y="297"/>
              </a:cxn>
              <a:cxn ang="0">
                <a:pos x="19" y="268"/>
              </a:cxn>
              <a:cxn ang="0">
                <a:pos x="7" y="236"/>
              </a:cxn>
              <a:cxn ang="0">
                <a:pos x="0" y="202"/>
              </a:cxn>
            </a:cxnLst>
            <a:rect l="0" t="0" r="r" b="b"/>
            <a:pathLst>
              <a:path w="371" h="370">
                <a:moveTo>
                  <a:pt x="0" y="185"/>
                </a:moveTo>
                <a:lnTo>
                  <a:pt x="0" y="168"/>
                </a:lnTo>
                <a:lnTo>
                  <a:pt x="3" y="151"/>
                </a:lnTo>
                <a:lnTo>
                  <a:pt x="7" y="134"/>
                </a:lnTo>
                <a:lnTo>
                  <a:pt x="12" y="118"/>
                </a:lnTo>
                <a:lnTo>
                  <a:pt x="19" y="103"/>
                </a:lnTo>
                <a:lnTo>
                  <a:pt x="28" y="87"/>
                </a:lnTo>
                <a:lnTo>
                  <a:pt x="37" y="73"/>
                </a:lnTo>
                <a:lnTo>
                  <a:pt x="48" y="60"/>
                </a:lnTo>
                <a:lnTo>
                  <a:pt x="60" y="48"/>
                </a:lnTo>
                <a:lnTo>
                  <a:pt x="73" y="37"/>
                </a:lnTo>
                <a:lnTo>
                  <a:pt x="87" y="28"/>
                </a:lnTo>
                <a:lnTo>
                  <a:pt x="103" y="19"/>
                </a:lnTo>
                <a:lnTo>
                  <a:pt x="118" y="13"/>
                </a:lnTo>
                <a:lnTo>
                  <a:pt x="135" y="7"/>
                </a:lnTo>
                <a:lnTo>
                  <a:pt x="151" y="3"/>
                </a:lnTo>
                <a:lnTo>
                  <a:pt x="168" y="1"/>
                </a:lnTo>
                <a:lnTo>
                  <a:pt x="185" y="0"/>
                </a:lnTo>
                <a:lnTo>
                  <a:pt x="203" y="1"/>
                </a:lnTo>
                <a:lnTo>
                  <a:pt x="220" y="3"/>
                </a:lnTo>
                <a:lnTo>
                  <a:pt x="236" y="7"/>
                </a:lnTo>
                <a:lnTo>
                  <a:pt x="253" y="13"/>
                </a:lnTo>
                <a:lnTo>
                  <a:pt x="268" y="19"/>
                </a:lnTo>
                <a:lnTo>
                  <a:pt x="283" y="28"/>
                </a:lnTo>
                <a:lnTo>
                  <a:pt x="298" y="37"/>
                </a:lnTo>
                <a:lnTo>
                  <a:pt x="311" y="48"/>
                </a:lnTo>
                <a:lnTo>
                  <a:pt x="323" y="60"/>
                </a:lnTo>
                <a:lnTo>
                  <a:pt x="333" y="73"/>
                </a:lnTo>
                <a:lnTo>
                  <a:pt x="343" y="87"/>
                </a:lnTo>
                <a:lnTo>
                  <a:pt x="352" y="103"/>
                </a:lnTo>
                <a:lnTo>
                  <a:pt x="359" y="118"/>
                </a:lnTo>
                <a:lnTo>
                  <a:pt x="364" y="134"/>
                </a:lnTo>
                <a:lnTo>
                  <a:pt x="368" y="151"/>
                </a:lnTo>
                <a:lnTo>
                  <a:pt x="370" y="168"/>
                </a:lnTo>
                <a:lnTo>
                  <a:pt x="371" y="185"/>
                </a:lnTo>
                <a:lnTo>
                  <a:pt x="370" y="202"/>
                </a:lnTo>
                <a:lnTo>
                  <a:pt x="368" y="219"/>
                </a:lnTo>
                <a:lnTo>
                  <a:pt x="364" y="236"/>
                </a:lnTo>
                <a:lnTo>
                  <a:pt x="359" y="252"/>
                </a:lnTo>
                <a:lnTo>
                  <a:pt x="352" y="268"/>
                </a:lnTo>
                <a:lnTo>
                  <a:pt x="343" y="283"/>
                </a:lnTo>
                <a:lnTo>
                  <a:pt x="333" y="297"/>
                </a:lnTo>
                <a:lnTo>
                  <a:pt x="323" y="310"/>
                </a:lnTo>
                <a:lnTo>
                  <a:pt x="311" y="322"/>
                </a:lnTo>
                <a:lnTo>
                  <a:pt x="298" y="333"/>
                </a:lnTo>
                <a:lnTo>
                  <a:pt x="283" y="343"/>
                </a:lnTo>
                <a:lnTo>
                  <a:pt x="268" y="351"/>
                </a:lnTo>
                <a:lnTo>
                  <a:pt x="253" y="358"/>
                </a:lnTo>
                <a:lnTo>
                  <a:pt x="236" y="363"/>
                </a:lnTo>
                <a:lnTo>
                  <a:pt x="220" y="368"/>
                </a:lnTo>
                <a:lnTo>
                  <a:pt x="203" y="370"/>
                </a:lnTo>
                <a:lnTo>
                  <a:pt x="185" y="370"/>
                </a:lnTo>
                <a:lnTo>
                  <a:pt x="168" y="370"/>
                </a:lnTo>
                <a:lnTo>
                  <a:pt x="151" y="368"/>
                </a:lnTo>
                <a:lnTo>
                  <a:pt x="135" y="363"/>
                </a:lnTo>
                <a:lnTo>
                  <a:pt x="118" y="358"/>
                </a:lnTo>
                <a:lnTo>
                  <a:pt x="103" y="351"/>
                </a:lnTo>
                <a:lnTo>
                  <a:pt x="87" y="343"/>
                </a:lnTo>
                <a:lnTo>
                  <a:pt x="73" y="333"/>
                </a:lnTo>
                <a:lnTo>
                  <a:pt x="60" y="322"/>
                </a:lnTo>
                <a:lnTo>
                  <a:pt x="48" y="310"/>
                </a:lnTo>
                <a:lnTo>
                  <a:pt x="37" y="297"/>
                </a:lnTo>
                <a:lnTo>
                  <a:pt x="28" y="283"/>
                </a:lnTo>
                <a:lnTo>
                  <a:pt x="19" y="268"/>
                </a:lnTo>
                <a:lnTo>
                  <a:pt x="12" y="252"/>
                </a:lnTo>
                <a:lnTo>
                  <a:pt x="7" y="236"/>
                </a:lnTo>
                <a:lnTo>
                  <a:pt x="3" y="219"/>
                </a:lnTo>
                <a:lnTo>
                  <a:pt x="0" y="202"/>
                </a:lnTo>
                <a:lnTo>
                  <a:pt x="0" y="185"/>
                </a:lnTo>
                <a:close/>
              </a:path>
            </a:pathLst>
          </a:custGeom>
          <a:solidFill>
            <a:srgbClr val="00FF00"/>
          </a:solidFill>
          <a:ln w="3175">
            <a:solidFill>
              <a:srgbClr val="000000"/>
            </a:solidFill>
            <a:prstDash val="solid"/>
            <a:round/>
            <a:headEnd/>
            <a:tailEnd/>
          </a:ln>
        </p:spPr>
        <p:txBody>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endParaRPr lang="en-US" sz="2400"/>
          </a:p>
        </p:txBody>
      </p:sp>
      <p:sp>
        <p:nvSpPr>
          <p:cNvPr id="13" name="Freeform 12"/>
          <p:cNvSpPr>
            <a:spLocks/>
          </p:cNvSpPr>
          <p:nvPr/>
        </p:nvSpPr>
        <p:spPr bwMode="auto">
          <a:xfrm>
            <a:off x="103633" y="6216651"/>
            <a:ext cx="258762" cy="260350"/>
          </a:xfrm>
          <a:custGeom>
            <a:avLst/>
            <a:gdLst/>
            <a:ahLst/>
            <a:cxnLst>
              <a:cxn ang="0">
                <a:pos x="0" y="77"/>
              </a:cxn>
              <a:cxn ang="0">
                <a:pos x="1" y="66"/>
              </a:cxn>
              <a:cxn ang="0">
                <a:pos x="3" y="55"/>
              </a:cxn>
              <a:cxn ang="0">
                <a:pos x="7" y="45"/>
              </a:cxn>
              <a:cxn ang="0">
                <a:pos x="12" y="35"/>
              </a:cxn>
              <a:cxn ang="0">
                <a:pos x="19" y="26"/>
              </a:cxn>
              <a:cxn ang="0">
                <a:pos x="27" y="19"/>
              </a:cxn>
              <a:cxn ang="0">
                <a:pos x="35" y="12"/>
              </a:cxn>
              <a:cxn ang="0">
                <a:pos x="45" y="7"/>
              </a:cxn>
              <a:cxn ang="0">
                <a:pos x="56" y="3"/>
              </a:cxn>
              <a:cxn ang="0">
                <a:pos x="66" y="0"/>
              </a:cxn>
              <a:cxn ang="0">
                <a:pos x="77" y="0"/>
              </a:cxn>
              <a:cxn ang="0">
                <a:pos x="88" y="0"/>
              </a:cxn>
              <a:cxn ang="0">
                <a:pos x="99" y="3"/>
              </a:cxn>
              <a:cxn ang="0">
                <a:pos x="110" y="7"/>
              </a:cxn>
              <a:cxn ang="0">
                <a:pos x="119" y="12"/>
              </a:cxn>
              <a:cxn ang="0">
                <a:pos x="128" y="19"/>
              </a:cxn>
              <a:cxn ang="0">
                <a:pos x="136" y="26"/>
              </a:cxn>
              <a:cxn ang="0">
                <a:pos x="142" y="35"/>
              </a:cxn>
              <a:cxn ang="0">
                <a:pos x="148" y="45"/>
              </a:cxn>
              <a:cxn ang="0">
                <a:pos x="152" y="55"/>
              </a:cxn>
              <a:cxn ang="0">
                <a:pos x="154" y="66"/>
              </a:cxn>
              <a:cxn ang="0">
                <a:pos x="155" y="77"/>
              </a:cxn>
              <a:cxn ang="0">
                <a:pos x="154" y="88"/>
              </a:cxn>
              <a:cxn ang="0">
                <a:pos x="152" y="99"/>
              </a:cxn>
              <a:cxn ang="0">
                <a:pos x="148" y="109"/>
              </a:cxn>
              <a:cxn ang="0">
                <a:pos x="142" y="119"/>
              </a:cxn>
              <a:cxn ang="0">
                <a:pos x="136" y="128"/>
              </a:cxn>
              <a:cxn ang="0">
                <a:pos x="128" y="135"/>
              </a:cxn>
              <a:cxn ang="0">
                <a:pos x="119" y="142"/>
              </a:cxn>
              <a:cxn ang="0">
                <a:pos x="110" y="147"/>
              </a:cxn>
              <a:cxn ang="0">
                <a:pos x="99" y="151"/>
              </a:cxn>
              <a:cxn ang="0">
                <a:pos x="88" y="153"/>
              </a:cxn>
              <a:cxn ang="0">
                <a:pos x="77" y="154"/>
              </a:cxn>
              <a:cxn ang="0">
                <a:pos x="66" y="153"/>
              </a:cxn>
              <a:cxn ang="0">
                <a:pos x="56" y="151"/>
              </a:cxn>
              <a:cxn ang="0">
                <a:pos x="45" y="147"/>
              </a:cxn>
              <a:cxn ang="0">
                <a:pos x="35" y="142"/>
              </a:cxn>
              <a:cxn ang="0">
                <a:pos x="27" y="135"/>
              </a:cxn>
              <a:cxn ang="0">
                <a:pos x="19" y="128"/>
              </a:cxn>
              <a:cxn ang="0">
                <a:pos x="12" y="119"/>
              </a:cxn>
              <a:cxn ang="0">
                <a:pos x="7" y="109"/>
              </a:cxn>
              <a:cxn ang="0">
                <a:pos x="3" y="99"/>
              </a:cxn>
              <a:cxn ang="0">
                <a:pos x="1" y="88"/>
              </a:cxn>
              <a:cxn ang="0">
                <a:pos x="0" y="77"/>
              </a:cxn>
            </a:cxnLst>
            <a:rect l="0" t="0" r="r" b="b"/>
            <a:pathLst>
              <a:path w="155" h="154">
                <a:moveTo>
                  <a:pt x="0" y="77"/>
                </a:moveTo>
                <a:lnTo>
                  <a:pt x="1" y="66"/>
                </a:lnTo>
                <a:lnTo>
                  <a:pt x="3" y="55"/>
                </a:lnTo>
                <a:lnTo>
                  <a:pt x="7" y="45"/>
                </a:lnTo>
                <a:lnTo>
                  <a:pt x="12" y="35"/>
                </a:lnTo>
                <a:lnTo>
                  <a:pt x="19" y="26"/>
                </a:lnTo>
                <a:lnTo>
                  <a:pt x="27" y="19"/>
                </a:lnTo>
                <a:lnTo>
                  <a:pt x="35" y="12"/>
                </a:lnTo>
                <a:lnTo>
                  <a:pt x="45" y="7"/>
                </a:lnTo>
                <a:lnTo>
                  <a:pt x="56" y="3"/>
                </a:lnTo>
                <a:lnTo>
                  <a:pt x="66" y="0"/>
                </a:lnTo>
                <a:lnTo>
                  <a:pt x="77" y="0"/>
                </a:lnTo>
                <a:lnTo>
                  <a:pt x="88" y="0"/>
                </a:lnTo>
                <a:lnTo>
                  <a:pt x="99" y="3"/>
                </a:lnTo>
                <a:lnTo>
                  <a:pt x="110" y="7"/>
                </a:lnTo>
                <a:lnTo>
                  <a:pt x="119" y="12"/>
                </a:lnTo>
                <a:lnTo>
                  <a:pt x="128" y="19"/>
                </a:lnTo>
                <a:lnTo>
                  <a:pt x="136" y="26"/>
                </a:lnTo>
                <a:lnTo>
                  <a:pt x="142" y="35"/>
                </a:lnTo>
                <a:lnTo>
                  <a:pt x="148" y="45"/>
                </a:lnTo>
                <a:lnTo>
                  <a:pt x="152" y="55"/>
                </a:lnTo>
                <a:lnTo>
                  <a:pt x="154" y="66"/>
                </a:lnTo>
                <a:lnTo>
                  <a:pt x="155" y="77"/>
                </a:lnTo>
                <a:lnTo>
                  <a:pt x="154" y="88"/>
                </a:lnTo>
                <a:lnTo>
                  <a:pt x="152" y="99"/>
                </a:lnTo>
                <a:lnTo>
                  <a:pt x="148" y="109"/>
                </a:lnTo>
                <a:lnTo>
                  <a:pt x="142" y="119"/>
                </a:lnTo>
                <a:lnTo>
                  <a:pt x="136" y="128"/>
                </a:lnTo>
                <a:lnTo>
                  <a:pt x="128" y="135"/>
                </a:lnTo>
                <a:lnTo>
                  <a:pt x="119" y="142"/>
                </a:lnTo>
                <a:lnTo>
                  <a:pt x="110" y="147"/>
                </a:lnTo>
                <a:lnTo>
                  <a:pt x="99" y="151"/>
                </a:lnTo>
                <a:lnTo>
                  <a:pt x="88" y="153"/>
                </a:lnTo>
                <a:lnTo>
                  <a:pt x="77" y="154"/>
                </a:lnTo>
                <a:lnTo>
                  <a:pt x="66" y="153"/>
                </a:lnTo>
                <a:lnTo>
                  <a:pt x="56" y="151"/>
                </a:lnTo>
                <a:lnTo>
                  <a:pt x="45" y="147"/>
                </a:lnTo>
                <a:lnTo>
                  <a:pt x="35" y="142"/>
                </a:lnTo>
                <a:lnTo>
                  <a:pt x="27" y="135"/>
                </a:lnTo>
                <a:lnTo>
                  <a:pt x="19" y="128"/>
                </a:lnTo>
                <a:lnTo>
                  <a:pt x="12" y="119"/>
                </a:lnTo>
                <a:lnTo>
                  <a:pt x="7" y="109"/>
                </a:lnTo>
                <a:lnTo>
                  <a:pt x="3" y="99"/>
                </a:lnTo>
                <a:lnTo>
                  <a:pt x="1" y="88"/>
                </a:lnTo>
                <a:lnTo>
                  <a:pt x="0" y="77"/>
                </a:lnTo>
                <a:close/>
              </a:path>
            </a:pathLst>
          </a:custGeom>
          <a:solidFill>
            <a:srgbClr val="FFFF99"/>
          </a:solidFill>
          <a:ln w="3175">
            <a:solidFill>
              <a:srgbClr val="000000"/>
            </a:solidFill>
            <a:prstDash val="solid"/>
            <a:round/>
            <a:headEnd/>
            <a:tailEnd/>
          </a:ln>
        </p:spPr>
        <p:txBody>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endParaRPr lang="en-US"/>
          </a:p>
        </p:txBody>
      </p:sp>
      <p:sp>
        <p:nvSpPr>
          <p:cNvPr id="14" name="Freeform 13"/>
          <p:cNvSpPr>
            <a:spLocks/>
          </p:cNvSpPr>
          <p:nvPr/>
        </p:nvSpPr>
        <p:spPr bwMode="auto">
          <a:xfrm>
            <a:off x="7585266" y="5445761"/>
            <a:ext cx="619125" cy="623887"/>
          </a:xfrm>
          <a:custGeom>
            <a:avLst/>
            <a:gdLst/>
            <a:ahLst/>
            <a:cxnLst>
              <a:cxn ang="0">
                <a:pos x="1" y="168"/>
              </a:cxn>
              <a:cxn ang="0">
                <a:pos x="7" y="134"/>
              </a:cxn>
              <a:cxn ang="0">
                <a:pos x="19" y="103"/>
              </a:cxn>
              <a:cxn ang="0">
                <a:pos x="38" y="73"/>
              </a:cxn>
              <a:cxn ang="0">
                <a:pos x="61" y="48"/>
              </a:cxn>
              <a:cxn ang="0">
                <a:pos x="88" y="28"/>
              </a:cxn>
              <a:cxn ang="0">
                <a:pos x="119" y="13"/>
              </a:cxn>
              <a:cxn ang="0">
                <a:pos x="152" y="3"/>
              </a:cxn>
              <a:cxn ang="0">
                <a:pos x="186" y="0"/>
              </a:cxn>
              <a:cxn ang="0">
                <a:pos x="220" y="3"/>
              </a:cxn>
              <a:cxn ang="0">
                <a:pos x="253" y="13"/>
              </a:cxn>
              <a:cxn ang="0">
                <a:pos x="284" y="28"/>
              </a:cxn>
              <a:cxn ang="0">
                <a:pos x="311" y="48"/>
              </a:cxn>
              <a:cxn ang="0">
                <a:pos x="334" y="73"/>
              </a:cxn>
              <a:cxn ang="0">
                <a:pos x="352" y="103"/>
              </a:cxn>
              <a:cxn ang="0">
                <a:pos x="364" y="134"/>
              </a:cxn>
              <a:cxn ang="0">
                <a:pos x="371" y="168"/>
              </a:cxn>
              <a:cxn ang="0">
                <a:pos x="371" y="202"/>
              </a:cxn>
              <a:cxn ang="0">
                <a:pos x="364" y="236"/>
              </a:cxn>
              <a:cxn ang="0">
                <a:pos x="352" y="268"/>
              </a:cxn>
              <a:cxn ang="0">
                <a:pos x="334" y="297"/>
              </a:cxn>
              <a:cxn ang="0">
                <a:pos x="311" y="322"/>
              </a:cxn>
              <a:cxn ang="0">
                <a:pos x="284" y="343"/>
              </a:cxn>
              <a:cxn ang="0">
                <a:pos x="253" y="358"/>
              </a:cxn>
              <a:cxn ang="0">
                <a:pos x="220" y="368"/>
              </a:cxn>
              <a:cxn ang="0">
                <a:pos x="186" y="370"/>
              </a:cxn>
              <a:cxn ang="0">
                <a:pos x="152" y="368"/>
              </a:cxn>
              <a:cxn ang="0">
                <a:pos x="119" y="358"/>
              </a:cxn>
              <a:cxn ang="0">
                <a:pos x="88" y="343"/>
              </a:cxn>
              <a:cxn ang="0">
                <a:pos x="61" y="322"/>
              </a:cxn>
              <a:cxn ang="0">
                <a:pos x="38" y="297"/>
              </a:cxn>
              <a:cxn ang="0">
                <a:pos x="19" y="268"/>
              </a:cxn>
              <a:cxn ang="0">
                <a:pos x="7" y="236"/>
              </a:cxn>
              <a:cxn ang="0">
                <a:pos x="1" y="202"/>
              </a:cxn>
            </a:cxnLst>
            <a:rect l="0" t="0" r="r" b="b"/>
            <a:pathLst>
              <a:path w="371" h="370">
                <a:moveTo>
                  <a:pt x="0" y="185"/>
                </a:moveTo>
                <a:lnTo>
                  <a:pt x="1" y="168"/>
                </a:lnTo>
                <a:lnTo>
                  <a:pt x="3" y="151"/>
                </a:lnTo>
                <a:lnTo>
                  <a:pt x="7" y="134"/>
                </a:lnTo>
                <a:lnTo>
                  <a:pt x="13" y="118"/>
                </a:lnTo>
                <a:lnTo>
                  <a:pt x="19" y="103"/>
                </a:lnTo>
                <a:lnTo>
                  <a:pt x="28" y="87"/>
                </a:lnTo>
                <a:lnTo>
                  <a:pt x="38" y="73"/>
                </a:lnTo>
                <a:lnTo>
                  <a:pt x="49" y="60"/>
                </a:lnTo>
                <a:lnTo>
                  <a:pt x="61" y="48"/>
                </a:lnTo>
                <a:lnTo>
                  <a:pt x="74" y="37"/>
                </a:lnTo>
                <a:lnTo>
                  <a:pt x="88" y="28"/>
                </a:lnTo>
                <a:lnTo>
                  <a:pt x="103" y="19"/>
                </a:lnTo>
                <a:lnTo>
                  <a:pt x="119" y="13"/>
                </a:lnTo>
                <a:lnTo>
                  <a:pt x="135" y="7"/>
                </a:lnTo>
                <a:lnTo>
                  <a:pt x="152" y="3"/>
                </a:lnTo>
                <a:lnTo>
                  <a:pt x="169" y="1"/>
                </a:lnTo>
                <a:lnTo>
                  <a:pt x="186" y="0"/>
                </a:lnTo>
                <a:lnTo>
                  <a:pt x="203" y="1"/>
                </a:lnTo>
                <a:lnTo>
                  <a:pt x="220" y="3"/>
                </a:lnTo>
                <a:lnTo>
                  <a:pt x="237" y="7"/>
                </a:lnTo>
                <a:lnTo>
                  <a:pt x="253" y="13"/>
                </a:lnTo>
                <a:lnTo>
                  <a:pt x="269" y="19"/>
                </a:lnTo>
                <a:lnTo>
                  <a:pt x="284" y="28"/>
                </a:lnTo>
                <a:lnTo>
                  <a:pt x="298" y="37"/>
                </a:lnTo>
                <a:lnTo>
                  <a:pt x="311" y="48"/>
                </a:lnTo>
                <a:lnTo>
                  <a:pt x="323" y="60"/>
                </a:lnTo>
                <a:lnTo>
                  <a:pt x="334" y="73"/>
                </a:lnTo>
                <a:lnTo>
                  <a:pt x="344" y="87"/>
                </a:lnTo>
                <a:lnTo>
                  <a:pt x="352" y="103"/>
                </a:lnTo>
                <a:lnTo>
                  <a:pt x="359" y="118"/>
                </a:lnTo>
                <a:lnTo>
                  <a:pt x="364" y="134"/>
                </a:lnTo>
                <a:lnTo>
                  <a:pt x="369" y="151"/>
                </a:lnTo>
                <a:lnTo>
                  <a:pt x="371" y="168"/>
                </a:lnTo>
                <a:lnTo>
                  <a:pt x="371" y="185"/>
                </a:lnTo>
                <a:lnTo>
                  <a:pt x="371" y="202"/>
                </a:lnTo>
                <a:lnTo>
                  <a:pt x="369" y="219"/>
                </a:lnTo>
                <a:lnTo>
                  <a:pt x="364" y="236"/>
                </a:lnTo>
                <a:lnTo>
                  <a:pt x="359" y="252"/>
                </a:lnTo>
                <a:lnTo>
                  <a:pt x="352" y="268"/>
                </a:lnTo>
                <a:lnTo>
                  <a:pt x="344" y="283"/>
                </a:lnTo>
                <a:lnTo>
                  <a:pt x="334" y="297"/>
                </a:lnTo>
                <a:lnTo>
                  <a:pt x="323" y="310"/>
                </a:lnTo>
                <a:lnTo>
                  <a:pt x="311" y="322"/>
                </a:lnTo>
                <a:lnTo>
                  <a:pt x="298" y="333"/>
                </a:lnTo>
                <a:lnTo>
                  <a:pt x="284" y="343"/>
                </a:lnTo>
                <a:lnTo>
                  <a:pt x="269" y="351"/>
                </a:lnTo>
                <a:lnTo>
                  <a:pt x="253" y="358"/>
                </a:lnTo>
                <a:lnTo>
                  <a:pt x="237" y="363"/>
                </a:lnTo>
                <a:lnTo>
                  <a:pt x="220" y="368"/>
                </a:lnTo>
                <a:lnTo>
                  <a:pt x="203" y="370"/>
                </a:lnTo>
                <a:lnTo>
                  <a:pt x="186" y="370"/>
                </a:lnTo>
                <a:lnTo>
                  <a:pt x="169" y="370"/>
                </a:lnTo>
                <a:lnTo>
                  <a:pt x="152" y="368"/>
                </a:lnTo>
                <a:lnTo>
                  <a:pt x="135" y="363"/>
                </a:lnTo>
                <a:lnTo>
                  <a:pt x="119" y="358"/>
                </a:lnTo>
                <a:lnTo>
                  <a:pt x="103" y="351"/>
                </a:lnTo>
                <a:lnTo>
                  <a:pt x="88" y="343"/>
                </a:lnTo>
                <a:lnTo>
                  <a:pt x="74" y="333"/>
                </a:lnTo>
                <a:lnTo>
                  <a:pt x="61" y="322"/>
                </a:lnTo>
                <a:lnTo>
                  <a:pt x="49" y="310"/>
                </a:lnTo>
                <a:lnTo>
                  <a:pt x="38" y="297"/>
                </a:lnTo>
                <a:lnTo>
                  <a:pt x="28" y="283"/>
                </a:lnTo>
                <a:lnTo>
                  <a:pt x="19" y="268"/>
                </a:lnTo>
                <a:lnTo>
                  <a:pt x="13" y="252"/>
                </a:lnTo>
                <a:lnTo>
                  <a:pt x="7" y="236"/>
                </a:lnTo>
                <a:lnTo>
                  <a:pt x="3" y="219"/>
                </a:lnTo>
                <a:lnTo>
                  <a:pt x="1" y="202"/>
                </a:lnTo>
                <a:lnTo>
                  <a:pt x="0" y="185"/>
                </a:lnTo>
                <a:close/>
              </a:path>
            </a:pathLst>
          </a:custGeom>
          <a:solidFill>
            <a:srgbClr val="00FF00"/>
          </a:solidFill>
          <a:ln w="3175">
            <a:solidFill>
              <a:srgbClr val="000000"/>
            </a:solidFill>
            <a:prstDash val="solid"/>
            <a:round/>
            <a:headEnd/>
            <a:tailEnd/>
          </a:ln>
        </p:spPr>
        <p:txBody>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endParaRPr lang="en-US"/>
          </a:p>
        </p:txBody>
      </p:sp>
      <p:sp>
        <p:nvSpPr>
          <p:cNvPr id="15" name="Rectangle 14"/>
          <p:cNvSpPr>
            <a:spLocks noChangeArrowheads="1"/>
          </p:cNvSpPr>
          <p:nvPr/>
        </p:nvSpPr>
        <p:spPr bwMode="auto">
          <a:xfrm>
            <a:off x="7800207" y="5623561"/>
            <a:ext cx="264496" cy="123111"/>
          </a:xfrm>
          <a:prstGeom prst="rect">
            <a:avLst/>
          </a:prstGeom>
          <a:noFill/>
          <a:ln w="9525">
            <a:noFill/>
            <a:miter lim="800000"/>
            <a:headEnd/>
            <a:tailEnd/>
          </a:ln>
        </p:spPr>
        <p:txBody>
          <a:bodyPr wrap="none" lIns="0" tIns="0" rIns="0" bIns="0">
            <a:spAutoFit/>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r>
              <a:rPr lang="en-US" sz="800" b="0" dirty="0">
                <a:solidFill>
                  <a:srgbClr val="000000"/>
                </a:solidFill>
              </a:rPr>
              <a:t>Event</a:t>
            </a:r>
            <a:endParaRPr lang="en-US" sz="4400" b="0" dirty="0"/>
          </a:p>
        </p:txBody>
      </p:sp>
      <p:sp>
        <p:nvSpPr>
          <p:cNvPr id="16" name="Rectangle 15"/>
          <p:cNvSpPr>
            <a:spLocks noChangeArrowheads="1"/>
          </p:cNvSpPr>
          <p:nvPr/>
        </p:nvSpPr>
        <p:spPr bwMode="auto">
          <a:xfrm>
            <a:off x="7737666" y="5734686"/>
            <a:ext cx="394339" cy="123111"/>
          </a:xfrm>
          <a:prstGeom prst="rect">
            <a:avLst/>
          </a:prstGeom>
          <a:noFill/>
          <a:ln w="9525">
            <a:noFill/>
            <a:miter lim="800000"/>
            <a:headEnd/>
            <a:tailEnd/>
          </a:ln>
        </p:spPr>
        <p:txBody>
          <a:bodyPr wrap="none" lIns="0" tIns="0" rIns="0" bIns="0">
            <a:spAutoFit/>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r>
              <a:rPr lang="en-US" sz="800" b="0" dirty="0" smtClean="0">
                <a:solidFill>
                  <a:srgbClr val="000000"/>
                </a:solidFill>
              </a:rPr>
              <a:t>Services</a:t>
            </a:r>
          </a:p>
        </p:txBody>
      </p:sp>
      <p:sp>
        <p:nvSpPr>
          <p:cNvPr id="17" name="Freeform 16"/>
          <p:cNvSpPr>
            <a:spLocks/>
          </p:cNvSpPr>
          <p:nvPr/>
        </p:nvSpPr>
        <p:spPr bwMode="auto">
          <a:xfrm>
            <a:off x="1986154" y="3215641"/>
            <a:ext cx="620713" cy="623888"/>
          </a:xfrm>
          <a:custGeom>
            <a:avLst/>
            <a:gdLst/>
            <a:ahLst/>
            <a:cxnLst>
              <a:cxn ang="0">
                <a:pos x="1" y="168"/>
              </a:cxn>
              <a:cxn ang="0">
                <a:pos x="7" y="135"/>
              </a:cxn>
              <a:cxn ang="0">
                <a:pos x="20" y="103"/>
              </a:cxn>
              <a:cxn ang="0">
                <a:pos x="38" y="74"/>
              </a:cxn>
              <a:cxn ang="0">
                <a:pos x="61" y="49"/>
              </a:cxn>
              <a:cxn ang="0">
                <a:pos x="88" y="28"/>
              </a:cxn>
              <a:cxn ang="0">
                <a:pos x="119" y="13"/>
              </a:cxn>
              <a:cxn ang="0">
                <a:pos x="152" y="3"/>
              </a:cxn>
              <a:cxn ang="0">
                <a:pos x="186" y="0"/>
              </a:cxn>
              <a:cxn ang="0">
                <a:pos x="220" y="3"/>
              </a:cxn>
              <a:cxn ang="0">
                <a:pos x="253" y="13"/>
              </a:cxn>
              <a:cxn ang="0">
                <a:pos x="284" y="28"/>
              </a:cxn>
              <a:cxn ang="0">
                <a:pos x="311" y="49"/>
              </a:cxn>
              <a:cxn ang="0">
                <a:pos x="334" y="74"/>
              </a:cxn>
              <a:cxn ang="0">
                <a:pos x="352" y="103"/>
              </a:cxn>
              <a:cxn ang="0">
                <a:pos x="364" y="135"/>
              </a:cxn>
              <a:cxn ang="0">
                <a:pos x="371" y="168"/>
              </a:cxn>
              <a:cxn ang="0">
                <a:pos x="371" y="203"/>
              </a:cxn>
              <a:cxn ang="0">
                <a:pos x="364" y="236"/>
              </a:cxn>
              <a:cxn ang="0">
                <a:pos x="352" y="268"/>
              </a:cxn>
              <a:cxn ang="0">
                <a:pos x="334" y="297"/>
              </a:cxn>
              <a:cxn ang="0">
                <a:pos x="311" y="323"/>
              </a:cxn>
              <a:cxn ang="0">
                <a:pos x="284" y="343"/>
              </a:cxn>
              <a:cxn ang="0">
                <a:pos x="253" y="358"/>
              </a:cxn>
              <a:cxn ang="0">
                <a:pos x="220" y="368"/>
              </a:cxn>
              <a:cxn ang="0">
                <a:pos x="186" y="371"/>
              </a:cxn>
              <a:cxn ang="0">
                <a:pos x="152" y="368"/>
              </a:cxn>
              <a:cxn ang="0">
                <a:pos x="119" y="358"/>
              </a:cxn>
              <a:cxn ang="0">
                <a:pos x="88" y="343"/>
              </a:cxn>
              <a:cxn ang="0">
                <a:pos x="61" y="323"/>
              </a:cxn>
              <a:cxn ang="0">
                <a:pos x="38" y="297"/>
              </a:cxn>
              <a:cxn ang="0">
                <a:pos x="20" y="268"/>
              </a:cxn>
              <a:cxn ang="0">
                <a:pos x="7" y="236"/>
              </a:cxn>
              <a:cxn ang="0">
                <a:pos x="1" y="203"/>
              </a:cxn>
            </a:cxnLst>
            <a:rect l="0" t="0" r="r" b="b"/>
            <a:pathLst>
              <a:path w="372" h="371">
                <a:moveTo>
                  <a:pt x="0" y="185"/>
                </a:moveTo>
                <a:lnTo>
                  <a:pt x="1" y="168"/>
                </a:lnTo>
                <a:lnTo>
                  <a:pt x="3" y="152"/>
                </a:lnTo>
                <a:lnTo>
                  <a:pt x="7" y="135"/>
                </a:lnTo>
                <a:lnTo>
                  <a:pt x="13" y="119"/>
                </a:lnTo>
                <a:lnTo>
                  <a:pt x="20" y="103"/>
                </a:lnTo>
                <a:lnTo>
                  <a:pt x="28" y="88"/>
                </a:lnTo>
                <a:lnTo>
                  <a:pt x="38" y="74"/>
                </a:lnTo>
                <a:lnTo>
                  <a:pt x="49" y="61"/>
                </a:lnTo>
                <a:lnTo>
                  <a:pt x="61" y="49"/>
                </a:lnTo>
                <a:lnTo>
                  <a:pt x="74" y="38"/>
                </a:lnTo>
                <a:lnTo>
                  <a:pt x="88" y="28"/>
                </a:lnTo>
                <a:lnTo>
                  <a:pt x="103" y="19"/>
                </a:lnTo>
                <a:lnTo>
                  <a:pt x="119" y="13"/>
                </a:lnTo>
                <a:lnTo>
                  <a:pt x="135" y="7"/>
                </a:lnTo>
                <a:lnTo>
                  <a:pt x="152" y="3"/>
                </a:lnTo>
                <a:lnTo>
                  <a:pt x="169" y="1"/>
                </a:lnTo>
                <a:lnTo>
                  <a:pt x="186" y="0"/>
                </a:lnTo>
                <a:lnTo>
                  <a:pt x="203" y="1"/>
                </a:lnTo>
                <a:lnTo>
                  <a:pt x="220" y="3"/>
                </a:lnTo>
                <a:lnTo>
                  <a:pt x="237" y="7"/>
                </a:lnTo>
                <a:lnTo>
                  <a:pt x="253" y="13"/>
                </a:lnTo>
                <a:lnTo>
                  <a:pt x="269" y="19"/>
                </a:lnTo>
                <a:lnTo>
                  <a:pt x="284" y="28"/>
                </a:lnTo>
                <a:lnTo>
                  <a:pt x="298" y="38"/>
                </a:lnTo>
                <a:lnTo>
                  <a:pt x="311" y="49"/>
                </a:lnTo>
                <a:lnTo>
                  <a:pt x="323" y="61"/>
                </a:lnTo>
                <a:lnTo>
                  <a:pt x="334" y="74"/>
                </a:lnTo>
                <a:lnTo>
                  <a:pt x="344" y="88"/>
                </a:lnTo>
                <a:lnTo>
                  <a:pt x="352" y="103"/>
                </a:lnTo>
                <a:lnTo>
                  <a:pt x="359" y="119"/>
                </a:lnTo>
                <a:lnTo>
                  <a:pt x="364" y="135"/>
                </a:lnTo>
                <a:lnTo>
                  <a:pt x="369" y="152"/>
                </a:lnTo>
                <a:lnTo>
                  <a:pt x="371" y="168"/>
                </a:lnTo>
                <a:lnTo>
                  <a:pt x="372" y="185"/>
                </a:lnTo>
                <a:lnTo>
                  <a:pt x="371" y="203"/>
                </a:lnTo>
                <a:lnTo>
                  <a:pt x="369" y="220"/>
                </a:lnTo>
                <a:lnTo>
                  <a:pt x="364" y="236"/>
                </a:lnTo>
                <a:lnTo>
                  <a:pt x="359" y="253"/>
                </a:lnTo>
                <a:lnTo>
                  <a:pt x="352" y="268"/>
                </a:lnTo>
                <a:lnTo>
                  <a:pt x="344" y="283"/>
                </a:lnTo>
                <a:lnTo>
                  <a:pt x="334" y="297"/>
                </a:lnTo>
                <a:lnTo>
                  <a:pt x="323" y="310"/>
                </a:lnTo>
                <a:lnTo>
                  <a:pt x="311" y="323"/>
                </a:lnTo>
                <a:lnTo>
                  <a:pt x="298" y="333"/>
                </a:lnTo>
                <a:lnTo>
                  <a:pt x="284" y="343"/>
                </a:lnTo>
                <a:lnTo>
                  <a:pt x="269" y="351"/>
                </a:lnTo>
                <a:lnTo>
                  <a:pt x="253" y="358"/>
                </a:lnTo>
                <a:lnTo>
                  <a:pt x="237" y="364"/>
                </a:lnTo>
                <a:lnTo>
                  <a:pt x="220" y="368"/>
                </a:lnTo>
                <a:lnTo>
                  <a:pt x="203" y="370"/>
                </a:lnTo>
                <a:lnTo>
                  <a:pt x="186" y="371"/>
                </a:lnTo>
                <a:lnTo>
                  <a:pt x="169" y="370"/>
                </a:lnTo>
                <a:lnTo>
                  <a:pt x="152" y="368"/>
                </a:lnTo>
                <a:lnTo>
                  <a:pt x="135" y="364"/>
                </a:lnTo>
                <a:lnTo>
                  <a:pt x="119" y="358"/>
                </a:lnTo>
                <a:lnTo>
                  <a:pt x="103" y="351"/>
                </a:lnTo>
                <a:lnTo>
                  <a:pt x="88" y="343"/>
                </a:lnTo>
                <a:lnTo>
                  <a:pt x="74" y="333"/>
                </a:lnTo>
                <a:lnTo>
                  <a:pt x="61" y="323"/>
                </a:lnTo>
                <a:lnTo>
                  <a:pt x="49" y="310"/>
                </a:lnTo>
                <a:lnTo>
                  <a:pt x="38" y="297"/>
                </a:lnTo>
                <a:lnTo>
                  <a:pt x="28" y="283"/>
                </a:lnTo>
                <a:lnTo>
                  <a:pt x="20" y="268"/>
                </a:lnTo>
                <a:lnTo>
                  <a:pt x="13" y="253"/>
                </a:lnTo>
                <a:lnTo>
                  <a:pt x="7" y="236"/>
                </a:lnTo>
                <a:lnTo>
                  <a:pt x="3" y="220"/>
                </a:lnTo>
                <a:lnTo>
                  <a:pt x="1" y="203"/>
                </a:lnTo>
                <a:lnTo>
                  <a:pt x="0" y="185"/>
                </a:lnTo>
                <a:close/>
              </a:path>
            </a:pathLst>
          </a:custGeom>
          <a:solidFill>
            <a:srgbClr val="00CCFF"/>
          </a:solidFill>
          <a:ln w="3175">
            <a:solidFill>
              <a:srgbClr val="000000"/>
            </a:solidFill>
            <a:prstDash val="solid"/>
            <a:round/>
            <a:headEnd/>
            <a:tailEnd/>
          </a:ln>
        </p:spPr>
        <p:txBody>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endParaRPr lang="en-US"/>
          </a:p>
        </p:txBody>
      </p:sp>
      <p:sp>
        <p:nvSpPr>
          <p:cNvPr id="18" name="Rectangle 17"/>
          <p:cNvSpPr>
            <a:spLocks noChangeArrowheads="1"/>
          </p:cNvSpPr>
          <p:nvPr/>
        </p:nvSpPr>
        <p:spPr bwMode="auto">
          <a:xfrm>
            <a:off x="2029017" y="3426620"/>
            <a:ext cx="609600" cy="246221"/>
          </a:xfrm>
          <a:prstGeom prst="rect">
            <a:avLst/>
          </a:prstGeom>
          <a:noFill/>
          <a:ln w="9525">
            <a:noFill/>
            <a:miter lim="800000"/>
            <a:headEnd/>
            <a:tailEnd/>
          </a:ln>
        </p:spPr>
        <p:txBody>
          <a:bodyPr wrap="square" lIns="0" tIns="0" rIns="0" bIns="0">
            <a:spAutoFit/>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r>
              <a:rPr lang="en-US" sz="800" b="0" dirty="0">
                <a:solidFill>
                  <a:srgbClr val="000000"/>
                </a:solidFill>
              </a:rPr>
              <a:t>Stored </a:t>
            </a:r>
          </a:p>
          <a:p>
            <a:pPr algn="ctr"/>
            <a:r>
              <a:rPr lang="en-US" sz="800" b="0" dirty="0" smtClean="0">
                <a:solidFill>
                  <a:srgbClr val="000000"/>
                </a:solidFill>
              </a:rPr>
              <a:t>Command</a:t>
            </a:r>
          </a:p>
        </p:txBody>
      </p:sp>
      <p:sp>
        <p:nvSpPr>
          <p:cNvPr id="19" name="Rectangle 18"/>
          <p:cNvSpPr>
            <a:spLocks noChangeArrowheads="1"/>
          </p:cNvSpPr>
          <p:nvPr/>
        </p:nvSpPr>
        <p:spPr bwMode="auto">
          <a:xfrm>
            <a:off x="8187024" y="2654809"/>
            <a:ext cx="472885" cy="246221"/>
          </a:xfrm>
          <a:prstGeom prst="rect">
            <a:avLst/>
          </a:prstGeom>
          <a:noFill/>
          <a:ln w="9525">
            <a:noFill/>
            <a:miter lim="800000"/>
            <a:headEnd/>
            <a:tailEnd/>
          </a:ln>
        </p:spPr>
        <p:txBody>
          <a:bodyPr wrap="none" lIns="0" tIns="0" rIns="0" bIns="0">
            <a:spAutoFit/>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r>
              <a:rPr lang="en-US" sz="800" b="0" dirty="0">
                <a:solidFill>
                  <a:srgbClr val="000000"/>
                </a:solidFill>
              </a:rPr>
              <a:t>CFDP File</a:t>
            </a:r>
          </a:p>
          <a:p>
            <a:pPr algn="ctr"/>
            <a:r>
              <a:rPr lang="en-US" sz="800" b="0" dirty="0" smtClean="0">
                <a:solidFill>
                  <a:srgbClr val="000000"/>
                </a:solidFill>
              </a:rPr>
              <a:t>Transfer</a:t>
            </a:r>
          </a:p>
        </p:txBody>
      </p:sp>
      <p:sp>
        <p:nvSpPr>
          <p:cNvPr id="20" name="Rectangle 19"/>
          <p:cNvSpPr>
            <a:spLocks noChangeArrowheads="1"/>
          </p:cNvSpPr>
          <p:nvPr/>
        </p:nvSpPr>
        <p:spPr bwMode="auto">
          <a:xfrm>
            <a:off x="3245042" y="2731009"/>
            <a:ext cx="464871" cy="123111"/>
          </a:xfrm>
          <a:prstGeom prst="rect">
            <a:avLst/>
          </a:prstGeom>
          <a:noFill/>
          <a:ln w="9525">
            <a:noFill/>
            <a:miter lim="800000"/>
            <a:headEnd/>
            <a:tailEnd/>
          </a:ln>
        </p:spPr>
        <p:txBody>
          <a:bodyPr wrap="none" lIns="0" tIns="0" rIns="0" bIns="0">
            <a:spAutoFit/>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r>
              <a:rPr lang="en-US" sz="800" b="0" dirty="0" smtClean="0">
                <a:solidFill>
                  <a:srgbClr val="000000"/>
                </a:solidFill>
              </a:rPr>
              <a:t>Scheduler</a:t>
            </a:r>
          </a:p>
        </p:txBody>
      </p:sp>
      <p:sp>
        <p:nvSpPr>
          <p:cNvPr id="21" name="Freeform 20"/>
          <p:cNvSpPr>
            <a:spLocks/>
          </p:cNvSpPr>
          <p:nvPr/>
        </p:nvSpPr>
        <p:spPr bwMode="auto">
          <a:xfrm>
            <a:off x="1986154" y="3877248"/>
            <a:ext cx="620713" cy="623887"/>
          </a:xfrm>
          <a:custGeom>
            <a:avLst/>
            <a:gdLst/>
            <a:ahLst/>
            <a:cxnLst>
              <a:cxn ang="0">
                <a:pos x="1" y="168"/>
              </a:cxn>
              <a:cxn ang="0">
                <a:pos x="7" y="134"/>
              </a:cxn>
              <a:cxn ang="0">
                <a:pos x="20" y="102"/>
              </a:cxn>
              <a:cxn ang="0">
                <a:pos x="38" y="73"/>
              </a:cxn>
              <a:cxn ang="0">
                <a:pos x="61" y="48"/>
              </a:cxn>
              <a:cxn ang="0">
                <a:pos x="88" y="28"/>
              </a:cxn>
              <a:cxn ang="0">
                <a:pos x="119" y="12"/>
              </a:cxn>
              <a:cxn ang="0">
                <a:pos x="152" y="3"/>
              </a:cxn>
              <a:cxn ang="0">
                <a:pos x="186" y="0"/>
              </a:cxn>
              <a:cxn ang="0">
                <a:pos x="220" y="3"/>
              </a:cxn>
              <a:cxn ang="0">
                <a:pos x="253" y="12"/>
              </a:cxn>
              <a:cxn ang="0">
                <a:pos x="284" y="28"/>
              </a:cxn>
              <a:cxn ang="0">
                <a:pos x="311" y="48"/>
              </a:cxn>
              <a:cxn ang="0">
                <a:pos x="334" y="73"/>
              </a:cxn>
              <a:cxn ang="0">
                <a:pos x="352" y="102"/>
              </a:cxn>
              <a:cxn ang="0">
                <a:pos x="364" y="134"/>
              </a:cxn>
              <a:cxn ang="0">
                <a:pos x="371" y="168"/>
              </a:cxn>
              <a:cxn ang="0">
                <a:pos x="371" y="202"/>
              </a:cxn>
              <a:cxn ang="0">
                <a:pos x="364" y="236"/>
              </a:cxn>
              <a:cxn ang="0">
                <a:pos x="352" y="268"/>
              </a:cxn>
              <a:cxn ang="0">
                <a:pos x="334" y="296"/>
              </a:cxn>
              <a:cxn ang="0">
                <a:pos x="311" y="322"/>
              </a:cxn>
              <a:cxn ang="0">
                <a:pos x="284" y="343"/>
              </a:cxn>
              <a:cxn ang="0">
                <a:pos x="253" y="358"/>
              </a:cxn>
              <a:cxn ang="0">
                <a:pos x="220" y="367"/>
              </a:cxn>
              <a:cxn ang="0">
                <a:pos x="186" y="370"/>
              </a:cxn>
              <a:cxn ang="0">
                <a:pos x="152" y="367"/>
              </a:cxn>
              <a:cxn ang="0">
                <a:pos x="119" y="358"/>
              </a:cxn>
              <a:cxn ang="0">
                <a:pos x="88" y="343"/>
              </a:cxn>
              <a:cxn ang="0">
                <a:pos x="61" y="322"/>
              </a:cxn>
              <a:cxn ang="0">
                <a:pos x="38" y="296"/>
              </a:cxn>
              <a:cxn ang="0">
                <a:pos x="20" y="268"/>
              </a:cxn>
              <a:cxn ang="0">
                <a:pos x="7" y="236"/>
              </a:cxn>
              <a:cxn ang="0">
                <a:pos x="1" y="202"/>
              </a:cxn>
            </a:cxnLst>
            <a:rect l="0" t="0" r="r" b="b"/>
            <a:pathLst>
              <a:path w="372" h="370">
                <a:moveTo>
                  <a:pt x="0" y="185"/>
                </a:moveTo>
                <a:lnTo>
                  <a:pt x="1" y="168"/>
                </a:lnTo>
                <a:lnTo>
                  <a:pt x="3" y="151"/>
                </a:lnTo>
                <a:lnTo>
                  <a:pt x="7" y="134"/>
                </a:lnTo>
                <a:lnTo>
                  <a:pt x="13" y="118"/>
                </a:lnTo>
                <a:lnTo>
                  <a:pt x="20" y="102"/>
                </a:lnTo>
                <a:lnTo>
                  <a:pt x="28" y="87"/>
                </a:lnTo>
                <a:lnTo>
                  <a:pt x="38" y="73"/>
                </a:lnTo>
                <a:lnTo>
                  <a:pt x="49" y="60"/>
                </a:lnTo>
                <a:lnTo>
                  <a:pt x="61" y="48"/>
                </a:lnTo>
                <a:lnTo>
                  <a:pt x="74" y="37"/>
                </a:lnTo>
                <a:lnTo>
                  <a:pt x="88" y="28"/>
                </a:lnTo>
                <a:lnTo>
                  <a:pt x="103" y="19"/>
                </a:lnTo>
                <a:lnTo>
                  <a:pt x="119" y="12"/>
                </a:lnTo>
                <a:lnTo>
                  <a:pt x="135" y="7"/>
                </a:lnTo>
                <a:lnTo>
                  <a:pt x="152" y="3"/>
                </a:lnTo>
                <a:lnTo>
                  <a:pt x="169" y="0"/>
                </a:lnTo>
                <a:lnTo>
                  <a:pt x="186" y="0"/>
                </a:lnTo>
                <a:lnTo>
                  <a:pt x="203" y="0"/>
                </a:lnTo>
                <a:lnTo>
                  <a:pt x="220" y="3"/>
                </a:lnTo>
                <a:lnTo>
                  <a:pt x="237" y="7"/>
                </a:lnTo>
                <a:lnTo>
                  <a:pt x="253" y="12"/>
                </a:lnTo>
                <a:lnTo>
                  <a:pt x="269" y="19"/>
                </a:lnTo>
                <a:lnTo>
                  <a:pt x="284" y="28"/>
                </a:lnTo>
                <a:lnTo>
                  <a:pt x="298" y="37"/>
                </a:lnTo>
                <a:lnTo>
                  <a:pt x="311" y="48"/>
                </a:lnTo>
                <a:lnTo>
                  <a:pt x="323" y="60"/>
                </a:lnTo>
                <a:lnTo>
                  <a:pt x="334" y="73"/>
                </a:lnTo>
                <a:lnTo>
                  <a:pt x="344" y="87"/>
                </a:lnTo>
                <a:lnTo>
                  <a:pt x="352" y="102"/>
                </a:lnTo>
                <a:lnTo>
                  <a:pt x="359" y="118"/>
                </a:lnTo>
                <a:lnTo>
                  <a:pt x="364" y="134"/>
                </a:lnTo>
                <a:lnTo>
                  <a:pt x="369" y="151"/>
                </a:lnTo>
                <a:lnTo>
                  <a:pt x="371" y="168"/>
                </a:lnTo>
                <a:lnTo>
                  <a:pt x="372" y="185"/>
                </a:lnTo>
                <a:lnTo>
                  <a:pt x="371" y="202"/>
                </a:lnTo>
                <a:lnTo>
                  <a:pt x="369" y="219"/>
                </a:lnTo>
                <a:lnTo>
                  <a:pt x="364" y="236"/>
                </a:lnTo>
                <a:lnTo>
                  <a:pt x="359" y="252"/>
                </a:lnTo>
                <a:lnTo>
                  <a:pt x="352" y="268"/>
                </a:lnTo>
                <a:lnTo>
                  <a:pt x="344" y="282"/>
                </a:lnTo>
                <a:lnTo>
                  <a:pt x="334" y="296"/>
                </a:lnTo>
                <a:lnTo>
                  <a:pt x="323" y="310"/>
                </a:lnTo>
                <a:lnTo>
                  <a:pt x="311" y="322"/>
                </a:lnTo>
                <a:lnTo>
                  <a:pt x="298" y="333"/>
                </a:lnTo>
                <a:lnTo>
                  <a:pt x="284" y="343"/>
                </a:lnTo>
                <a:lnTo>
                  <a:pt x="269" y="351"/>
                </a:lnTo>
                <a:lnTo>
                  <a:pt x="253" y="358"/>
                </a:lnTo>
                <a:lnTo>
                  <a:pt x="237" y="363"/>
                </a:lnTo>
                <a:lnTo>
                  <a:pt x="220" y="367"/>
                </a:lnTo>
                <a:lnTo>
                  <a:pt x="203" y="369"/>
                </a:lnTo>
                <a:lnTo>
                  <a:pt x="186" y="370"/>
                </a:lnTo>
                <a:lnTo>
                  <a:pt x="169" y="369"/>
                </a:lnTo>
                <a:lnTo>
                  <a:pt x="152" y="367"/>
                </a:lnTo>
                <a:lnTo>
                  <a:pt x="135" y="363"/>
                </a:lnTo>
                <a:lnTo>
                  <a:pt x="119" y="358"/>
                </a:lnTo>
                <a:lnTo>
                  <a:pt x="103" y="351"/>
                </a:lnTo>
                <a:lnTo>
                  <a:pt x="88" y="343"/>
                </a:lnTo>
                <a:lnTo>
                  <a:pt x="74" y="333"/>
                </a:lnTo>
                <a:lnTo>
                  <a:pt x="61" y="322"/>
                </a:lnTo>
                <a:lnTo>
                  <a:pt x="49" y="310"/>
                </a:lnTo>
                <a:lnTo>
                  <a:pt x="38" y="296"/>
                </a:lnTo>
                <a:lnTo>
                  <a:pt x="28" y="282"/>
                </a:lnTo>
                <a:lnTo>
                  <a:pt x="20" y="268"/>
                </a:lnTo>
                <a:lnTo>
                  <a:pt x="13" y="252"/>
                </a:lnTo>
                <a:lnTo>
                  <a:pt x="7" y="236"/>
                </a:lnTo>
                <a:lnTo>
                  <a:pt x="3" y="219"/>
                </a:lnTo>
                <a:lnTo>
                  <a:pt x="1" y="202"/>
                </a:lnTo>
                <a:lnTo>
                  <a:pt x="0" y="185"/>
                </a:lnTo>
                <a:close/>
              </a:path>
            </a:pathLst>
          </a:custGeom>
          <a:solidFill>
            <a:srgbClr val="00CCFF"/>
          </a:solidFill>
          <a:ln w="3175">
            <a:solidFill>
              <a:srgbClr val="000000"/>
            </a:solidFill>
            <a:prstDash val="solid"/>
            <a:round/>
            <a:headEnd/>
            <a:tailEnd/>
          </a:ln>
        </p:spPr>
        <p:txBody>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endParaRPr lang="en-US"/>
          </a:p>
        </p:txBody>
      </p:sp>
      <p:sp>
        <p:nvSpPr>
          <p:cNvPr id="22" name="Rectangle 21"/>
          <p:cNvSpPr>
            <a:spLocks noChangeArrowheads="1"/>
          </p:cNvSpPr>
          <p:nvPr/>
        </p:nvSpPr>
        <p:spPr bwMode="auto">
          <a:xfrm>
            <a:off x="2115947" y="4072510"/>
            <a:ext cx="407163" cy="246221"/>
          </a:xfrm>
          <a:prstGeom prst="rect">
            <a:avLst/>
          </a:prstGeom>
          <a:noFill/>
          <a:ln w="9525">
            <a:noFill/>
            <a:miter lim="800000"/>
            <a:headEnd/>
            <a:tailEnd/>
          </a:ln>
        </p:spPr>
        <p:txBody>
          <a:bodyPr wrap="none" lIns="0" tIns="0" rIns="0" bIns="0">
            <a:spAutoFit/>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r>
              <a:rPr lang="en-US" sz="800" dirty="0" smtClean="0">
                <a:solidFill>
                  <a:srgbClr val="000000"/>
                </a:solidFill>
              </a:rPr>
              <a:t>Packet</a:t>
            </a:r>
          </a:p>
          <a:p>
            <a:pPr algn="ctr"/>
            <a:r>
              <a:rPr lang="en-US" sz="800" b="0" dirty="0" smtClean="0">
                <a:solidFill>
                  <a:srgbClr val="000000"/>
                </a:solidFill>
              </a:rPr>
              <a:t>Manager</a:t>
            </a:r>
          </a:p>
        </p:txBody>
      </p:sp>
      <p:sp>
        <p:nvSpPr>
          <p:cNvPr id="23" name="Freeform 22"/>
          <p:cNvSpPr>
            <a:spLocks/>
          </p:cNvSpPr>
          <p:nvPr/>
        </p:nvSpPr>
        <p:spPr bwMode="auto">
          <a:xfrm>
            <a:off x="6918516" y="5412424"/>
            <a:ext cx="619125" cy="622300"/>
          </a:xfrm>
          <a:custGeom>
            <a:avLst/>
            <a:gdLst/>
            <a:ahLst/>
            <a:cxnLst>
              <a:cxn ang="0">
                <a:pos x="1" y="168"/>
              </a:cxn>
              <a:cxn ang="0">
                <a:pos x="7" y="134"/>
              </a:cxn>
              <a:cxn ang="0">
                <a:pos x="20" y="103"/>
              </a:cxn>
              <a:cxn ang="0">
                <a:pos x="37" y="73"/>
              </a:cxn>
              <a:cxn ang="0">
                <a:pos x="61" y="48"/>
              </a:cxn>
              <a:cxn ang="0">
                <a:pos x="88" y="28"/>
              </a:cxn>
              <a:cxn ang="0">
                <a:pos x="119" y="13"/>
              </a:cxn>
              <a:cxn ang="0">
                <a:pos x="152" y="3"/>
              </a:cxn>
              <a:cxn ang="0">
                <a:pos x="186" y="0"/>
              </a:cxn>
              <a:cxn ang="0">
                <a:pos x="220" y="3"/>
              </a:cxn>
              <a:cxn ang="0">
                <a:pos x="253" y="13"/>
              </a:cxn>
              <a:cxn ang="0">
                <a:pos x="283" y="28"/>
              </a:cxn>
              <a:cxn ang="0">
                <a:pos x="311" y="48"/>
              </a:cxn>
              <a:cxn ang="0">
                <a:pos x="334" y="73"/>
              </a:cxn>
              <a:cxn ang="0">
                <a:pos x="352" y="103"/>
              </a:cxn>
              <a:cxn ang="0">
                <a:pos x="364" y="134"/>
              </a:cxn>
              <a:cxn ang="0">
                <a:pos x="370" y="168"/>
              </a:cxn>
              <a:cxn ang="0">
                <a:pos x="370" y="202"/>
              </a:cxn>
              <a:cxn ang="0">
                <a:pos x="364" y="236"/>
              </a:cxn>
              <a:cxn ang="0">
                <a:pos x="352" y="268"/>
              </a:cxn>
              <a:cxn ang="0">
                <a:pos x="334" y="297"/>
              </a:cxn>
              <a:cxn ang="0">
                <a:pos x="311" y="322"/>
              </a:cxn>
              <a:cxn ang="0">
                <a:pos x="283" y="343"/>
              </a:cxn>
              <a:cxn ang="0">
                <a:pos x="253" y="358"/>
              </a:cxn>
              <a:cxn ang="0">
                <a:pos x="220" y="368"/>
              </a:cxn>
              <a:cxn ang="0">
                <a:pos x="186" y="370"/>
              </a:cxn>
              <a:cxn ang="0">
                <a:pos x="152" y="368"/>
              </a:cxn>
              <a:cxn ang="0">
                <a:pos x="119" y="358"/>
              </a:cxn>
              <a:cxn ang="0">
                <a:pos x="88" y="343"/>
              </a:cxn>
              <a:cxn ang="0">
                <a:pos x="61" y="322"/>
              </a:cxn>
              <a:cxn ang="0">
                <a:pos x="37" y="297"/>
              </a:cxn>
              <a:cxn ang="0">
                <a:pos x="20" y="268"/>
              </a:cxn>
              <a:cxn ang="0">
                <a:pos x="7" y="236"/>
              </a:cxn>
              <a:cxn ang="0">
                <a:pos x="1" y="202"/>
              </a:cxn>
            </a:cxnLst>
            <a:rect l="0" t="0" r="r" b="b"/>
            <a:pathLst>
              <a:path w="371" h="370">
                <a:moveTo>
                  <a:pt x="0" y="185"/>
                </a:moveTo>
                <a:lnTo>
                  <a:pt x="1" y="168"/>
                </a:lnTo>
                <a:lnTo>
                  <a:pt x="3" y="151"/>
                </a:lnTo>
                <a:lnTo>
                  <a:pt x="7" y="134"/>
                </a:lnTo>
                <a:lnTo>
                  <a:pt x="13" y="118"/>
                </a:lnTo>
                <a:lnTo>
                  <a:pt x="20" y="103"/>
                </a:lnTo>
                <a:lnTo>
                  <a:pt x="28" y="87"/>
                </a:lnTo>
                <a:lnTo>
                  <a:pt x="37" y="73"/>
                </a:lnTo>
                <a:lnTo>
                  <a:pt x="49" y="60"/>
                </a:lnTo>
                <a:lnTo>
                  <a:pt x="61" y="48"/>
                </a:lnTo>
                <a:lnTo>
                  <a:pt x="74" y="37"/>
                </a:lnTo>
                <a:lnTo>
                  <a:pt x="88" y="28"/>
                </a:lnTo>
                <a:lnTo>
                  <a:pt x="103" y="19"/>
                </a:lnTo>
                <a:lnTo>
                  <a:pt x="119" y="13"/>
                </a:lnTo>
                <a:lnTo>
                  <a:pt x="135" y="7"/>
                </a:lnTo>
                <a:lnTo>
                  <a:pt x="152" y="3"/>
                </a:lnTo>
                <a:lnTo>
                  <a:pt x="169" y="1"/>
                </a:lnTo>
                <a:lnTo>
                  <a:pt x="186" y="0"/>
                </a:lnTo>
                <a:lnTo>
                  <a:pt x="203" y="1"/>
                </a:lnTo>
                <a:lnTo>
                  <a:pt x="220" y="3"/>
                </a:lnTo>
                <a:lnTo>
                  <a:pt x="237" y="7"/>
                </a:lnTo>
                <a:lnTo>
                  <a:pt x="253" y="13"/>
                </a:lnTo>
                <a:lnTo>
                  <a:pt x="269" y="19"/>
                </a:lnTo>
                <a:lnTo>
                  <a:pt x="283" y="28"/>
                </a:lnTo>
                <a:lnTo>
                  <a:pt x="298" y="37"/>
                </a:lnTo>
                <a:lnTo>
                  <a:pt x="311" y="48"/>
                </a:lnTo>
                <a:lnTo>
                  <a:pt x="323" y="60"/>
                </a:lnTo>
                <a:lnTo>
                  <a:pt x="334" y="73"/>
                </a:lnTo>
                <a:lnTo>
                  <a:pt x="344" y="87"/>
                </a:lnTo>
                <a:lnTo>
                  <a:pt x="352" y="103"/>
                </a:lnTo>
                <a:lnTo>
                  <a:pt x="359" y="118"/>
                </a:lnTo>
                <a:lnTo>
                  <a:pt x="364" y="134"/>
                </a:lnTo>
                <a:lnTo>
                  <a:pt x="368" y="151"/>
                </a:lnTo>
                <a:lnTo>
                  <a:pt x="370" y="168"/>
                </a:lnTo>
                <a:lnTo>
                  <a:pt x="371" y="185"/>
                </a:lnTo>
                <a:lnTo>
                  <a:pt x="370" y="202"/>
                </a:lnTo>
                <a:lnTo>
                  <a:pt x="368" y="219"/>
                </a:lnTo>
                <a:lnTo>
                  <a:pt x="364" y="236"/>
                </a:lnTo>
                <a:lnTo>
                  <a:pt x="359" y="252"/>
                </a:lnTo>
                <a:lnTo>
                  <a:pt x="352" y="268"/>
                </a:lnTo>
                <a:lnTo>
                  <a:pt x="344" y="283"/>
                </a:lnTo>
                <a:lnTo>
                  <a:pt x="334" y="297"/>
                </a:lnTo>
                <a:lnTo>
                  <a:pt x="323" y="310"/>
                </a:lnTo>
                <a:lnTo>
                  <a:pt x="311" y="322"/>
                </a:lnTo>
                <a:lnTo>
                  <a:pt x="298" y="333"/>
                </a:lnTo>
                <a:lnTo>
                  <a:pt x="283" y="343"/>
                </a:lnTo>
                <a:lnTo>
                  <a:pt x="269" y="351"/>
                </a:lnTo>
                <a:lnTo>
                  <a:pt x="253" y="358"/>
                </a:lnTo>
                <a:lnTo>
                  <a:pt x="237" y="363"/>
                </a:lnTo>
                <a:lnTo>
                  <a:pt x="220" y="368"/>
                </a:lnTo>
                <a:lnTo>
                  <a:pt x="203" y="370"/>
                </a:lnTo>
                <a:lnTo>
                  <a:pt x="186" y="370"/>
                </a:lnTo>
                <a:lnTo>
                  <a:pt x="169" y="370"/>
                </a:lnTo>
                <a:lnTo>
                  <a:pt x="152" y="368"/>
                </a:lnTo>
                <a:lnTo>
                  <a:pt x="135" y="363"/>
                </a:lnTo>
                <a:lnTo>
                  <a:pt x="119" y="358"/>
                </a:lnTo>
                <a:lnTo>
                  <a:pt x="103" y="351"/>
                </a:lnTo>
                <a:lnTo>
                  <a:pt x="88" y="343"/>
                </a:lnTo>
                <a:lnTo>
                  <a:pt x="74" y="333"/>
                </a:lnTo>
                <a:lnTo>
                  <a:pt x="61" y="322"/>
                </a:lnTo>
                <a:lnTo>
                  <a:pt x="49" y="310"/>
                </a:lnTo>
                <a:lnTo>
                  <a:pt x="37" y="297"/>
                </a:lnTo>
                <a:lnTo>
                  <a:pt x="28" y="283"/>
                </a:lnTo>
                <a:lnTo>
                  <a:pt x="20" y="268"/>
                </a:lnTo>
                <a:lnTo>
                  <a:pt x="13" y="252"/>
                </a:lnTo>
                <a:lnTo>
                  <a:pt x="7" y="236"/>
                </a:lnTo>
                <a:lnTo>
                  <a:pt x="3" y="219"/>
                </a:lnTo>
                <a:lnTo>
                  <a:pt x="1" y="202"/>
                </a:lnTo>
                <a:lnTo>
                  <a:pt x="0" y="185"/>
                </a:lnTo>
                <a:close/>
              </a:path>
            </a:pathLst>
          </a:custGeom>
          <a:solidFill>
            <a:srgbClr val="00FF00"/>
          </a:solidFill>
          <a:ln w="3175">
            <a:solidFill>
              <a:srgbClr val="000000"/>
            </a:solidFill>
            <a:prstDash val="solid"/>
            <a:round/>
            <a:headEnd/>
            <a:tailEnd/>
          </a:ln>
        </p:spPr>
        <p:txBody>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endParaRPr lang="en-US" sz="2400"/>
          </a:p>
        </p:txBody>
      </p:sp>
      <p:sp>
        <p:nvSpPr>
          <p:cNvPr id="24" name="Rectangle 23"/>
          <p:cNvSpPr>
            <a:spLocks noChangeArrowheads="1"/>
          </p:cNvSpPr>
          <p:nvPr/>
        </p:nvSpPr>
        <p:spPr bwMode="auto">
          <a:xfrm>
            <a:off x="7028273" y="5610861"/>
            <a:ext cx="447238" cy="123111"/>
          </a:xfrm>
          <a:prstGeom prst="rect">
            <a:avLst/>
          </a:prstGeom>
          <a:noFill/>
          <a:ln w="9525">
            <a:noFill/>
            <a:miter lim="800000"/>
            <a:headEnd/>
            <a:tailEnd/>
          </a:ln>
        </p:spPr>
        <p:txBody>
          <a:bodyPr wrap="none" lIns="0" tIns="0" rIns="0" bIns="0">
            <a:spAutoFit/>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r>
              <a:rPr lang="en-US" sz="800" b="0">
                <a:solidFill>
                  <a:srgbClr val="000000"/>
                </a:solidFill>
              </a:rPr>
              <a:t>Executive</a:t>
            </a:r>
            <a:endParaRPr lang="en-US" sz="4400" b="0"/>
          </a:p>
        </p:txBody>
      </p:sp>
      <p:sp>
        <p:nvSpPr>
          <p:cNvPr id="25" name="Rectangle 24"/>
          <p:cNvSpPr>
            <a:spLocks noChangeArrowheads="1"/>
          </p:cNvSpPr>
          <p:nvPr/>
        </p:nvSpPr>
        <p:spPr bwMode="auto">
          <a:xfrm>
            <a:off x="7051547" y="5721986"/>
            <a:ext cx="394339" cy="123111"/>
          </a:xfrm>
          <a:prstGeom prst="rect">
            <a:avLst/>
          </a:prstGeom>
          <a:noFill/>
          <a:ln w="9525">
            <a:noFill/>
            <a:miter lim="800000"/>
            <a:headEnd/>
            <a:tailEnd/>
          </a:ln>
        </p:spPr>
        <p:txBody>
          <a:bodyPr wrap="none" lIns="0" tIns="0" rIns="0" bIns="0">
            <a:spAutoFit/>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r>
              <a:rPr lang="en-US" sz="800" b="0" dirty="0" smtClean="0">
                <a:solidFill>
                  <a:srgbClr val="000000"/>
                </a:solidFill>
              </a:rPr>
              <a:t>Services</a:t>
            </a:r>
          </a:p>
        </p:txBody>
      </p:sp>
      <p:sp>
        <p:nvSpPr>
          <p:cNvPr id="26" name="Rectangle 25"/>
          <p:cNvSpPr>
            <a:spLocks noChangeArrowheads="1"/>
          </p:cNvSpPr>
          <p:nvPr/>
        </p:nvSpPr>
        <p:spPr bwMode="auto">
          <a:xfrm>
            <a:off x="6415766" y="5610861"/>
            <a:ext cx="227626" cy="123111"/>
          </a:xfrm>
          <a:prstGeom prst="rect">
            <a:avLst/>
          </a:prstGeom>
          <a:noFill/>
          <a:ln w="9525">
            <a:noFill/>
            <a:miter lim="800000"/>
            <a:headEnd/>
            <a:tailEnd/>
          </a:ln>
        </p:spPr>
        <p:txBody>
          <a:bodyPr wrap="none" lIns="0" tIns="0" rIns="0" bIns="0">
            <a:spAutoFit/>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r>
              <a:rPr lang="en-US" sz="800" b="0">
                <a:solidFill>
                  <a:srgbClr val="000000"/>
                </a:solidFill>
              </a:rPr>
              <a:t>Time</a:t>
            </a:r>
            <a:endParaRPr lang="en-US" sz="4400" b="0"/>
          </a:p>
        </p:txBody>
      </p:sp>
      <p:sp>
        <p:nvSpPr>
          <p:cNvPr id="27" name="Rectangle 26"/>
          <p:cNvSpPr>
            <a:spLocks noChangeArrowheads="1"/>
          </p:cNvSpPr>
          <p:nvPr/>
        </p:nvSpPr>
        <p:spPr bwMode="auto">
          <a:xfrm>
            <a:off x="6327647" y="5721986"/>
            <a:ext cx="394339" cy="123111"/>
          </a:xfrm>
          <a:prstGeom prst="rect">
            <a:avLst/>
          </a:prstGeom>
          <a:noFill/>
          <a:ln w="9525">
            <a:noFill/>
            <a:miter lim="800000"/>
            <a:headEnd/>
            <a:tailEnd/>
          </a:ln>
        </p:spPr>
        <p:txBody>
          <a:bodyPr wrap="none" lIns="0" tIns="0" rIns="0" bIns="0">
            <a:spAutoFit/>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r>
              <a:rPr lang="en-US" sz="800" b="0" dirty="0" smtClean="0">
                <a:solidFill>
                  <a:srgbClr val="000000"/>
                </a:solidFill>
              </a:rPr>
              <a:t>Services</a:t>
            </a:r>
          </a:p>
        </p:txBody>
      </p:sp>
      <p:sp>
        <p:nvSpPr>
          <p:cNvPr id="28" name="Freeform 27"/>
          <p:cNvSpPr>
            <a:spLocks/>
          </p:cNvSpPr>
          <p:nvPr/>
        </p:nvSpPr>
        <p:spPr bwMode="auto">
          <a:xfrm>
            <a:off x="4088004" y="5437824"/>
            <a:ext cx="619125" cy="622300"/>
          </a:xfrm>
          <a:custGeom>
            <a:avLst/>
            <a:gdLst/>
            <a:ahLst/>
            <a:cxnLst>
              <a:cxn ang="0">
                <a:pos x="1" y="168"/>
              </a:cxn>
              <a:cxn ang="0">
                <a:pos x="7" y="134"/>
              </a:cxn>
              <a:cxn ang="0">
                <a:pos x="19" y="103"/>
              </a:cxn>
              <a:cxn ang="0">
                <a:pos x="37" y="73"/>
              </a:cxn>
              <a:cxn ang="0">
                <a:pos x="60" y="48"/>
              </a:cxn>
              <a:cxn ang="0">
                <a:pos x="88" y="28"/>
              </a:cxn>
              <a:cxn ang="0">
                <a:pos x="119" y="13"/>
              </a:cxn>
              <a:cxn ang="0">
                <a:pos x="152" y="3"/>
              </a:cxn>
              <a:cxn ang="0">
                <a:pos x="185" y="0"/>
              </a:cxn>
              <a:cxn ang="0">
                <a:pos x="220" y="3"/>
              </a:cxn>
              <a:cxn ang="0">
                <a:pos x="253" y="13"/>
              </a:cxn>
              <a:cxn ang="0">
                <a:pos x="283" y="28"/>
              </a:cxn>
              <a:cxn ang="0">
                <a:pos x="310" y="48"/>
              </a:cxn>
              <a:cxn ang="0">
                <a:pos x="334" y="73"/>
              </a:cxn>
              <a:cxn ang="0">
                <a:pos x="352" y="103"/>
              </a:cxn>
              <a:cxn ang="0">
                <a:pos x="364" y="134"/>
              </a:cxn>
              <a:cxn ang="0">
                <a:pos x="370" y="168"/>
              </a:cxn>
              <a:cxn ang="0">
                <a:pos x="370" y="202"/>
              </a:cxn>
              <a:cxn ang="0">
                <a:pos x="364" y="236"/>
              </a:cxn>
              <a:cxn ang="0">
                <a:pos x="352" y="268"/>
              </a:cxn>
              <a:cxn ang="0">
                <a:pos x="334" y="297"/>
              </a:cxn>
              <a:cxn ang="0">
                <a:pos x="310" y="322"/>
              </a:cxn>
              <a:cxn ang="0">
                <a:pos x="283" y="343"/>
              </a:cxn>
              <a:cxn ang="0">
                <a:pos x="253" y="358"/>
              </a:cxn>
              <a:cxn ang="0">
                <a:pos x="220" y="368"/>
              </a:cxn>
              <a:cxn ang="0">
                <a:pos x="185" y="370"/>
              </a:cxn>
              <a:cxn ang="0">
                <a:pos x="152" y="368"/>
              </a:cxn>
              <a:cxn ang="0">
                <a:pos x="119" y="358"/>
              </a:cxn>
              <a:cxn ang="0">
                <a:pos x="88" y="343"/>
              </a:cxn>
              <a:cxn ang="0">
                <a:pos x="60" y="322"/>
              </a:cxn>
              <a:cxn ang="0">
                <a:pos x="37" y="297"/>
              </a:cxn>
              <a:cxn ang="0">
                <a:pos x="19" y="268"/>
              </a:cxn>
              <a:cxn ang="0">
                <a:pos x="7" y="236"/>
              </a:cxn>
              <a:cxn ang="0">
                <a:pos x="1" y="202"/>
              </a:cxn>
            </a:cxnLst>
            <a:rect l="0" t="0" r="r" b="b"/>
            <a:pathLst>
              <a:path w="371" h="370">
                <a:moveTo>
                  <a:pt x="0" y="185"/>
                </a:moveTo>
                <a:lnTo>
                  <a:pt x="1" y="168"/>
                </a:lnTo>
                <a:lnTo>
                  <a:pt x="3" y="151"/>
                </a:lnTo>
                <a:lnTo>
                  <a:pt x="7" y="134"/>
                </a:lnTo>
                <a:lnTo>
                  <a:pt x="12" y="118"/>
                </a:lnTo>
                <a:lnTo>
                  <a:pt x="19" y="103"/>
                </a:lnTo>
                <a:lnTo>
                  <a:pt x="28" y="87"/>
                </a:lnTo>
                <a:lnTo>
                  <a:pt x="37" y="73"/>
                </a:lnTo>
                <a:lnTo>
                  <a:pt x="48" y="60"/>
                </a:lnTo>
                <a:lnTo>
                  <a:pt x="60" y="48"/>
                </a:lnTo>
                <a:lnTo>
                  <a:pt x="74" y="37"/>
                </a:lnTo>
                <a:lnTo>
                  <a:pt x="88" y="28"/>
                </a:lnTo>
                <a:lnTo>
                  <a:pt x="103" y="19"/>
                </a:lnTo>
                <a:lnTo>
                  <a:pt x="119" y="13"/>
                </a:lnTo>
                <a:lnTo>
                  <a:pt x="135" y="7"/>
                </a:lnTo>
                <a:lnTo>
                  <a:pt x="152" y="3"/>
                </a:lnTo>
                <a:lnTo>
                  <a:pt x="168" y="1"/>
                </a:lnTo>
                <a:lnTo>
                  <a:pt x="185" y="0"/>
                </a:lnTo>
                <a:lnTo>
                  <a:pt x="203" y="1"/>
                </a:lnTo>
                <a:lnTo>
                  <a:pt x="220" y="3"/>
                </a:lnTo>
                <a:lnTo>
                  <a:pt x="236" y="7"/>
                </a:lnTo>
                <a:lnTo>
                  <a:pt x="253" y="13"/>
                </a:lnTo>
                <a:lnTo>
                  <a:pt x="268" y="19"/>
                </a:lnTo>
                <a:lnTo>
                  <a:pt x="283" y="28"/>
                </a:lnTo>
                <a:lnTo>
                  <a:pt x="297" y="37"/>
                </a:lnTo>
                <a:lnTo>
                  <a:pt x="310" y="48"/>
                </a:lnTo>
                <a:lnTo>
                  <a:pt x="323" y="60"/>
                </a:lnTo>
                <a:lnTo>
                  <a:pt x="334" y="73"/>
                </a:lnTo>
                <a:lnTo>
                  <a:pt x="343" y="87"/>
                </a:lnTo>
                <a:lnTo>
                  <a:pt x="352" y="103"/>
                </a:lnTo>
                <a:lnTo>
                  <a:pt x="359" y="118"/>
                </a:lnTo>
                <a:lnTo>
                  <a:pt x="364" y="134"/>
                </a:lnTo>
                <a:lnTo>
                  <a:pt x="368" y="151"/>
                </a:lnTo>
                <a:lnTo>
                  <a:pt x="370" y="168"/>
                </a:lnTo>
                <a:lnTo>
                  <a:pt x="371" y="185"/>
                </a:lnTo>
                <a:lnTo>
                  <a:pt x="370" y="202"/>
                </a:lnTo>
                <a:lnTo>
                  <a:pt x="368" y="219"/>
                </a:lnTo>
                <a:lnTo>
                  <a:pt x="364" y="236"/>
                </a:lnTo>
                <a:lnTo>
                  <a:pt x="359" y="252"/>
                </a:lnTo>
                <a:lnTo>
                  <a:pt x="352" y="268"/>
                </a:lnTo>
                <a:lnTo>
                  <a:pt x="343" y="283"/>
                </a:lnTo>
                <a:lnTo>
                  <a:pt x="334" y="297"/>
                </a:lnTo>
                <a:lnTo>
                  <a:pt x="323" y="310"/>
                </a:lnTo>
                <a:lnTo>
                  <a:pt x="310" y="322"/>
                </a:lnTo>
                <a:lnTo>
                  <a:pt x="297" y="333"/>
                </a:lnTo>
                <a:lnTo>
                  <a:pt x="283" y="343"/>
                </a:lnTo>
                <a:lnTo>
                  <a:pt x="268" y="351"/>
                </a:lnTo>
                <a:lnTo>
                  <a:pt x="253" y="358"/>
                </a:lnTo>
                <a:lnTo>
                  <a:pt x="236" y="363"/>
                </a:lnTo>
                <a:lnTo>
                  <a:pt x="220" y="368"/>
                </a:lnTo>
                <a:lnTo>
                  <a:pt x="203" y="370"/>
                </a:lnTo>
                <a:lnTo>
                  <a:pt x="185" y="370"/>
                </a:lnTo>
                <a:lnTo>
                  <a:pt x="168" y="370"/>
                </a:lnTo>
                <a:lnTo>
                  <a:pt x="152" y="368"/>
                </a:lnTo>
                <a:lnTo>
                  <a:pt x="135" y="363"/>
                </a:lnTo>
                <a:lnTo>
                  <a:pt x="119" y="358"/>
                </a:lnTo>
                <a:lnTo>
                  <a:pt x="103" y="351"/>
                </a:lnTo>
                <a:lnTo>
                  <a:pt x="88" y="343"/>
                </a:lnTo>
                <a:lnTo>
                  <a:pt x="74" y="333"/>
                </a:lnTo>
                <a:lnTo>
                  <a:pt x="60" y="322"/>
                </a:lnTo>
                <a:lnTo>
                  <a:pt x="48" y="310"/>
                </a:lnTo>
                <a:lnTo>
                  <a:pt x="37" y="297"/>
                </a:lnTo>
                <a:lnTo>
                  <a:pt x="28" y="283"/>
                </a:lnTo>
                <a:lnTo>
                  <a:pt x="19" y="268"/>
                </a:lnTo>
                <a:lnTo>
                  <a:pt x="12" y="252"/>
                </a:lnTo>
                <a:lnTo>
                  <a:pt x="7" y="236"/>
                </a:lnTo>
                <a:lnTo>
                  <a:pt x="3" y="219"/>
                </a:lnTo>
                <a:lnTo>
                  <a:pt x="1" y="202"/>
                </a:lnTo>
                <a:lnTo>
                  <a:pt x="0" y="185"/>
                </a:lnTo>
                <a:close/>
              </a:path>
            </a:pathLst>
          </a:custGeom>
          <a:solidFill>
            <a:srgbClr val="FFFF99"/>
          </a:solidFill>
          <a:ln w="3175">
            <a:solidFill>
              <a:srgbClr val="000000"/>
            </a:solidFill>
            <a:prstDash val="solid"/>
            <a:round/>
            <a:headEnd/>
            <a:tailEnd/>
          </a:ln>
        </p:spPr>
        <p:txBody>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endParaRPr lang="en-US" sz="2400"/>
          </a:p>
        </p:txBody>
      </p:sp>
      <p:sp>
        <p:nvSpPr>
          <p:cNvPr id="29" name="Freeform 28"/>
          <p:cNvSpPr>
            <a:spLocks/>
          </p:cNvSpPr>
          <p:nvPr/>
        </p:nvSpPr>
        <p:spPr bwMode="auto">
          <a:xfrm>
            <a:off x="9112441" y="4024822"/>
            <a:ext cx="606425" cy="623887"/>
          </a:xfrm>
          <a:custGeom>
            <a:avLst/>
            <a:gdLst/>
            <a:ahLst/>
            <a:cxnLst>
              <a:cxn ang="0">
                <a:pos x="1" y="168"/>
              </a:cxn>
              <a:cxn ang="0">
                <a:pos x="8" y="134"/>
              </a:cxn>
              <a:cxn ang="0">
                <a:pos x="20" y="103"/>
              </a:cxn>
              <a:cxn ang="0">
                <a:pos x="38" y="73"/>
              </a:cxn>
              <a:cxn ang="0">
                <a:pos x="61" y="48"/>
              </a:cxn>
              <a:cxn ang="0">
                <a:pos x="88" y="28"/>
              </a:cxn>
              <a:cxn ang="0">
                <a:pos x="119" y="13"/>
              </a:cxn>
              <a:cxn ang="0">
                <a:pos x="152" y="3"/>
              </a:cxn>
              <a:cxn ang="0">
                <a:pos x="186" y="0"/>
              </a:cxn>
              <a:cxn ang="0">
                <a:pos x="220" y="3"/>
              </a:cxn>
              <a:cxn ang="0">
                <a:pos x="253" y="13"/>
              </a:cxn>
              <a:cxn ang="0">
                <a:pos x="284" y="28"/>
              </a:cxn>
              <a:cxn ang="0">
                <a:pos x="311" y="48"/>
              </a:cxn>
              <a:cxn ang="0">
                <a:pos x="334" y="73"/>
              </a:cxn>
              <a:cxn ang="0">
                <a:pos x="352" y="103"/>
              </a:cxn>
              <a:cxn ang="0">
                <a:pos x="365" y="134"/>
              </a:cxn>
              <a:cxn ang="0">
                <a:pos x="371" y="168"/>
              </a:cxn>
              <a:cxn ang="0">
                <a:pos x="371" y="202"/>
              </a:cxn>
              <a:cxn ang="0">
                <a:pos x="365" y="236"/>
              </a:cxn>
              <a:cxn ang="0">
                <a:pos x="352" y="268"/>
              </a:cxn>
              <a:cxn ang="0">
                <a:pos x="334" y="297"/>
              </a:cxn>
              <a:cxn ang="0">
                <a:pos x="311" y="322"/>
              </a:cxn>
              <a:cxn ang="0">
                <a:pos x="284" y="343"/>
              </a:cxn>
              <a:cxn ang="0">
                <a:pos x="253" y="358"/>
              </a:cxn>
              <a:cxn ang="0">
                <a:pos x="220" y="368"/>
              </a:cxn>
              <a:cxn ang="0">
                <a:pos x="186" y="370"/>
              </a:cxn>
              <a:cxn ang="0">
                <a:pos x="152" y="368"/>
              </a:cxn>
              <a:cxn ang="0">
                <a:pos x="119" y="358"/>
              </a:cxn>
              <a:cxn ang="0">
                <a:pos x="88" y="343"/>
              </a:cxn>
              <a:cxn ang="0">
                <a:pos x="61" y="322"/>
              </a:cxn>
              <a:cxn ang="0">
                <a:pos x="38" y="297"/>
              </a:cxn>
              <a:cxn ang="0">
                <a:pos x="20" y="268"/>
              </a:cxn>
              <a:cxn ang="0">
                <a:pos x="8" y="236"/>
              </a:cxn>
              <a:cxn ang="0">
                <a:pos x="1" y="202"/>
              </a:cxn>
            </a:cxnLst>
            <a:rect l="0" t="0" r="r" b="b"/>
            <a:pathLst>
              <a:path w="372" h="370">
                <a:moveTo>
                  <a:pt x="0" y="185"/>
                </a:moveTo>
                <a:lnTo>
                  <a:pt x="1" y="168"/>
                </a:lnTo>
                <a:lnTo>
                  <a:pt x="3" y="151"/>
                </a:lnTo>
                <a:lnTo>
                  <a:pt x="8" y="134"/>
                </a:lnTo>
                <a:lnTo>
                  <a:pt x="13" y="118"/>
                </a:lnTo>
                <a:lnTo>
                  <a:pt x="20" y="103"/>
                </a:lnTo>
                <a:lnTo>
                  <a:pt x="28" y="87"/>
                </a:lnTo>
                <a:lnTo>
                  <a:pt x="38" y="73"/>
                </a:lnTo>
                <a:lnTo>
                  <a:pt x="49" y="60"/>
                </a:lnTo>
                <a:lnTo>
                  <a:pt x="61" y="48"/>
                </a:lnTo>
                <a:lnTo>
                  <a:pt x="74" y="37"/>
                </a:lnTo>
                <a:lnTo>
                  <a:pt x="88" y="28"/>
                </a:lnTo>
                <a:lnTo>
                  <a:pt x="103" y="19"/>
                </a:lnTo>
                <a:lnTo>
                  <a:pt x="119" y="13"/>
                </a:lnTo>
                <a:lnTo>
                  <a:pt x="135" y="7"/>
                </a:lnTo>
                <a:lnTo>
                  <a:pt x="152" y="3"/>
                </a:lnTo>
                <a:lnTo>
                  <a:pt x="169" y="1"/>
                </a:lnTo>
                <a:lnTo>
                  <a:pt x="186" y="0"/>
                </a:lnTo>
                <a:lnTo>
                  <a:pt x="203" y="1"/>
                </a:lnTo>
                <a:lnTo>
                  <a:pt x="220" y="3"/>
                </a:lnTo>
                <a:lnTo>
                  <a:pt x="237" y="7"/>
                </a:lnTo>
                <a:lnTo>
                  <a:pt x="253" y="13"/>
                </a:lnTo>
                <a:lnTo>
                  <a:pt x="269" y="19"/>
                </a:lnTo>
                <a:lnTo>
                  <a:pt x="284" y="28"/>
                </a:lnTo>
                <a:lnTo>
                  <a:pt x="298" y="37"/>
                </a:lnTo>
                <a:lnTo>
                  <a:pt x="311" y="48"/>
                </a:lnTo>
                <a:lnTo>
                  <a:pt x="323" y="60"/>
                </a:lnTo>
                <a:lnTo>
                  <a:pt x="334" y="73"/>
                </a:lnTo>
                <a:lnTo>
                  <a:pt x="344" y="87"/>
                </a:lnTo>
                <a:lnTo>
                  <a:pt x="352" y="103"/>
                </a:lnTo>
                <a:lnTo>
                  <a:pt x="359" y="118"/>
                </a:lnTo>
                <a:lnTo>
                  <a:pt x="365" y="134"/>
                </a:lnTo>
                <a:lnTo>
                  <a:pt x="369" y="151"/>
                </a:lnTo>
                <a:lnTo>
                  <a:pt x="371" y="168"/>
                </a:lnTo>
                <a:lnTo>
                  <a:pt x="372" y="185"/>
                </a:lnTo>
                <a:lnTo>
                  <a:pt x="371" y="202"/>
                </a:lnTo>
                <a:lnTo>
                  <a:pt x="369" y="219"/>
                </a:lnTo>
                <a:lnTo>
                  <a:pt x="365" y="236"/>
                </a:lnTo>
                <a:lnTo>
                  <a:pt x="359" y="252"/>
                </a:lnTo>
                <a:lnTo>
                  <a:pt x="352" y="268"/>
                </a:lnTo>
                <a:lnTo>
                  <a:pt x="344" y="283"/>
                </a:lnTo>
                <a:lnTo>
                  <a:pt x="334" y="297"/>
                </a:lnTo>
                <a:lnTo>
                  <a:pt x="323" y="310"/>
                </a:lnTo>
                <a:lnTo>
                  <a:pt x="311" y="322"/>
                </a:lnTo>
                <a:lnTo>
                  <a:pt x="298" y="333"/>
                </a:lnTo>
                <a:lnTo>
                  <a:pt x="284" y="343"/>
                </a:lnTo>
                <a:lnTo>
                  <a:pt x="269" y="351"/>
                </a:lnTo>
                <a:lnTo>
                  <a:pt x="253" y="358"/>
                </a:lnTo>
                <a:lnTo>
                  <a:pt x="237" y="363"/>
                </a:lnTo>
                <a:lnTo>
                  <a:pt x="220" y="368"/>
                </a:lnTo>
                <a:lnTo>
                  <a:pt x="203" y="370"/>
                </a:lnTo>
                <a:lnTo>
                  <a:pt x="186" y="370"/>
                </a:lnTo>
                <a:lnTo>
                  <a:pt x="169" y="370"/>
                </a:lnTo>
                <a:lnTo>
                  <a:pt x="152" y="368"/>
                </a:lnTo>
                <a:lnTo>
                  <a:pt x="135" y="363"/>
                </a:lnTo>
                <a:lnTo>
                  <a:pt x="119" y="358"/>
                </a:lnTo>
                <a:lnTo>
                  <a:pt x="103" y="351"/>
                </a:lnTo>
                <a:lnTo>
                  <a:pt x="88" y="343"/>
                </a:lnTo>
                <a:lnTo>
                  <a:pt x="74" y="333"/>
                </a:lnTo>
                <a:lnTo>
                  <a:pt x="61" y="322"/>
                </a:lnTo>
                <a:lnTo>
                  <a:pt x="49" y="310"/>
                </a:lnTo>
                <a:lnTo>
                  <a:pt x="38" y="297"/>
                </a:lnTo>
                <a:lnTo>
                  <a:pt x="28" y="283"/>
                </a:lnTo>
                <a:lnTo>
                  <a:pt x="20" y="268"/>
                </a:lnTo>
                <a:lnTo>
                  <a:pt x="13" y="252"/>
                </a:lnTo>
                <a:lnTo>
                  <a:pt x="8" y="236"/>
                </a:lnTo>
                <a:lnTo>
                  <a:pt x="3" y="219"/>
                </a:lnTo>
                <a:lnTo>
                  <a:pt x="1" y="202"/>
                </a:lnTo>
                <a:lnTo>
                  <a:pt x="0" y="185"/>
                </a:lnTo>
                <a:close/>
              </a:path>
            </a:pathLst>
          </a:custGeom>
          <a:solidFill>
            <a:srgbClr val="00CCFF"/>
          </a:solidFill>
          <a:ln w="3175">
            <a:solidFill>
              <a:srgbClr val="000000"/>
            </a:solidFill>
            <a:prstDash val="solid"/>
            <a:round/>
            <a:headEnd/>
            <a:tailEnd/>
          </a:ln>
        </p:spPr>
        <p:txBody>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endParaRPr lang="en-US"/>
          </a:p>
        </p:txBody>
      </p:sp>
      <p:sp>
        <p:nvSpPr>
          <p:cNvPr id="30" name="Rectangle 29"/>
          <p:cNvSpPr>
            <a:spLocks noChangeArrowheads="1"/>
          </p:cNvSpPr>
          <p:nvPr/>
        </p:nvSpPr>
        <p:spPr bwMode="auto">
          <a:xfrm>
            <a:off x="9337761" y="4178809"/>
            <a:ext cx="185948" cy="138499"/>
          </a:xfrm>
          <a:prstGeom prst="rect">
            <a:avLst/>
          </a:prstGeom>
          <a:noFill/>
          <a:ln w="9525">
            <a:noFill/>
            <a:miter lim="800000"/>
            <a:headEnd/>
            <a:tailEnd/>
          </a:ln>
        </p:spPr>
        <p:txBody>
          <a:bodyPr wrap="none" lIns="0" tIns="0" rIns="0" bIns="0">
            <a:spAutoFit/>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r>
              <a:rPr lang="en-US" sz="900" b="0">
                <a:solidFill>
                  <a:srgbClr val="000000"/>
                </a:solidFill>
              </a:rPr>
              <a:t>File</a:t>
            </a:r>
            <a:endParaRPr lang="en-US" sz="4800" b="0"/>
          </a:p>
        </p:txBody>
      </p:sp>
      <p:sp>
        <p:nvSpPr>
          <p:cNvPr id="31" name="Rectangle 30"/>
          <p:cNvSpPr>
            <a:spLocks noChangeArrowheads="1"/>
          </p:cNvSpPr>
          <p:nvPr/>
        </p:nvSpPr>
        <p:spPr bwMode="auto">
          <a:xfrm>
            <a:off x="9207872" y="4289934"/>
            <a:ext cx="455253" cy="138499"/>
          </a:xfrm>
          <a:prstGeom prst="rect">
            <a:avLst/>
          </a:prstGeom>
          <a:noFill/>
          <a:ln w="9525">
            <a:noFill/>
            <a:miter lim="800000"/>
            <a:headEnd/>
            <a:tailEnd/>
          </a:ln>
        </p:spPr>
        <p:txBody>
          <a:bodyPr wrap="none" lIns="0" tIns="0" rIns="0" bIns="0">
            <a:spAutoFit/>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r>
              <a:rPr lang="en-US" sz="900" b="0" dirty="0" smtClean="0">
                <a:solidFill>
                  <a:srgbClr val="000000"/>
                </a:solidFill>
              </a:rPr>
              <a:t>Manager</a:t>
            </a:r>
          </a:p>
        </p:txBody>
      </p:sp>
      <p:sp>
        <p:nvSpPr>
          <p:cNvPr id="32" name="Rectangle 31"/>
          <p:cNvSpPr>
            <a:spLocks noChangeArrowheads="1"/>
          </p:cNvSpPr>
          <p:nvPr/>
        </p:nvSpPr>
        <p:spPr bwMode="auto">
          <a:xfrm>
            <a:off x="5891404" y="6261736"/>
            <a:ext cx="1014412" cy="123111"/>
          </a:xfrm>
          <a:prstGeom prst="rect">
            <a:avLst/>
          </a:prstGeom>
          <a:noFill/>
          <a:ln w="9525">
            <a:noFill/>
            <a:miter lim="800000"/>
            <a:headEnd/>
            <a:tailEnd/>
          </a:ln>
        </p:spPr>
        <p:txBody>
          <a:bodyPr lIns="0" tIns="0" rIns="0" bIns="0">
            <a:spAutoFit/>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r>
              <a:rPr lang="en-US" sz="800" b="0" dirty="0">
                <a:solidFill>
                  <a:srgbClr val="000000"/>
                </a:solidFill>
              </a:rPr>
              <a:t>Commands</a:t>
            </a:r>
            <a:endParaRPr lang="en-US" sz="4400" b="0" dirty="0"/>
          </a:p>
        </p:txBody>
      </p:sp>
      <p:sp>
        <p:nvSpPr>
          <p:cNvPr id="33" name="Freeform 32"/>
          <p:cNvSpPr>
            <a:spLocks/>
          </p:cNvSpPr>
          <p:nvPr/>
        </p:nvSpPr>
        <p:spPr bwMode="auto">
          <a:xfrm>
            <a:off x="103633" y="6597651"/>
            <a:ext cx="258763" cy="260350"/>
          </a:xfrm>
          <a:custGeom>
            <a:avLst/>
            <a:gdLst/>
            <a:ahLst/>
            <a:cxnLst>
              <a:cxn ang="0">
                <a:pos x="0" y="78"/>
              </a:cxn>
              <a:cxn ang="0">
                <a:pos x="1" y="67"/>
              </a:cxn>
              <a:cxn ang="0">
                <a:pos x="3" y="56"/>
              </a:cxn>
              <a:cxn ang="0">
                <a:pos x="7" y="46"/>
              </a:cxn>
              <a:cxn ang="0">
                <a:pos x="12" y="36"/>
              </a:cxn>
              <a:cxn ang="0">
                <a:pos x="19" y="27"/>
              </a:cxn>
              <a:cxn ang="0">
                <a:pos x="27" y="19"/>
              </a:cxn>
              <a:cxn ang="0">
                <a:pos x="35" y="13"/>
              </a:cxn>
              <a:cxn ang="0">
                <a:pos x="45" y="7"/>
              </a:cxn>
              <a:cxn ang="0">
                <a:pos x="56" y="4"/>
              </a:cxn>
              <a:cxn ang="0">
                <a:pos x="66" y="1"/>
              </a:cxn>
              <a:cxn ang="0">
                <a:pos x="77" y="0"/>
              </a:cxn>
              <a:cxn ang="0">
                <a:pos x="88" y="1"/>
              </a:cxn>
              <a:cxn ang="0">
                <a:pos x="99" y="4"/>
              </a:cxn>
              <a:cxn ang="0">
                <a:pos x="110" y="7"/>
              </a:cxn>
              <a:cxn ang="0">
                <a:pos x="119" y="13"/>
              </a:cxn>
              <a:cxn ang="0">
                <a:pos x="128" y="19"/>
              </a:cxn>
              <a:cxn ang="0">
                <a:pos x="136" y="27"/>
              </a:cxn>
              <a:cxn ang="0">
                <a:pos x="142" y="36"/>
              </a:cxn>
              <a:cxn ang="0">
                <a:pos x="148" y="46"/>
              </a:cxn>
              <a:cxn ang="0">
                <a:pos x="152" y="56"/>
              </a:cxn>
              <a:cxn ang="0">
                <a:pos x="154" y="67"/>
              </a:cxn>
              <a:cxn ang="0">
                <a:pos x="155" y="78"/>
              </a:cxn>
              <a:cxn ang="0">
                <a:pos x="154" y="88"/>
              </a:cxn>
              <a:cxn ang="0">
                <a:pos x="152" y="99"/>
              </a:cxn>
              <a:cxn ang="0">
                <a:pos x="148" y="110"/>
              </a:cxn>
              <a:cxn ang="0">
                <a:pos x="142" y="119"/>
              </a:cxn>
              <a:cxn ang="0">
                <a:pos x="136" y="128"/>
              </a:cxn>
              <a:cxn ang="0">
                <a:pos x="128" y="136"/>
              </a:cxn>
              <a:cxn ang="0">
                <a:pos x="119" y="143"/>
              </a:cxn>
              <a:cxn ang="0">
                <a:pos x="110" y="148"/>
              </a:cxn>
              <a:cxn ang="0">
                <a:pos x="99" y="152"/>
              </a:cxn>
              <a:cxn ang="0">
                <a:pos x="88" y="154"/>
              </a:cxn>
              <a:cxn ang="0">
                <a:pos x="77" y="155"/>
              </a:cxn>
              <a:cxn ang="0">
                <a:pos x="66" y="154"/>
              </a:cxn>
              <a:cxn ang="0">
                <a:pos x="56" y="152"/>
              </a:cxn>
              <a:cxn ang="0">
                <a:pos x="45" y="148"/>
              </a:cxn>
              <a:cxn ang="0">
                <a:pos x="35" y="143"/>
              </a:cxn>
              <a:cxn ang="0">
                <a:pos x="27" y="136"/>
              </a:cxn>
              <a:cxn ang="0">
                <a:pos x="19" y="128"/>
              </a:cxn>
              <a:cxn ang="0">
                <a:pos x="12" y="119"/>
              </a:cxn>
              <a:cxn ang="0">
                <a:pos x="7" y="110"/>
              </a:cxn>
              <a:cxn ang="0">
                <a:pos x="3" y="99"/>
              </a:cxn>
              <a:cxn ang="0">
                <a:pos x="1" y="88"/>
              </a:cxn>
              <a:cxn ang="0">
                <a:pos x="0" y="78"/>
              </a:cxn>
            </a:cxnLst>
            <a:rect l="0" t="0" r="r" b="b"/>
            <a:pathLst>
              <a:path w="155" h="155">
                <a:moveTo>
                  <a:pt x="0" y="78"/>
                </a:moveTo>
                <a:lnTo>
                  <a:pt x="1" y="67"/>
                </a:lnTo>
                <a:lnTo>
                  <a:pt x="3" y="56"/>
                </a:lnTo>
                <a:lnTo>
                  <a:pt x="7" y="46"/>
                </a:lnTo>
                <a:lnTo>
                  <a:pt x="12" y="36"/>
                </a:lnTo>
                <a:lnTo>
                  <a:pt x="19" y="27"/>
                </a:lnTo>
                <a:lnTo>
                  <a:pt x="27" y="19"/>
                </a:lnTo>
                <a:lnTo>
                  <a:pt x="35" y="13"/>
                </a:lnTo>
                <a:lnTo>
                  <a:pt x="45" y="7"/>
                </a:lnTo>
                <a:lnTo>
                  <a:pt x="56" y="4"/>
                </a:lnTo>
                <a:lnTo>
                  <a:pt x="66" y="1"/>
                </a:lnTo>
                <a:lnTo>
                  <a:pt x="77" y="0"/>
                </a:lnTo>
                <a:lnTo>
                  <a:pt x="88" y="1"/>
                </a:lnTo>
                <a:lnTo>
                  <a:pt x="99" y="4"/>
                </a:lnTo>
                <a:lnTo>
                  <a:pt x="110" y="7"/>
                </a:lnTo>
                <a:lnTo>
                  <a:pt x="119" y="13"/>
                </a:lnTo>
                <a:lnTo>
                  <a:pt x="128" y="19"/>
                </a:lnTo>
                <a:lnTo>
                  <a:pt x="136" y="27"/>
                </a:lnTo>
                <a:lnTo>
                  <a:pt x="142" y="36"/>
                </a:lnTo>
                <a:lnTo>
                  <a:pt x="148" y="46"/>
                </a:lnTo>
                <a:lnTo>
                  <a:pt x="152" y="56"/>
                </a:lnTo>
                <a:lnTo>
                  <a:pt x="154" y="67"/>
                </a:lnTo>
                <a:lnTo>
                  <a:pt x="155" y="78"/>
                </a:lnTo>
                <a:lnTo>
                  <a:pt x="154" y="88"/>
                </a:lnTo>
                <a:lnTo>
                  <a:pt x="152" y="99"/>
                </a:lnTo>
                <a:lnTo>
                  <a:pt x="148" y="110"/>
                </a:lnTo>
                <a:lnTo>
                  <a:pt x="142" y="119"/>
                </a:lnTo>
                <a:lnTo>
                  <a:pt x="136" y="128"/>
                </a:lnTo>
                <a:lnTo>
                  <a:pt x="128" y="136"/>
                </a:lnTo>
                <a:lnTo>
                  <a:pt x="119" y="143"/>
                </a:lnTo>
                <a:lnTo>
                  <a:pt x="110" y="148"/>
                </a:lnTo>
                <a:lnTo>
                  <a:pt x="99" y="152"/>
                </a:lnTo>
                <a:lnTo>
                  <a:pt x="88" y="154"/>
                </a:lnTo>
                <a:lnTo>
                  <a:pt x="77" y="155"/>
                </a:lnTo>
                <a:lnTo>
                  <a:pt x="66" y="154"/>
                </a:lnTo>
                <a:lnTo>
                  <a:pt x="56" y="152"/>
                </a:lnTo>
                <a:lnTo>
                  <a:pt x="45" y="148"/>
                </a:lnTo>
                <a:lnTo>
                  <a:pt x="35" y="143"/>
                </a:lnTo>
                <a:lnTo>
                  <a:pt x="27" y="136"/>
                </a:lnTo>
                <a:lnTo>
                  <a:pt x="19" y="128"/>
                </a:lnTo>
                <a:lnTo>
                  <a:pt x="12" y="119"/>
                </a:lnTo>
                <a:lnTo>
                  <a:pt x="7" y="110"/>
                </a:lnTo>
                <a:lnTo>
                  <a:pt x="3" y="99"/>
                </a:lnTo>
                <a:lnTo>
                  <a:pt x="1" y="88"/>
                </a:lnTo>
                <a:lnTo>
                  <a:pt x="0" y="78"/>
                </a:lnTo>
                <a:close/>
              </a:path>
            </a:pathLst>
          </a:custGeom>
          <a:solidFill>
            <a:srgbClr val="00FF00"/>
          </a:solidFill>
          <a:ln w="3175">
            <a:solidFill>
              <a:srgbClr val="000000"/>
            </a:solidFill>
            <a:prstDash val="solid"/>
            <a:round/>
            <a:headEnd/>
            <a:tailEnd/>
          </a:ln>
        </p:spPr>
        <p:txBody>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endParaRPr lang="en-US"/>
          </a:p>
        </p:txBody>
      </p:sp>
      <p:sp>
        <p:nvSpPr>
          <p:cNvPr id="34" name="Freeform 33"/>
          <p:cNvSpPr>
            <a:spLocks/>
          </p:cNvSpPr>
          <p:nvPr/>
        </p:nvSpPr>
        <p:spPr bwMode="auto">
          <a:xfrm>
            <a:off x="113158" y="5861051"/>
            <a:ext cx="258763" cy="258763"/>
          </a:xfrm>
          <a:custGeom>
            <a:avLst/>
            <a:gdLst/>
            <a:ahLst/>
            <a:cxnLst>
              <a:cxn ang="0">
                <a:pos x="0" y="77"/>
              </a:cxn>
              <a:cxn ang="0">
                <a:pos x="1" y="66"/>
              </a:cxn>
              <a:cxn ang="0">
                <a:pos x="3" y="55"/>
              </a:cxn>
              <a:cxn ang="0">
                <a:pos x="7" y="45"/>
              </a:cxn>
              <a:cxn ang="0">
                <a:pos x="12" y="35"/>
              </a:cxn>
              <a:cxn ang="0">
                <a:pos x="19" y="26"/>
              </a:cxn>
              <a:cxn ang="0">
                <a:pos x="27" y="19"/>
              </a:cxn>
              <a:cxn ang="0">
                <a:pos x="35" y="12"/>
              </a:cxn>
              <a:cxn ang="0">
                <a:pos x="45" y="7"/>
              </a:cxn>
              <a:cxn ang="0">
                <a:pos x="56" y="3"/>
              </a:cxn>
              <a:cxn ang="0">
                <a:pos x="66" y="0"/>
              </a:cxn>
              <a:cxn ang="0">
                <a:pos x="77" y="0"/>
              </a:cxn>
              <a:cxn ang="0">
                <a:pos x="88" y="0"/>
              </a:cxn>
              <a:cxn ang="0">
                <a:pos x="99" y="3"/>
              </a:cxn>
              <a:cxn ang="0">
                <a:pos x="110" y="7"/>
              </a:cxn>
              <a:cxn ang="0">
                <a:pos x="119" y="12"/>
              </a:cxn>
              <a:cxn ang="0">
                <a:pos x="128" y="19"/>
              </a:cxn>
              <a:cxn ang="0">
                <a:pos x="136" y="26"/>
              </a:cxn>
              <a:cxn ang="0">
                <a:pos x="142" y="35"/>
              </a:cxn>
              <a:cxn ang="0">
                <a:pos x="148" y="45"/>
              </a:cxn>
              <a:cxn ang="0">
                <a:pos x="152" y="55"/>
              </a:cxn>
              <a:cxn ang="0">
                <a:pos x="154" y="66"/>
              </a:cxn>
              <a:cxn ang="0">
                <a:pos x="155" y="77"/>
              </a:cxn>
              <a:cxn ang="0">
                <a:pos x="154" y="88"/>
              </a:cxn>
              <a:cxn ang="0">
                <a:pos x="152" y="99"/>
              </a:cxn>
              <a:cxn ang="0">
                <a:pos x="148" y="109"/>
              </a:cxn>
              <a:cxn ang="0">
                <a:pos x="142" y="119"/>
              </a:cxn>
              <a:cxn ang="0">
                <a:pos x="136" y="128"/>
              </a:cxn>
              <a:cxn ang="0">
                <a:pos x="128" y="135"/>
              </a:cxn>
              <a:cxn ang="0">
                <a:pos x="119" y="142"/>
              </a:cxn>
              <a:cxn ang="0">
                <a:pos x="110" y="147"/>
              </a:cxn>
              <a:cxn ang="0">
                <a:pos x="99" y="151"/>
              </a:cxn>
              <a:cxn ang="0">
                <a:pos x="88" y="153"/>
              </a:cxn>
              <a:cxn ang="0">
                <a:pos x="77" y="154"/>
              </a:cxn>
              <a:cxn ang="0">
                <a:pos x="66" y="153"/>
              </a:cxn>
              <a:cxn ang="0">
                <a:pos x="56" y="151"/>
              </a:cxn>
              <a:cxn ang="0">
                <a:pos x="45" y="147"/>
              </a:cxn>
              <a:cxn ang="0">
                <a:pos x="35" y="142"/>
              </a:cxn>
              <a:cxn ang="0">
                <a:pos x="27" y="135"/>
              </a:cxn>
              <a:cxn ang="0">
                <a:pos x="19" y="128"/>
              </a:cxn>
              <a:cxn ang="0">
                <a:pos x="12" y="119"/>
              </a:cxn>
              <a:cxn ang="0">
                <a:pos x="7" y="109"/>
              </a:cxn>
              <a:cxn ang="0">
                <a:pos x="3" y="99"/>
              </a:cxn>
              <a:cxn ang="0">
                <a:pos x="1" y="88"/>
              </a:cxn>
              <a:cxn ang="0">
                <a:pos x="0" y="77"/>
              </a:cxn>
            </a:cxnLst>
            <a:rect l="0" t="0" r="r" b="b"/>
            <a:pathLst>
              <a:path w="155" h="154">
                <a:moveTo>
                  <a:pt x="0" y="77"/>
                </a:moveTo>
                <a:lnTo>
                  <a:pt x="1" y="66"/>
                </a:lnTo>
                <a:lnTo>
                  <a:pt x="3" y="55"/>
                </a:lnTo>
                <a:lnTo>
                  <a:pt x="7" y="45"/>
                </a:lnTo>
                <a:lnTo>
                  <a:pt x="12" y="35"/>
                </a:lnTo>
                <a:lnTo>
                  <a:pt x="19" y="26"/>
                </a:lnTo>
                <a:lnTo>
                  <a:pt x="27" y="19"/>
                </a:lnTo>
                <a:lnTo>
                  <a:pt x="35" y="12"/>
                </a:lnTo>
                <a:lnTo>
                  <a:pt x="45" y="7"/>
                </a:lnTo>
                <a:lnTo>
                  <a:pt x="56" y="3"/>
                </a:lnTo>
                <a:lnTo>
                  <a:pt x="66" y="0"/>
                </a:lnTo>
                <a:lnTo>
                  <a:pt x="77" y="0"/>
                </a:lnTo>
                <a:lnTo>
                  <a:pt x="88" y="0"/>
                </a:lnTo>
                <a:lnTo>
                  <a:pt x="99" y="3"/>
                </a:lnTo>
                <a:lnTo>
                  <a:pt x="110" y="7"/>
                </a:lnTo>
                <a:lnTo>
                  <a:pt x="119" y="12"/>
                </a:lnTo>
                <a:lnTo>
                  <a:pt x="128" y="19"/>
                </a:lnTo>
                <a:lnTo>
                  <a:pt x="136" y="26"/>
                </a:lnTo>
                <a:lnTo>
                  <a:pt x="142" y="35"/>
                </a:lnTo>
                <a:lnTo>
                  <a:pt x="148" y="45"/>
                </a:lnTo>
                <a:lnTo>
                  <a:pt x="152" y="55"/>
                </a:lnTo>
                <a:lnTo>
                  <a:pt x="154" y="66"/>
                </a:lnTo>
                <a:lnTo>
                  <a:pt x="155" y="77"/>
                </a:lnTo>
                <a:lnTo>
                  <a:pt x="154" y="88"/>
                </a:lnTo>
                <a:lnTo>
                  <a:pt x="152" y="99"/>
                </a:lnTo>
                <a:lnTo>
                  <a:pt x="148" y="109"/>
                </a:lnTo>
                <a:lnTo>
                  <a:pt x="142" y="119"/>
                </a:lnTo>
                <a:lnTo>
                  <a:pt x="136" y="128"/>
                </a:lnTo>
                <a:lnTo>
                  <a:pt x="128" y="135"/>
                </a:lnTo>
                <a:lnTo>
                  <a:pt x="119" y="142"/>
                </a:lnTo>
                <a:lnTo>
                  <a:pt x="110" y="147"/>
                </a:lnTo>
                <a:lnTo>
                  <a:pt x="99" y="151"/>
                </a:lnTo>
                <a:lnTo>
                  <a:pt x="88" y="153"/>
                </a:lnTo>
                <a:lnTo>
                  <a:pt x="77" y="154"/>
                </a:lnTo>
                <a:lnTo>
                  <a:pt x="66" y="153"/>
                </a:lnTo>
                <a:lnTo>
                  <a:pt x="56" y="151"/>
                </a:lnTo>
                <a:lnTo>
                  <a:pt x="45" y="147"/>
                </a:lnTo>
                <a:lnTo>
                  <a:pt x="35" y="142"/>
                </a:lnTo>
                <a:lnTo>
                  <a:pt x="27" y="135"/>
                </a:lnTo>
                <a:lnTo>
                  <a:pt x="19" y="128"/>
                </a:lnTo>
                <a:lnTo>
                  <a:pt x="12" y="119"/>
                </a:lnTo>
                <a:lnTo>
                  <a:pt x="7" y="109"/>
                </a:lnTo>
                <a:lnTo>
                  <a:pt x="3" y="99"/>
                </a:lnTo>
                <a:lnTo>
                  <a:pt x="1" y="88"/>
                </a:lnTo>
                <a:lnTo>
                  <a:pt x="0" y="77"/>
                </a:lnTo>
                <a:close/>
              </a:path>
            </a:pathLst>
          </a:custGeom>
          <a:solidFill>
            <a:srgbClr val="00CCFF"/>
          </a:solidFill>
          <a:ln w="3175">
            <a:solidFill>
              <a:srgbClr val="000000"/>
            </a:solidFill>
            <a:prstDash val="solid"/>
            <a:round/>
            <a:headEnd/>
            <a:tailEnd/>
          </a:ln>
        </p:spPr>
        <p:txBody>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endParaRPr lang="en-US"/>
          </a:p>
        </p:txBody>
      </p:sp>
      <p:sp>
        <p:nvSpPr>
          <p:cNvPr id="35" name="Rectangle 34"/>
          <p:cNvSpPr>
            <a:spLocks noChangeArrowheads="1"/>
          </p:cNvSpPr>
          <p:nvPr/>
        </p:nvSpPr>
        <p:spPr bwMode="auto">
          <a:xfrm>
            <a:off x="408433" y="5918201"/>
            <a:ext cx="1116147" cy="153888"/>
          </a:xfrm>
          <a:prstGeom prst="rect">
            <a:avLst/>
          </a:prstGeom>
          <a:noFill/>
          <a:ln w="9525">
            <a:noFill/>
            <a:miter lim="800000"/>
            <a:headEnd/>
            <a:tailEnd/>
          </a:ln>
        </p:spPr>
        <p:txBody>
          <a:bodyPr wrap="square" lIns="0" tIns="0" rIns="0" bIns="0">
            <a:spAutoFit/>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r>
              <a:rPr lang="en-US" sz="1000" b="0" dirty="0" smtClean="0">
                <a:solidFill>
                  <a:srgbClr val="000000"/>
                </a:solidFill>
              </a:rPr>
              <a:t> cFS Applications</a:t>
            </a:r>
            <a:endParaRPr lang="en-US" sz="4400" b="0" dirty="0"/>
          </a:p>
        </p:txBody>
      </p:sp>
      <p:sp>
        <p:nvSpPr>
          <p:cNvPr id="36" name="Freeform 35"/>
          <p:cNvSpPr>
            <a:spLocks/>
          </p:cNvSpPr>
          <p:nvPr/>
        </p:nvSpPr>
        <p:spPr bwMode="auto">
          <a:xfrm>
            <a:off x="4808729" y="5437824"/>
            <a:ext cx="620712" cy="622300"/>
          </a:xfrm>
          <a:custGeom>
            <a:avLst/>
            <a:gdLst/>
            <a:ahLst/>
            <a:cxnLst>
              <a:cxn ang="0">
                <a:pos x="1" y="168"/>
              </a:cxn>
              <a:cxn ang="0">
                <a:pos x="7" y="134"/>
              </a:cxn>
              <a:cxn ang="0">
                <a:pos x="19" y="103"/>
              </a:cxn>
              <a:cxn ang="0">
                <a:pos x="38" y="73"/>
              </a:cxn>
              <a:cxn ang="0">
                <a:pos x="61" y="48"/>
              </a:cxn>
              <a:cxn ang="0">
                <a:pos x="88" y="28"/>
              </a:cxn>
              <a:cxn ang="0">
                <a:pos x="119" y="13"/>
              </a:cxn>
              <a:cxn ang="0">
                <a:pos x="152" y="3"/>
              </a:cxn>
              <a:cxn ang="0">
                <a:pos x="186" y="0"/>
              </a:cxn>
              <a:cxn ang="0">
                <a:pos x="220" y="3"/>
              </a:cxn>
              <a:cxn ang="0">
                <a:pos x="253" y="13"/>
              </a:cxn>
              <a:cxn ang="0">
                <a:pos x="283" y="28"/>
              </a:cxn>
              <a:cxn ang="0">
                <a:pos x="311" y="48"/>
              </a:cxn>
              <a:cxn ang="0">
                <a:pos x="334" y="73"/>
              </a:cxn>
              <a:cxn ang="0">
                <a:pos x="352" y="103"/>
              </a:cxn>
              <a:cxn ang="0">
                <a:pos x="364" y="134"/>
              </a:cxn>
              <a:cxn ang="0">
                <a:pos x="371" y="168"/>
              </a:cxn>
              <a:cxn ang="0">
                <a:pos x="371" y="202"/>
              </a:cxn>
              <a:cxn ang="0">
                <a:pos x="364" y="236"/>
              </a:cxn>
              <a:cxn ang="0">
                <a:pos x="352" y="268"/>
              </a:cxn>
              <a:cxn ang="0">
                <a:pos x="334" y="297"/>
              </a:cxn>
              <a:cxn ang="0">
                <a:pos x="311" y="322"/>
              </a:cxn>
              <a:cxn ang="0">
                <a:pos x="283" y="343"/>
              </a:cxn>
              <a:cxn ang="0">
                <a:pos x="253" y="358"/>
              </a:cxn>
              <a:cxn ang="0">
                <a:pos x="220" y="368"/>
              </a:cxn>
              <a:cxn ang="0">
                <a:pos x="186" y="370"/>
              </a:cxn>
              <a:cxn ang="0">
                <a:pos x="152" y="368"/>
              </a:cxn>
              <a:cxn ang="0">
                <a:pos x="119" y="358"/>
              </a:cxn>
              <a:cxn ang="0">
                <a:pos x="88" y="343"/>
              </a:cxn>
              <a:cxn ang="0">
                <a:pos x="61" y="322"/>
              </a:cxn>
              <a:cxn ang="0">
                <a:pos x="38" y="297"/>
              </a:cxn>
              <a:cxn ang="0">
                <a:pos x="19" y="268"/>
              </a:cxn>
              <a:cxn ang="0">
                <a:pos x="7" y="236"/>
              </a:cxn>
              <a:cxn ang="0">
                <a:pos x="1" y="202"/>
              </a:cxn>
            </a:cxnLst>
            <a:rect l="0" t="0" r="r" b="b"/>
            <a:pathLst>
              <a:path w="371" h="370">
                <a:moveTo>
                  <a:pt x="0" y="185"/>
                </a:moveTo>
                <a:lnTo>
                  <a:pt x="1" y="168"/>
                </a:lnTo>
                <a:lnTo>
                  <a:pt x="3" y="151"/>
                </a:lnTo>
                <a:lnTo>
                  <a:pt x="7" y="134"/>
                </a:lnTo>
                <a:lnTo>
                  <a:pt x="13" y="118"/>
                </a:lnTo>
                <a:lnTo>
                  <a:pt x="19" y="103"/>
                </a:lnTo>
                <a:lnTo>
                  <a:pt x="28" y="87"/>
                </a:lnTo>
                <a:lnTo>
                  <a:pt x="38" y="73"/>
                </a:lnTo>
                <a:lnTo>
                  <a:pt x="49" y="60"/>
                </a:lnTo>
                <a:lnTo>
                  <a:pt x="61" y="48"/>
                </a:lnTo>
                <a:lnTo>
                  <a:pt x="74" y="37"/>
                </a:lnTo>
                <a:lnTo>
                  <a:pt x="88" y="28"/>
                </a:lnTo>
                <a:lnTo>
                  <a:pt x="103" y="19"/>
                </a:lnTo>
                <a:lnTo>
                  <a:pt x="119" y="13"/>
                </a:lnTo>
                <a:lnTo>
                  <a:pt x="135" y="7"/>
                </a:lnTo>
                <a:lnTo>
                  <a:pt x="152" y="3"/>
                </a:lnTo>
                <a:lnTo>
                  <a:pt x="169" y="1"/>
                </a:lnTo>
                <a:lnTo>
                  <a:pt x="186" y="0"/>
                </a:lnTo>
                <a:lnTo>
                  <a:pt x="203" y="1"/>
                </a:lnTo>
                <a:lnTo>
                  <a:pt x="220" y="3"/>
                </a:lnTo>
                <a:lnTo>
                  <a:pt x="236" y="7"/>
                </a:lnTo>
                <a:lnTo>
                  <a:pt x="253" y="13"/>
                </a:lnTo>
                <a:lnTo>
                  <a:pt x="269" y="19"/>
                </a:lnTo>
                <a:lnTo>
                  <a:pt x="283" y="28"/>
                </a:lnTo>
                <a:lnTo>
                  <a:pt x="298" y="37"/>
                </a:lnTo>
                <a:lnTo>
                  <a:pt x="311" y="48"/>
                </a:lnTo>
                <a:lnTo>
                  <a:pt x="323" y="60"/>
                </a:lnTo>
                <a:lnTo>
                  <a:pt x="334" y="73"/>
                </a:lnTo>
                <a:lnTo>
                  <a:pt x="344" y="87"/>
                </a:lnTo>
                <a:lnTo>
                  <a:pt x="352" y="103"/>
                </a:lnTo>
                <a:lnTo>
                  <a:pt x="359" y="118"/>
                </a:lnTo>
                <a:lnTo>
                  <a:pt x="364" y="134"/>
                </a:lnTo>
                <a:lnTo>
                  <a:pt x="368" y="151"/>
                </a:lnTo>
                <a:lnTo>
                  <a:pt x="371" y="168"/>
                </a:lnTo>
                <a:lnTo>
                  <a:pt x="371" y="185"/>
                </a:lnTo>
                <a:lnTo>
                  <a:pt x="371" y="202"/>
                </a:lnTo>
                <a:lnTo>
                  <a:pt x="368" y="219"/>
                </a:lnTo>
                <a:lnTo>
                  <a:pt x="364" y="236"/>
                </a:lnTo>
                <a:lnTo>
                  <a:pt x="359" y="252"/>
                </a:lnTo>
                <a:lnTo>
                  <a:pt x="352" y="268"/>
                </a:lnTo>
                <a:lnTo>
                  <a:pt x="344" y="283"/>
                </a:lnTo>
                <a:lnTo>
                  <a:pt x="334" y="297"/>
                </a:lnTo>
                <a:lnTo>
                  <a:pt x="323" y="310"/>
                </a:lnTo>
                <a:lnTo>
                  <a:pt x="311" y="322"/>
                </a:lnTo>
                <a:lnTo>
                  <a:pt x="298" y="333"/>
                </a:lnTo>
                <a:lnTo>
                  <a:pt x="283" y="343"/>
                </a:lnTo>
                <a:lnTo>
                  <a:pt x="269" y="351"/>
                </a:lnTo>
                <a:lnTo>
                  <a:pt x="253" y="358"/>
                </a:lnTo>
                <a:lnTo>
                  <a:pt x="236" y="363"/>
                </a:lnTo>
                <a:lnTo>
                  <a:pt x="220" y="368"/>
                </a:lnTo>
                <a:lnTo>
                  <a:pt x="203" y="370"/>
                </a:lnTo>
                <a:lnTo>
                  <a:pt x="186" y="370"/>
                </a:lnTo>
                <a:lnTo>
                  <a:pt x="169" y="370"/>
                </a:lnTo>
                <a:lnTo>
                  <a:pt x="152" y="368"/>
                </a:lnTo>
                <a:lnTo>
                  <a:pt x="135" y="363"/>
                </a:lnTo>
                <a:lnTo>
                  <a:pt x="119" y="358"/>
                </a:lnTo>
                <a:lnTo>
                  <a:pt x="103" y="351"/>
                </a:lnTo>
                <a:lnTo>
                  <a:pt x="88" y="343"/>
                </a:lnTo>
                <a:lnTo>
                  <a:pt x="74" y="333"/>
                </a:lnTo>
                <a:lnTo>
                  <a:pt x="61" y="322"/>
                </a:lnTo>
                <a:lnTo>
                  <a:pt x="49" y="310"/>
                </a:lnTo>
                <a:lnTo>
                  <a:pt x="38" y="297"/>
                </a:lnTo>
                <a:lnTo>
                  <a:pt x="28" y="283"/>
                </a:lnTo>
                <a:lnTo>
                  <a:pt x="19" y="268"/>
                </a:lnTo>
                <a:lnTo>
                  <a:pt x="13" y="252"/>
                </a:lnTo>
                <a:lnTo>
                  <a:pt x="7" y="236"/>
                </a:lnTo>
                <a:lnTo>
                  <a:pt x="3" y="219"/>
                </a:lnTo>
                <a:lnTo>
                  <a:pt x="1" y="202"/>
                </a:lnTo>
                <a:lnTo>
                  <a:pt x="0" y="185"/>
                </a:lnTo>
                <a:close/>
              </a:path>
            </a:pathLst>
          </a:custGeom>
          <a:solidFill>
            <a:srgbClr val="FFFF99"/>
          </a:solidFill>
          <a:ln w="3175">
            <a:solidFill>
              <a:srgbClr val="000000"/>
            </a:solidFill>
            <a:prstDash val="solid"/>
            <a:round/>
            <a:headEnd/>
            <a:tailEnd/>
          </a:ln>
        </p:spPr>
        <p:txBody>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endParaRPr lang="en-US" sz="2400"/>
          </a:p>
        </p:txBody>
      </p:sp>
      <p:sp>
        <p:nvSpPr>
          <p:cNvPr id="37" name="Rectangle 36"/>
          <p:cNvSpPr>
            <a:spLocks noChangeArrowheads="1"/>
          </p:cNvSpPr>
          <p:nvPr/>
        </p:nvSpPr>
        <p:spPr bwMode="auto">
          <a:xfrm>
            <a:off x="5985066" y="6617336"/>
            <a:ext cx="950581" cy="123111"/>
          </a:xfrm>
          <a:prstGeom prst="rect">
            <a:avLst/>
          </a:prstGeom>
          <a:noFill/>
          <a:ln w="9525">
            <a:noFill/>
            <a:miter lim="800000"/>
            <a:headEnd/>
            <a:tailEnd/>
          </a:ln>
        </p:spPr>
        <p:txBody>
          <a:bodyPr wrap="none" lIns="0" tIns="0" rIns="0" bIns="0">
            <a:spAutoFit/>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r>
              <a:rPr lang="en-US" sz="800" b="0" dirty="0">
                <a:solidFill>
                  <a:srgbClr val="000000"/>
                </a:solidFill>
              </a:rPr>
              <a:t>Real-time</a:t>
            </a:r>
            <a:r>
              <a:rPr lang="en-US" sz="700" b="0" dirty="0">
                <a:solidFill>
                  <a:srgbClr val="000000"/>
                </a:solidFill>
              </a:rPr>
              <a:t> </a:t>
            </a:r>
            <a:r>
              <a:rPr lang="en-US" sz="800" b="0" dirty="0">
                <a:solidFill>
                  <a:srgbClr val="000000"/>
                </a:solidFill>
              </a:rPr>
              <a:t>Telemetry </a:t>
            </a:r>
            <a:endParaRPr lang="en-US" sz="4400" b="0" dirty="0"/>
          </a:p>
        </p:txBody>
      </p:sp>
      <p:sp>
        <p:nvSpPr>
          <p:cNvPr id="38" name="Rectangle 37"/>
          <p:cNvSpPr>
            <a:spLocks noChangeArrowheads="1"/>
          </p:cNvSpPr>
          <p:nvPr/>
        </p:nvSpPr>
        <p:spPr bwMode="auto">
          <a:xfrm>
            <a:off x="7126479" y="6280786"/>
            <a:ext cx="928687" cy="312738"/>
          </a:xfrm>
          <a:prstGeom prst="rect">
            <a:avLst/>
          </a:prstGeom>
          <a:solidFill>
            <a:srgbClr val="FFFFFF"/>
          </a:solidFill>
          <a:ln w="3175">
            <a:solidFill>
              <a:srgbClr val="000000"/>
            </a:solidFill>
            <a:miter lim="800000"/>
            <a:headEnd/>
            <a:tailEnd/>
          </a:ln>
        </p:spPr>
        <p:txBody>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endParaRPr lang="en-US"/>
          </a:p>
        </p:txBody>
      </p:sp>
      <p:sp>
        <p:nvSpPr>
          <p:cNvPr id="39" name="Rectangle 38"/>
          <p:cNvSpPr>
            <a:spLocks noChangeArrowheads="1"/>
          </p:cNvSpPr>
          <p:nvPr/>
        </p:nvSpPr>
        <p:spPr bwMode="auto">
          <a:xfrm>
            <a:off x="7243389" y="6333174"/>
            <a:ext cx="714940" cy="246221"/>
          </a:xfrm>
          <a:prstGeom prst="rect">
            <a:avLst/>
          </a:prstGeom>
          <a:noFill/>
          <a:ln w="9525">
            <a:noFill/>
            <a:miter lim="800000"/>
            <a:headEnd/>
            <a:tailEnd/>
          </a:ln>
        </p:spPr>
        <p:txBody>
          <a:bodyPr wrap="none" lIns="0" tIns="0" rIns="0" bIns="0">
            <a:spAutoFit/>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r>
              <a:rPr lang="en-US" sz="800" b="0" dirty="0" smtClean="0">
                <a:solidFill>
                  <a:srgbClr val="000000"/>
                </a:solidFill>
              </a:rPr>
              <a:t>Communication</a:t>
            </a:r>
          </a:p>
          <a:p>
            <a:pPr algn="ctr"/>
            <a:r>
              <a:rPr lang="en-US" sz="800" dirty="0" smtClean="0">
                <a:solidFill>
                  <a:srgbClr val="000000"/>
                </a:solidFill>
              </a:rPr>
              <a:t>Interfaces</a:t>
            </a:r>
            <a:endParaRPr lang="en-US" sz="4400" b="0" dirty="0"/>
          </a:p>
        </p:txBody>
      </p:sp>
      <p:sp>
        <p:nvSpPr>
          <p:cNvPr id="40" name="Rectangle 39"/>
          <p:cNvSpPr>
            <a:spLocks noChangeArrowheads="1"/>
          </p:cNvSpPr>
          <p:nvPr/>
        </p:nvSpPr>
        <p:spPr bwMode="auto">
          <a:xfrm>
            <a:off x="398015" y="6248401"/>
            <a:ext cx="1192634" cy="153888"/>
          </a:xfrm>
          <a:prstGeom prst="rect">
            <a:avLst/>
          </a:prstGeom>
          <a:noFill/>
          <a:ln w="9525">
            <a:noFill/>
            <a:miter lim="800000"/>
            <a:headEnd/>
            <a:tailEnd/>
          </a:ln>
        </p:spPr>
        <p:txBody>
          <a:bodyPr wrap="none" lIns="0" tIns="0" rIns="0" bIns="0">
            <a:spAutoFit/>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r>
              <a:rPr lang="en-US" sz="1000" dirty="0" smtClean="0">
                <a:solidFill>
                  <a:srgbClr val="000000"/>
                </a:solidFill>
              </a:rPr>
              <a:t> </a:t>
            </a:r>
            <a:r>
              <a:rPr lang="en-US" sz="1000" b="0" dirty="0" smtClean="0">
                <a:solidFill>
                  <a:srgbClr val="000000"/>
                </a:solidFill>
              </a:rPr>
              <a:t>Mission Applications</a:t>
            </a:r>
            <a:endParaRPr lang="en-US" sz="4400" b="0" dirty="0"/>
          </a:p>
        </p:txBody>
      </p:sp>
      <p:sp>
        <p:nvSpPr>
          <p:cNvPr id="41" name="Line 56"/>
          <p:cNvSpPr>
            <a:spLocks noChangeShapeType="1"/>
          </p:cNvSpPr>
          <p:nvPr/>
        </p:nvSpPr>
        <p:spPr bwMode="auto">
          <a:xfrm>
            <a:off x="7585266" y="2248409"/>
            <a:ext cx="0" cy="228600"/>
          </a:xfrm>
          <a:prstGeom prst="line">
            <a:avLst/>
          </a:prstGeom>
          <a:noFill/>
          <a:ln w="12700">
            <a:solidFill>
              <a:schemeClr val="tx1"/>
            </a:solidFill>
            <a:round/>
            <a:headEnd/>
            <a:tailEnd type="triangle" w="med" len="med"/>
          </a:ln>
          <a:effectLst/>
        </p:spPr>
        <p:txBody>
          <a:bodyPr wrap="none" anchor="ct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endParaRPr lang="en-US" sz="2400"/>
          </a:p>
        </p:txBody>
      </p:sp>
      <p:sp>
        <p:nvSpPr>
          <p:cNvPr id="42" name="Line 57"/>
          <p:cNvSpPr>
            <a:spLocks noChangeShapeType="1"/>
          </p:cNvSpPr>
          <p:nvPr/>
        </p:nvSpPr>
        <p:spPr bwMode="auto">
          <a:xfrm flipH="1">
            <a:off x="7585266" y="2248409"/>
            <a:ext cx="1295400" cy="0"/>
          </a:xfrm>
          <a:prstGeom prst="line">
            <a:avLst/>
          </a:prstGeom>
          <a:noFill/>
          <a:ln w="12700">
            <a:solidFill>
              <a:schemeClr val="tx1"/>
            </a:solidFill>
            <a:round/>
            <a:headEnd type="triangle"/>
            <a:tailEnd type="none"/>
          </a:ln>
          <a:effectLst/>
        </p:spPr>
        <p:txBody>
          <a:bodyPr wrap="none" anchor="ct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endParaRPr lang="en-US" sz="2400"/>
          </a:p>
        </p:txBody>
      </p:sp>
      <p:sp>
        <p:nvSpPr>
          <p:cNvPr id="43" name="Rectangle 42"/>
          <p:cNvSpPr>
            <a:spLocks noChangeArrowheads="1"/>
          </p:cNvSpPr>
          <p:nvPr/>
        </p:nvSpPr>
        <p:spPr bwMode="auto">
          <a:xfrm>
            <a:off x="3350082" y="5647373"/>
            <a:ext cx="437620" cy="246221"/>
          </a:xfrm>
          <a:prstGeom prst="rect">
            <a:avLst/>
          </a:prstGeom>
          <a:noFill/>
          <a:ln w="9525">
            <a:noFill/>
            <a:miter lim="800000"/>
            <a:headEnd/>
            <a:tailEnd/>
          </a:ln>
        </p:spPr>
        <p:txBody>
          <a:bodyPr wrap="none" lIns="0" tIns="0" rIns="0" bIns="0">
            <a:spAutoFit/>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r>
              <a:rPr lang="en-US" sz="800" b="0" dirty="0">
                <a:solidFill>
                  <a:srgbClr val="000000"/>
                </a:solidFill>
              </a:rPr>
              <a:t>1553 Bus</a:t>
            </a:r>
          </a:p>
          <a:p>
            <a:pPr algn="ctr"/>
            <a:r>
              <a:rPr lang="en-US" sz="800" b="0" dirty="0">
                <a:solidFill>
                  <a:srgbClr val="000000"/>
                </a:solidFill>
              </a:rPr>
              <a:t>Support</a:t>
            </a:r>
            <a:endParaRPr lang="en-US" sz="4400" b="0" dirty="0"/>
          </a:p>
        </p:txBody>
      </p:sp>
      <p:sp>
        <p:nvSpPr>
          <p:cNvPr id="44" name="Rectangle 43"/>
          <p:cNvSpPr>
            <a:spLocks noChangeArrowheads="1"/>
          </p:cNvSpPr>
          <p:nvPr/>
        </p:nvSpPr>
        <p:spPr bwMode="auto">
          <a:xfrm>
            <a:off x="5985066" y="6766561"/>
            <a:ext cx="1676400" cy="123111"/>
          </a:xfrm>
          <a:prstGeom prst="rect">
            <a:avLst/>
          </a:prstGeom>
          <a:noFill/>
          <a:ln w="9525">
            <a:noFill/>
            <a:miter lim="800000"/>
            <a:headEnd/>
            <a:tailEnd/>
          </a:ln>
        </p:spPr>
        <p:txBody>
          <a:bodyPr wrap="square" lIns="0" tIns="0" rIns="0" bIns="0">
            <a:spAutoFit/>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r>
              <a:rPr lang="en-US" sz="800" b="0" dirty="0">
                <a:solidFill>
                  <a:srgbClr val="000000"/>
                </a:solidFill>
              </a:rPr>
              <a:t>File</a:t>
            </a:r>
            <a:r>
              <a:rPr lang="en-US" sz="700" b="0" dirty="0">
                <a:solidFill>
                  <a:srgbClr val="000000"/>
                </a:solidFill>
              </a:rPr>
              <a:t> </a:t>
            </a:r>
            <a:r>
              <a:rPr lang="en-US" sz="800" b="0" dirty="0">
                <a:solidFill>
                  <a:srgbClr val="000000"/>
                </a:solidFill>
              </a:rPr>
              <a:t>downlink</a:t>
            </a:r>
            <a:r>
              <a:rPr lang="en-US" sz="700" b="0" dirty="0">
                <a:solidFill>
                  <a:srgbClr val="000000"/>
                </a:solidFill>
              </a:rPr>
              <a:t> </a:t>
            </a:r>
            <a:endParaRPr lang="en-US" sz="4000" b="0" dirty="0"/>
          </a:p>
        </p:txBody>
      </p:sp>
      <p:sp>
        <p:nvSpPr>
          <p:cNvPr id="45" name="Line 62"/>
          <p:cNvSpPr>
            <a:spLocks noChangeShapeType="1"/>
          </p:cNvSpPr>
          <p:nvPr/>
        </p:nvSpPr>
        <p:spPr bwMode="auto">
          <a:xfrm>
            <a:off x="5091304" y="6393499"/>
            <a:ext cx="2030412" cy="4762"/>
          </a:xfrm>
          <a:prstGeom prst="line">
            <a:avLst/>
          </a:prstGeom>
          <a:noFill/>
          <a:ln w="9525">
            <a:solidFill>
              <a:schemeClr val="tx1"/>
            </a:solidFill>
            <a:round/>
            <a:headEnd/>
            <a:tailEnd type="none" w="sm" len="sm"/>
          </a:ln>
          <a:effectLst/>
        </p:spPr>
        <p:txBody>
          <a:bodyPr wrap="none" anchor="ct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endParaRPr lang="en-US"/>
          </a:p>
        </p:txBody>
      </p:sp>
      <p:sp>
        <p:nvSpPr>
          <p:cNvPr id="46" name="Freeform 45"/>
          <p:cNvSpPr>
            <a:spLocks/>
          </p:cNvSpPr>
          <p:nvPr/>
        </p:nvSpPr>
        <p:spPr bwMode="auto">
          <a:xfrm>
            <a:off x="5494529" y="5426711"/>
            <a:ext cx="608012" cy="623888"/>
          </a:xfrm>
          <a:custGeom>
            <a:avLst/>
            <a:gdLst/>
            <a:ahLst/>
            <a:cxnLst>
              <a:cxn ang="0">
                <a:pos x="1" y="168"/>
              </a:cxn>
              <a:cxn ang="0">
                <a:pos x="8" y="134"/>
              </a:cxn>
              <a:cxn ang="0">
                <a:pos x="20" y="103"/>
              </a:cxn>
              <a:cxn ang="0">
                <a:pos x="38" y="73"/>
              </a:cxn>
              <a:cxn ang="0">
                <a:pos x="61" y="48"/>
              </a:cxn>
              <a:cxn ang="0">
                <a:pos x="88" y="28"/>
              </a:cxn>
              <a:cxn ang="0">
                <a:pos x="119" y="13"/>
              </a:cxn>
              <a:cxn ang="0">
                <a:pos x="152" y="3"/>
              </a:cxn>
              <a:cxn ang="0">
                <a:pos x="186" y="0"/>
              </a:cxn>
              <a:cxn ang="0">
                <a:pos x="220" y="3"/>
              </a:cxn>
              <a:cxn ang="0">
                <a:pos x="253" y="13"/>
              </a:cxn>
              <a:cxn ang="0">
                <a:pos x="284" y="28"/>
              </a:cxn>
              <a:cxn ang="0">
                <a:pos x="311" y="48"/>
              </a:cxn>
              <a:cxn ang="0">
                <a:pos x="334" y="73"/>
              </a:cxn>
              <a:cxn ang="0">
                <a:pos x="352" y="103"/>
              </a:cxn>
              <a:cxn ang="0">
                <a:pos x="365" y="134"/>
              </a:cxn>
              <a:cxn ang="0">
                <a:pos x="371" y="168"/>
              </a:cxn>
              <a:cxn ang="0">
                <a:pos x="371" y="202"/>
              </a:cxn>
              <a:cxn ang="0">
                <a:pos x="365" y="236"/>
              </a:cxn>
              <a:cxn ang="0">
                <a:pos x="352" y="268"/>
              </a:cxn>
              <a:cxn ang="0">
                <a:pos x="334" y="297"/>
              </a:cxn>
              <a:cxn ang="0">
                <a:pos x="311" y="322"/>
              </a:cxn>
              <a:cxn ang="0">
                <a:pos x="284" y="343"/>
              </a:cxn>
              <a:cxn ang="0">
                <a:pos x="253" y="358"/>
              </a:cxn>
              <a:cxn ang="0">
                <a:pos x="220" y="368"/>
              </a:cxn>
              <a:cxn ang="0">
                <a:pos x="186" y="370"/>
              </a:cxn>
              <a:cxn ang="0">
                <a:pos x="152" y="368"/>
              </a:cxn>
              <a:cxn ang="0">
                <a:pos x="119" y="358"/>
              </a:cxn>
              <a:cxn ang="0">
                <a:pos x="88" y="343"/>
              </a:cxn>
              <a:cxn ang="0">
                <a:pos x="61" y="322"/>
              </a:cxn>
              <a:cxn ang="0">
                <a:pos x="38" y="297"/>
              </a:cxn>
              <a:cxn ang="0">
                <a:pos x="20" y="268"/>
              </a:cxn>
              <a:cxn ang="0">
                <a:pos x="8" y="236"/>
              </a:cxn>
              <a:cxn ang="0">
                <a:pos x="1" y="202"/>
              </a:cxn>
            </a:cxnLst>
            <a:rect l="0" t="0" r="r" b="b"/>
            <a:pathLst>
              <a:path w="372" h="370">
                <a:moveTo>
                  <a:pt x="0" y="185"/>
                </a:moveTo>
                <a:lnTo>
                  <a:pt x="1" y="168"/>
                </a:lnTo>
                <a:lnTo>
                  <a:pt x="3" y="151"/>
                </a:lnTo>
                <a:lnTo>
                  <a:pt x="8" y="134"/>
                </a:lnTo>
                <a:lnTo>
                  <a:pt x="13" y="118"/>
                </a:lnTo>
                <a:lnTo>
                  <a:pt x="20" y="103"/>
                </a:lnTo>
                <a:lnTo>
                  <a:pt x="28" y="87"/>
                </a:lnTo>
                <a:lnTo>
                  <a:pt x="38" y="73"/>
                </a:lnTo>
                <a:lnTo>
                  <a:pt x="49" y="60"/>
                </a:lnTo>
                <a:lnTo>
                  <a:pt x="61" y="48"/>
                </a:lnTo>
                <a:lnTo>
                  <a:pt x="74" y="37"/>
                </a:lnTo>
                <a:lnTo>
                  <a:pt x="88" y="28"/>
                </a:lnTo>
                <a:lnTo>
                  <a:pt x="103" y="19"/>
                </a:lnTo>
                <a:lnTo>
                  <a:pt x="119" y="13"/>
                </a:lnTo>
                <a:lnTo>
                  <a:pt x="135" y="7"/>
                </a:lnTo>
                <a:lnTo>
                  <a:pt x="152" y="3"/>
                </a:lnTo>
                <a:lnTo>
                  <a:pt x="169" y="1"/>
                </a:lnTo>
                <a:lnTo>
                  <a:pt x="186" y="0"/>
                </a:lnTo>
                <a:lnTo>
                  <a:pt x="203" y="1"/>
                </a:lnTo>
                <a:lnTo>
                  <a:pt x="220" y="3"/>
                </a:lnTo>
                <a:lnTo>
                  <a:pt x="237" y="7"/>
                </a:lnTo>
                <a:lnTo>
                  <a:pt x="253" y="13"/>
                </a:lnTo>
                <a:lnTo>
                  <a:pt x="269" y="19"/>
                </a:lnTo>
                <a:lnTo>
                  <a:pt x="284" y="28"/>
                </a:lnTo>
                <a:lnTo>
                  <a:pt x="298" y="37"/>
                </a:lnTo>
                <a:lnTo>
                  <a:pt x="311" y="48"/>
                </a:lnTo>
                <a:lnTo>
                  <a:pt x="323" y="60"/>
                </a:lnTo>
                <a:lnTo>
                  <a:pt x="334" y="73"/>
                </a:lnTo>
                <a:lnTo>
                  <a:pt x="344" y="87"/>
                </a:lnTo>
                <a:lnTo>
                  <a:pt x="352" y="103"/>
                </a:lnTo>
                <a:lnTo>
                  <a:pt x="359" y="118"/>
                </a:lnTo>
                <a:lnTo>
                  <a:pt x="365" y="134"/>
                </a:lnTo>
                <a:lnTo>
                  <a:pt x="369" y="151"/>
                </a:lnTo>
                <a:lnTo>
                  <a:pt x="371" y="168"/>
                </a:lnTo>
                <a:lnTo>
                  <a:pt x="372" y="185"/>
                </a:lnTo>
                <a:lnTo>
                  <a:pt x="371" y="202"/>
                </a:lnTo>
                <a:lnTo>
                  <a:pt x="369" y="219"/>
                </a:lnTo>
                <a:lnTo>
                  <a:pt x="365" y="236"/>
                </a:lnTo>
                <a:lnTo>
                  <a:pt x="359" y="252"/>
                </a:lnTo>
                <a:lnTo>
                  <a:pt x="352" y="268"/>
                </a:lnTo>
                <a:lnTo>
                  <a:pt x="344" y="283"/>
                </a:lnTo>
                <a:lnTo>
                  <a:pt x="334" y="297"/>
                </a:lnTo>
                <a:lnTo>
                  <a:pt x="323" y="310"/>
                </a:lnTo>
                <a:lnTo>
                  <a:pt x="311" y="322"/>
                </a:lnTo>
                <a:lnTo>
                  <a:pt x="298" y="333"/>
                </a:lnTo>
                <a:lnTo>
                  <a:pt x="284" y="343"/>
                </a:lnTo>
                <a:lnTo>
                  <a:pt x="269" y="351"/>
                </a:lnTo>
                <a:lnTo>
                  <a:pt x="253" y="358"/>
                </a:lnTo>
                <a:lnTo>
                  <a:pt x="237" y="363"/>
                </a:lnTo>
                <a:lnTo>
                  <a:pt x="220" y="368"/>
                </a:lnTo>
                <a:lnTo>
                  <a:pt x="203" y="370"/>
                </a:lnTo>
                <a:lnTo>
                  <a:pt x="186" y="370"/>
                </a:lnTo>
                <a:lnTo>
                  <a:pt x="169" y="370"/>
                </a:lnTo>
                <a:lnTo>
                  <a:pt x="152" y="368"/>
                </a:lnTo>
                <a:lnTo>
                  <a:pt x="135" y="363"/>
                </a:lnTo>
                <a:lnTo>
                  <a:pt x="119" y="358"/>
                </a:lnTo>
                <a:lnTo>
                  <a:pt x="103" y="351"/>
                </a:lnTo>
                <a:lnTo>
                  <a:pt x="88" y="343"/>
                </a:lnTo>
                <a:lnTo>
                  <a:pt x="74" y="333"/>
                </a:lnTo>
                <a:lnTo>
                  <a:pt x="61" y="322"/>
                </a:lnTo>
                <a:lnTo>
                  <a:pt x="49" y="310"/>
                </a:lnTo>
                <a:lnTo>
                  <a:pt x="38" y="297"/>
                </a:lnTo>
                <a:lnTo>
                  <a:pt x="28" y="283"/>
                </a:lnTo>
                <a:lnTo>
                  <a:pt x="20" y="268"/>
                </a:lnTo>
                <a:lnTo>
                  <a:pt x="13" y="252"/>
                </a:lnTo>
                <a:lnTo>
                  <a:pt x="8" y="236"/>
                </a:lnTo>
                <a:lnTo>
                  <a:pt x="3" y="219"/>
                </a:lnTo>
                <a:lnTo>
                  <a:pt x="1" y="202"/>
                </a:lnTo>
                <a:lnTo>
                  <a:pt x="0" y="185"/>
                </a:lnTo>
                <a:close/>
              </a:path>
            </a:pathLst>
          </a:custGeom>
          <a:solidFill>
            <a:srgbClr val="00FF00"/>
          </a:solidFill>
          <a:ln w="6350" cmpd="sng">
            <a:solidFill>
              <a:schemeClr val="tx2"/>
            </a:solidFill>
            <a:prstDash val="solid"/>
            <a:round/>
            <a:headEnd/>
            <a:tailEnd/>
          </a:ln>
        </p:spPr>
        <p:txBody>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endParaRPr lang="en-US" sz="2400"/>
          </a:p>
        </p:txBody>
      </p:sp>
      <p:sp>
        <p:nvSpPr>
          <p:cNvPr id="47" name="Rectangle 46"/>
          <p:cNvSpPr>
            <a:spLocks noChangeArrowheads="1"/>
          </p:cNvSpPr>
          <p:nvPr/>
        </p:nvSpPr>
        <p:spPr bwMode="auto">
          <a:xfrm>
            <a:off x="5601303" y="5593399"/>
            <a:ext cx="407163" cy="246221"/>
          </a:xfrm>
          <a:prstGeom prst="rect">
            <a:avLst/>
          </a:prstGeom>
          <a:noFill/>
          <a:ln w="9525">
            <a:noFill/>
            <a:miter lim="800000"/>
            <a:headEnd/>
            <a:tailEnd/>
          </a:ln>
        </p:spPr>
        <p:txBody>
          <a:bodyPr wrap="none" lIns="0" tIns="0" rIns="0" bIns="0">
            <a:spAutoFit/>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r>
              <a:rPr lang="en-US" sz="800" b="0" dirty="0">
                <a:solidFill>
                  <a:srgbClr val="000000"/>
                </a:solidFill>
              </a:rPr>
              <a:t>Software</a:t>
            </a:r>
          </a:p>
          <a:p>
            <a:pPr algn="ctr"/>
            <a:r>
              <a:rPr lang="en-US" sz="800" b="0" dirty="0" smtClean="0">
                <a:solidFill>
                  <a:srgbClr val="000000"/>
                </a:solidFill>
              </a:rPr>
              <a:t>Bus</a:t>
            </a:r>
            <a:r>
              <a:rPr lang="en-US" sz="800" dirty="0" smtClean="0">
                <a:solidFill>
                  <a:srgbClr val="000000"/>
                </a:solidFill>
              </a:rPr>
              <a:t>)</a:t>
            </a:r>
            <a:endParaRPr lang="en-US" sz="4400" b="0" dirty="0"/>
          </a:p>
        </p:txBody>
      </p:sp>
      <p:sp>
        <p:nvSpPr>
          <p:cNvPr id="48" name="Line 70"/>
          <p:cNvSpPr>
            <a:spLocks noChangeShapeType="1"/>
          </p:cNvSpPr>
          <p:nvPr/>
        </p:nvSpPr>
        <p:spPr bwMode="auto">
          <a:xfrm flipV="1">
            <a:off x="5091304" y="6071236"/>
            <a:ext cx="0" cy="330200"/>
          </a:xfrm>
          <a:prstGeom prst="line">
            <a:avLst/>
          </a:prstGeom>
          <a:noFill/>
          <a:ln w="9525">
            <a:solidFill>
              <a:schemeClr val="tx1"/>
            </a:solidFill>
            <a:round/>
            <a:headEnd/>
            <a:tailEnd type="triangle" w="sm" len="sm"/>
          </a:ln>
          <a:effectLst/>
        </p:spPr>
        <p:txBody>
          <a:bodyPr anchor="ct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endParaRPr lang="en-US"/>
          </a:p>
        </p:txBody>
      </p:sp>
      <p:sp>
        <p:nvSpPr>
          <p:cNvPr id="49" name="Line 71"/>
          <p:cNvSpPr>
            <a:spLocks noChangeShapeType="1"/>
          </p:cNvSpPr>
          <p:nvPr/>
        </p:nvSpPr>
        <p:spPr bwMode="auto">
          <a:xfrm>
            <a:off x="4416616" y="6069649"/>
            <a:ext cx="0" cy="477837"/>
          </a:xfrm>
          <a:prstGeom prst="line">
            <a:avLst/>
          </a:prstGeom>
          <a:noFill/>
          <a:ln w="9525">
            <a:solidFill>
              <a:schemeClr val="tx1"/>
            </a:solidFill>
            <a:round/>
            <a:headEnd type="none" w="sm" len="sm"/>
            <a:tailEnd type="none" w="sm" len="sm"/>
          </a:ln>
          <a:effectLst/>
        </p:spPr>
        <p:txBody>
          <a:bodyPr anchor="ct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endParaRPr lang="en-US"/>
          </a:p>
        </p:txBody>
      </p:sp>
      <p:sp>
        <p:nvSpPr>
          <p:cNvPr id="50" name="Line 72"/>
          <p:cNvSpPr>
            <a:spLocks noChangeShapeType="1"/>
          </p:cNvSpPr>
          <p:nvPr/>
        </p:nvSpPr>
        <p:spPr bwMode="auto">
          <a:xfrm flipV="1">
            <a:off x="4416616" y="6555424"/>
            <a:ext cx="2678113" cy="0"/>
          </a:xfrm>
          <a:prstGeom prst="line">
            <a:avLst/>
          </a:prstGeom>
          <a:noFill/>
          <a:ln w="9525">
            <a:solidFill>
              <a:schemeClr val="tx1"/>
            </a:solidFill>
            <a:round/>
            <a:headEnd/>
            <a:tailEnd type="triangle" w="sm" len="sm"/>
          </a:ln>
          <a:effectLst/>
        </p:spPr>
        <p:txBody>
          <a:bodyPr anchor="ct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endParaRPr lang="en-US"/>
          </a:p>
        </p:txBody>
      </p:sp>
      <p:sp>
        <p:nvSpPr>
          <p:cNvPr id="51" name="Freeform 50"/>
          <p:cNvSpPr>
            <a:spLocks/>
          </p:cNvSpPr>
          <p:nvPr/>
        </p:nvSpPr>
        <p:spPr bwMode="auto">
          <a:xfrm>
            <a:off x="7280466" y="2477009"/>
            <a:ext cx="619125" cy="623888"/>
          </a:xfrm>
          <a:custGeom>
            <a:avLst/>
            <a:gdLst/>
            <a:ahLst/>
            <a:cxnLst>
              <a:cxn ang="0">
                <a:pos x="1" y="168"/>
              </a:cxn>
              <a:cxn ang="0">
                <a:pos x="7" y="134"/>
              </a:cxn>
              <a:cxn ang="0">
                <a:pos x="20" y="103"/>
              </a:cxn>
              <a:cxn ang="0">
                <a:pos x="38" y="73"/>
              </a:cxn>
              <a:cxn ang="0">
                <a:pos x="61" y="48"/>
              </a:cxn>
              <a:cxn ang="0">
                <a:pos x="88" y="28"/>
              </a:cxn>
              <a:cxn ang="0">
                <a:pos x="119" y="12"/>
              </a:cxn>
              <a:cxn ang="0">
                <a:pos x="152" y="3"/>
              </a:cxn>
              <a:cxn ang="0">
                <a:pos x="186" y="0"/>
              </a:cxn>
              <a:cxn ang="0">
                <a:pos x="220" y="3"/>
              </a:cxn>
              <a:cxn ang="0">
                <a:pos x="253" y="12"/>
              </a:cxn>
              <a:cxn ang="0">
                <a:pos x="284" y="28"/>
              </a:cxn>
              <a:cxn ang="0">
                <a:pos x="311" y="48"/>
              </a:cxn>
              <a:cxn ang="0">
                <a:pos x="334" y="73"/>
              </a:cxn>
              <a:cxn ang="0">
                <a:pos x="352" y="103"/>
              </a:cxn>
              <a:cxn ang="0">
                <a:pos x="364" y="134"/>
              </a:cxn>
              <a:cxn ang="0">
                <a:pos x="371" y="168"/>
              </a:cxn>
              <a:cxn ang="0">
                <a:pos x="371" y="202"/>
              </a:cxn>
              <a:cxn ang="0">
                <a:pos x="364" y="236"/>
              </a:cxn>
              <a:cxn ang="0">
                <a:pos x="352" y="268"/>
              </a:cxn>
              <a:cxn ang="0">
                <a:pos x="334" y="297"/>
              </a:cxn>
              <a:cxn ang="0">
                <a:pos x="311" y="322"/>
              </a:cxn>
              <a:cxn ang="0">
                <a:pos x="284" y="343"/>
              </a:cxn>
              <a:cxn ang="0">
                <a:pos x="253" y="358"/>
              </a:cxn>
              <a:cxn ang="0">
                <a:pos x="220" y="367"/>
              </a:cxn>
              <a:cxn ang="0">
                <a:pos x="186" y="370"/>
              </a:cxn>
              <a:cxn ang="0">
                <a:pos x="152" y="367"/>
              </a:cxn>
              <a:cxn ang="0">
                <a:pos x="119" y="358"/>
              </a:cxn>
              <a:cxn ang="0">
                <a:pos x="88" y="343"/>
              </a:cxn>
              <a:cxn ang="0">
                <a:pos x="61" y="322"/>
              </a:cxn>
              <a:cxn ang="0">
                <a:pos x="38" y="297"/>
              </a:cxn>
              <a:cxn ang="0">
                <a:pos x="20" y="268"/>
              </a:cxn>
              <a:cxn ang="0">
                <a:pos x="7" y="236"/>
              </a:cxn>
              <a:cxn ang="0">
                <a:pos x="1" y="202"/>
              </a:cxn>
            </a:cxnLst>
            <a:rect l="0" t="0" r="r" b="b"/>
            <a:pathLst>
              <a:path w="371" h="370">
                <a:moveTo>
                  <a:pt x="0" y="185"/>
                </a:moveTo>
                <a:lnTo>
                  <a:pt x="1" y="168"/>
                </a:lnTo>
                <a:lnTo>
                  <a:pt x="3" y="151"/>
                </a:lnTo>
                <a:lnTo>
                  <a:pt x="7" y="134"/>
                </a:lnTo>
                <a:lnTo>
                  <a:pt x="13" y="118"/>
                </a:lnTo>
                <a:lnTo>
                  <a:pt x="20" y="103"/>
                </a:lnTo>
                <a:lnTo>
                  <a:pt x="28" y="87"/>
                </a:lnTo>
                <a:lnTo>
                  <a:pt x="38" y="73"/>
                </a:lnTo>
                <a:lnTo>
                  <a:pt x="49" y="60"/>
                </a:lnTo>
                <a:lnTo>
                  <a:pt x="61" y="48"/>
                </a:lnTo>
                <a:lnTo>
                  <a:pt x="74" y="37"/>
                </a:lnTo>
                <a:lnTo>
                  <a:pt x="88" y="28"/>
                </a:lnTo>
                <a:lnTo>
                  <a:pt x="103" y="19"/>
                </a:lnTo>
                <a:lnTo>
                  <a:pt x="119" y="12"/>
                </a:lnTo>
                <a:lnTo>
                  <a:pt x="135" y="7"/>
                </a:lnTo>
                <a:lnTo>
                  <a:pt x="152" y="3"/>
                </a:lnTo>
                <a:lnTo>
                  <a:pt x="169" y="0"/>
                </a:lnTo>
                <a:lnTo>
                  <a:pt x="186" y="0"/>
                </a:lnTo>
                <a:lnTo>
                  <a:pt x="203" y="0"/>
                </a:lnTo>
                <a:lnTo>
                  <a:pt x="220" y="3"/>
                </a:lnTo>
                <a:lnTo>
                  <a:pt x="237" y="7"/>
                </a:lnTo>
                <a:lnTo>
                  <a:pt x="253" y="12"/>
                </a:lnTo>
                <a:lnTo>
                  <a:pt x="269" y="19"/>
                </a:lnTo>
                <a:lnTo>
                  <a:pt x="284" y="28"/>
                </a:lnTo>
                <a:lnTo>
                  <a:pt x="298" y="37"/>
                </a:lnTo>
                <a:lnTo>
                  <a:pt x="311" y="48"/>
                </a:lnTo>
                <a:lnTo>
                  <a:pt x="323" y="60"/>
                </a:lnTo>
                <a:lnTo>
                  <a:pt x="334" y="73"/>
                </a:lnTo>
                <a:lnTo>
                  <a:pt x="344" y="87"/>
                </a:lnTo>
                <a:lnTo>
                  <a:pt x="352" y="103"/>
                </a:lnTo>
                <a:lnTo>
                  <a:pt x="359" y="118"/>
                </a:lnTo>
                <a:lnTo>
                  <a:pt x="364" y="134"/>
                </a:lnTo>
                <a:lnTo>
                  <a:pt x="369" y="151"/>
                </a:lnTo>
                <a:lnTo>
                  <a:pt x="371" y="168"/>
                </a:lnTo>
                <a:lnTo>
                  <a:pt x="371" y="185"/>
                </a:lnTo>
                <a:lnTo>
                  <a:pt x="371" y="202"/>
                </a:lnTo>
                <a:lnTo>
                  <a:pt x="369" y="219"/>
                </a:lnTo>
                <a:lnTo>
                  <a:pt x="364" y="236"/>
                </a:lnTo>
                <a:lnTo>
                  <a:pt x="359" y="252"/>
                </a:lnTo>
                <a:lnTo>
                  <a:pt x="352" y="268"/>
                </a:lnTo>
                <a:lnTo>
                  <a:pt x="344" y="283"/>
                </a:lnTo>
                <a:lnTo>
                  <a:pt x="334" y="297"/>
                </a:lnTo>
                <a:lnTo>
                  <a:pt x="323" y="310"/>
                </a:lnTo>
                <a:lnTo>
                  <a:pt x="311" y="322"/>
                </a:lnTo>
                <a:lnTo>
                  <a:pt x="298" y="333"/>
                </a:lnTo>
                <a:lnTo>
                  <a:pt x="284" y="343"/>
                </a:lnTo>
                <a:lnTo>
                  <a:pt x="269" y="351"/>
                </a:lnTo>
                <a:lnTo>
                  <a:pt x="253" y="358"/>
                </a:lnTo>
                <a:lnTo>
                  <a:pt x="237" y="363"/>
                </a:lnTo>
                <a:lnTo>
                  <a:pt x="220" y="367"/>
                </a:lnTo>
                <a:lnTo>
                  <a:pt x="203" y="369"/>
                </a:lnTo>
                <a:lnTo>
                  <a:pt x="186" y="370"/>
                </a:lnTo>
                <a:lnTo>
                  <a:pt x="169" y="369"/>
                </a:lnTo>
                <a:lnTo>
                  <a:pt x="152" y="367"/>
                </a:lnTo>
                <a:lnTo>
                  <a:pt x="135" y="363"/>
                </a:lnTo>
                <a:lnTo>
                  <a:pt x="119" y="358"/>
                </a:lnTo>
                <a:lnTo>
                  <a:pt x="103" y="351"/>
                </a:lnTo>
                <a:lnTo>
                  <a:pt x="88" y="343"/>
                </a:lnTo>
                <a:lnTo>
                  <a:pt x="74" y="333"/>
                </a:lnTo>
                <a:lnTo>
                  <a:pt x="61" y="322"/>
                </a:lnTo>
                <a:lnTo>
                  <a:pt x="49" y="310"/>
                </a:lnTo>
                <a:lnTo>
                  <a:pt x="38" y="297"/>
                </a:lnTo>
                <a:lnTo>
                  <a:pt x="28" y="283"/>
                </a:lnTo>
                <a:lnTo>
                  <a:pt x="20" y="268"/>
                </a:lnTo>
                <a:lnTo>
                  <a:pt x="13" y="252"/>
                </a:lnTo>
                <a:lnTo>
                  <a:pt x="7" y="236"/>
                </a:lnTo>
                <a:lnTo>
                  <a:pt x="3" y="219"/>
                </a:lnTo>
                <a:lnTo>
                  <a:pt x="1" y="202"/>
                </a:lnTo>
                <a:lnTo>
                  <a:pt x="0" y="185"/>
                </a:lnTo>
                <a:close/>
              </a:path>
            </a:pathLst>
          </a:custGeom>
          <a:solidFill>
            <a:srgbClr val="FFFF99"/>
          </a:solidFill>
          <a:ln w="3175">
            <a:solidFill>
              <a:srgbClr val="000000"/>
            </a:solidFill>
            <a:prstDash val="solid"/>
            <a:round/>
            <a:headEnd/>
            <a:tailEnd/>
          </a:ln>
        </p:spPr>
        <p:txBody>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endParaRPr lang="en-US" sz="2400"/>
          </a:p>
        </p:txBody>
      </p:sp>
      <p:sp>
        <p:nvSpPr>
          <p:cNvPr id="52" name="Rectangle 51"/>
          <p:cNvSpPr>
            <a:spLocks noChangeArrowheads="1"/>
          </p:cNvSpPr>
          <p:nvPr/>
        </p:nvSpPr>
        <p:spPr bwMode="auto">
          <a:xfrm>
            <a:off x="7378891" y="2696084"/>
            <a:ext cx="487313" cy="246221"/>
          </a:xfrm>
          <a:prstGeom prst="rect">
            <a:avLst/>
          </a:prstGeom>
          <a:noFill/>
          <a:ln w="9525">
            <a:noFill/>
            <a:miter lim="800000"/>
            <a:headEnd/>
            <a:tailEnd/>
          </a:ln>
        </p:spPr>
        <p:txBody>
          <a:bodyPr wrap="none" lIns="0" tIns="0" rIns="0" bIns="0">
            <a:spAutoFit/>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r>
              <a:rPr lang="en-US" sz="800" b="0" dirty="0">
                <a:solidFill>
                  <a:srgbClr val="000000"/>
                </a:solidFill>
              </a:rPr>
              <a:t>Instrument</a:t>
            </a:r>
          </a:p>
          <a:p>
            <a:pPr algn="ctr"/>
            <a:r>
              <a:rPr lang="en-US" sz="800" b="0" dirty="0">
                <a:solidFill>
                  <a:srgbClr val="000000"/>
                </a:solidFill>
              </a:rPr>
              <a:t>Manager</a:t>
            </a:r>
            <a:endParaRPr lang="en-US" sz="4400" b="0" dirty="0"/>
          </a:p>
        </p:txBody>
      </p:sp>
      <p:sp>
        <p:nvSpPr>
          <p:cNvPr id="53" name="Rectangle 52"/>
          <p:cNvSpPr>
            <a:spLocks noChangeArrowheads="1"/>
          </p:cNvSpPr>
          <p:nvPr/>
        </p:nvSpPr>
        <p:spPr bwMode="auto">
          <a:xfrm>
            <a:off x="4842066" y="5674361"/>
            <a:ext cx="574675" cy="246221"/>
          </a:xfrm>
          <a:prstGeom prst="rect">
            <a:avLst/>
          </a:prstGeom>
          <a:noFill/>
          <a:ln w="9525">
            <a:noFill/>
            <a:miter lim="800000"/>
            <a:headEnd/>
            <a:tailEnd/>
          </a:ln>
        </p:spPr>
        <p:txBody>
          <a:bodyPr wrap="square" lIns="0" tIns="0" rIns="0" bIns="0">
            <a:spAutoFit/>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r>
              <a:rPr lang="en-US" sz="800" b="0" dirty="0">
                <a:solidFill>
                  <a:srgbClr val="000000"/>
                </a:solidFill>
              </a:rPr>
              <a:t>Command</a:t>
            </a:r>
          </a:p>
          <a:p>
            <a:pPr algn="ctr"/>
            <a:r>
              <a:rPr lang="en-US" sz="800" b="0" dirty="0">
                <a:solidFill>
                  <a:srgbClr val="000000"/>
                </a:solidFill>
              </a:rPr>
              <a:t>Ingest</a:t>
            </a:r>
            <a:endParaRPr lang="en-US" sz="4400" b="0" dirty="0"/>
          </a:p>
        </p:txBody>
      </p:sp>
      <p:sp>
        <p:nvSpPr>
          <p:cNvPr id="54" name="Rectangle 53"/>
          <p:cNvSpPr>
            <a:spLocks noChangeArrowheads="1"/>
          </p:cNvSpPr>
          <p:nvPr/>
        </p:nvSpPr>
        <p:spPr bwMode="auto">
          <a:xfrm>
            <a:off x="4156266" y="5674361"/>
            <a:ext cx="533400" cy="246221"/>
          </a:xfrm>
          <a:prstGeom prst="rect">
            <a:avLst/>
          </a:prstGeom>
          <a:noFill/>
          <a:ln w="9525">
            <a:noFill/>
            <a:miter lim="800000"/>
            <a:headEnd/>
            <a:tailEnd/>
          </a:ln>
        </p:spPr>
        <p:txBody>
          <a:bodyPr wrap="square" lIns="0" tIns="0" rIns="0" bIns="0">
            <a:spAutoFit/>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r>
              <a:rPr lang="en-US" sz="800" b="0" dirty="0">
                <a:solidFill>
                  <a:srgbClr val="000000"/>
                </a:solidFill>
              </a:rPr>
              <a:t>Telemetry </a:t>
            </a:r>
          </a:p>
          <a:p>
            <a:pPr algn="ctr"/>
            <a:r>
              <a:rPr lang="en-US" sz="800" b="0" dirty="0">
                <a:solidFill>
                  <a:srgbClr val="000000"/>
                </a:solidFill>
              </a:rPr>
              <a:t>Output</a:t>
            </a:r>
            <a:endParaRPr lang="en-US" sz="4400" b="0" dirty="0"/>
          </a:p>
        </p:txBody>
      </p:sp>
      <p:sp>
        <p:nvSpPr>
          <p:cNvPr id="55" name="Rectangle 54"/>
          <p:cNvSpPr>
            <a:spLocks noChangeArrowheads="1"/>
          </p:cNvSpPr>
          <p:nvPr/>
        </p:nvSpPr>
        <p:spPr bwMode="auto">
          <a:xfrm>
            <a:off x="3241866" y="6468111"/>
            <a:ext cx="639762" cy="295275"/>
          </a:xfrm>
          <a:prstGeom prst="rect">
            <a:avLst/>
          </a:prstGeom>
          <a:solidFill>
            <a:srgbClr val="FFFFFF"/>
          </a:solidFill>
          <a:ln w="3175">
            <a:solidFill>
              <a:srgbClr val="000000"/>
            </a:solidFill>
            <a:miter lim="800000"/>
            <a:headEnd/>
            <a:tailEnd/>
          </a:ln>
        </p:spPr>
        <p:txBody>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endParaRPr lang="en-US"/>
          </a:p>
        </p:txBody>
      </p:sp>
      <p:sp>
        <p:nvSpPr>
          <p:cNvPr id="56" name="Rectangle 55"/>
          <p:cNvSpPr>
            <a:spLocks noChangeArrowheads="1"/>
          </p:cNvSpPr>
          <p:nvPr/>
        </p:nvSpPr>
        <p:spPr bwMode="auto">
          <a:xfrm>
            <a:off x="3321693" y="6520498"/>
            <a:ext cx="445636" cy="246221"/>
          </a:xfrm>
          <a:prstGeom prst="rect">
            <a:avLst/>
          </a:prstGeom>
          <a:noFill/>
          <a:ln w="9525">
            <a:noFill/>
            <a:miter lim="800000"/>
            <a:headEnd/>
            <a:tailEnd/>
          </a:ln>
        </p:spPr>
        <p:txBody>
          <a:bodyPr wrap="none" lIns="0" tIns="0" rIns="0" bIns="0">
            <a:spAutoFit/>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r>
              <a:rPr lang="en-US" sz="800" b="0" dirty="0" smtClean="0">
                <a:solidFill>
                  <a:srgbClr val="000000"/>
                </a:solidFill>
              </a:rPr>
              <a:t>1553 </a:t>
            </a:r>
          </a:p>
          <a:p>
            <a:pPr algn="ctr"/>
            <a:r>
              <a:rPr lang="en-US" sz="800" b="0" dirty="0" smtClean="0">
                <a:solidFill>
                  <a:srgbClr val="000000"/>
                </a:solidFill>
              </a:rPr>
              <a:t>Hardware</a:t>
            </a:r>
            <a:endParaRPr lang="en-US" sz="4400" b="0" dirty="0"/>
          </a:p>
        </p:txBody>
      </p:sp>
      <p:sp>
        <p:nvSpPr>
          <p:cNvPr id="57" name="Line 80"/>
          <p:cNvSpPr>
            <a:spLocks noChangeShapeType="1"/>
          </p:cNvSpPr>
          <p:nvPr/>
        </p:nvSpPr>
        <p:spPr bwMode="auto">
          <a:xfrm>
            <a:off x="3560953" y="6091873"/>
            <a:ext cx="0" cy="384175"/>
          </a:xfrm>
          <a:prstGeom prst="line">
            <a:avLst/>
          </a:prstGeom>
          <a:noFill/>
          <a:ln w="9525">
            <a:solidFill>
              <a:schemeClr val="tx1"/>
            </a:solidFill>
            <a:round/>
            <a:headEnd type="triangle" w="sm" len="sm"/>
            <a:tailEnd type="triangle" w="sm" len="sm"/>
          </a:ln>
          <a:effectLst/>
        </p:spPr>
        <p:txBody>
          <a:bodyPr anchor="ct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endParaRPr lang="en-US"/>
          </a:p>
        </p:txBody>
      </p:sp>
      <p:sp>
        <p:nvSpPr>
          <p:cNvPr id="58" name="Freeform 57"/>
          <p:cNvSpPr>
            <a:spLocks/>
          </p:cNvSpPr>
          <p:nvPr/>
        </p:nvSpPr>
        <p:spPr bwMode="auto">
          <a:xfrm>
            <a:off x="5205604" y="2481772"/>
            <a:ext cx="619125" cy="625475"/>
          </a:xfrm>
          <a:custGeom>
            <a:avLst/>
            <a:gdLst/>
            <a:ahLst/>
            <a:cxnLst>
              <a:cxn ang="0">
                <a:pos x="1" y="169"/>
              </a:cxn>
              <a:cxn ang="0">
                <a:pos x="7" y="135"/>
              </a:cxn>
              <a:cxn ang="0">
                <a:pos x="19" y="103"/>
              </a:cxn>
              <a:cxn ang="0">
                <a:pos x="38" y="74"/>
              </a:cxn>
              <a:cxn ang="0">
                <a:pos x="61" y="49"/>
              </a:cxn>
              <a:cxn ang="0">
                <a:pos x="88" y="28"/>
              </a:cxn>
              <a:cxn ang="0">
                <a:pos x="119" y="13"/>
              </a:cxn>
              <a:cxn ang="0">
                <a:pos x="152" y="4"/>
              </a:cxn>
              <a:cxn ang="0">
                <a:pos x="186" y="0"/>
              </a:cxn>
              <a:cxn ang="0">
                <a:pos x="220" y="4"/>
              </a:cxn>
              <a:cxn ang="0">
                <a:pos x="253" y="13"/>
              </a:cxn>
              <a:cxn ang="0">
                <a:pos x="283" y="28"/>
              </a:cxn>
              <a:cxn ang="0">
                <a:pos x="311" y="49"/>
              </a:cxn>
              <a:cxn ang="0">
                <a:pos x="334" y="74"/>
              </a:cxn>
              <a:cxn ang="0">
                <a:pos x="352" y="103"/>
              </a:cxn>
              <a:cxn ang="0">
                <a:pos x="364" y="135"/>
              </a:cxn>
              <a:cxn ang="0">
                <a:pos x="371" y="169"/>
              </a:cxn>
              <a:cxn ang="0">
                <a:pos x="371" y="203"/>
              </a:cxn>
              <a:cxn ang="0">
                <a:pos x="364" y="236"/>
              </a:cxn>
              <a:cxn ang="0">
                <a:pos x="352" y="268"/>
              </a:cxn>
              <a:cxn ang="0">
                <a:pos x="334" y="297"/>
              </a:cxn>
              <a:cxn ang="0">
                <a:pos x="311" y="323"/>
              </a:cxn>
              <a:cxn ang="0">
                <a:pos x="283" y="343"/>
              </a:cxn>
              <a:cxn ang="0">
                <a:pos x="253" y="359"/>
              </a:cxn>
              <a:cxn ang="0">
                <a:pos x="220" y="368"/>
              </a:cxn>
              <a:cxn ang="0">
                <a:pos x="186" y="371"/>
              </a:cxn>
              <a:cxn ang="0">
                <a:pos x="152" y="368"/>
              </a:cxn>
              <a:cxn ang="0">
                <a:pos x="119" y="359"/>
              </a:cxn>
              <a:cxn ang="0">
                <a:pos x="88" y="343"/>
              </a:cxn>
              <a:cxn ang="0">
                <a:pos x="61" y="323"/>
              </a:cxn>
              <a:cxn ang="0">
                <a:pos x="38" y="297"/>
              </a:cxn>
              <a:cxn ang="0">
                <a:pos x="19" y="268"/>
              </a:cxn>
              <a:cxn ang="0">
                <a:pos x="7" y="236"/>
              </a:cxn>
              <a:cxn ang="0">
                <a:pos x="1" y="203"/>
              </a:cxn>
            </a:cxnLst>
            <a:rect l="0" t="0" r="r" b="b"/>
            <a:pathLst>
              <a:path w="371" h="371">
                <a:moveTo>
                  <a:pt x="0" y="186"/>
                </a:moveTo>
                <a:lnTo>
                  <a:pt x="1" y="169"/>
                </a:lnTo>
                <a:lnTo>
                  <a:pt x="3" y="152"/>
                </a:lnTo>
                <a:lnTo>
                  <a:pt x="7" y="135"/>
                </a:lnTo>
                <a:lnTo>
                  <a:pt x="13" y="119"/>
                </a:lnTo>
                <a:lnTo>
                  <a:pt x="19" y="103"/>
                </a:lnTo>
                <a:lnTo>
                  <a:pt x="28" y="88"/>
                </a:lnTo>
                <a:lnTo>
                  <a:pt x="38" y="74"/>
                </a:lnTo>
                <a:lnTo>
                  <a:pt x="49" y="61"/>
                </a:lnTo>
                <a:lnTo>
                  <a:pt x="61" y="49"/>
                </a:lnTo>
                <a:lnTo>
                  <a:pt x="74" y="38"/>
                </a:lnTo>
                <a:lnTo>
                  <a:pt x="88" y="28"/>
                </a:lnTo>
                <a:lnTo>
                  <a:pt x="103" y="20"/>
                </a:lnTo>
                <a:lnTo>
                  <a:pt x="119" y="13"/>
                </a:lnTo>
                <a:lnTo>
                  <a:pt x="135" y="7"/>
                </a:lnTo>
                <a:lnTo>
                  <a:pt x="152" y="4"/>
                </a:lnTo>
                <a:lnTo>
                  <a:pt x="169" y="1"/>
                </a:lnTo>
                <a:lnTo>
                  <a:pt x="186" y="0"/>
                </a:lnTo>
                <a:lnTo>
                  <a:pt x="203" y="1"/>
                </a:lnTo>
                <a:lnTo>
                  <a:pt x="220" y="4"/>
                </a:lnTo>
                <a:lnTo>
                  <a:pt x="236" y="7"/>
                </a:lnTo>
                <a:lnTo>
                  <a:pt x="253" y="13"/>
                </a:lnTo>
                <a:lnTo>
                  <a:pt x="269" y="20"/>
                </a:lnTo>
                <a:lnTo>
                  <a:pt x="283" y="28"/>
                </a:lnTo>
                <a:lnTo>
                  <a:pt x="298" y="38"/>
                </a:lnTo>
                <a:lnTo>
                  <a:pt x="311" y="49"/>
                </a:lnTo>
                <a:lnTo>
                  <a:pt x="323" y="61"/>
                </a:lnTo>
                <a:lnTo>
                  <a:pt x="334" y="74"/>
                </a:lnTo>
                <a:lnTo>
                  <a:pt x="344" y="88"/>
                </a:lnTo>
                <a:lnTo>
                  <a:pt x="352" y="103"/>
                </a:lnTo>
                <a:lnTo>
                  <a:pt x="359" y="119"/>
                </a:lnTo>
                <a:lnTo>
                  <a:pt x="364" y="135"/>
                </a:lnTo>
                <a:lnTo>
                  <a:pt x="368" y="152"/>
                </a:lnTo>
                <a:lnTo>
                  <a:pt x="371" y="169"/>
                </a:lnTo>
                <a:lnTo>
                  <a:pt x="371" y="186"/>
                </a:lnTo>
                <a:lnTo>
                  <a:pt x="371" y="203"/>
                </a:lnTo>
                <a:lnTo>
                  <a:pt x="368" y="220"/>
                </a:lnTo>
                <a:lnTo>
                  <a:pt x="364" y="236"/>
                </a:lnTo>
                <a:lnTo>
                  <a:pt x="359" y="253"/>
                </a:lnTo>
                <a:lnTo>
                  <a:pt x="352" y="268"/>
                </a:lnTo>
                <a:lnTo>
                  <a:pt x="344" y="283"/>
                </a:lnTo>
                <a:lnTo>
                  <a:pt x="334" y="297"/>
                </a:lnTo>
                <a:lnTo>
                  <a:pt x="323" y="310"/>
                </a:lnTo>
                <a:lnTo>
                  <a:pt x="311" y="323"/>
                </a:lnTo>
                <a:lnTo>
                  <a:pt x="298" y="334"/>
                </a:lnTo>
                <a:lnTo>
                  <a:pt x="283" y="343"/>
                </a:lnTo>
                <a:lnTo>
                  <a:pt x="269" y="352"/>
                </a:lnTo>
                <a:lnTo>
                  <a:pt x="253" y="359"/>
                </a:lnTo>
                <a:lnTo>
                  <a:pt x="236" y="364"/>
                </a:lnTo>
                <a:lnTo>
                  <a:pt x="220" y="368"/>
                </a:lnTo>
                <a:lnTo>
                  <a:pt x="203" y="370"/>
                </a:lnTo>
                <a:lnTo>
                  <a:pt x="186" y="371"/>
                </a:lnTo>
                <a:lnTo>
                  <a:pt x="169" y="370"/>
                </a:lnTo>
                <a:lnTo>
                  <a:pt x="152" y="368"/>
                </a:lnTo>
                <a:lnTo>
                  <a:pt x="135" y="364"/>
                </a:lnTo>
                <a:lnTo>
                  <a:pt x="119" y="359"/>
                </a:lnTo>
                <a:lnTo>
                  <a:pt x="103" y="352"/>
                </a:lnTo>
                <a:lnTo>
                  <a:pt x="88" y="343"/>
                </a:lnTo>
                <a:lnTo>
                  <a:pt x="74" y="334"/>
                </a:lnTo>
                <a:lnTo>
                  <a:pt x="61" y="323"/>
                </a:lnTo>
                <a:lnTo>
                  <a:pt x="49" y="310"/>
                </a:lnTo>
                <a:lnTo>
                  <a:pt x="38" y="297"/>
                </a:lnTo>
                <a:lnTo>
                  <a:pt x="28" y="283"/>
                </a:lnTo>
                <a:lnTo>
                  <a:pt x="19" y="268"/>
                </a:lnTo>
                <a:lnTo>
                  <a:pt x="13" y="253"/>
                </a:lnTo>
                <a:lnTo>
                  <a:pt x="7" y="236"/>
                </a:lnTo>
                <a:lnTo>
                  <a:pt x="3" y="220"/>
                </a:lnTo>
                <a:lnTo>
                  <a:pt x="1" y="203"/>
                </a:lnTo>
                <a:lnTo>
                  <a:pt x="0" y="186"/>
                </a:lnTo>
                <a:close/>
              </a:path>
            </a:pathLst>
          </a:custGeom>
          <a:solidFill>
            <a:srgbClr val="00CCFF"/>
          </a:solidFill>
          <a:ln w="3175">
            <a:solidFill>
              <a:srgbClr val="000000"/>
            </a:solidFill>
            <a:prstDash val="solid"/>
            <a:round/>
            <a:headEnd/>
            <a:tailEnd/>
          </a:ln>
        </p:spPr>
        <p:txBody>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endParaRPr lang="en-US" sz="2400"/>
          </a:p>
        </p:txBody>
      </p:sp>
      <p:sp>
        <p:nvSpPr>
          <p:cNvPr id="59" name="Rectangle 58"/>
          <p:cNvSpPr>
            <a:spLocks noChangeArrowheads="1"/>
          </p:cNvSpPr>
          <p:nvPr/>
        </p:nvSpPr>
        <p:spPr bwMode="auto">
          <a:xfrm>
            <a:off x="5297476" y="2629409"/>
            <a:ext cx="370294" cy="123111"/>
          </a:xfrm>
          <a:prstGeom prst="rect">
            <a:avLst/>
          </a:prstGeom>
          <a:noFill/>
          <a:ln w="9525">
            <a:noFill/>
            <a:miter lim="800000"/>
            <a:headEnd/>
            <a:tailEnd/>
          </a:ln>
        </p:spPr>
        <p:txBody>
          <a:bodyPr wrap="none" lIns="0" tIns="0" rIns="0" bIns="0">
            <a:spAutoFit/>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r>
              <a:rPr lang="en-US" sz="800" b="0">
                <a:solidFill>
                  <a:srgbClr val="000000"/>
                </a:solidFill>
              </a:rPr>
              <a:t>Memory</a:t>
            </a:r>
            <a:endParaRPr lang="en-US" sz="4400" b="0"/>
          </a:p>
        </p:txBody>
      </p:sp>
      <p:sp>
        <p:nvSpPr>
          <p:cNvPr id="60" name="Rectangle 59"/>
          <p:cNvSpPr>
            <a:spLocks noChangeArrowheads="1"/>
          </p:cNvSpPr>
          <p:nvPr/>
        </p:nvSpPr>
        <p:spPr bwMode="auto">
          <a:xfrm>
            <a:off x="5307616" y="2791334"/>
            <a:ext cx="407163" cy="123111"/>
          </a:xfrm>
          <a:prstGeom prst="rect">
            <a:avLst/>
          </a:prstGeom>
          <a:noFill/>
          <a:ln w="9525">
            <a:noFill/>
            <a:miter lim="800000"/>
            <a:headEnd/>
            <a:tailEnd/>
          </a:ln>
        </p:spPr>
        <p:txBody>
          <a:bodyPr wrap="none" lIns="0" tIns="0" rIns="0" bIns="0">
            <a:spAutoFit/>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r>
              <a:rPr lang="en-US" sz="800" b="0" dirty="0" smtClean="0">
                <a:solidFill>
                  <a:srgbClr val="000000"/>
                </a:solidFill>
              </a:rPr>
              <a:t>Manager</a:t>
            </a:r>
          </a:p>
        </p:txBody>
      </p:sp>
      <p:sp>
        <p:nvSpPr>
          <p:cNvPr id="61" name="Freeform 60"/>
          <p:cNvSpPr>
            <a:spLocks/>
          </p:cNvSpPr>
          <p:nvPr/>
        </p:nvSpPr>
        <p:spPr bwMode="auto">
          <a:xfrm>
            <a:off x="9144191" y="3278697"/>
            <a:ext cx="606425" cy="623887"/>
          </a:xfrm>
          <a:custGeom>
            <a:avLst/>
            <a:gdLst/>
            <a:ahLst/>
            <a:cxnLst>
              <a:cxn ang="0">
                <a:pos x="1" y="168"/>
              </a:cxn>
              <a:cxn ang="0">
                <a:pos x="8" y="134"/>
              </a:cxn>
              <a:cxn ang="0">
                <a:pos x="20" y="103"/>
              </a:cxn>
              <a:cxn ang="0">
                <a:pos x="38" y="73"/>
              </a:cxn>
              <a:cxn ang="0">
                <a:pos x="61" y="48"/>
              </a:cxn>
              <a:cxn ang="0">
                <a:pos x="88" y="28"/>
              </a:cxn>
              <a:cxn ang="0">
                <a:pos x="119" y="13"/>
              </a:cxn>
              <a:cxn ang="0">
                <a:pos x="152" y="3"/>
              </a:cxn>
              <a:cxn ang="0">
                <a:pos x="186" y="0"/>
              </a:cxn>
              <a:cxn ang="0">
                <a:pos x="220" y="3"/>
              </a:cxn>
              <a:cxn ang="0">
                <a:pos x="253" y="13"/>
              </a:cxn>
              <a:cxn ang="0">
                <a:pos x="284" y="28"/>
              </a:cxn>
              <a:cxn ang="0">
                <a:pos x="311" y="48"/>
              </a:cxn>
              <a:cxn ang="0">
                <a:pos x="334" y="73"/>
              </a:cxn>
              <a:cxn ang="0">
                <a:pos x="352" y="103"/>
              </a:cxn>
              <a:cxn ang="0">
                <a:pos x="365" y="134"/>
              </a:cxn>
              <a:cxn ang="0">
                <a:pos x="371" y="168"/>
              </a:cxn>
              <a:cxn ang="0">
                <a:pos x="371" y="202"/>
              </a:cxn>
              <a:cxn ang="0">
                <a:pos x="365" y="236"/>
              </a:cxn>
              <a:cxn ang="0">
                <a:pos x="352" y="268"/>
              </a:cxn>
              <a:cxn ang="0">
                <a:pos x="334" y="297"/>
              </a:cxn>
              <a:cxn ang="0">
                <a:pos x="311" y="322"/>
              </a:cxn>
              <a:cxn ang="0">
                <a:pos x="284" y="343"/>
              </a:cxn>
              <a:cxn ang="0">
                <a:pos x="253" y="358"/>
              </a:cxn>
              <a:cxn ang="0">
                <a:pos x="220" y="368"/>
              </a:cxn>
              <a:cxn ang="0">
                <a:pos x="186" y="370"/>
              </a:cxn>
              <a:cxn ang="0">
                <a:pos x="152" y="368"/>
              </a:cxn>
              <a:cxn ang="0">
                <a:pos x="119" y="358"/>
              </a:cxn>
              <a:cxn ang="0">
                <a:pos x="88" y="343"/>
              </a:cxn>
              <a:cxn ang="0">
                <a:pos x="61" y="322"/>
              </a:cxn>
              <a:cxn ang="0">
                <a:pos x="38" y="297"/>
              </a:cxn>
              <a:cxn ang="0">
                <a:pos x="20" y="268"/>
              </a:cxn>
              <a:cxn ang="0">
                <a:pos x="8" y="236"/>
              </a:cxn>
              <a:cxn ang="0">
                <a:pos x="1" y="202"/>
              </a:cxn>
            </a:cxnLst>
            <a:rect l="0" t="0" r="r" b="b"/>
            <a:pathLst>
              <a:path w="372" h="370">
                <a:moveTo>
                  <a:pt x="0" y="185"/>
                </a:moveTo>
                <a:lnTo>
                  <a:pt x="1" y="168"/>
                </a:lnTo>
                <a:lnTo>
                  <a:pt x="3" y="151"/>
                </a:lnTo>
                <a:lnTo>
                  <a:pt x="8" y="134"/>
                </a:lnTo>
                <a:lnTo>
                  <a:pt x="13" y="118"/>
                </a:lnTo>
                <a:lnTo>
                  <a:pt x="20" y="103"/>
                </a:lnTo>
                <a:lnTo>
                  <a:pt x="28" y="87"/>
                </a:lnTo>
                <a:lnTo>
                  <a:pt x="38" y="73"/>
                </a:lnTo>
                <a:lnTo>
                  <a:pt x="49" y="60"/>
                </a:lnTo>
                <a:lnTo>
                  <a:pt x="61" y="48"/>
                </a:lnTo>
                <a:lnTo>
                  <a:pt x="74" y="37"/>
                </a:lnTo>
                <a:lnTo>
                  <a:pt x="88" y="28"/>
                </a:lnTo>
                <a:lnTo>
                  <a:pt x="103" y="19"/>
                </a:lnTo>
                <a:lnTo>
                  <a:pt x="119" y="13"/>
                </a:lnTo>
                <a:lnTo>
                  <a:pt x="135" y="7"/>
                </a:lnTo>
                <a:lnTo>
                  <a:pt x="152" y="3"/>
                </a:lnTo>
                <a:lnTo>
                  <a:pt x="169" y="1"/>
                </a:lnTo>
                <a:lnTo>
                  <a:pt x="186" y="0"/>
                </a:lnTo>
                <a:lnTo>
                  <a:pt x="203" y="1"/>
                </a:lnTo>
                <a:lnTo>
                  <a:pt x="220" y="3"/>
                </a:lnTo>
                <a:lnTo>
                  <a:pt x="237" y="7"/>
                </a:lnTo>
                <a:lnTo>
                  <a:pt x="253" y="13"/>
                </a:lnTo>
                <a:lnTo>
                  <a:pt x="269" y="19"/>
                </a:lnTo>
                <a:lnTo>
                  <a:pt x="284" y="28"/>
                </a:lnTo>
                <a:lnTo>
                  <a:pt x="298" y="37"/>
                </a:lnTo>
                <a:lnTo>
                  <a:pt x="311" y="48"/>
                </a:lnTo>
                <a:lnTo>
                  <a:pt x="323" y="60"/>
                </a:lnTo>
                <a:lnTo>
                  <a:pt x="334" y="73"/>
                </a:lnTo>
                <a:lnTo>
                  <a:pt x="344" y="87"/>
                </a:lnTo>
                <a:lnTo>
                  <a:pt x="352" y="103"/>
                </a:lnTo>
                <a:lnTo>
                  <a:pt x="359" y="118"/>
                </a:lnTo>
                <a:lnTo>
                  <a:pt x="365" y="134"/>
                </a:lnTo>
                <a:lnTo>
                  <a:pt x="369" y="151"/>
                </a:lnTo>
                <a:lnTo>
                  <a:pt x="371" y="168"/>
                </a:lnTo>
                <a:lnTo>
                  <a:pt x="372" y="185"/>
                </a:lnTo>
                <a:lnTo>
                  <a:pt x="371" y="202"/>
                </a:lnTo>
                <a:lnTo>
                  <a:pt x="369" y="219"/>
                </a:lnTo>
                <a:lnTo>
                  <a:pt x="365" y="236"/>
                </a:lnTo>
                <a:lnTo>
                  <a:pt x="359" y="252"/>
                </a:lnTo>
                <a:lnTo>
                  <a:pt x="352" y="268"/>
                </a:lnTo>
                <a:lnTo>
                  <a:pt x="344" y="283"/>
                </a:lnTo>
                <a:lnTo>
                  <a:pt x="334" y="297"/>
                </a:lnTo>
                <a:lnTo>
                  <a:pt x="323" y="310"/>
                </a:lnTo>
                <a:lnTo>
                  <a:pt x="311" y="322"/>
                </a:lnTo>
                <a:lnTo>
                  <a:pt x="298" y="333"/>
                </a:lnTo>
                <a:lnTo>
                  <a:pt x="284" y="343"/>
                </a:lnTo>
                <a:lnTo>
                  <a:pt x="269" y="351"/>
                </a:lnTo>
                <a:lnTo>
                  <a:pt x="253" y="358"/>
                </a:lnTo>
                <a:lnTo>
                  <a:pt x="237" y="363"/>
                </a:lnTo>
                <a:lnTo>
                  <a:pt x="220" y="368"/>
                </a:lnTo>
                <a:lnTo>
                  <a:pt x="203" y="370"/>
                </a:lnTo>
                <a:lnTo>
                  <a:pt x="186" y="370"/>
                </a:lnTo>
                <a:lnTo>
                  <a:pt x="169" y="370"/>
                </a:lnTo>
                <a:lnTo>
                  <a:pt x="152" y="368"/>
                </a:lnTo>
                <a:lnTo>
                  <a:pt x="135" y="363"/>
                </a:lnTo>
                <a:lnTo>
                  <a:pt x="119" y="358"/>
                </a:lnTo>
                <a:lnTo>
                  <a:pt x="103" y="351"/>
                </a:lnTo>
                <a:lnTo>
                  <a:pt x="88" y="343"/>
                </a:lnTo>
                <a:lnTo>
                  <a:pt x="74" y="333"/>
                </a:lnTo>
                <a:lnTo>
                  <a:pt x="61" y="322"/>
                </a:lnTo>
                <a:lnTo>
                  <a:pt x="49" y="310"/>
                </a:lnTo>
                <a:lnTo>
                  <a:pt x="38" y="297"/>
                </a:lnTo>
                <a:lnTo>
                  <a:pt x="28" y="283"/>
                </a:lnTo>
                <a:lnTo>
                  <a:pt x="20" y="268"/>
                </a:lnTo>
                <a:lnTo>
                  <a:pt x="13" y="252"/>
                </a:lnTo>
                <a:lnTo>
                  <a:pt x="8" y="236"/>
                </a:lnTo>
                <a:lnTo>
                  <a:pt x="3" y="219"/>
                </a:lnTo>
                <a:lnTo>
                  <a:pt x="1" y="202"/>
                </a:lnTo>
                <a:lnTo>
                  <a:pt x="0" y="185"/>
                </a:lnTo>
                <a:close/>
              </a:path>
            </a:pathLst>
          </a:custGeom>
          <a:solidFill>
            <a:srgbClr val="00CCFF"/>
          </a:solidFill>
          <a:ln w="3175">
            <a:solidFill>
              <a:srgbClr val="000000"/>
            </a:solidFill>
            <a:prstDash val="solid"/>
            <a:round/>
            <a:headEnd/>
            <a:tailEnd/>
          </a:ln>
        </p:spPr>
        <p:txBody>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endParaRPr lang="en-US" sz="2800"/>
          </a:p>
        </p:txBody>
      </p:sp>
      <p:sp>
        <p:nvSpPr>
          <p:cNvPr id="62" name="Rectangle 61"/>
          <p:cNvSpPr>
            <a:spLocks noChangeArrowheads="1"/>
          </p:cNvSpPr>
          <p:nvPr/>
        </p:nvSpPr>
        <p:spPr bwMode="auto">
          <a:xfrm>
            <a:off x="9345419" y="3416809"/>
            <a:ext cx="243657" cy="138499"/>
          </a:xfrm>
          <a:prstGeom prst="rect">
            <a:avLst/>
          </a:prstGeom>
          <a:noFill/>
          <a:ln w="9525">
            <a:noFill/>
            <a:miter lim="800000"/>
            <a:headEnd/>
            <a:tailEnd/>
          </a:ln>
        </p:spPr>
        <p:txBody>
          <a:bodyPr wrap="none" lIns="0" tIns="0" rIns="0" bIns="0">
            <a:spAutoFit/>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r>
              <a:rPr lang="en-US" sz="900" b="0" dirty="0" smtClean="0">
                <a:solidFill>
                  <a:srgbClr val="000000"/>
                </a:solidFill>
              </a:rPr>
              <a:t>Data</a:t>
            </a:r>
            <a:endParaRPr lang="en-US" sz="4800" b="0" dirty="0"/>
          </a:p>
        </p:txBody>
      </p:sp>
      <p:sp>
        <p:nvSpPr>
          <p:cNvPr id="63" name="Rectangle 62"/>
          <p:cNvSpPr>
            <a:spLocks noChangeArrowheads="1"/>
          </p:cNvSpPr>
          <p:nvPr/>
        </p:nvSpPr>
        <p:spPr bwMode="auto">
          <a:xfrm>
            <a:off x="9264476" y="3527934"/>
            <a:ext cx="403957" cy="138499"/>
          </a:xfrm>
          <a:prstGeom prst="rect">
            <a:avLst/>
          </a:prstGeom>
          <a:noFill/>
          <a:ln w="9525">
            <a:noFill/>
            <a:miter lim="800000"/>
            <a:headEnd/>
            <a:tailEnd/>
          </a:ln>
        </p:spPr>
        <p:txBody>
          <a:bodyPr wrap="none" lIns="0" tIns="0" rIns="0" bIns="0">
            <a:spAutoFit/>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r>
              <a:rPr lang="en-US" sz="900" b="0" dirty="0" smtClean="0">
                <a:solidFill>
                  <a:srgbClr val="000000"/>
                </a:solidFill>
              </a:rPr>
              <a:t>Storage</a:t>
            </a:r>
          </a:p>
        </p:txBody>
      </p:sp>
      <p:sp>
        <p:nvSpPr>
          <p:cNvPr id="64" name="Rectangle 63"/>
          <p:cNvSpPr>
            <a:spLocks noChangeArrowheads="1"/>
          </p:cNvSpPr>
          <p:nvPr/>
        </p:nvSpPr>
        <p:spPr bwMode="auto">
          <a:xfrm>
            <a:off x="9021523" y="2197609"/>
            <a:ext cx="537006" cy="369332"/>
          </a:xfrm>
          <a:prstGeom prst="rect">
            <a:avLst/>
          </a:prstGeom>
          <a:noFill/>
          <a:ln w="9525">
            <a:noFill/>
            <a:miter lim="800000"/>
            <a:headEnd/>
            <a:tailEnd/>
          </a:ln>
        </p:spPr>
        <p:txBody>
          <a:bodyPr wrap="none" lIns="0" tIns="0" rIns="0" bIns="0">
            <a:spAutoFit/>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r>
              <a:rPr lang="en-US" sz="800" b="0" dirty="0" smtClean="0">
                <a:solidFill>
                  <a:srgbClr val="000000"/>
                </a:solidFill>
              </a:rPr>
              <a:t>Mass</a:t>
            </a:r>
            <a:endParaRPr lang="en-US" sz="800" b="0" dirty="0">
              <a:solidFill>
                <a:srgbClr val="000000"/>
              </a:solidFill>
            </a:endParaRPr>
          </a:p>
          <a:p>
            <a:pPr algn="ctr"/>
            <a:r>
              <a:rPr lang="en-US" sz="800" b="0" dirty="0">
                <a:solidFill>
                  <a:srgbClr val="000000"/>
                </a:solidFill>
              </a:rPr>
              <a:t>Storage</a:t>
            </a:r>
          </a:p>
          <a:p>
            <a:pPr algn="ctr"/>
            <a:r>
              <a:rPr lang="en-US" sz="800" b="0" dirty="0" smtClean="0">
                <a:solidFill>
                  <a:srgbClr val="000000"/>
                </a:solidFill>
              </a:rPr>
              <a:t>File System</a:t>
            </a:r>
            <a:endParaRPr lang="en-US" sz="4400" b="0" dirty="0"/>
          </a:p>
        </p:txBody>
      </p:sp>
      <p:sp>
        <p:nvSpPr>
          <p:cNvPr id="65" name="Line 90"/>
          <p:cNvSpPr>
            <a:spLocks noChangeShapeType="1"/>
          </p:cNvSpPr>
          <p:nvPr/>
        </p:nvSpPr>
        <p:spPr bwMode="auto">
          <a:xfrm>
            <a:off x="9468041" y="2629409"/>
            <a:ext cx="0" cy="619125"/>
          </a:xfrm>
          <a:prstGeom prst="line">
            <a:avLst/>
          </a:prstGeom>
          <a:noFill/>
          <a:ln w="12700">
            <a:solidFill>
              <a:schemeClr val="tx1"/>
            </a:solidFill>
            <a:round/>
            <a:headEnd type="triangle" w="med" len="med"/>
            <a:tailEnd/>
          </a:ln>
          <a:effectLst/>
        </p:spPr>
        <p:txBody>
          <a:bodyPr wrap="none" anchor="ct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endParaRPr lang="en-US"/>
          </a:p>
        </p:txBody>
      </p:sp>
      <p:sp>
        <p:nvSpPr>
          <p:cNvPr id="66" name="Line 91"/>
          <p:cNvSpPr>
            <a:spLocks noChangeShapeType="1"/>
          </p:cNvSpPr>
          <p:nvPr/>
        </p:nvSpPr>
        <p:spPr bwMode="auto">
          <a:xfrm>
            <a:off x="9010841" y="2629409"/>
            <a:ext cx="0" cy="1304925"/>
          </a:xfrm>
          <a:prstGeom prst="line">
            <a:avLst/>
          </a:prstGeom>
          <a:noFill/>
          <a:ln w="12700">
            <a:solidFill>
              <a:schemeClr val="tx1"/>
            </a:solidFill>
            <a:round/>
            <a:headEnd type="triangle" w="med" len="med"/>
            <a:tailEnd/>
          </a:ln>
          <a:effectLst/>
        </p:spPr>
        <p:txBody>
          <a:bodyPr wrap="none" anchor="ct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endParaRPr lang="en-US"/>
          </a:p>
        </p:txBody>
      </p:sp>
      <p:sp>
        <p:nvSpPr>
          <p:cNvPr id="67" name="Line 92"/>
          <p:cNvSpPr>
            <a:spLocks noChangeShapeType="1"/>
          </p:cNvSpPr>
          <p:nvPr/>
        </p:nvSpPr>
        <p:spPr bwMode="auto">
          <a:xfrm flipH="1" flipV="1">
            <a:off x="9010841" y="3934334"/>
            <a:ext cx="228600" cy="152400"/>
          </a:xfrm>
          <a:prstGeom prst="line">
            <a:avLst/>
          </a:prstGeom>
          <a:noFill/>
          <a:ln w="12700">
            <a:solidFill>
              <a:schemeClr val="tx1"/>
            </a:solidFill>
            <a:round/>
            <a:headEnd type="triangle" w="med" len="med"/>
            <a:tailEnd/>
          </a:ln>
          <a:effectLst/>
        </p:spPr>
        <p:txBody>
          <a:bodyPr wrap="none" anchor="ct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endParaRPr lang="en-US"/>
          </a:p>
        </p:txBody>
      </p:sp>
      <p:sp>
        <p:nvSpPr>
          <p:cNvPr id="68" name="Freeform 67"/>
          <p:cNvSpPr>
            <a:spLocks/>
          </p:cNvSpPr>
          <p:nvPr/>
        </p:nvSpPr>
        <p:spPr bwMode="auto">
          <a:xfrm>
            <a:off x="8347266" y="5445761"/>
            <a:ext cx="619125" cy="623888"/>
          </a:xfrm>
          <a:custGeom>
            <a:avLst/>
            <a:gdLst/>
            <a:ahLst/>
            <a:cxnLst>
              <a:cxn ang="0">
                <a:pos x="1" y="168"/>
              </a:cxn>
              <a:cxn ang="0">
                <a:pos x="7" y="134"/>
              </a:cxn>
              <a:cxn ang="0">
                <a:pos x="19" y="103"/>
              </a:cxn>
              <a:cxn ang="0">
                <a:pos x="38" y="73"/>
              </a:cxn>
              <a:cxn ang="0">
                <a:pos x="61" y="48"/>
              </a:cxn>
              <a:cxn ang="0">
                <a:pos x="88" y="28"/>
              </a:cxn>
              <a:cxn ang="0">
                <a:pos x="119" y="13"/>
              </a:cxn>
              <a:cxn ang="0">
                <a:pos x="152" y="3"/>
              </a:cxn>
              <a:cxn ang="0">
                <a:pos x="186" y="0"/>
              </a:cxn>
              <a:cxn ang="0">
                <a:pos x="220" y="3"/>
              </a:cxn>
              <a:cxn ang="0">
                <a:pos x="253" y="13"/>
              </a:cxn>
              <a:cxn ang="0">
                <a:pos x="284" y="28"/>
              </a:cxn>
              <a:cxn ang="0">
                <a:pos x="311" y="48"/>
              </a:cxn>
              <a:cxn ang="0">
                <a:pos x="334" y="73"/>
              </a:cxn>
              <a:cxn ang="0">
                <a:pos x="352" y="103"/>
              </a:cxn>
              <a:cxn ang="0">
                <a:pos x="364" y="134"/>
              </a:cxn>
              <a:cxn ang="0">
                <a:pos x="371" y="168"/>
              </a:cxn>
              <a:cxn ang="0">
                <a:pos x="371" y="202"/>
              </a:cxn>
              <a:cxn ang="0">
                <a:pos x="364" y="236"/>
              </a:cxn>
              <a:cxn ang="0">
                <a:pos x="352" y="268"/>
              </a:cxn>
              <a:cxn ang="0">
                <a:pos x="334" y="297"/>
              </a:cxn>
              <a:cxn ang="0">
                <a:pos x="311" y="322"/>
              </a:cxn>
              <a:cxn ang="0">
                <a:pos x="284" y="343"/>
              </a:cxn>
              <a:cxn ang="0">
                <a:pos x="253" y="358"/>
              </a:cxn>
              <a:cxn ang="0">
                <a:pos x="220" y="368"/>
              </a:cxn>
              <a:cxn ang="0">
                <a:pos x="186" y="370"/>
              </a:cxn>
              <a:cxn ang="0">
                <a:pos x="152" y="368"/>
              </a:cxn>
              <a:cxn ang="0">
                <a:pos x="119" y="358"/>
              </a:cxn>
              <a:cxn ang="0">
                <a:pos x="88" y="343"/>
              </a:cxn>
              <a:cxn ang="0">
                <a:pos x="61" y="322"/>
              </a:cxn>
              <a:cxn ang="0">
                <a:pos x="38" y="297"/>
              </a:cxn>
              <a:cxn ang="0">
                <a:pos x="19" y="268"/>
              </a:cxn>
              <a:cxn ang="0">
                <a:pos x="7" y="236"/>
              </a:cxn>
              <a:cxn ang="0">
                <a:pos x="1" y="202"/>
              </a:cxn>
            </a:cxnLst>
            <a:rect l="0" t="0" r="r" b="b"/>
            <a:pathLst>
              <a:path w="371" h="370">
                <a:moveTo>
                  <a:pt x="0" y="185"/>
                </a:moveTo>
                <a:lnTo>
                  <a:pt x="1" y="168"/>
                </a:lnTo>
                <a:lnTo>
                  <a:pt x="3" y="151"/>
                </a:lnTo>
                <a:lnTo>
                  <a:pt x="7" y="134"/>
                </a:lnTo>
                <a:lnTo>
                  <a:pt x="13" y="118"/>
                </a:lnTo>
                <a:lnTo>
                  <a:pt x="19" y="103"/>
                </a:lnTo>
                <a:lnTo>
                  <a:pt x="28" y="87"/>
                </a:lnTo>
                <a:lnTo>
                  <a:pt x="38" y="73"/>
                </a:lnTo>
                <a:lnTo>
                  <a:pt x="49" y="60"/>
                </a:lnTo>
                <a:lnTo>
                  <a:pt x="61" y="48"/>
                </a:lnTo>
                <a:lnTo>
                  <a:pt x="74" y="37"/>
                </a:lnTo>
                <a:lnTo>
                  <a:pt x="88" y="28"/>
                </a:lnTo>
                <a:lnTo>
                  <a:pt x="103" y="19"/>
                </a:lnTo>
                <a:lnTo>
                  <a:pt x="119" y="13"/>
                </a:lnTo>
                <a:lnTo>
                  <a:pt x="135" y="7"/>
                </a:lnTo>
                <a:lnTo>
                  <a:pt x="152" y="3"/>
                </a:lnTo>
                <a:lnTo>
                  <a:pt x="169" y="1"/>
                </a:lnTo>
                <a:lnTo>
                  <a:pt x="186" y="0"/>
                </a:lnTo>
                <a:lnTo>
                  <a:pt x="203" y="1"/>
                </a:lnTo>
                <a:lnTo>
                  <a:pt x="220" y="3"/>
                </a:lnTo>
                <a:lnTo>
                  <a:pt x="237" y="7"/>
                </a:lnTo>
                <a:lnTo>
                  <a:pt x="253" y="13"/>
                </a:lnTo>
                <a:lnTo>
                  <a:pt x="269" y="19"/>
                </a:lnTo>
                <a:lnTo>
                  <a:pt x="284" y="28"/>
                </a:lnTo>
                <a:lnTo>
                  <a:pt x="298" y="37"/>
                </a:lnTo>
                <a:lnTo>
                  <a:pt x="311" y="48"/>
                </a:lnTo>
                <a:lnTo>
                  <a:pt x="323" y="60"/>
                </a:lnTo>
                <a:lnTo>
                  <a:pt x="334" y="73"/>
                </a:lnTo>
                <a:lnTo>
                  <a:pt x="344" y="87"/>
                </a:lnTo>
                <a:lnTo>
                  <a:pt x="352" y="103"/>
                </a:lnTo>
                <a:lnTo>
                  <a:pt x="359" y="118"/>
                </a:lnTo>
                <a:lnTo>
                  <a:pt x="364" y="134"/>
                </a:lnTo>
                <a:lnTo>
                  <a:pt x="369" y="151"/>
                </a:lnTo>
                <a:lnTo>
                  <a:pt x="371" y="168"/>
                </a:lnTo>
                <a:lnTo>
                  <a:pt x="371" y="185"/>
                </a:lnTo>
                <a:lnTo>
                  <a:pt x="371" y="202"/>
                </a:lnTo>
                <a:lnTo>
                  <a:pt x="369" y="219"/>
                </a:lnTo>
                <a:lnTo>
                  <a:pt x="364" y="236"/>
                </a:lnTo>
                <a:lnTo>
                  <a:pt x="359" y="252"/>
                </a:lnTo>
                <a:lnTo>
                  <a:pt x="352" y="268"/>
                </a:lnTo>
                <a:lnTo>
                  <a:pt x="344" y="283"/>
                </a:lnTo>
                <a:lnTo>
                  <a:pt x="334" y="297"/>
                </a:lnTo>
                <a:lnTo>
                  <a:pt x="323" y="310"/>
                </a:lnTo>
                <a:lnTo>
                  <a:pt x="311" y="322"/>
                </a:lnTo>
                <a:lnTo>
                  <a:pt x="298" y="333"/>
                </a:lnTo>
                <a:lnTo>
                  <a:pt x="284" y="343"/>
                </a:lnTo>
                <a:lnTo>
                  <a:pt x="269" y="351"/>
                </a:lnTo>
                <a:lnTo>
                  <a:pt x="253" y="358"/>
                </a:lnTo>
                <a:lnTo>
                  <a:pt x="237" y="363"/>
                </a:lnTo>
                <a:lnTo>
                  <a:pt x="220" y="368"/>
                </a:lnTo>
                <a:lnTo>
                  <a:pt x="203" y="370"/>
                </a:lnTo>
                <a:lnTo>
                  <a:pt x="186" y="370"/>
                </a:lnTo>
                <a:lnTo>
                  <a:pt x="169" y="370"/>
                </a:lnTo>
                <a:lnTo>
                  <a:pt x="152" y="368"/>
                </a:lnTo>
                <a:lnTo>
                  <a:pt x="135" y="363"/>
                </a:lnTo>
                <a:lnTo>
                  <a:pt x="119" y="358"/>
                </a:lnTo>
                <a:lnTo>
                  <a:pt x="103" y="351"/>
                </a:lnTo>
                <a:lnTo>
                  <a:pt x="88" y="343"/>
                </a:lnTo>
                <a:lnTo>
                  <a:pt x="74" y="333"/>
                </a:lnTo>
                <a:lnTo>
                  <a:pt x="61" y="322"/>
                </a:lnTo>
                <a:lnTo>
                  <a:pt x="49" y="310"/>
                </a:lnTo>
                <a:lnTo>
                  <a:pt x="38" y="297"/>
                </a:lnTo>
                <a:lnTo>
                  <a:pt x="28" y="283"/>
                </a:lnTo>
                <a:lnTo>
                  <a:pt x="19" y="268"/>
                </a:lnTo>
                <a:lnTo>
                  <a:pt x="13" y="252"/>
                </a:lnTo>
                <a:lnTo>
                  <a:pt x="7" y="236"/>
                </a:lnTo>
                <a:lnTo>
                  <a:pt x="3" y="219"/>
                </a:lnTo>
                <a:lnTo>
                  <a:pt x="1" y="202"/>
                </a:lnTo>
                <a:lnTo>
                  <a:pt x="0" y="185"/>
                </a:lnTo>
                <a:close/>
              </a:path>
            </a:pathLst>
          </a:custGeom>
          <a:solidFill>
            <a:srgbClr val="00FF00"/>
          </a:solidFill>
          <a:ln w="3175">
            <a:solidFill>
              <a:srgbClr val="000000"/>
            </a:solidFill>
            <a:prstDash val="solid"/>
            <a:round/>
            <a:headEnd/>
            <a:tailEnd/>
          </a:ln>
        </p:spPr>
        <p:txBody>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endParaRPr lang="en-US"/>
          </a:p>
        </p:txBody>
      </p:sp>
      <p:sp>
        <p:nvSpPr>
          <p:cNvPr id="69" name="Rectangle 68"/>
          <p:cNvSpPr>
            <a:spLocks noChangeArrowheads="1"/>
          </p:cNvSpPr>
          <p:nvPr/>
        </p:nvSpPr>
        <p:spPr bwMode="auto">
          <a:xfrm>
            <a:off x="8538106" y="5567999"/>
            <a:ext cx="258084" cy="123111"/>
          </a:xfrm>
          <a:prstGeom prst="rect">
            <a:avLst/>
          </a:prstGeom>
          <a:noFill/>
          <a:ln w="9525">
            <a:noFill/>
            <a:miter lim="800000"/>
            <a:headEnd/>
            <a:tailEnd/>
          </a:ln>
        </p:spPr>
        <p:txBody>
          <a:bodyPr wrap="none" lIns="0" tIns="0" rIns="0" bIns="0">
            <a:spAutoFit/>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r>
              <a:rPr lang="en-US" sz="800" b="0">
                <a:solidFill>
                  <a:srgbClr val="000000"/>
                </a:solidFill>
              </a:rPr>
              <a:t>Table</a:t>
            </a:r>
            <a:endParaRPr lang="en-US" sz="4400" b="0"/>
          </a:p>
        </p:txBody>
      </p:sp>
      <p:sp>
        <p:nvSpPr>
          <p:cNvPr id="70" name="Rectangle 69"/>
          <p:cNvSpPr>
            <a:spLocks noChangeArrowheads="1"/>
          </p:cNvSpPr>
          <p:nvPr/>
        </p:nvSpPr>
        <p:spPr bwMode="auto">
          <a:xfrm>
            <a:off x="8472359" y="5679124"/>
            <a:ext cx="394339" cy="123111"/>
          </a:xfrm>
          <a:prstGeom prst="rect">
            <a:avLst/>
          </a:prstGeom>
          <a:noFill/>
          <a:ln w="9525">
            <a:noFill/>
            <a:miter lim="800000"/>
            <a:headEnd/>
            <a:tailEnd/>
          </a:ln>
        </p:spPr>
        <p:txBody>
          <a:bodyPr wrap="none" lIns="0" tIns="0" rIns="0" bIns="0">
            <a:spAutoFit/>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r>
              <a:rPr lang="en-US" sz="800" b="0" dirty="0" smtClean="0">
                <a:solidFill>
                  <a:srgbClr val="000000"/>
                </a:solidFill>
              </a:rPr>
              <a:t>Services</a:t>
            </a:r>
          </a:p>
        </p:txBody>
      </p:sp>
      <p:sp>
        <p:nvSpPr>
          <p:cNvPr id="71" name="Line 98"/>
          <p:cNvSpPr>
            <a:spLocks noChangeShapeType="1"/>
          </p:cNvSpPr>
          <p:nvPr/>
        </p:nvSpPr>
        <p:spPr bwMode="auto">
          <a:xfrm>
            <a:off x="6648641" y="3096134"/>
            <a:ext cx="0" cy="381000"/>
          </a:xfrm>
          <a:prstGeom prst="line">
            <a:avLst/>
          </a:prstGeom>
          <a:noFill/>
          <a:ln w="12700">
            <a:solidFill>
              <a:schemeClr val="tx1"/>
            </a:solidFill>
            <a:round/>
            <a:headEnd type="triangle" w="med" len="med"/>
            <a:tailEnd type="triangle" w="med" len="med"/>
          </a:ln>
          <a:effectLst/>
        </p:spPr>
        <p:txBody>
          <a:bodyPr wrap="none" anchor="ct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endParaRPr lang="en-US"/>
          </a:p>
        </p:txBody>
      </p:sp>
      <p:sp>
        <p:nvSpPr>
          <p:cNvPr id="72" name="Line 99"/>
          <p:cNvSpPr>
            <a:spLocks noChangeShapeType="1"/>
          </p:cNvSpPr>
          <p:nvPr/>
        </p:nvSpPr>
        <p:spPr bwMode="auto">
          <a:xfrm>
            <a:off x="7563041" y="3096134"/>
            <a:ext cx="0" cy="381000"/>
          </a:xfrm>
          <a:prstGeom prst="line">
            <a:avLst/>
          </a:prstGeom>
          <a:noFill/>
          <a:ln w="12700">
            <a:solidFill>
              <a:schemeClr val="tx1"/>
            </a:solidFill>
            <a:round/>
            <a:headEnd type="triangle" w="med" len="med"/>
            <a:tailEnd type="triangle" w="med" len="med"/>
          </a:ln>
          <a:effectLst/>
        </p:spPr>
        <p:txBody>
          <a:bodyPr wrap="none" anchor="ct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endParaRPr lang="en-US"/>
          </a:p>
        </p:txBody>
      </p:sp>
      <p:sp>
        <p:nvSpPr>
          <p:cNvPr id="73" name="Line 100"/>
          <p:cNvSpPr>
            <a:spLocks noChangeShapeType="1"/>
          </p:cNvSpPr>
          <p:nvPr/>
        </p:nvSpPr>
        <p:spPr bwMode="auto">
          <a:xfrm>
            <a:off x="8401241" y="3096134"/>
            <a:ext cx="0" cy="381000"/>
          </a:xfrm>
          <a:prstGeom prst="line">
            <a:avLst/>
          </a:prstGeom>
          <a:noFill/>
          <a:ln w="12700">
            <a:solidFill>
              <a:schemeClr val="tx1"/>
            </a:solidFill>
            <a:round/>
            <a:headEnd type="triangle" w="med" len="med"/>
            <a:tailEnd type="triangle" w="med" len="med"/>
          </a:ln>
          <a:effectLst/>
        </p:spPr>
        <p:txBody>
          <a:bodyPr wrap="none" anchor="ct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endParaRPr lang="en-US"/>
          </a:p>
        </p:txBody>
      </p:sp>
      <p:sp>
        <p:nvSpPr>
          <p:cNvPr id="74" name="Line 102"/>
          <p:cNvSpPr>
            <a:spLocks noChangeShapeType="1"/>
          </p:cNvSpPr>
          <p:nvPr/>
        </p:nvSpPr>
        <p:spPr bwMode="auto">
          <a:xfrm>
            <a:off x="4497579" y="3096134"/>
            <a:ext cx="0" cy="381000"/>
          </a:xfrm>
          <a:prstGeom prst="line">
            <a:avLst/>
          </a:prstGeom>
          <a:noFill/>
          <a:ln w="12700">
            <a:solidFill>
              <a:schemeClr val="tx1"/>
            </a:solidFill>
            <a:round/>
            <a:headEnd type="triangle" w="med" len="med"/>
            <a:tailEnd type="triangle" w="med" len="med"/>
          </a:ln>
          <a:effectLst/>
        </p:spPr>
        <p:txBody>
          <a:bodyPr wrap="none" anchor="ct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endParaRPr lang="en-US"/>
          </a:p>
        </p:txBody>
      </p:sp>
      <p:sp>
        <p:nvSpPr>
          <p:cNvPr id="75" name="Line 103"/>
          <p:cNvSpPr>
            <a:spLocks noChangeShapeType="1"/>
          </p:cNvSpPr>
          <p:nvPr/>
        </p:nvSpPr>
        <p:spPr bwMode="auto">
          <a:xfrm>
            <a:off x="5488179" y="3096134"/>
            <a:ext cx="0" cy="381000"/>
          </a:xfrm>
          <a:prstGeom prst="line">
            <a:avLst/>
          </a:prstGeom>
          <a:noFill/>
          <a:ln w="12700">
            <a:solidFill>
              <a:schemeClr val="tx1"/>
            </a:solidFill>
            <a:round/>
            <a:headEnd type="triangle" w="med" len="med"/>
            <a:tailEnd type="triangle" w="med" len="med"/>
          </a:ln>
          <a:effectLst/>
        </p:spPr>
        <p:txBody>
          <a:bodyPr wrap="none" anchor="ct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endParaRPr lang="en-US"/>
          </a:p>
        </p:txBody>
      </p:sp>
      <p:sp>
        <p:nvSpPr>
          <p:cNvPr id="76" name="Line 105"/>
          <p:cNvSpPr>
            <a:spLocks noChangeShapeType="1"/>
          </p:cNvSpPr>
          <p:nvPr/>
        </p:nvSpPr>
        <p:spPr bwMode="auto">
          <a:xfrm>
            <a:off x="3556191" y="5012374"/>
            <a:ext cx="0" cy="381000"/>
          </a:xfrm>
          <a:prstGeom prst="line">
            <a:avLst/>
          </a:prstGeom>
          <a:noFill/>
          <a:ln w="12700">
            <a:solidFill>
              <a:schemeClr val="tx1"/>
            </a:solidFill>
            <a:round/>
            <a:headEnd type="triangle" w="med" len="med"/>
            <a:tailEnd type="triangle" w="med" len="med"/>
          </a:ln>
          <a:effectLst/>
        </p:spPr>
        <p:txBody>
          <a:bodyPr wrap="none" anchor="ct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endParaRPr lang="en-US"/>
          </a:p>
        </p:txBody>
      </p:sp>
      <p:sp>
        <p:nvSpPr>
          <p:cNvPr id="77" name="Line 106"/>
          <p:cNvSpPr>
            <a:spLocks noChangeShapeType="1"/>
          </p:cNvSpPr>
          <p:nvPr/>
        </p:nvSpPr>
        <p:spPr bwMode="auto">
          <a:xfrm>
            <a:off x="4394391" y="5012374"/>
            <a:ext cx="0" cy="381000"/>
          </a:xfrm>
          <a:prstGeom prst="line">
            <a:avLst/>
          </a:prstGeom>
          <a:noFill/>
          <a:ln w="12700">
            <a:solidFill>
              <a:schemeClr val="tx1"/>
            </a:solidFill>
            <a:round/>
            <a:headEnd type="triangle" w="med" len="med"/>
            <a:tailEnd type="triangle" w="med" len="med"/>
          </a:ln>
          <a:effectLst/>
        </p:spPr>
        <p:txBody>
          <a:bodyPr wrap="none" anchor="ct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endParaRPr lang="en-US"/>
          </a:p>
        </p:txBody>
      </p:sp>
      <p:sp>
        <p:nvSpPr>
          <p:cNvPr id="78" name="Line 107"/>
          <p:cNvSpPr>
            <a:spLocks noChangeShapeType="1"/>
          </p:cNvSpPr>
          <p:nvPr/>
        </p:nvSpPr>
        <p:spPr bwMode="auto">
          <a:xfrm>
            <a:off x="5070666" y="5013961"/>
            <a:ext cx="0" cy="381000"/>
          </a:xfrm>
          <a:prstGeom prst="line">
            <a:avLst/>
          </a:prstGeom>
          <a:noFill/>
          <a:ln w="12700">
            <a:solidFill>
              <a:schemeClr val="tx1"/>
            </a:solidFill>
            <a:round/>
            <a:headEnd type="triangle" w="med" len="med"/>
            <a:tailEnd type="triangle" w="med" len="med"/>
          </a:ln>
          <a:effectLst/>
        </p:spPr>
        <p:txBody>
          <a:bodyPr wrap="none" anchor="ct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endParaRPr lang="en-US"/>
          </a:p>
        </p:txBody>
      </p:sp>
      <p:sp>
        <p:nvSpPr>
          <p:cNvPr id="79" name="Line 108"/>
          <p:cNvSpPr>
            <a:spLocks noChangeShapeType="1"/>
          </p:cNvSpPr>
          <p:nvPr/>
        </p:nvSpPr>
        <p:spPr bwMode="auto">
          <a:xfrm>
            <a:off x="5765991" y="5012374"/>
            <a:ext cx="0" cy="381000"/>
          </a:xfrm>
          <a:prstGeom prst="line">
            <a:avLst/>
          </a:prstGeom>
          <a:noFill/>
          <a:ln w="12700">
            <a:solidFill>
              <a:schemeClr val="tx1"/>
            </a:solidFill>
            <a:round/>
            <a:headEnd type="triangle" w="med" len="med"/>
            <a:tailEnd type="triangle" w="med" len="med"/>
          </a:ln>
          <a:effectLst/>
        </p:spPr>
        <p:txBody>
          <a:bodyPr wrap="none" anchor="ct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endParaRPr lang="en-US"/>
          </a:p>
        </p:txBody>
      </p:sp>
      <p:sp>
        <p:nvSpPr>
          <p:cNvPr id="80" name="Line 109"/>
          <p:cNvSpPr>
            <a:spLocks noChangeShapeType="1"/>
          </p:cNvSpPr>
          <p:nvPr/>
        </p:nvSpPr>
        <p:spPr bwMode="auto">
          <a:xfrm>
            <a:off x="6518466" y="5013961"/>
            <a:ext cx="0" cy="381000"/>
          </a:xfrm>
          <a:prstGeom prst="line">
            <a:avLst/>
          </a:prstGeom>
          <a:noFill/>
          <a:ln w="12700">
            <a:solidFill>
              <a:schemeClr val="tx1"/>
            </a:solidFill>
            <a:round/>
            <a:headEnd type="triangle" w="med" len="med"/>
            <a:tailEnd type="triangle" w="med" len="med"/>
          </a:ln>
          <a:effectLst/>
        </p:spPr>
        <p:txBody>
          <a:bodyPr wrap="none" anchor="ct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endParaRPr lang="en-US"/>
          </a:p>
        </p:txBody>
      </p:sp>
      <p:sp>
        <p:nvSpPr>
          <p:cNvPr id="81" name="Line 110"/>
          <p:cNvSpPr>
            <a:spLocks noChangeShapeType="1"/>
          </p:cNvSpPr>
          <p:nvPr/>
        </p:nvSpPr>
        <p:spPr bwMode="auto">
          <a:xfrm>
            <a:off x="7213791" y="5012374"/>
            <a:ext cx="0" cy="381000"/>
          </a:xfrm>
          <a:prstGeom prst="line">
            <a:avLst/>
          </a:prstGeom>
          <a:noFill/>
          <a:ln w="12700">
            <a:solidFill>
              <a:schemeClr val="tx1"/>
            </a:solidFill>
            <a:round/>
            <a:headEnd type="triangle" w="med" len="med"/>
            <a:tailEnd type="triangle" w="med" len="med"/>
          </a:ln>
          <a:effectLst/>
        </p:spPr>
        <p:txBody>
          <a:bodyPr wrap="none" anchor="ct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endParaRPr lang="en-US"/>
          </a:p>
        </p:txBody>
      </p:sp>
      <p:sp>
        <p:nvSpPr>
          <p:cNvPr id="82" name="Line 111"/>
          <p:cNvSpPr>
            <a:spLocks noChangeShapeType="1"/>
          </p:cNvSpPr>
          <p:nvPr/>
        </p:nvSpPr>
        <p:spPr bwMode="auto">
          <a:xfrm>
            <a:off x="7899591" y="5012374"/>
            <a:ext cx="0" cy="381000"/>
          </a:xfrm>
          <a:prstGeom prst="line">
            <a:avLst/>
          </a:prstGeom>
          <a:noFill/>
          <a:ln w="12700">
            <a:solidFill>
              <a:schemeClr val="tx1"/>
            </a:solidFill>
            <a:round/>
            <a:headEnd type="triangle" w="med" len="med"/>
            <a:tailEnd type="triangle" w="med" len="med"/>
          </a:ln>
          <a:effectLst/>
        </p:spPr>
        <p:txBody>
          <a:bodyPr wrap="none" anchor="ct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endParaRPr lang="en-US"/>
          </a:p>
        </p:txBody>
      </p:sp>
      <p:sp>
        <p:nvSpPr>
          <p:cNvPr id="83" name="Line 112"/>
          <p:cNvSpPr>
            <a:spLocks noChangeShapeType="1"/>
          </p:cNvSpPr>
          <p:nvPr/>
        </p:nvSpPr>
        <p:spPr bwMode="auto">
          <a:xfrm>
            <a:off x="8782241" y="4315334"/>
            <a:ext cx="304800" cy="0"/>
          </a:xfrm>
          <a:prstGeom prst="line">
            <a:avLst/>
          </a:prstGeom>
          <a:noFill/>
          <a:ln w="12700">
            <a:solidFill>
              <a:schemeClr val="tx1"/>
            </a:solidFill>
            <a:round/>
            <a:headEnd type="triangle" w="med" len="med"/>
            <a:tailEnd type="triangle" w="med" len="med"/>
          </a:ln>
          <a:effectLst/>
        </p:spPr>
        <p:txBody>
          <a:bodyPr wrap="none" anchor="ct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endParaRPr lang="en-US"/>
          </a:p>
        </p:txBody>
      </p:sp>
      <p:sp>
        <p:nvSpPr>
          <p:cNvPr id="84" name="Line 113"/>
          <p:cNvSpPr>
            <a:spLocks noChangeShapeType="1"/>
          </p:cNvSpPr>
          <p:nvPr/>
        </p:nvSpPr>
        <p:spPr bwMode="auto">
          <a:xfrm>
            <a:off x="8782241" y="3629534"/>
            <a:ext cx="381000" cy="0"/>
          </a:xfrm>
          <a:prstGeom prst="line">
            <a:avLst/>
          </a:prstGeom>
          <a:noFill/>
          <a:ln w="12700">
            <a:solidFill>
              <a:schemeClr val="tx1"/>
            </a:solidFill>
            <a:round/>
            <a:headEnd type="triangle" w="med" len="med"/>
            <a:tailEnd type="triangle" w="med" len="med"/>
          </a:ln>
          <a:effectLst/>
        </p:spPr>
        <p:txBody>
          <a:bodyPr wrap="none" anchor="ct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endParaRPr lang="en-US"/>
          </a:p>
        </p:txBody>
      </p:sp>
      <p:sp>
        <p:nvSpPr>
          <p:cNvPr id="85" name="Line 114"/>
          <p:cNvSpPr>
            <a:spLocks noChangeShapeType="1"/>
          </p:cNvSpPr>
          <p:nvPr/>
        </p:nvSpPr>
        <p:spPr bwMode="auto">
          <a:xfrm>
            <a:off x="3462529" y="3112009"/>
            <a:ext cx="0" cy="381000"/>
          </a:xfrm>
          <a:prstGeom prst="line">
            <a:avLst/>
          </a:prstGeom>
          <a:noFill/>
          <a:ln w="12700">
            <a:solidFill>
              <a:schemeClr val="tx1"/>
            </a:solidFill>
            <a:round/>
            <a:headEnd type="triangle" w="med" len="med"/>
            <a:tailEnd type="triangle" w="med" len="med"/>
          </a:ln>
          <a:effectLst/>
        </p:spPr>
        <p:txBody>
          <a:bodyPr wrap="none" anchor="ct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endParaRPr lang="en-US"/>
          </a:p>
        </p:txBody>
      </p:sp>
      <p:sp>
        <p:nvSpPr>
          <p:cNvPr id="86" name="Line 115"/>
          <p:cNvSpPr>
            <a:spLocks noChangeShapeType="1"/>
          </p:cNvSpPr>
          <p:nvPr/>
        </p:nvSpPr>
        <p:spPr bwMode="auto">
          <a:xfrm>
            <a:off x="2624329" y="3539491"/>
            <a:ext cx="304800" cy="0"/>
          </a:xfrm>
          <a:prstGeom prst="line">
            <a:avLst/>
          </a:prstGeom>
          <a:noFill/>
          <a:ln w="12700">
            <a:solidFill>
              <a:schemeClr val="tx1"/>
            </a:solidFill>
            <a:round/>
            <a:headEnd type="triangle" w="med" len="med"/>
            <a:tailEnd type="triangle" w="med" len="med"/>
          </a:ln>
          <a:effectLst/>
        </p:spPr>
        <p:txBody>
          <a:bodyPr wrap="none" anchor="ct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endParaRPr lang="en-US"/>
          </a:p>
        </p:txBody>
      </p:sp>
      <p:sp>
        <p:nvSpPr>
          <p:cNvPr id="87" name="Line 116"/>
          <p:cNvSpPr>
            <a:spLocks noChangeShapeType="1"/>
          </p:cNvSpPr>
          <p:nvPr/>
        </p:nvSpPr>
        <p:spPr bwMode="auto">
          <a:xfrm>
            <a:off x="2624329" y="4207003"/>
            <a:ext cx="304800" cy="0"/>
          </a:xfrm>
          <a:prstGeom prst="line">
            <a:avLst/>
          </a:prstGeom>
          <a:noFill/>
          <a:ln w="12700">
            <a:solidFill>
              <a:schemeClr val="tx1"/>
            </a:solidFill>
            <a:round/>
            <a:headEnd type="triangle" w="med" len="med"/>
            <a:tailEnd type="triangle" w="med" len="med"/>
          </a:ln>
          <a:effectLst/>
        </p:spPr>
        <p:txBody>
          <a:bodyPr wrap="none" anchor="ct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endParaRPr lang="en-US"/>
          </a:p>
        </p:txBody>
      </p:sp>
      <p:sp>
        <p:nvSpPr>
          <p:cNvPr id="88" name="Line 120"/>
          <p:cNvSpPr>
            <a:spLocks noChangeShapeType="1"/>
          </p:cNvSpPr>
          <p:nvPr/>
        </p:nvSpPr>
        <p:spPr bwMode="auto">
          <a:xfrm>
            <a:off x="8652066" y="5013961"/>
            <a:ext cx="0" cy="381000"/>
          </a:xfrm>
          <a:prstGeom prst="line">
            <a:avLst/>
          </a:prstGeom>
          <a:noFill/>
          <a:ln w="12700">
            <a:solidFill>
              <a:schemeClr val="tx1"/>
            </a:solidFill>
            <a:round/>
            <a:headEnd type="triangle" w="med" len="med"/>
            <a:tailEnd type="triangle" w="med" len="med"/>
          </a:ln>
          <a:effectLst/>
        </p:spPr>
        <p:txBody>
          <a:bodyPr wrap="none" anchor="ct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endParaRPr lang="en-US"/>
          </a:p>
        </p:txBody>
      </p:sp>
      <p:grpSp>
        <p:nvGrpSpPr>
          <p:cNvPr id="89" name="Group 88"/>
          <p:cNvGrpSpPr>
            <a:grpSpLocks/>
          </p:cNvGrpSpPr>
          <p:nvPr/>
        </p:nvGrpSpPr>
        <p:grpSpPr bwMode="auto">
          <a:xfrm>
            <a:off x="8880665" y="1943609"/>
            <a:ext cx="787767" cy="684213"/>
            <a:chOff x="2722" y="840"/>
            <a:chExt cx="231" cy="225"/>
          </a:xfrm>
        </p:grpSpPr>
        <p:sp>
          <p:nvSpPr>
            <p:cNvPr id="90" name="Freeform 89"/>
            <p:cNvSpPr>
              <a:spLocks/>
            </p:cNvSpPr>
            <p:nvPr/>
          </p:nvSpPr>
          <p:spPr bwMode="auto">
            <a:xfrm>
              <a:off x="2722" y="840"/>
              <a:ext cx="231" cy="225"/>
            </a:xfrm>
            <a:custGeom>
              <a:avLst/>
              <a:gdLst/>
              <a:ahLst/>
              <a:cxnLst>
                <a:cxn ang="0">
                  <a:pos x="230" y="0"/>
                </a:cxn>
                <a:cxn ang="0">
                  <a:pos x="184" y="1"/>
                </a:cxn>
                <a:cxn ang="0">
                  <a:pos x="140" y="5"/>
                </a:cxn>
                <a:cxn ang="0">
                  <a:pos x="101" y="11"/>
                </a:cxn>
                <a:cxn ang="0">
                  <a:pos x="68" y="20"/>
                </a:cxn>
                <a:cxn ang="0">
                  <a:pos x="39" y="32"/>
                </a:cxn>
                <a:cxn ang="0">
                  <a:pos x="29" y="37"/>
                </a:cxn>
                <a:cxn ang="0">
                  <a:pos x="18" y="43"/>
                </a:cxn>
                <a:cxn ang="0">
                  <a:pos x="11" y="50"/>
                </a:cxn>
                <a:cxn ang="0">
                  <a:pos x="6" y="57"/>
                </a:cxn>
                <a:cxn ang="0">
                  <a:pos x="2" y="64"/>
                </a:cxn>
                <a:cxn ang="0">
                  <a:pos x="0" y="70"/>
                </a:cxn>
                <a:cxn ang="0">
                  <a:pos x="0" y="379"/>
                </a:cxn>
                <a:cxn ang="0">
                  <a:pos x="2" y="386"/>
                </a:cxn>
                <a:cxn ang="0">
                  <a:pos x="6" y="392"/>
                </a:cxn>
                <a:cxn ang="0">
                  <a:pos x="11" y="399"/>
                </a:cxn>
                <a:cxn ang="0">
                  <a:pos x="18" y="406"/>
                </a:cxn>
                <a:cxn ang="0">
                  <a:pos x="29" y="412"/>
                </a:cxn>
                <a:cxn ang="0">
                  <a:pos x="39" y="417"/>
                </a:cxn>
                <a:cxn ang="0">
                  <a:pos x="68" y="429"/>
                </a:cxn>
                <a:cxn ang="0">
                  <a:pos x="101" y="438"/>
                </a:cxn>
                <a:cxn ang="0">
                  <a:pos x="140" y="444"/>
                </a:cxn>
                <a:cxn ang="0">
                  <a:pos x="184" y="448"/>
                </a:cxn>
                <a:cxn ang="0">
                  <a:pos x="230" y="449"/>
                </a:cxn>
                <a:cxn ang="0">
                  <a:pos x="278" y="448"/>
                </a:cxn>
                <a:cxn ang="0">
                  <a:pos x="320" y="444"/>
                </a:cxn>
                <a:cxn ang="0">
                  <a:pos x="361" y="438"/>
                </a:cxn>
                <a:cxn ang="0">
                  <a:pos x="395" y="429"/>
                </a:cxn>
                <a:cxn ang="0">
                  <a:pos x="423" y="417"/>
                </a:cxn>
                <a:cxn ang="0">
                  <a:pos x="434" y="412"/>
                </a:cxn>
                <a:cxn ang="0">
                  <a:pos x="444" y="406"/>
                </a:cxn>
                <a:cxn ang="0">
                  <a:pos x="451" y="399"/>
                </a:cxn>
                <a:cxn ang="0">
                  <a:pos x="457" y="392"/>
                </a:cxn>
                <a:cxn ang="0">
                  <a:pos x="460" y="386"/>
                </a:cxn>
                <a:cxn ang="0">
                  <a:pos x="462" y="379"/>
                </a:cxn>
                <a:cxn ang="0">
                  <a:pos x="462" y="70"/>
                </a:cxn>
                <a:cxn ang="0">
                  <a:pos x="460" y="64"/>
                </a:cxn>
                <a:cxn ang="0">
                  <a:pos x="457" y="57"/>
                </a:cxn>
                <a:cxn ang="0">
                  <a:pos x="451" y="50"/>
                </a:cxn>
                <a:cxn ang="0">
                  <a:pos x="444" y="43"/>
                </a:cxn>
                <a:cxn ang="0">
                  <a:pos x="434" y="37"/>
                </a:cxn>
                <a:cxn ang="0">
                  <a:pos x="423" y="32"/>
                </a:cxn>
                <a:cxn ang="0">
                  <a:pos x="395" y="20"/>
                </a:cxn>
                <a:cxn ang="0">
                  <a:pos x="361" y="11"/>
                </a:cxn>
                <a:cxn ang="0">
                  <a:pos x="320" y="5"/>
                </a:cxn>
                <a:cxn ang="0">
                  <a:pos x="278" y="1"/>
                </a:cxn>
                <a:cxn ang="0">
                  <a:pos x="230" y="0"/>
                </a:cxn>
              </a:cxnLst>
              <a:rect l="0" t="0" r="r" b="b"/>
              <a:pathLst>
                <a:path w="462" h="449">
                  <a:moveTo>
                    <a:pt x="230" y="0"/>
                  </a:moveTo>
                  <a:lnTo>
                    <a:pt x="184" y="1"/>
                  </a:lnTo>
                  <a:lnTo>
                    <a:pt x="140" y="5"/>
                  </a:lnTo>
                  <a:lnTo>
                    <a:pt x="101" y="11"/>
                  </a:lnTo>
                  <a:lnTo>
                    <a:pt x="68" y="20"/>
                  </a:lnTo>
                  <a:lnTo>
                    <a:pt x="39" y="32"/>
                  </a:lnTo>
                  <a:lnTo>
                    <a:pt x="29" y="37"/>
                  </a:lnTo>
                  <a:lnTo>
                    <a:pt x="18" y="43"/>
                  </a:lnTo>
                  <a:lnTo>
                    <a:pt x="11" y="50"/>
                  </a:lnTo>
                  <a:lnTo>
                    <a:pt x="6" y="57"/>
                  </a:lnTo>
                  <a:lnTo>
                    <a:pt x="2" y="64"/>
                  </a:lnTo>
                  <a:lnTo>
                    <a:pt x="0" y="70"/>
                  </a:lnTo>
                  <a:lnTo>
                    <a:pt x="0" y="379"/>
                  </a:lnTo>
                  <a:lnTo>
                    <a:pt x="2" y="386"/>
                  </a:lnTo>
                  <a:lnTo>
                    <a:pt x="6" y="392"/>
                  </a:lnTo>
                  <a:lnTo>
                    <a:pt x="11" y="399"/>
                  </a:lnTo>
                  <a:lnTo>
                    <a:pt x="18" y="406"/>
                  </a:lnTo>
                  <a:lnTo>
                    <a:pt x="29" y="412"/>
                  </a:lnTo>
                  <a:lnTo>
                    <a:pt x="39" y="417"/>
                  </a:lnTo>
                  <a:lnTo>
                    <a:pt x="68" y="429"/>
                  </a:lnTo>
                  <a:lnTo>
                    <a:pt x="101" y="438"/>
                  </a:lnTo>
                  <a:lnTo>
                    <a:pt x="140" y="444"/>
                  </a:lnTo>
                  <a:lnTo>
                    <a:pt x="184" y="448"/>
                  </a:lnTo>
                  <a:lnTo>
                    <a:pt x="230" y="449"/>
                  </a:lnTo>
                  <a:lnTo>
                    <a:pt x="278" y="448"/>
                  </a:lnTo>
                  <a:lnTo>
                    <a:pt x="320" y="444"/>
                  </a:lnTo>
                  <a:lnTo>
                    <a:pt x="361" y="438"/>
                  </a:lnTo>
                  <a:lnTo>
                    <a:pt x="395" y="429"/>
                  </a:lnTo>
                  <a:lnTo>
                    <a:pt x="423" y="417"/>
                  </a:lnTo>
                  <a:lnTo>
                    <a:pt x="434" y="412"/>
                  </a:lnTo>
                  <a:lnTo>
                    <a:pt x="444" y="406"/>
                  </a:lnTo>
                  <a:lnTo>
                    <a:pt x="451" y="399"/>
                  </a:lnTo>
                  <a:lnTo>
                    <a:pt x="457" y="392"/>
                  </a:lnTo>
                  <a:lnTo>
                    <a:pt x="460" y="386"/>
                  </a:lnTo>
                  <a:lnTo>
                    <a:pt x="462" y="379"/>
                  </a:lnTo>
                  <a:lnTo>
                    <a:pt x="462" y="70"/>
                  </a:lnTo>
                  <a:lnTo>
                    <a:pt x="460" y="64"/>
                  </a:lnTo>
                  <a:lnTo>
                    <a:pt x="457" y="57"/>
                  </a:lnTo>
                  <a:lnTo>
                    <a:pt x="451" y="50"/>
                  </a:lnTo>
                  <a:lnTo>
                    <a:pt x="444" y="43"/>
                  </a:lnTo>
                  <a:lnTo>
                    <a:pt x="434" y="37"/>
                  </a:lnTo>
                  <a:lnTo>
                    <a:pt x="423" y="32"/>
                  </a:lnTo>
                  <a:lnTo>
                    <a:pt x="395" y="20"/>
                  </a:lnTo>
                  <a:lnTo>
                    <a:pt x="361" y="11"/>
                  </a:lnTo>
                  <a:lnTo>
                    <a:pt x="320" y="5"/>
                  </a:lnTo>
                  <a:lnTo>
                    <a:pt x="278" y="1"/>
                  </a:lnTo>
                  <a:lnTo>
                    <a:pt x="230" y="0"/>
                  </a:lnTo>
                  <a:close/>
                </a:path>
              </a:pathLst>
            </a:custGeom>
            <a:noFill/>
            <a:ln w="7938">
              <a:solidFill>
                <a:srgbClr val="000000"/>
              </a:solidFill>
              <a:prstDash val="solid"/>
              <a:round/>
              <a:headEnd/>
              <a:tailEnd/>
            </a:ln>
          </p:spPr>
          <p:txBody>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endParaRPr lang="en-US"/>
            </a:p>
          </p:txBody>
        </p:sp>
        <p:sp>
          <p:nvSpPr>
            <p:cNvPr id="91" name="Freeform 90"/>
            <p:cNvSpPr>
              <a:spLocks/>
            </p:cNvSpPr>
            <p:nvPr/>
          </p:nvSpPr>
          <p:spPr bwMode="auto">
            <a:xfrm>
              <a:off x="2722" y="875"/>
              <a:ext cx="231" cy="35"/>
            </a:xfrm>
            <a:custGeom>
              <a:avLst/>
              <a:gdLst/>
              <a:ahLst/>
              <a:cxnLst>
                <a:cxn ang="0">
                  <a:pos x="0" y="0"/>
                </a:cxn>
                <a:cxn ang="0">
                  <a:pos x="2" y="7"/>
                </a:cxn>
                <a:cxn ang="0">
                  <a:pos x="6" y="14"/>
                </a:cxn>
                <a:cxn ang="0">
                  <a:pos x="11" y="20"/>
                </a:cxn>
                <a:cxn ang="0">
                  <a:pos x="18" y="27"/>
                </a:cxn>
                <a:cxn ang="0">
                  <a:pos x="29" y="34"/>
                </a:cxn>
                <a:cxn ang="0">
                  <a:pos x="39" y="39"/>
                </a:cxn>
                <a:cxn ang="0">
                  <a:pos x="68" y="51"/>
                </a:cxn>
                <a:cxn ang="0">
                  <a:pos x="101" y="59"/>
                </a:cxn>
                <a:cxn ang="0">
                  <a:pos x="140" y="66"/>
                </a:cxn>
                <a:cxn ang="0">
                  <a:pos x="184" y="69"/>
                </a:cxn>
                <a:cxn ang="0">
                  <a:pos x="230" y="71"/>
                </a:cxn>
                <a:cxn ang="0">
                  <a:pos x="278" y="69"/>
                </a:cxn>
                <a:cxn ang="0">
                  <a:pos x="320" y="66"/>
                </a:cxn>
                <a:cxn ang="0">
                  <a:pos x="361" y="59"/>
                </a:cxn>
                <a:cxn ang="0">
                  <a:pos x="395" y="51"/>
                </a:cxn>
                <a:cxn ang="0">
                  <a:pos x="423" y="39"/>
                </a:cxn>
                <a:cxn ang="0">
                  <a:pos x="434" y="34"/>
                </a:cxn>
                <a:cxn ang="0">
                  <a:pos x="444" y="27"/>
                </a:cxn>
                <a:cxn ang="0">
                  <a:pos x="451" y="20"/>
                </a:cxn>
                <a:cxn ang="0">
                  <a:pos x="457" y="14"/>
                </a:cxn>
                <a:cxn ang="0">
                  <a:pos x="460" y="7"/>
                </a:cxn>
                <a:cxn ang="0">
                  <a:pos x="462" y="0"/>
                </a:cxn>
              </a:cxnLst>
              <a:rect l="0" t="0" r="r" b="b"/>
              <a:pathLst>
                <a:path w="462" h="71">
                  <a:moveTo>
                    <a:pt x="0" y="0"/>
                  </a:moveTo>
                  <a:lnTo>
                    <a:pt x="2" y="7"/>
                  </a:lnTo>
                  <a:lnTo>
                    <a:pt x="6" y="14"/>
                  </a:lnTo>
                  <a:lnTo>
                    <a:pt x="11" y="20"/>
                  </a:lnTo>
                  <a:lnTo>
                    <a:pt x="18" y="27"/>
                  </a:lnTo>
                  <a:lnTo>
                    <a:pt x="29" y="34"/>
                  </a:lnTo>
                  <a:lnTo>
                    <a:pt x="39" y="39"/>
                  </a:lnTo>
                  <a:lnTo>
                    <a:pt x="68" y="51"/>
                  </a:lnTo>
                  <a:lnTo>
                    <a:pt x="101" y="59"/>
                  </a:lnTo>
                  <a:lnTo>
                    <a:pt x="140" y="66"/>
                  </a:lnTo>
                  <a:lnTo>
                    <a:pt x="184" y="69"/>
                  </a:lnTo>
                  <a:lnTo>
                    <a:pt x="230" y="71"/>
                  </a:lnTo>
                  <a:lnTo>
                    <a:pt x="278" y="69"/>
                  </a:lnTo>
                  <a:lnTo>
                    <a:pt x="320" y="66"/>
                  </a:lnTo>
                  <a:lnTo>
                    <a:pt x="361" y="59"/>
                  </a:lnTo>
                  <a:lnTo>
                    <a:pt x="395" y="51"/>
                  </a:lnTo>
                  <a:lnTo>
                    <a:pt x="423" y="39"/>
                  </a:lnTo>
                  <a:lnTo>
                    <a:pt x="434" y="34"/>
                  </a:lnTo>
                  <a:lnTo>
                    <a:pt x="444" y="27"/>
                  </a:lnTo>
                  <a:lnTo>
                    <a:pt x="451" y="20"/>
                  </a:lnTo>
                  <a:lnTo>
                    <a:pt x="457" y="14"/>
                  </a:lnTo>
                  <a:lnTo>
                    <a:pt x="460" y="7"/>
                  </a:lnTo>
                  <a:lnTo>
                    <a:pt x="462" y="0"/>
                  </a:lnTo>
                </a:path>
              </a:pathLst>
            </a:custGeom>
            <a:noFill/>
            <a:ln w="7938">
              <a:solidFill>
                <a:srgbClr val="000000"/>
              </a:solidFill>
              <a:prstDash val="solid"/>
              <a:round/>
              <a:headEnd/>
              <a:tailEnd/>
            </a:ln>
          </p:spPr>
          <p:txBody>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endParaRPr lang="en-US"/>
            </a:p>
          </p:txBody>
        </p:sp>
      </p:grpSp>
      <p:sp>
        <p:nvSpPr>
          <p:cNvPr id="92" name="Line 124"/>
          <p:cNvSpPr>
            <a:spLocks noChangeShapeType="1"/>
          </p:cNvSpPr>
          <p:nvPr/>
        </p:nvSpPr>
        <p:spPr bwMode="auto">
          <a:xfrm>
            <a:off x="2618435" y="4862827"/>
            <a:ext cx="304800" cy="0"/>
          </a:xfrm>
          <a:prstGeom prst="line">
            <a:avLst/>
          </a:prstGeom>
          <a:noFill/>
          <a:ln w="12700">
            <a:solidFill>
              <a:schemeClr val="tx1"/>
            </a:solidFill>
            <a:round/>
            <a:headEnd type="triangle" w="med" len="med"/>
            <a:tailEnd type="triangle" w="med" len="med"/>
          </a:ln>
          <a:effectLst/>
        </p:spPr>
        <p:txBody>
          <a:bodyPr wrap="none" anchor="ct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endParaRPr lang="en-US"/>
          </a:p>
        </p:txBody>
      </p:sp>
      <p:sp>
        <p:nvSpPr>
          <p:cNvPr id="93" name="Freeform 92"/>
          <p:cNvSpPr>
            <a:spLocks/>
          </p:cNvSpPr>
          <p:nvPr/>
        </p:nvSpPr>
        <p:spPr bwMode="auto">
          <a:xfrm>
            <a:off x="4215004" y="2477009"/>
            <a:ext cx="619125" cy="609600"/>
          </a:xfrm>
          <a:custGeom>
            <a:avLst/>
            <a:gdLst/>
            <a:ahLst/>
            <a:cxnLst>
              <a:cxn ang="0">
                <a:pos x="1" y="169"/>
              </a:cxn>
              <a:cxn ang="0">
                <a:pos x="7" y="135"/>
              </a:cxn>
              <a:cxn ang="0">
                <a:pos x="20" y="103"/>
              </a:cxn>
              <a:cxn ang="0">
                <a:pos x="38" y="74"/>
              </a:cxn>
              <a:cxn ang="0">
                <a:pos x="61" y="49"/>
              </a:cxn>
              <a:cxn ang="0">
                <a:pos x="88" y="28"/>
              </a:cxn>
              <a:cxn ang="0">
                <a:pos x="119" y="13"/>
              </a:cxn>
              <a:cxn ang="0">
                <a:pos x="152" y="4"/>
              </a:cxn>
              <a:cxn ang="0">
                <a:pos x="186" y="0"/>
              </a:cxn>
              <a:cxn ang="0">
                <a:pos x="220" y="4"/>
              </a:cxn>
              <a:cxn ang="0">
                <a:pos x="253" y="13"/>
              </a:cxn>
              <a:cxn ang="0">
                <a:pos x="284" y="28"/>
              </a:cxn>
              <a:cxn ang="0">
                <a:pos x="311" y="49"/>
              </a:cxn>
              <a:cxn ang="0">
                <a:pos x="334" y="74"/>
              </a:cxn>
              <a:cxn ang="0">
                <a:pos x="352" y="103"/>
              </a:cxn>
              <a:cxn ang="0">
                <a:pos x="364" y="135"/>
              </a:cxn>
              <a:cxn ang="0">
                <a:pos x="371" y="169"/>
              </a:cxn>
              <a:cxn ang="0">
                <a:pos x="371" y="203"/>
              </a:cxn>
              <a:cxn ang="0">
                <a:pos x="364" y="236"/>
              </a:cxn>
              <a:cxn ang="0">
                <a:pos x="352" y="268"/>
              </a:cxn>
              <a:cxn ang="0">
                <a:pos x="334" y="297"/>
              </a:cxn>
              <a:cxn ang="0">
                <a:pos x="311" y="323"/>
              </a:cxn>
              <a:cxn ang="0">
                <a:pos x="284" y="343"/>
              </a:cxn>
              <a:cxn ang="0">
                <a:pos x="253" y="359"/>
              </a:cxn>
              <a:cxn ang="0">
                <a:pos x="220" y="368"/>
              </a:cxn>
              <a:cxn ang="0">
                <a:pos x="186" y="371"/>
              </a:cxn>
              <a:cxn ang="0">
                <a:pos x="152" y="368"/>
              </a:cxn>
              <a:cxn ang="0">
                <a:pos x="119" y="359"/>
              </a:cxn>
              <a:cxn ang="0">
                <a:pos x="88" y="343"/>
              </a:cxn>
              <a:cxn ang="0">
                <a:pos x="61" y="323"/>
              </a:cxn>
              <a:cxn ang="0">
                <a:pos x="38" y="297"/>
              </a:cxn>
              <a:cxn ang="0">
                <a:pos x="20" y="268"/>
              </a:cxn>
              <a:cxn ang="0">
                <a:pos x="7" y="236"/>
              </a:cxn>
              <a:cxn ang="0">
                <a:pos x="1" y="203"/>
              </a:cxn>
            </a:cxnLst>
            <a:rect l="0" t="0" r="r" b="b"/>
            <a:pathLst>
              <a:path w="371" h="371">
                <a:moveTo>
                  <a:pt x="0" y="186"/>
                </a:moveTo>
                <a:lnTo>
                  <a:pt x="1" y="169"/>
                </a:lnTo>
                <a:lnTo>
                  <a:pt x="3" y="152"/>
                </a:lnTo>
                <a:lnTo>
                  <a:pt x="7" y="135"/>
                </a:lnTo>
                <a:lnTo>
                  <a:pt x="13" y="119"/>
                </a:lnTo>
                <a:lnTo>
                  <a:pt x="20" y="103"/>
                </a:lnTo>
                <a:lnTo>
                  <a:pt x="28" y="88"/>
                </a:lnTo>
                <a:lnTo>
                  <a:pt x="38" y="74"/>
                </a:lnTo>
                <a:lnTo>
                  <a:pt x="49" y="61"/>
                </a:lnTo>
                <a:lnTo>
                  <a:pt x="61" y="49"/>
                </a:lnTo>
                <a:lnTo>
                  <a:pt x="74" y="38"/>
                </a:lnTo>
                <a:lnTo>
                  <a:pt x="88" y="28"/>
                </a:lnTo>
                <a:lnTo>
                  <a:pt x="103" y="20"/>
                </a:lnTo>
                <a:lnTo>
                  <a:pt x="119" y="13"/>
                </a:lnTo>
                <a:lnTo>
                  <a:pt x="135" y="7"/>
                </a:lnTo>
                <a:lnTo>
                  <a:pt x="152" y="4"/>
                </a:lnTo>
                <a:lnTo>
                  <a:pt x="169" y="1"/>
                </a:lnTo>
                <a:lnTo>
                  <a:pt x="186" y="0"/>
                </a:lnTo>
                <a:lnTo>
                  <a:pt x="203" y="1"/>
                </a:lnTo>
                <a:lnTo>
                  <a:pt x="220" y="4"/>
                </a:lnTo>
                <a:lnTo>
                  <a:pt x="237" y="7"/>
                </a:lnTo>
                <a:lnTo>
                  <a:pt x="253" y="13"/>
                </a:lnTo>
                <a:lnTo>
                  <a:pt x="269" y="20"/>
                </a:lnTo>
                <a:lnTo>
                  <a:pt x="284" y="28"/>
                </a:lnTo>
                <a:lnTo>
                  <a:pt x="298" y="38"/>
                </a:lnTo>
                <a:lnTo>
                  <a:pt x="311" y="49"/>
                </a:lnTo>
                <a:lnTo>
                  <a:pt x="323" y="61"/>
                </a:lnTo>
                <a:lnTo>
                  <a:pt x="334" y="74"/>
                </a:lnTo>
                <a:lnTo>
                  <a:pt x="344" y="88"/>
                </a:lnTo>
                <a:lnTo>
                  <a:pt x="352" y="103"/>
                </a:lnTo>
                <a:lnTo>
                  <a:pt x="359" y="119"/>
                </a:lnTo>
                <a:lnTo>
                  <a:pt x="364" y="135"/>
                </a:lnTo>
                <a:lnTo>
                  <a:pt x="369" y="152"/>
                </a:lnTo>
                <a:lnTo>
                  <a:pt x="371" y="169"/>
                </a:lnTo>
                <a:lnTo>
                  <a:pt x="371" y="186"/>
                </a:lnTo>
                <a:lnTo>
                  <a:pt x="371" y="203"/>
                </a:lnTo>
                <a:lnTo>
                  <a:pt x="369" y="220"/>
                </a:lnTo>
                <a:lnTo>
                  <a:pt x="364" y="236"/>
                </a:lnTo>
                <a:lnTo>
                  <a:pt x="359" y="253"/>
                </a:lnTo>
                <a:lnTo>
                  <a:pt x="352" y="268"/>
                </a:lnTo>
                <a:lnTo>
                  <a:pt x="344" y="283"/>
                </a:lnTo>
                <a:lnTo>
                  <a:pt x="334" y="297"/>
                </a:lnTo>
                <a:lnTo>
                  <a:pt x="323" y="310"/>
                </a:lnTo>
                <a:lnTo>
                  <a:pt x="311" y="323"/>
                </a:lnTo>
                <a:lnTo>
                  <a:pt x="298" y="334"/>
                </a:lnTo>
                <a:lnTo>
                  <a:pt x="284" y="343"/>
                </a:lnTo>
                <a:lnTo>
                  <a:pt x="269" y="352"/>
                </a:lnTo>
                <a:lnTo>
                  <a:pt x="253" y="359"/>
                </a:lnTo>
                <a:lnTo>
                  <a:pt x="237" y="364"/>
                </a:lnTo>
                <a:lnTo>
                  <a:pt x="220" y="368"/>
                </a:lnTo>
                <a:lnTo>
                  <a:pt x="203" y="370"/>
                </a:lnTo>
                <a:lnTo>
                  <a:pt x="186" y="371"/>
                </a:lnTo>
                <a:lnTo>
                  <a:pt x="169" y="370"/>
                </a:lnTo>
                <a:lnTo>
                  <a:pt x="152" y="368"/>
                </a:lnTo>
                <a:lnTo>
                  <a:pt x="135" y="364"/>
                </a:lnTo>
                <a:lnTo>
                  <a:pt x="119" y="359"/>
                </a:lnTo>
                <a:lnTo>
                  <a:pt x="103" y="352"/>
                </a:lnTo>
                <a:lnTo>
                  <a:pt x="88" y="343"/>
                </a:lnTo>
                <a:lnTo>
                  <a:pt x="74" y="334"/>
                </a:lnTo>
                <a:lnTo>
                  <a:pt x="61" y="323"/>
                </a:lnTo>
                <a:lnTo>
                  <a:pt x="49" y="310"/>
                </a:lnTo>
                <a:lnTo>
                  <a:pt x="38" y="297"/>
                </a:lnTo>
                <a:lnTo>
                  <a:pt x="28" y="283"/>
                </a:lnTo>
                <a:lnTo>
                  <a:pt x="20" y="268"/>
                </a:lnTo>
                <a:lnTo>
                  <a:pt x="13" y="253"/>
                </a:lnTo>
                <a:lnTo>
                  <a:pt x="7" y="236"/>
                </a:lnTo>
                <a:lnTo>
                  <a:pt x="3" y="220"/>
                </a:lnTo>
                <a:lnTo>
                  <a:pt x="1" y="203"/>
                </a:lnTo>
                <a:lnTo>
                  <a:pt x="0" y="186"/>
                </a:lnTo>
                <a:close/>
              </a:path>
            </a:pathLst>
          </a:custGeom>
          <a:solidFill>
            <a:srgbClr val="00CCFF"/>
          </a:solidFill>
          <a:ln w="3175">
            <a:solidFill>
              <a:srgbClr val="000000"/>
            </a:solidFill>
            <a:prstDash val="solid"/>
            <a:round/>
            <a:headEnd/>
            <a:tailEnd/>
          </a:ln>
        </p:spPr>
        <p:txBody>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endParaRPr lang="en-US" sz="2400"/>
          </a:p>
        </p:txBody>
      </p:sp>
      <p:sp>
        <p:nvSpPr>
          <p:cNvPr id="94" name="Rectangle 93"/>
          <p:cNvSpPr>
            <a:spLocks noChangeArrowheads="1"/>
          </p:cNvSpPr>
          <p:nvPr/>
        </p:nvSpPr>
        <p:spPr bwMode="auto">
          <a:xfrm>
            <a:off x="4300729" y="2654809"/>
            <a:ext cx="383117" cy="246221"/>
          </a:xfrm>
          <a:prstGeom prst="rect">
            <a:avLst/>
          </a:prstGeom>
          <a:noFill/>
          <a:ln w="9525">
            <a:noFill/>
            <a:miter lim="800000"/>
            <a:headEnd/>
            <a:tailEnd/>
          </a:ln>
        </p:spPr>
        <p:txBody>
          <a:bodyPr wrap="none" lIns="0" tIns="0" rIns="0" bIns="0">
            <a:spAutoFit/>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r>
              <a:rPr lang="en-US" sz="800" b="0" dirty="0">
                <a:solidFill>
                  <a:srgbClr val="000000"/>
                </a:solidFill>
              </a:rPr>
              <a:t>Limit</a:t>
            </a:r>
          </a:p>
          <a:p>
            <a:pPr algn="ctr"/>
            <a:r>
              <a:rPr lang="en-US" sz="800" b="0" dirty="0" smtClean="0">
                <a:solidFill>
                  <a:srgbClr val="000000"/>
                </a:solidFill>
              </a:rPr>
              <a:t>Checker</a:t>
            </a:r>
          </a:p>
        </p:txBody>
      </p:sp>
      <p:sp>
        <p:nvSpPr>
          <p:cNvPr id="95" name="Rectangle 94"/>
          <p:cNvSpPr>
            <a:spLocks noChangeArrowheads="1"/>
          </p:cNvSpPr>
          <p:nvPr/>
        </p:nvSpPr>
        <p:spPr bwMode="auto">
          <a:xfrm>
            <a:off x="6518466" y="2654809"/>
            <a:ext cx="293350" cy="246221"/>
          </a:xfrm>
          <a:prstGeom prst="rect">
            <a:avLst/>
          </a:prstGeom>
          <a:noFill/>
          <a:ln w="9525">
            <a:noFill/>
            <a:miter lim="800000"/>
            <a:headEnd/>
            <a:tailEnd/>
          </a:ln>
        </p:spPr>
        <p:txBody>
          <a:bodyPr wrap="none" lIns="0" tIns="0" rIns="0" bIns="0">
            <a:spAutoFit/>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r>
              <a:rPr lang="en-US" sz="800" b="0" dirty="0">
                <a:solidFill>
                  <a:srgbClr val="000000"/>
                </a:solidFill>
              </a:rPr>
              <a:t>Space</a:t>
            </a:r>
          </a:p>
          <a:p>
            <a:pPr algn="ctr"/>
            <a:r>
              <a:rPr lang="en-US" sz="800" b="0" dirty="0">
                <a:solidFill>
                  <a:srgbClr val="000000"/>
                </a:solidFill>
              </a:rPr>
              <a:t>Wire</a:t>
            </a:r>
            <a:endParaRPr lang="en-US" sz="4400" b="0" dirty="0"/>
          </a:p>
        </p:txBody>
      </p:sp>
      <p:sp>
        <p:nvSpPr>
          <p:cNvPr id="96" name="Rectangle 95"/>
          <p:cNvSpPr>
            <a:spLocks noChangeArrowheads="1"/>
          </p:cNvSpPr>
          <p:nvPr/>
        </p:nvSpPr>
        <p:spPr bwMode="auto">
          <a:xfrm>
            <a:off x="6061266" y="1931417"/>
            <a:ext cx="1020762" cy="295275"/>
          </a:xfrm>
          <a:prstGeom prst="rect">
            <a:avLst/>
          </a:prstGeom>
          <a:solidFill>
            <a:srgbClr val="FFFFFF"/>
          </a:solidFill>
          <a:ln w="3175">
            <a:solidFill>
              <a:srgbClr val="000000"/>
            </a:solidFill>
            <a:miter lim="800000"/>
            <a:headEnd/>
            <a:tailEnd/>
          </a:ln>
        </p:spPr>
        <p:txBody>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r>
              <a:rPr lang="en-US" sz="1100" dirty="0" smtClean="0"/>
              <a:t>Instruments</a:t>
            </a:r>
            <a:endParaRPr lang="en-US" sz="1100" dirty="0"/>
          </a:p>
        </p:txBody>
      </p:sp>
      <p:sp>
        <p:nvSpPr>
          <p:cNvPr id="97" name="Line 99"/>
          <p:cNvSpPr>
            <a:spLocks noChangeShapeType="1"/>
          </p:cNvSpPr>
          <p:nvPr/>
        </p:nvSpPr>
        <p:spPr bwMode="auto">
          <a:xfrm>
            <a:off x="6975666" y="2248409"/>
            <a:ext cx="457200" cy="304800"/>
          </a:xfrm>
          <a:prstGeom prst="line">
            <a:avLst/>
          </a:prstGeom>
          <a:noFill/>
          <a:ln w="12700">
            <a:solidFill>
              <a:schemeClr val="tx1"/>
            </a:solidFill>
            <a:round/>
            <a:headEnd type="triangle" w="med" len="med"/>
            <a:tailEnd type="triangle" w="med" len="med"/>
          </a:ln>
          <a:effectLst/>
        </p:spPr>
        <p:txBody>
          <a:bodyPr wrap="none" anchor="ct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endParaRPr lang="en-US"/>
          </a:p>
        </p:txBody>
      </p:sp>
      <p:sp>
        <p:nvSpPr>
          <p:cNvPr id="98" name="Line 99"/>
          <p:cNvSpPr>
            <a:spLocks noChangeShapeType="1"/>
          </p:cNvSpPr>
          <p:nvPr/>
        </p:nvSpPr>
        <p:spPr bwMode="auto">
          <a:xfrm>
            <a:off x="6670866" y="2248409"/>
            <a:ext cx="0" cy="228600"/>
          </a:xfrm>
          <a:prstGeom prst="line">
            <a:avLst/>
          </a:prstGeom>
          <a:noFill/>
          <a:ln w="12700">
            <a:solidFill>
              <a:schemeClr val="tx1"/>
            </a:solidFill>
            <a:round/>
            <a:headEnd type="triangle" w="med" len="med"/>
            <a:tailEnd type="triangle" w="med" len="med"/>
          </a:ln>
          <a:effectLst/>
        </p:spPr>
        <p:txBody>
          <a:bodyPr wrap="none" anchor="ct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endParaRPr lang="en-US"/>
          </a:p>
        </p:txBody>
      </p:sp>
      <p:sp>
        <p:nvSpPr>
          <p:cNvPr id="99" name="Rectangle 98"/>
          <p:cNvSpPr>
            <a:spLocks noChangeArrowheads="1"/>
          </p:cNvSpPr>
          <p:nvPr/>
        </p:nvSpPr>
        <p:spPr bwMode="auto">
          <a:xfrm>
            <a:off x="408433" y="6643302"/>
            <a:ext cx="1561325" cy="153888"/>
          </a:xfrm>
          <a:prstGeom prst="rect">
            <a:avLst/>
          </a:prstGeom>
          <a:noFill/>
          <a:ln w="9525">
            <a:noFill/>
            <a:miter lim="800000"/>
            <a:headEnd/>
            <a:tailEnd/>
          </a:ln>
        </p:spPr>
        <p:txBody>
          <a:bodyPr wrap="none" lIns="0" tIns="0" rIns="0" bIns="0">
            <a:spAutoFit/>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r>
              <a:rPr lang="en-US" sz="1000" dirty="0" smtClean="0">
                <a:solidFill>
                  <a:srgbClr val="000000"/>
                </a:solidFill>
              </a:rPr>
              <a:t> </a:t>
            </a:r>
            <a:r>
              <a:rPr lang="en-US" sz="1000" b="0" dirty="0" smtClean="0">
                <a:solidFill>
                  <a:srgbClr val="000000"/>
                </a:solidFill>
              </a:rPr>
              <a:t>Core Services/Applications</a:t>
            </a:r>
            <a:endParaRPr lang="en-US" sz="4400" b="0" dirty="0"/>
          </a:p>
        </p:txBody>
      </p:sp>
      <p:pic>
        <p:nvPicPr>
          <p:cNvPr id="10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7840" y="4559744"/>
            <a:ext cx="712787"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1" name="Rectangle 100"/>
          <p:cNvSpPr/>
          <p:nvPr/>
        </p:nvSpPr>
        <p:spPr>
          <a:xfrm>
            <a:off x="2929129" y="3493009"/>
            <a:ext cx="201228" cy="1519365"/>
          </a:xfrm>
          <a:prstGeom prst="rect">
            <a:avLst/>
          </a:prstGeom>
          <a:solidFill>
            <a:srgbClr val="00FF00"/>
          </a:solidFill>
          <a:ln>
            <a:solidFill>
              <a:srgbClr val="00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Rectangle 101"/>
          <p:cNvSpPr/>
          <p:nvPr/>
        </p:nvSpPr>
        <p:spPr>
          <a:xfrm>
            <a:off x="8575866" y="3493009"/>
            <a:ext cx="220663" cy="1500315"/>
          </a:xfrm>
          <a:prstGeom prst="rect">
            <a:avLst/>
          </a:prstGeom>
          <a:solidFill>
            <a:srgbClr val="00FF00"/>
          </a:solidFill>
          <a:ln>
            <a:solidFill>
              <a:srgbClr val="00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Rectangle 102"/>
          <p:cNvSpPr/>
          <p:nvPr/>
        </p:nvSpPr>
        <p:spPr>
          <a:xfrm rot="5400000">
            <a:off x="5773760" y="1991533"/>
            <a:ext cx="177799" cy="5867060"/>
          </a:xfrm>
          <a:prstGeom prst="rect">
            <a:avLst/>
          </a:prstGeom>
          <a:solidFill>
            <a:srgbClr val="00FF00"/>
          </a:solidFill>
          <a:ln>
            <a:solidFill>
              <a:srgbClr val="00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rot="5400000">
            <a:off x="5773760" y="648379"/>
            <a:ext cx="177799" cy="5867060"/>
          </a:xfrm>
          <a:prstGeom prst="rect">
            <a:avLst/>
          </a:prstGeom>
          <a:solidFill>
            <a:srgbClr val="00FF00"/>
          </a:solidFill>
          <a:ln>
            <a:solidFill>
              <a:srgbClr val="00FF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Rectangle 104"/>
          <p:cNvSpPr>
            <a:spLocks noChangeArrowheads="1"/>
          </p:cNvSpPr>
          <p:nvPr/>
        </p:nvSpPr>
        <p:spPr bwMode="auto">
          <a:xfrm>
            <a:off x="4134022" y="4632961"/>
            <a:ext cx="3391954" cy="215444"/>
          </a:xfrm>
          <a:prstGeom prst="rect">
            <a:avLst/>
          </a:prstGeom>
          <a:noFill/>
          <a:ln w="9525">
            <a:noFill/>
            <a:miter lim="800000"/>
            <a:headEnd/>
            <a:tailEnd/>
          </a:ln>
        </p:spPr>
        <p:txBody>
          <a:bodyPr wrap="none" lIns="0" tIns="0" rIns="0" bIns="0">
            <a:spAutoFit/>
          </a:bodyP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r>
              <a:rPr lang="en-US" sz="1400" dirty="0">
                <a:solidFill>
                  <a:srgbClr val="000000"/>
                </a:solidFill>
              </a:rPr>
              <a:t>Inter-task Message Router (</a:t>
            </a:r>
            <a:r>
              <a:rPr lang="en-US" sz="1400" dirty="0" smtClean="0">
                <a:solidFill>
                  <a:srgbClr val="000000"/>
                </a:solidFill>
              </a:rPr>
              <a:t>Software Bus)</a:t>
            </a:r>
            <a:endParaRPr lang="en-US" sz="1200" dirty="0"/>
          </a:p>
        </p:txBody>
      </p:sp>
      <p:grpSp>
        <p:nvGrpSpPr>
          <p:cNvPr id="112" name="Group 111"/>
          <p:cNvGrpSpPr/>
          <p:nvPr/>
        </p:nvGrpSpPr>
        <p:grpSpPr>
          <a:xfrm>
            <a:off x="9363901" y="4967803"/>
            <a:ext cx="1607775" cy="1631476"/>
            <a:chOff x="10242689" y="3968073"/>
            <a:chExt cx="1607775" cy="1631476"/>
          </a:xfrm>
        </p:grpSpPr>
        <p:sp>
          <p:nvSpPr>
            <p:cNvPr id="106" name="Freeform 387"/>
            <p:cNvSpPr>
              <a:spLocks/>
            </p:cNvSpPr>
            <p:nvPr/>
          </p:nvSpPr>
          <p:spPr bwMode="auto">
            <a:xfrm>
              <a:off x="10244692" y="3968073"/>
              <a:ext cx="1605772" cy="1631476"/>
            </a:xfrm>
            <a:custGeom>
              <a:avLst/>
              <a:gdLst>
                <a:gd name="T0" fmla="*/ 0 w 371"/>
                <a:gd name="T1" fmla="*/ 2147483647 h 371"/>
                <a:gd name="T2" fmla="*/ 2147483647 w 371"/>
                <a:gd name="T3" fmla="*/ 2147483647 h 371"/>
                <a:gd name="T4" fmla="*/ 2147483647 w 371"/>
                <a:gd name="T5" fmla="*/ 2147483647 h 371"/>
                <a:gd name="T6" fmla="*/ 2147483647 w 371"/>
                <a:gd name="T7" fmla="*/ 2147483647 h 371"/>
                <a:gd name="T8" fmla="*/ 2147483647 w 371"/>
                <a:gd name="T9" fmla="*/ 2147483647 h 371"/>
                <a:gd name="T10" fmla="*/ 2147483647 w 371"/>
                <a:gd name="T11" fmla="*/ 2147483647 h 371"/>
                <a:gd name="T12" fmla="*/ 2147483647 w 371"/>
                <a:gd name="T13" fmla="*/ 2147483647 h 371"/>
                <a:gd name="T14" fmla="*/ 2147483647 w 371"/>
                <a:gd name="T15" fmla="*/ 2147483647 h 371"/>
                <a:gd name="T16" fmla="*/ 2147483647 w 371"/>
                <a:gd name="T17" fmla="*/ 0 h 371"/>
                <a:gd name="T18" fmla="*/ 2147483647 w 371"/>
                <a:gd name="T19" fmla="*/ 2147483647 h 371"/>
                <a:gd name="T20" fmla="*/ 2147483647 w 371"/>
                <a:gd name="T21" fmla="*/ 2147483647 h 371"/>
                <a:gd name="T22" fmla="*/ 2147483647 w 371"/>
                <a:gd name="T23" fmla="*/ 2147483647 h 371"/>
                <a:gd name="T24" fmla="*/ 2147483647 w 371"/>
                <a:gd name="T25" fmla="*/ 2147483647 h 371"/>
                <a:gd name="T26" fmla="*/ 2147483647 w 371"/>
                <a:gd name="T27" fmla="*/ 2147483647 h 371"/>
                <a:gd name="T28" fmla="*/ 2147483647 w 371"/>
                <a:gd name="T29" fmla="*/ 2147483647 h 371"/>
                <a:gd name="T30" fmla="*/ 2147483647 w 371"/>
                <a:gd name="T31" fmla="*/ 2147483647 h 371"/>
                <a:gd name="T32" fmla="*/ 2147483647 w 371"/>
                <a:gd name="T33" fmla="*/ 2147483647 h 371"/>
                <a:gd name="T34" fmla="*/ 2147483647 w 371"/>
                <a:gd name="T35" fmla="*/ 2147483647 h 371"/>
                <a:gd name="T36" fmla="*/ 2147483647 w 371"/>
                <a:gd name="T37" fmla="*/ 2147483647 h 371"/>
                <a:gd name="T38" fmla="*/ 2147483647 w 371"/>
                <a:gd name="T39" fmla="*/ 2147483647 h 371"/>
                <a:gd name="T40" fmla="*/ 2147483647 w 371"/>
                <a:gd name="T41" fmla="*/ 2147483647 h 371"/>
                <a:gd name="T42" fmla="*/ 2147483647 w 371"/>
                <a:gd name="T43" fmla="*/ 2147483647 h 371"/>
                <a:gd name="T44" fmla="*/ 2147483647 w 371"/>
                <a:gd name="T45" fmla="*/ 2147483647 h 371"/>
                <a:gd name="T46" fmla="*/ 2147483647 w 371"/>
                <a:gd name="T47" fmla="*/ 2147483647 h 371"/>
                <a:gd name="T48" fmla="*/ 2147483647 w 371"/>
                <a:gd name="T49" fmla="*/ 2147483647 h 371"/>
                <a:gd name="T50" fmla="*/ 2147483647 w 371"/>
                <a:gd name="T51" fmla="*/ 2147483647 h 371"/>
                <a:gd name="T52" fmla="*/ 2147483647 w 371"/>
                <a:gd name="T53" fmla="*/ 2147483647 h 371"/>
                <a:gd name="T54" fmla="*/ 2147483647 w 371"/>
                <a:gd name="T55" fmla="*/ 2147483647 h 371"/>
                <a:gd name="T56" fmla="*/ 2147483647 w 371"/>
                <a:gd name="T57" fmla="*/ 2147483647 h 371"/>
                <a:gd name="T58" fmla="*/ 2147483647 w 371"/>
                <a:gd name="T59" fmla="*/ 2147483647 h 371"/>
                <a:gd name="T60" fmla="*/ 2147483647 w 371"/>
                <a:gd name="T61" fmla="*/ 2147483647 h 371"/>
                <a:gd name="T62" fmla="*/ 2147483647 w 371"/>
                <a:gd name="T63" fmla="*/ 2147483647 h 371"/>
                <a:gd name="T64" fmla="*/ 2147483647 w 371"/>
                <a:gd name="T65" fmla="*/ 2147483647 h 371"/>
                <a:gd name="T66" fmla="*/ 0 w 371"/>
                <a:gd name="T67" fmla="*/ 2147483647 h 37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1"/>
                <a:gd name="T103" fmla="*/ 0 h 371"/>
                <a:gd name="T104" fmla="*/ 371 w 371"/>
                <a:gd name="T105" fmla="*/ 371 h 37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1" h="371">
                  <a:moveTo>
                    <a:pt x="0" y="186"/>
                  </a:moveTo>
                  <a:lnTo>
                    <a:pt x="0" y="169"/>
                  </a:lnTo>
                  <a:lnTo>
                    <a:pt x="3" y="152"/>
                  </a:lnTo>
                  <a:lnTo>
                    <a:pt x="7" y="135"/>
                  </a:lnTo>
                  <a:lnTo>
                    <a:pt x="12" y="119"/>
                  </a:lnTo>
                  <a:lnTo>
                    <a:pt x="19" y="103"/>
                  </a:lnTo>
                  <a:lnTo>
                    <a:pt x="28" y="88"/>
                  </a:lnTo>
                  <a:lnTo>
                    <a:pt x="37" y="74"/>
                  </a:lnTo>
                  <a:lnTo>
                    <a:pt x="48" y="61"/>
                  </a:lnTo>
                  <a:lnTo>
                    <a:pt x="60" y="49"/>
                  </a:lnTo>
                  <a:lnTo>
                    <a:pt x="73" y="38"/>
                  </a:lnTo>
                  <a:lnTo>
                    <a:pt x="87" y="28"/>
                  </a:lnTo>
                  <a:lnTo>
                    <a:pt x="103" y="20"/>
                  </a:lnTo>
                  <a:lnTo>
                    <a:pt x="118" y="13"/>
                  </a:lnTo>
                  <a:lnTo>
                    <a:pt x="135" y="7"/>
                  </a:lnTo>
                  <a:lnTo>
                    <a:pt x="151" y="4"/>
                  </a:lnTo>
                  <a:lnTo>
                    <a:pt x="168" y="1"/>
                  </a:lnTo>
                  <a:lnTo>
                    <a:pt x="185" y="0"/>
                  </a:lnTo>
                  <a:lnTo>
                    <a:pt x="203" y="1"/>
                  </a:lnTo>
                  <a:lnTo>
                    <a:pt x="220" y="4"/>
                  </a:lnTo>
                  <a:lnTo>
                    <a:pt x="236" y="7"/>
                  </a:lnTo>
                  <a:lnTo>
                    <a:pt x="253" y="13"/>
                  </a:lnTo>
                  <a:lnTo>
                    <a:pt x="268" y="20"/>
                  </a:lnTo>
                  <a:lnTo>
                    <a:pt x="283" y="28"/>
                  </a:lnTo>
                  <a:lnTo>
                    <a:pt x="298" y="38"/>
                  </a:lnTo>
                  <a:lnTo>
                    <a:pt x="311" y="49"/>
                  </a:lnTo>
                  <a:lnTo>
                    <a:pt x="323" y="61"/>
                  </a:lnTo>
                  <a:lnTo>
                    <a:pt x="333" y="74"/>
                  </a:lnTo>
                  <a:lnTo>
                    <a:pt x="343" y="88"/>
                  </a:lnTo>
                  <a:lnTo>
                    <a:pt x="352" y="103"/>
                  </a:lnTo>
                  <a:lnTo>
                    <a:pt x="359" y="119"/>
                  </a:lnTo>
                  <a:lnTo>
                    <a:pt x="364" y="135"/>
                  </a:lnTo>
                  <a:lnTo>
                    <a:pt x="368" y="152"/>
                  </a:lnTo>
                  <a:lnTo>
                    <a:pt x="370" y="169"/>
                  </a:lnTo>
                  <a:lnTo>
                    <a:pt x="371" y="186"/>
                  </a:lnTo>
                  <a:lnTo>
                    <a:pt x="370" y="203"/>
                  </a:lnTo>
                  <a:lnTo>
                    <a:pt x="368" y="220"/>
                  </a:lnTo>
                  <a:lnTo>
                    <a:pt x="364" y="236"/>
                  </a:lnTo>
                  <a:lnTo>
                    <a:pt x="359" y="253"/>
                  </a:lnTo>
                  <a:lnTo>
                    <a:pt x="352" y="268"/>
                  </a:lnTo>
                  <a:lnTo>
                    <a:pt x="343" y="283"/>
                  </a:lnTo>
                  <a:lnTo>
                    <a:pt x="333" y="297"/>
                  </a:lnTo>
                  <a:lnTo>
                    <a:pt x="323" y="310"/>
                  </a:lnTo>
                  <a:lnTo>
                    <a:pt x="311" y="323"/>
                  </a:lnTo>
                  <a:lnTo>
                    <a:pt x="298" y="334"/>
                  </a:lnTo>
                  <a:lnTo>
                    <a:pt x="283" y="343"/>
                  </a:lnTo>
                  <a:lnTo>
                    <a:pt x="268" y="352"/>
                  </a:lnTo>
                  <a:lnTo>
                    <a:pt x="253" y="359"/>
                  </a:lnTo>
                  <a:lnTo>
                    <a:pt x="236" y="364"/>
                  </a:lnTo>
                  <a:lnTo>
                    <a:pt x="220" y="368"/>
                  </a:lnTo>
                  <a:lnTo>
                    <a:pt x="203" y="370"/>
                  </a:lnTo>
                  <a:lnTo>
                    <a:pt x="185" y="371"/>
                  </a:lnTo>
                  <a:lnTo>
                    <a:pt x="168" y="370"/>
                  </a:lnTo>
                  <a:lnTo>
                    <a:pt x="151" y="368"/>
                  </a:lnTo>
                  <a:lnTo>
                    <a:pt x="135" y="364"/>
                  </a:lnTo>
                  <a:lnTo>
                    <a:pt x="118" y="359"/>
                  </a:lnTo>
                  <a:lnTo>
                    <a:pt x="103" y="352"/>
                  </a:lnTo>
                  <a:lnTo>
                    <a:pt x="87" y="343"/>
                  </a:lnTo>
                  <a:lnTo>
                    <a:pt x="73" y="334"/>
                  </a:lnTo>
                  <a:lnTo>
                    <a:pt x="60" y="323"/>
                  </a:lnTo>
                  <a:lnTo>
                    <a:pt x="48" y="310"/>
                  </a:lnTo>
                  <a:lnTo>
                    <a:pt x="37" y="297"/>
                  </a:lnTo>
                  <a:lnTo>
                    <a:pt x="28" y="283"/>
                  </a:lnTo>
                  <a:lnTo>
                    <a:pt x="19" y="268"/>
                  </a:lnTo>
                  <a:lnTo>
                    <a:pt x="12" y="253"/>
                  </a:lnTo>
                  <a:lnTo>
                    <a:pt x="7" y="236"/>
                  </a:lnTo>
                  <a:lnTo>
                    <a:pt x="3" y="220"/>
                  </a:lnTo>
                  <a:lnTo>
                    <a:pt x="0" y="203"/>
                  </a:lnTo>
                  <a:lnTo>
                    <a:pt x="0" y="186"/>
                  </a:lnTo>
                  <a:close/>
                </a:path>
              </a:pathLst>
            </a:custGeom>
            <a:solidFill>
              <a:srgbClr val="FFC000"/>
            </a:solidFill>
            <a:ln w="3175">
              <a:solidFill>
                <a:srgbClr val="000000"/>
              </a:solidFill>
              <a:prstDash val="solid"/>
              <a:round/>
              <a:headEnd/>
              <a:tailEnd/>
            </a:ln>
          </p:spPr>
          <p:txBody>
            <a:bodyPr/>
            <a:lstStyle/>
            <a:p>
              <a:endParaRPr lang="en-US"/>
            </a:p>
          </p:txBody>
        </p:sp>
        <p:sp>
          <p:nvSpPr>
            <p:cNvPr id="107" name="Block Arc 106"/>
            <p:cNvSpPr/>
            <p:nvPr/>
          </p:nvSpPr>
          <p:spPr>
            <a:xfrm>
              <a:off x="10242689" y="3978582"/>
              <a:ext cx="1607774" cy="1505354"/>
            </a:xfrm>
            <a:prstGeom prst="blockArc">
              <a:avLst>
                <a:gd name="adj1" fmla="val 10766648"/>
                <a:gd name="adj2" fmla="val 0"/>
                <a:gd name="adj3" fmla="val 25000"/>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8" name="Rectangle 388"/>
            <p:cNvSpPr>
              <a:spLocks noChangeArrowheads="1"/>
            </p:cNvSpPr>
            <p:nvPr/>
          </p:nvSpPr>
          <p:spPr bwMode="auto">
            <a:xfrm>
              <a:off x="10396051" y="4862827"/>
              <a:ext cx="1303049" cy="276999"/>
            </a:xfrm>
            <a:prstGeom prst="rect">
              <a:avLst/>
            </a:prstGeom>
            <a:noFill/>
            <a:ln w="9525">
              <a:noFill/>
              <a:miter lim="800000"/>
              <a:headEnd/>
              <a:tailEnd/>
            </a:ln>
          </p:spPr>
          <p:txBody>
            <a:bodyPr wrap="none" lIns="0" tIns="0" rIns="0" bIns="0">
              <a:spAutoFit/>
            </a:bodyPr>
            <a:lstStyle/>
            <a:p>
              <a:pPr algn="ctr"/>
              <a:r>
                <a:rPr lang="en-US" dirty="0" smtClean="0">
                  <a:solidFill>
                    <a:schemeClr val="tx1"/>
                  </a:solidFill>
                  <a:cs typeface="Arial" pitchFamily="34" charset="0"/>
                </a:rPr>
                <a:t>External Code</a:t>
              </a:r>
              <a:endParaRPr lang="en-US" dirty="0">
                <a:solidFill>
                  <a:schemeClr val="tx1"/>
                </a:solidFill>
                <a:cs typeface="Arial" pitchFamily="34" charset="0"/>
              </a:endParaRPr>
            </a:p>
          </p:txBody>
        </p:sp>
        <p:sp>
          <p:nvSpPr>
            <p:cNvPr id="109" name="Rectangle 388"/>
            <p:cNvSpPr>
              <a:spLocks noChangeArrowheads="1"/>
            </p:cNvSpPr>
            <p:nvPr/>
          </p:nvSpPr>
          <p:spPr bwMode="auto">
            <a:xfrm>
              <a:off x="10902247" y="4068032"/>
              <a:ext cx="290657" cy="276999"/>
            </a:xfrm>
            <a:prstGeom prst="rect">
              <a:avLst/>
            </a:prstGeom>
            <a:noFill/>
            <a:ln w="9525">
              <a:noFill/>
              <a:miter lim="800000"/>
              <a:headEnd/>
              <a:tailEnd/>
            </a:ln>
          </p:spPr>
          <p:txBody>
            <a:bodyPr wrap="none" lIns="0" tIns="0" rIns="0" bIns="0">
              <a:spAutoFit/>
            </a:bodyPr>
            <a:lstStyle/>
            <a:p>
              <a:pPr algn="ctr"/>
              <a:r>
                <a:rPr lang="en-US" dirty="0" smtClean="0">
                  <a:solidFill>
                    <a:schemeClr val="tx1"/>
                  </a:solidFill>
                  <a:cs typeface="Arial" pitchFamily="34" charset="0"/>
                </a:rPr>
                <a:t>ECI</a:t>
              </a:r>
              <a:endParaRPr lang="en-US" dirty="0">
                <a:solidFill>
                  <a:schemeClr val="tx1"/>
                </a:solidFill>
                <a:cs typeface="Arial" pitchFamily="34" charset="0"/>
              </a:endParaRPr>
            </a:p>
          </p:txBody>
        </p:sp>
        <p:sp>
          <p:nvSpPr>
            <p:cNvPr id="110" name="Pie 109"/>
            <p:cNvSpPr/>
            <p:nvPr/>
          </p:nvSpPr>
          <p:spPr>
            <a:xfrm rot="5400000">
              <a:off x="10668457" y="4297160"/>
              <a:ext cx="736344" cy="870551"/>
            </a:xfrm>
            <a:prstGeom prst="pie">
              <a:avLst>
                <a:gd name="adj1" fmla="val 5400000"/>
                <a:gd name="adj2" fmla="val 16200000"/>
              </a:avLst>
            </a:prstGeom>
            <a:solidFill>
              <a:schemeClr val="bg1">
                <a:lumMod val="5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11" name="Rectangle 388"/>
            <p:cNvSpPr>
              <a:spLocks noChangeArrowheads="1"/>
            </p:cNvSpPr>
            <p:nvPr/>
          </p:nvSpPr>
          <p:spPr bwMode="auto">
            <a:xfrm>
              <a:off x="10773441" y="4402735"/>
              <a:ext cx="591829" cy="369332"/>
            </a:xfrm>
            <a:prstGeom prst="rect">
              <a:avLst/>
            </a:prstGeom>
            <a:noFill/>
            <a:ln w="9525">
              <a:noFill/>
              <a:miter lim="800000"/>
              <a:headEnd/>
              <a:tailEnd/>
            </a:ln>
          </p:spPr>
          <p:txBody>
            <a:bodyPr wrap="none" lIns="0" tIns="0" rIns="0" bIns="0">
              <a:spAutoFit/>
            </a:bodyPr>
            <a:lstStyle/>
            <a:p>
              <a:pPr algn="ctr"/>
              <a:r>
                <a:rPr lang="en-US" sz="1200" dirty="0" smtClean="0">
                  <a:solidFill>
                    <a:schemeClr val="tx1"/>
                  </a:solidFill>
                  <a:cs typeface="Arial" pitchFamily="34" charset="0"/>
                </a:rPr>
                <a:t>Interface </a:t>
              </a:r>
            </a:p>
            <a:p>
              <a:pPr algn="ctr"/>
              <a:r>
                <a:rPr lang="en-US" sz="1200" dirty="0" smtClean="0">
                  <a:solidFill>
                    <a:schemeClr val="tx1"/>
                  </a:solidFill>
                  <a:cs typeface="Arial" pitchFamily="34" charset="0"/>
                </a:rPr>
                <a:t>Header</a:t>
              </a:r>
              <a:endParaRPr lang="en-US" sz="1200" dirty="0">
                <a:solidFill>
                  <a:schemeClr val="tx1"/>
                </a:solidFill>
                <a:cs typeface="Arial" pitchFamily="34" charset="0"/>
              </a:endParaRPr>
            </a:p>
          </p:txBody>
        </p:sp>
      </p:grpSp>
      <p:sp>
        <p:nvSpPr>
          <p:cNvPr id="113" name="Line 112"/>
          <p:cNvSpPr>
            <a:spLocks noChangeShapeType="1"/>
          </p:cNvSpPr>
          <p:nvPr/>
        </p:nvSpPr>
        <p:spPr bwMode="auto">
          <a:xfrm>
            <a:off x="8834711" y="4767771"/>
            <a:ext cx="723818" cy="410575"/>
          </a:xfrm>
          <a:prstGeom prst="line">
            <a:avLst/>
          </a:prstGeom>
          <a:noFill/>
          <a:ln w="12700">
            <a:solidFill>
              <a:schemeClr val="tx1"/>
            </a:solidFill>
            <a:round/>
            <a:headEnd type="triangle" w="med" len="med"/>
            <a:tailEnd type="triangle" w="med" len="med"/>
          </a:ln>
          <a:effectLst/>
        </p:spPr>
        <p:txBody>
          <a:bodyPr wrap="none" anchor="ctr"/>
          <a:lstStyle>
            <a:defPPr>
              <a:defRPr lang="en-US"/>
            </a:defPPr>
            <a:lvl1pPr algn="l" rtl="0" fontAlgn="base">
              <a:spcBef>
                <a:spcPct val="0"/>
              </a:spcBef>
              <a:spcAft>
                <a:spcPct val="0"/>
              </a:spcAft>
              <a:defRPr sz="2000" kern="1200">
                <a:solidFill>
                  <a:schemeClr val="tx1"/>
                </a:solidFill>
                <a:latin typeface="Arial" charset="0"/>
                <a:ea typeface="ＭＳ Ｐゴシック" charset="-128"/>
                <a:cs typeface="+mn-cs"/>
              </a:defRPr>
            </a:lvl1pPr>
            <a:lvl2pPr marL="457200" algn="l" rtl="0" fontAlgn="base">
              <a:spcBef>
                <a:spcPct val="0"/>
              </a:spcBef>
              <a:spcAft>
                <a:spcPct val="0"/>
              </a:spcAft>
              <a:defRPr sz="2000" kern="1200">
                <a:solidFill>
                  <a:schemeClr val="tx1"/>
                </a:solidFill>
                <a:latin typeface="Arial" charset="0"/>
                <a:ea typeface="ＭＳ Ｐゴシック" charset="-128"/>
                <a:cs typeface="+mn-cs"/>
              </a:defRPr>
            </a:lvl2pPr>
            <a:lvl3pPr marL="914400" algn="l" rtl="0" fontAlgn="base">
              <a:spcBef>
                <a:spcPct val="0"/>
              </a:spcBef>
              <a:spcAft>
                <a:spcPct val="0"/>
              </a:spcAft>
              <a:defRPr sz="2000" kern="1200">
                <a:solidFill>
                  <a:schemeClr val="tx1"/>
                </a:solidFill>
                <a:latin typeface="Arial" charset="0"/>
                <a:ea typeface="ＭＳ Ｐゴシック" charset="-128"/>
                <a:cs typeface="+mn-cs"/>
              </a:defRPr>
            </a:lvl3pPr>
            <a:lvl4pPr marL="1371600" algn="l" rtl="0" fontAlgn="base">
              <a:spcBef>
                <a:spcPct val="0"/>
              </a:spcBef>
              <a:spcAft>
                <a:spcPct val="0"/>
              </a:spcAft>
              <a:defRPr sz="2000" kern="1200">
                <a:solidFill>
                  <a:schemeClr val="tx1"/>
                </a:solidFill>
                <a:latin typeface="Arial" charset="0"/>
                <a:ea typeface="ＭＳ Ｐゴシック" charset="-128"/>
                <a:cs typeface="+mn-cs"/>
              </a:defRPr>
            </a:lvl4pPr>
            <a:lvl5pPr marL="1828800" algn="l" rtl="0" fontAlgn="base">
              <a:spcBef>
                <a:spcPct val="0"/>
              </a:spcBef>
              <a:spcAft>
                <a:spcPct val="0"/>
              </a:spcAft>
              <a:defRPr sz="2000" kern="1200">
                <a:solidFill>
                  <a:schemeClr val="tx1"/>
                </a:solidFill>
                <a:latin typeface="Arial" charset="0"/>
                <a:ea typeface="ＭＳ Ｐゴシック" charset="-128"/>
                <a:cs typeface="+mn-cs"/>
              </a:defRPr>
            </a:lvl5pPr>
            <a:lvl6pPr marL="2286000" algn="l" defTabSz="914400" rtl="0" eaLnBrk="1" latinLnBrk="0" hangingPunct="1">
              <a:defRPr sz="2000" kern="1200">
                <a:solidFill>
                  <a:schemeClr val="tx1"/>
                </a:solidFill>
                <a:latin typeface="Arial" charset="0"/>
                <a:ea typeface="ＭＳ Ｐゴシック" charset="-128"/>
                <a:cs typeface="+mn-cs"/>
              </a:defRPr>
            </a:lvl6pPr>
            <a:lvl7pPr marL="2743200" algn="l" defTabSz="914400" rtl="0" eaLnBrk="1" latinLnBrk="0" hangingPunct="1">
              <a:defRPr sz="2000" kern="1200">
                <a:solidFill>
                  <a:schemeClr val="tx1"/>
                </a:solidFill>
                <a:latin typeface="Arial" charset="0"/>
                <a:ea typeface="ＭＳ Ｐゴシック" charset="-128"/>
                <a:cs typeface="+mn-cs"/>
              </a:defRPr>
            </a:lvl7pPr>
            <a:lvl8pPr marL="3200400" algn="l" defTabSz="914400" rtl="0" eaLnBrk="1" latinLnBrk="0" hangingPunct="1">
              <a:defRPr sz="2000" kern="1200">
                <a:solidFill>
                  <a:schemeClr val="tx1"/>
                </a:solidFill>
                <a:latin typeface="Arial" charset="0"/>
                <a:ea typeface="ＭＳ Ｐゴシック" charset="-128"/>
                <a:cs typeface="+mn-cs"/>
              </a:defRPr>
            </a:lvl8pPr>
            <a:lvl9pPr marL="3657600" algn="l" defTabSz="914400" rtl="0" eaLnBrk="1" latinLnBrk="0" hangingPunct="1">
              <a:defRPr sz="2000" kern="1200">
                <a:solidFill>
                  <a:schemeClr val="tx1"/>
                </a:solidFill>
                <a:latin typeface="Arial" charset="0"/>
                <a:ea typeface="ＭＳ Ｐゴシック" charset="-128"/>
                <a:cs typeface="+mn-cs"/>
              </a:defRPr>
            </a:lvl9pPr>
          </a:lstStyle>
          <a:p>
            <a:pPr algn="ctr"/>
            <a:endParaRPr lang="en-US"/>
          </a:p>
        </p:txBody>
      </p:sp>
    </p:spTree>
    <p:extLst>
      <p:ext uri="{BB962C8B-B14F-4D97-AF65-F5344CB8AC3E}">
        <p14:creationId xmlns:p14="http://schemas.microsoft.com/office/powerpoint/2010/main" val="25792262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2F4D3-F4EE-4E91-A326-1D8EC644637B}"/>
              </a:ext>
            </a:extLst>
          </p:cNvPr>
          <p:cNvSpPr>
            <a:spLocks noGrp="1"/>
          </p:cNvSpPr>
          <p:nvPr>
            <p:ph type="title"/>
          </p:nvPr>
        </p:nvSpPr>
        <p:spPr/>
        <p:txBody>
          <a:bodyPr/>
          <a:lstStyle/>
          <a:p>
            <a:r>
              <a:rPr lang="en-US" dirty="0"/>
              <a:t>ECI </a:t>
            </a:r>
            <a:r>
              <a:rPr lang="en-US" dirty="0" smtClean="0"/>
              <a:t>Services </a:t>
            </a:r>
            <a:r>
              <a:rPr lang="en-US" dirty="0"/>
              <a:t>for external code</a:t>
            </a:r>
          </a:p>
        </p:txBody>
      </p:sp>
      <p:sp>
        <p:nvSpPr>
          <p:cNvPr id="3" name="Content Placeholder 2">
            <a:extLst>
              <a:ext uri="{FF2B5EF4-FFF2-40B4-BE49-F238E27FC236}">
                <a16:creationId xmlns:a16="http://schemas.microsoft.com/office/drawing/2014/main" id="{8E55F443-391E-4FC2-B105-66AAA3F7779A}"/>
              </a:ext>
            </a:extLst>
          </p:cNvPr>
          <p:cNvSpPr>
            <a:spLocks noGrp="1"/>
          </p:cNvSpPr>
          <p:nvPr>
            <p:ph idx="1"/>
          </p:nvPr>
        </p:nvSpPr>
        <p:spPr/>
        <p:txBody>
          <a:bodyPr>
            <a:normAutofit lnSpcReduction="10000"/>
          </a:bodyPr>
          <a:lstStyle/>
          <a:p>
            <a:r>
              <a:rPr lang="en-US" dirty="0"/>
              <a:t>Initialization, execution, and termination of application</a:t>
            </a:r>
          </a:p>
          <a:p>
            <a:r>
              <a:rPr lang="en-US" dirty="0" err="1" smtClean="0"/>
              <a:t>Input/Output</a:t>
            </a:r>
            <a:r>
              <a:rPr lang="en-US" dirty="0" smtClean="0"/>
              <a:t> </a:t>
            </a:r>
            <a:r>
              <a:rPr lang="en-US" dirty="0"/>
              <a:t>message management with cFE Software Bus</a:t>
            </a:r>
          </a:p>
          <a:p>
            <a:r>
              <a:rPr lang="en-US" dirty="0" smtClean="0"/>
              <a:t>Table </a:t>
            </a:r>
            <a:r>
              <a:rPr lang="en-US" dirty="0"/>
              <a:t>management with cFE Table Services</a:t>
            </a:r>
          </a:p>
          <a:p>
            <a:r>
              <a:rPr lang="en-US" dirty="0" smtClean="0"/>
              <a:t>Housekeeping </a:t>
            </a:r>
            <a:r>
              <a:rPr lang="en-US" dirty="0"/>
              <a:t>counter management</a:t>
            </a:r>
          </a:p>
          <a:p>
            <a:r>
              <a:rPr lang="en-US" dirty="0"/>
              <a:t>Event services registration and event triggering</a:t>
            </a:r>
          </a:p>
          <a:p>
            <a:r>
              <a:rPr lang="en-US" dirty="0" smtClean="0"/>
              <a:t>Critical </a:t>
            </a:r>
            <a:r>
              <a:rPr lang="en-US" dirty="0"/>
              <a:t>Data Store (CDS) </a:t>
            </a:r>
            <a:r>
              <a:rPr lang="en-US" dirty="0" smtClean="0"/>
              <a:t>nonvolatile storage </a:t>
            </a:r>
            <a:r>
              <a:rPr lang="en-US" dirty="0"/>
              <a:t>of </a:t>
            </a:r>
            <a:r>
              <a:rPr lang="en-US" dirty="0" smtClean="0"/>
              <a:t>data</a:t>
            </a:r>
          </a:p>
          <a:p>
            <a:endParaRPr lang="en-US" dirty="0"/>
          </a:p>
          <a:p>
            <a:r>
              <a:rPr lang="en-US" dirty="0" smtClean="0"/>
              <a:t>Feature set grew from requirements of Ames and GSFC </a:t>
            </a:r>
            <a:r>
              <a:rPr lang="en-US" dirty="0"/>
              <a:t>missions: </a:t>
            </a:r>
            <a:r>
              <a:rPr lang="en-US" dirty="0" smtClean="0"/>
              <a:t>LADEE, NICER</a:t>
            </a:r>
            <a:r>
              <a:rPr lang="en-US" dirty="0"/>
              <a:t>, GEDI, PACE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982465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ECI Interface Overview</a:t>
            </a:r>
            <a:endParaRPr lang="en-US" dirty="0"/>
          </a:p>
        </p:txBody>
      </p:sp>
      <p:sp>
        <p:nvSpPr>
          <p:cNvPr id="3" name="Content Placeholder 2"/>
          <p:cNvSpPr>
            <a:spLocks noGrp="1"/>
          </p:cNvSpPr>
          <p:nvPr>
            <p:ph idx="1"/>
          </p:nvPr>
        </p:nvSpPr>
        <p:spPr/>
        <p:txBody>
          <a:bodyPr>
            <a:normAutofit/>
          </a:bodyPr>
          <a:lstStyle/>
          <a:p>
            <a:r>
              <a:rPr lang="en-US" dirty="0" smtClean="0"/>
              <a:t>ECI uses a memory-only interface to the external code</a:t>
            </a:r>
          </a:p>
          <a:p>
            <a:pPr lvl="1"/>
            <a:r>
              <a:rPr lang="en-US" dirty="0" smtClean="0"/>
              <a:t>Passive interface for external code </a:t>
            </a:r>
          </a:p>
          <a:p>
            <a:pPr lvl="2"/>
            <a:r>
              <a:rPr lang="en-US" dirty="0" smtClean="0"/>
              <a:t>No callbacks/API/</a:t>
            </a:r>
            <a:r>
              <a:rPr lang="en-US" dirty="0" err="1" smtClean="0"/>
              <a:t>etc</a:t>
            </a:r>
            <a:r>
              <a:rPr lang="en-US" dirty="0" smtClean="0"/>
              <a:t> which would require modifying external code</a:t>
            </a:r>
          </a:p>
          <a:p>
            <a:r>
              <a:rPr lang="en-US" dirty="0" smtClean="0"/>
              <a:t>ECI defines </a:t>
            </a:r>
            <a:r>
              <a:rPr lang="en-US" dirty="0"/>
              <a:t>an interface standard </a:t>
            </a:r>
            <a:r>
              <a:rPr lang="en-US" dirty="0" smtClean="0"/>
              <a:t>which </a:t>
            </a:r>
            <a:r>
              <a:rPr lang="en-US" dirty="0"/>
              <a:t>external code must </a:t>
            </a:r>
            <a:r>
              <a:rPr lang="en-US" dirty="0" smtClean="0"/>
              <a:t>provide (via separate header file)</a:t>
            </a:r>
            <a:endParaRPr lang="en-US" dirty="0" smtClean="0"/>
          </a:p>
          <a:p>
            <a:r>
              <a:rPr lang="en-US" dirty="0" smtClean="0"/>
              <a:t>ECI’s </a:t>
            </a:r>
            <a:r>
              <a:rPr lang="en-US" dirty="0"/>
              <a:t>wrapper code utilizes this interface definition to automatically initialize and manage the proper </a:t>
            </a:r>
            <a:r>
              <a:rPr lang="en-US" dirty="0" err="1"/>
              <a:t>cFS</a:t>
            </a:r>
            <a:r>
              <a:rPr lang="en-US" dirty="0"/>
              <a:t> </a:t>
            </a:r>
            <a:r>
              <a:rPr lang="en-US" dirty="0" smtClean="0"/>
              <a:t>interfaces</a:t>
            </a:r>
            <a:endParaRPr lang="en-US" dirty="0"/>
          </a:p>
        </p:txBody>
      </p:sp>
    </p:spTree>
    <p:extLst>
      <p:ext uri="{BB962C8B-B14F-4D97-AF65-F5344CB8AC3E}">
        <p14:creationId xmlns:p14="http://schemas.microsoft.com/office/powerpoint/2010/main" val="2727809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Code Interface Definition</a:t>
            </a:r>
            <a:endParaRPr lang="en-US" dirty="0"/>
          </a:p>
        </p:txBody>
      </p:sp>
      <p:sp>
        <p:nvSpPr>
          <p:cNvPr id="3" name="Content Placeholder 2"/>
          <p:cNvSpPr>
            <a:spLocks noGrp="1"/>
          </p:cNvSpPr>
          <p:nvPr>
            <p:ph idx="1"/>
          </p:nvPr>
        </p:nvSpPr>
        <p:spPr/>
        <p:txBody>
          <a:bodyPr/>
          <a:lstStyle/>
          <a:p>
            <a:r>
              <a:rPr lang="en-US" dirty="0" smtClean="0"/>
              <a:t>External code interface implemented </a:t>
            </a:r>
            <a:r>
              <a:rPr lang="en-US" dirty="0"/>
              <a:t>via </a:t>
            </a:r>
            <a:r>
              <a:rPr lang="en-US" dirty="0" smtClean="0"/>
              <a:t>header file</a:t>
            </a:r>
          </a:p>
          <a:p>
            <a:pPr lvl="1"/>
            <a:r>
              <a:rPr lang="en-US" dirty="0"/>
              <a:t>Contains:</a:t>
            </a:r>
          </a:p>
          <a:p>
            <a:pPr lvl="2"/>
            <a:r>
              <a:rPr lang="en-US" dirty="0"/>
              <a:t>Pointers to input/output messages</a:t>
            </a:r>
          </a:p>
          <a:p>
            <a:pPr lvl="2"/>
            <a:r>
              <a:rPr lang="en-US" dirty="0"/>
              <a:t>Pointers to parameter data structures</a:t>
            </a:r>
          </a:p>
          <a:p>
            <a:pPr lvl="2"/>
            <a:r>
              <a:rPr lang="en-US" dirty="0"/>
              <a:t>Pointers to flags for status flags and </a:t>
            </a:r>
            <a:r>
              <a:rPr lang="en-US" dirty="0" smtClean="0"/>
              <a:t>events</a:t>
            </a:r>
          </a:p>
          <a:p>
            <a:pPr lvl="1"/>
            <a:r>
              <a:rPr lang="en-US" dirty="0" smtClean="0"/>
              <a:t>Macros/data structures in this header file are used during ECI compilation</a:t>
            </a:r>
            <a:endParaRPr lang="en-US" dirty="0"/>
          </a:p>
          <a:p>
            <a:endParaRPr lang="en-US" dirty="0"/>
          </a:p>
        </p:txBody>
      </p:sp>
    </p:spTree>
    <p:extLst>
      <p:ext uri="{BB962C8B-B14F-4D97-AF65-F5344CB8AC3E}">
        <p14:creationId xmlns:p14="http://schemas.microsoft.com/office/powerpoint/2010/main" val="10423766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509</TotalTime>
  <Words>2087</Words>
  <Application>Microsoft Office PowerPoint</Application>
  <PresentationFormat>Widescreen</PresentationFormat>
  <Paragraphs>415</Paragraphs>
  <Slides>39</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MS PGothic</vt:lpstr>
      <vt:lpstr>MS PGothic</vt:lpstr>
      <vt:lpstr>SimSun</vt:lpstr>
      <vt:lpstr>Arial</vt:lpstr>
      <vt:lpstr>Calibri</vt:lpstr>
      <vt:lpstr>Calibri Light</vt:lpstr>
      <vt:lpstr>Times New Roman</vt:lpstr>
      <vt:lpstr>Office Theme</vt:lpstr>
      <vt:lpstr>CFS ECI Technical Overview</vt:lpstr>
      <vt:lpstr>Overview</vt:lpstr>
      <vt:lpstr>ECI History</vt:lpstr>
      <vt:lpstr>ECI Architecture</vt:lpstr>
      <vt:lpstr>Compiling ECI App</vt:lpstr>
      <vt:lpstr>System Architecture</vt:lpstr>
      <vt:lpstr>ECI Services for external code</vt:lpstr>
      <vt:lpstr>ECI Interface Overview</vt:lpstr>
      <vt:lpstr>External Code Interface Definition</vt:lpstr>
      <vt:lpstr>CFS Interfaces – Input Messages</vt:lpstr>
      <vt:lpstr>CFS Interfaces – Output Messages</vt:lpstr>
      <vt:lpstr>CFS Interfaces – Parameter Tables</vt:lpstr>
      <vt:lpstr>CFS Interfaces – Events</vt:lpstr>
      <vt:lpstr>CFS Interfaces – Status Flags</vt:lpstr>
      <vt:lpstr>Compatible External Code Architectures</vt:lpstr>
      <vt:lpstr>External Code Sources</vt:lpstr>
      <vt:lpstr>ECI Interface Standard</vt:lpstr>
      <vt:lpstr>Interface Standard</vt:lpstr>
      <vt:lpstr>Interface Standard: Code Calling Interface</vt:lpstr>
      <vt:lpstr>Interface Standard: Input Messages</vt:lpstr>
      <vt:lpstr>ECI_MsgRcv Example:</vt:lpstr>
      <vt:lpstr>Interface Standard: Output Messages</vt:lpstr>
      <vt:lpstr>SIL_MsgSnd Example:</vt:lpstr>
      <vt:lpstr>Interface Standard: Parameter Tables </vt:lpstr>
      <vt:lpstr>ECI_ParamTable Example:</vt:lpstr>
      <vt:lpstr>Interface Standard: Event Messages </vt:lpstr>
      <vt:lpstr>ECI_Events Example:</vt:lpstr>
      <vt:lpstr>Interface Standard: Status Flags</vt:lpstr>
      <vt:lpstr>ECI_FDC Example:</vt:lpstr>
      <vt:lpstr>Interface Standard: CDS Telemetry</vt:lpstr>
      <vt:lpstr>ECI_CDS Example:</vt:lpstr>
      <vt:lpstr>Interface Standard: Macro Definitions</vt:lpstr>
      <vt:lpstr>ECI Operation</vt:lpstr>
      <vt:lpstr>ECI Command Interface</vt:lpstr>
      <vt:lpstr>ECI Execution Cycle</vt:lpstr>
      <vt:lpstr>ECI Performance ID’s</vt:lpstr>
      <vt:lpstr>Execution Management</vt:lpstr>
      <vt:lpstr>Interfacing Autogenerated Code</vt:lpstr>
      <vt:lpstr>ToDo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SIL Technical Overview</dc:title>
  <dc:creator>Lentine, Steven (GSFC-591.0)[CHESAPEAKE AEROSPACE LLC]</dc:creator>
  <cp:lastModifiedBy>Steven Lentine</cp:lastModifiedBy>
  <cp:revision>74</cp:revision>
  <dcterms:created xsi:type="dcterms:W3CDTF">2018-04-03T02:44:21Z</dcterms:created>
  <dcterms:modified xsi:type="dcterms:W3CDTF">2018-11-06T15:39:12Z</dcterms:modified>
</cp:coreProperties>
</file>