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28B2A-C8F1-4071-B6A8-6D282173E903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93E40-D686-4A8F-AF9D-C7D9731B9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이미지의 원 출처들</a:t>
            </a:r>
            <a:r>
              <a:rPr lang="en-US" altLang="ko-KR" dirty="0"/>
              <a:t>: </a:t>
            </a:r>
            <a:r>
              <a:rPr lang="en-US" altLang="ko-KR" dirty="0" err="1"/>
              <a:t>EfficientDet</a:t>
            </a:r>
            <a:r>
              <a:rPr lang="en-US" altLang="ko-KR" dirty="0"/>
              <a:t>: Scalable and Efficient Object Detection</a:t>
            </a:r>
          </a:p>
          <a:p>
            <a:r>
              <a:rPr lang="en-US" altLang="ko-KR" dirty="0"/>
              <a:t>Yolo v5: https://blog.roboflow.com/yolov5-improvements-and-evaluation/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SORT: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Simple online and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realtime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tracking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93E40-D686-4A8F-AF9D-C7D9731B97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5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93E40-D686-4A8F-AF9D-C7D9731B97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408AF-FC25-4188-91B8-40BB35B56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81276C-8C2C-49BD-8C04-31DEB9AE8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377D6-5CB5-4230-AC5F-86733DC6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1E9B6-66D8-454C-8372-B5129ED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49EC0-8C3B-496B-A611-D12AD470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9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B9394-5765-404A-A391-357417EA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5D84D-6EC2-4F69-BE14-BED7D0FB8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372F8-A9F6-4B65-9D84-3B2F125B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1BDAD-A7FB-43D5-A44A-EFD68C42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3E015-5864-4B75-A72B-1990E886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0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4104F9-D572-410E-91C5-E8E2B4793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F0DB9-3167-4B0C-B8AB-F743D7D0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F6843-402E-4969-9583-E1794366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EC59B-71D7-4C20-A618-464658CA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9F7F8-A625-4FFA-B37D-1F3B37A7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9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3F2DE-F390-48E5-8B3F-83D0AA9F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4E9A8-BED7-492A-9AAF-9FF86721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177F6-0B23-44F7-9337-48F24DBF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3F364-E01F-4D6E-A86F-AA2C1677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223AF-2131-4E44-BCE2-371AF447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3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BCEF7-2313-452D-B23F-72A6C1F9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4969C-1E2F-44A4-BF2F-C296F17E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5F24D-92EC-4C0B-A278-65993A1F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0BC31-799C-47EE-95CA-5BAADE70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BED30-E07E-43C2-98D3-600C5720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0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BDE6F-F95A-4609-93BF-A598FB4C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DE327-2095-404E-837F-5C054E8D4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7C605-033C-46A8-BFBE-414874FBC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B456E-DBFA-4C8C-8CA5-16E43742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BC3BE-6258-41E8-945B-CC6F6D14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2EECD-21A0-49E1-88CF-95557D36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5CE47-09B9-4931-A7F9-B70E3C1B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5B6E3-3ACF-464F-A30B-36278F4E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A98AA-121B-4B36-B8CF-6E253701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E4F8E9-F3CF-4F51-ABBC-65D7B7B3C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D92C64-075F-4358-8E0D-1527CDADB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E38AC5-9913-4CD2-B5CA-FD9D424A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A75646-3682-4D75-AFEE-87FEF39B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3B3DC3-FC9B-4AFF-819E-08E93CC5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0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DCF3-D2D4-42DD-9ACC-5DA6E9F9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FB0B6-F0A0-4218-8B5F-EAC61F5D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280E5-998D-4C5B-9339-52D0E798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99247-A8DE-4526-964F-F8957572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1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4EC463-94F6-416B-A437-F9298C8C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286B42-0D5D-4FF2-9741-F54D38E1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5E4B-1D16-49C0-816F-30A0F62F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2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C47C0-4DB1-40A9-B190-E623548B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15EB4-D112-49BB-A1A5-BF8923D2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82F990-FC74-4EE8-95F0-35714A65F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E2FE84-861B-412E-A972-9A9C6E12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6C422-D6C6-4693-B933-348475C7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CC094-EE92-4587-8A59-CDA85E25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3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F63C6-5F5C-45E8-88DA-E05FF585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79A397-04C0-4962-A50A-41D868FF3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3E6BCD-2CFE-4092-8738-24AE0EDE4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C9B0F-5798-4AE6-992D-F93EDCFF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165F1-1E54-44AB-893A-75FAFB9B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C5F277-8822-4984-A45F-C64286AA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EA7CA5-D958-486C-A58B-5D2694B3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CE05A-D598-41C7-B5EB-31AD458D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BE523-15FD-4A36-BEAB-0B01D606D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8669-1577-4BB8-93B5-032E86F4E2E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9C2B6-382D-497A-B822-E74230B48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A64E5-4204-4225-AA4D-C37AA1A79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F7FB-A5E0-4151-B404-81E1955EA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9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1B7FFB-918A-4A42-889E-9D33DE258D56}"/>
              </a:ext>
            </a:extLst>
          </p:cNvPr>
          <p:cNvSpPr txBox="1"/>
          <p:nvPr/>
        </p:nvSpPr>
        <p:spPr>
          <a:xfrm>
            <a:off x="326109" y="989969"/>
            <a:ext cx="1093017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이미지 입력 </a:t>
            </a:r>
            <a:r>
              <a:rPr lang="en-US" altLang="ko-KR" sz="4000" dirty="0"/>
              <a:t>-&gt; Object detection(Anchor </a:t>
            </a:r>
            <a:r>
              <a:rPr lang="ko-KR" altLang="en-US" sz="4000" dirty="0"/>
              <a:t>생성</a:t>
            </a:r>
            <a:r>
              <a:rPr lang="en-US" altLang="ko-KR" sz="4000" dirty="0"/>
              <a:t>)</a:t>
            </a:r>
          </a:p>
          <a:p>
            <a:r>
              <a:rPr lang="en-US" altLang="ko-KR" sz="4000" dirty="0"/>
              <a:t>Object tracking(Monitoring) =&gt;</a:t>
            </a:r>
          </a:p>
          <a:p>
            <a:r>
              <a:rPr lang="en-US" altLang="ko-KR" sz="4000" dirty="0"/>
              <a:t>Transportation(Localization) -&gt;</a:t>
            </a:r>
          </a:p>
          <a:p>
            <a:r>
              <a:rPr lang="en-US" altLang="ko-KR" sz="4000" dirty="0"/>
              <a:t>Situation Recognition(State definition) -&gt;</a:t>
            </a:r>
          </a:p>
          <a:p>
            <a:r>
              <a:rPr lang="en-US" altLang="ko-KR" sz="4000" dirty="0"/>
              <a:t>Digital twin framework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1173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7E3F1F9-8783-4C20-915E-FE095FAE5398}"/>
              </a:ext>
            </a:extLst>
          </p:cNvPr>
          <p:cNvSpPr/>
          <p:nvPr/>
        </p:nvSpPr>
        <p:spPr>
          <a:xfrm>
            <a:off x="4435671" y="769605"/>
            <a:ext cx="7429757" cy="2656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D00ECB-8A4A-4957-851F-386CFD1EE877}"/>
              </a:ext>
            </a:extLst>
          </p:cNvPr>
          <p:cNvSpPr/>
          <p:nvPr/>
        </p:nvSpPr>
        <p:spPr>
          <a:xfrm>
            <a:off x="4573740" y="1124035"/>
            <a:ext cx="4249955" cy="2116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63543E-05A1-4014-A275-FF7F8978DF79}"/>
              </a:ext>
            </a:extLst>
          </p:cNvPr>
          <p:cNvSpPr/>
          <p:nvPr/>
        </p:nvSpPr>
        <p:spPr>
          <a:xfrm>
            <a:off x="587829" y="850465"/>
            <a:ext cx="3312367" cy="23969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53F764-4073-421C-9F7B-0F62D2BFCD0F}"/>
              </a:ext>
            </a:extLst>
          </p:cNvPr>
          <p:cNvSpPr/>
          <p:nvPr/>
        </p:nvSpPr>
        <p:spPr>
          <a:xfrm>
            <a:off x="326571" y="565233"/>
            <a:ext cx="3853543" cy="580840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8ED07-39EB-4388-8724-95956EA09F5A}"/>
              </a:ext>
            </a:extLst>
          </p:cNvPr>
          <p:cNvSpPr txBox="1"/>
          <p:nvPr/>
        </p:nvSpPr>
        <p:spPr>
          <a:xfrm>
            <a:off x="1520769" y="17903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world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338DC7-541C-4AEB-9371-934FB6F8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7" y="1221102"/>
            <a:ext cx="1455595" cy="904410"/>
          </a:xfrm>
          <a:prstGeom prst="rect">
            <a:avLst/>
          </a:prstGeom>
        </p:spPr>
      </p:pic>
      <p:pic>
        <p:nvPicPr>
          <p:cNvPr id="11" name="그림 10" descr="텍스트, 실내, 바닥이(가) 표시된 사진&#10;&#10;자동 생성된 설명">
            <a:extLst>
              <a:ext uri="{FF2B5EF4-FFF2-40B4-BE49-F238E27FC236}">
                <a16:creationId xmlns:a16="http://schemas.microsoft.com/office/drawing/2014/main" id="{6265C350-BA65-4A10-AF14-CCBBF49C1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4" y="2182994"/>
            <a:ext cx="1455597" cy="904411"/>
          </a:xfrm>
          <a:prstGeom prst="rect">
            <a:avLst/>
          </a:prstGeom>
        </p:spPr>
      </p:pic>
      <p:pic>
        <p:nvPicPr>
          <p:cNvPr id="13" name="그림 12" descr="노란색, 운송, 건축이(가) 표시된 사진&#10;&#10;자동 생성된 설명">
            <a:extLst>
              <a:ext uri="{FF2B5EF4-FFF2-40B4-BE49-F238E27FC236}">
                <a16:creationId xmlns:a16="http://schemas.microsoft.com/office/drawing/2014/main" id="{3B56AFB5-A35E-4938-A421-316075286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22" y="1221101"/>
            <a:ext cx="1455597" cy="904411"/>
          </a:xfrm>
          <a:prstGeom prst="rect">
            <a:avLst/>
          </a:prstGeom>
        </p:spPr>
      </p:pic>
      <p:pic>
        <p:nvPicPr>
          <p:cNvPr id="15" name="그림 14" descr="바닥, 실내이(가) 표시된 사진&#10;&#10;자동 생성된 설명">
            <a:extLst>
              <a:ext uri="{FF2B5EF4-FFF2-40B4-BE49-F238E27FC236}">
                <a16:creationId xmlns:a16="http://schemas.microsoft.com/office/drawing/2014/main" id="{06730C15-DDEA-477A-815D-7BFAB75FB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20" y="2181980"/>
            <a:ext cx="1455597" cy="9044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8D5631-34F8-4CD9-9490-F8103F3B1CBD}"/>
              </a:ext>
            </a:extLst>
          </p:cNvPr>
          <p:cNvSpPr txBox="1"/>
          <p:nvPr/>
        </p:nvSpPr>
        <p:spPr>
          <a:xfrm>
            <a:off x="720197" y="706428"/>
            <a:ext cx="154561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videos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74FF4A-B9B7-447F-9437-1A203DEF5053}"/>
              </a:ext>
            </a:extLst>
          </p:cNvPr>
          <p:cNvSpPr/>
          <p:nvPr/>
        </p:nvSpPr>
        <p:spPr>
          <a:xfrm>
            <a:off x="587829" y="3923927"/>
            <a:ext cx="3312367" cy="2022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440131-D1F3-40D0-9E08-54B7A655970E}"/>
              </a:ext>
            </a:extLst>
          </p:cNvPr>
          <p:cNvSpPr txBox="1"/>
          <p:nvPr/>
        </p:nvSpPr>
        <p:spPr>
          <a:xfrm>
            <a:off x="720197" y="3779889"/>
            <a:ext cx="213378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reference model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EA227C19-CFAD-4FA2-BE33-EC3007D0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03947"/>
              </p:ext>
            </p:extLst>
          </p:nvPr>
        </p:nvGraphicFramePr>
        <p:xfrm>
          <a:off x="673544" y="4324111"/>
          <a:ext cx="3147018" cy="1386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30">
                  <a:extLst>
                    <a:ext uri="{9D8B030D-6E8A-4147-A177-3AD203B41FA5}">
                      <a16:colId xmlns:a16="http://schemas.microsoft.com/office/drawing/2014/main" val="3560887638"/>
                    </a:ext>
                  </a:extLst>
                </a:gridCol>
                <a:gridCol w="684122">
                  <a:extLst>
                    <a:ext uri="{9D8B030D-6E8A-4147-A177-3AD203B41FA5}">
                      <a16:colId xmlns:a16="http://schemas.microsoft.com/office/drawing/2014/main" val="3816693696"/>
                    </a:ext>
                  </a:extLst>
                </a:gridCol>
                <a:gridCol w="684122">
                  <a:extLst>
                    <a:ext uri="{9D8B030D-6E8A-4147-A177-3AD203B41FA5}">
                      <a16:colId xmlns:a16="http://schemas.microsoft.com/office/drawing/2014/main" val="4083156381"/>
                    </a:ext>
                  </a:extLst>
                </a:gridCol>
                <a:gridCol w="684122">
                  <a:extLst>
                    <a:ext uri="{9D8B030D-6E8A-4147-A177-3AD203B41FA5}">
                      <a16:colId xmlns:a16="http://schemas.microsoft.com/office/drawing/2014/main" val="1152520002"/>
                    </a:ext>
                  </a:extLst>
                </a:gridCol>
                <a:gridCol w="684122">
                  <a:extLst>
                    <a:ext uri="{9D8B030D-6E8A-4147-A177-3AD203B41FA5}">
                      <a16:colId xmlns:a16="http://schemas.microsoft.com/office/drawing/2014/main" val="1775172256"/>
                    </a:ext>
                  </a:extLst>
                </a:gridCol>
              </a:tblGrid>
              <a:tr h="288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62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0.2270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0.3958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0.8683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0.2437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0.2429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0.2236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534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0.8703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0.3340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0.1930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5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0.2476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0.1833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041018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95EA8A-952B-4611-A396-EF0346277CA9}"/>
              </a:ext>
            </a:extLst>
          </p:cNvPr>
          <p:cNvSpPr/>
          <p:nvPr/>
        </p:nvSpPr>
        <p:spPr>
          <a:xfrm>
            <a:off x="4364029" y="565232"/>
            <a:ext cx="7613706" cy="580840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37C696-EFA4-4A23-851B-999F5BA71F50}"/>
              </a:ext>
            </a:extLst>
          </p:cNvPr>
          <p:cNvSpPr txBox="1"/>
          <p:nvPr/>
        </p:nvSpPr>
        <p:spPr>
          <a:xfrm>
            <a:off x="7969727" y="17716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twin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3D neural network layers visualization.">
            <a:extLst>
              <a:ext uri="{FF2B5EF4-FFF2-40B4-BE49-F238E27FC236}">
                <a16:creationId xmlns:a16="http://schemas.microsoft.com/office/drawing/2014/main" id="{92E979F5-BC43-4D48-B798-8A756A2E5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43" y="1699053"/>
            <a:ext cx="1393534" cy="9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C8AAEE-0E7F-42C6-A4DA-5BDEF19251E5}"/>
              </a:ext>
            </a:extLst>
          </p:cNvPr>
          <p:cNvSpPr txBox="1"/>
          <p:nvPr/>
        </p:nvSpPr>
        <p:spPr>
          <a:xfrm>
            <a:off x="4889004" y="1410533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 backbone</a:t>
            </a:r>
          </a:p>
        </p:txBody>
      </p:sp>
      <p:pic>
        <p:nvPicPr>
          <p:cNvPr id="1030" name="Picture 6" descr="(a) FPN (b) PANet (c) NAS-FPN (d) BiFPN, repeated blocks highlighted.">
            <a:extLst>
              <a:ext uri="{FF2B5EF4-FFF2-40B4-BE49-F238E27FC236}">
                <a16:creationId xmlns:a16="http://schemas.microsoft.com/office/drawing/2014/main" id="{756EA850-5D03-4BBE-A1A9-7F1DAB303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1" t="17561" r="55369" b="10517"/>
          <a:stretch/>
        </p:blipFill>
        <p:spPr bwMode="auto">
          <a:xfrm>
            <a:off x="6083893" y="1697861"/>
            <a:ext cx="1173257" cy="146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A2CA823-0AD8-4F98-A96E-6DF362EDE509}"/>
              </a:ext>
            </a:extLst>
          </p:cNvPr>
          <p:cNvSpPr txBox="1"/>
          <p:nvPr/>
        </p:nvSpPr>
        <p:spPr>
          <a:xfrm>
            <a:off x="6285718" y="1410534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PA-NET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2A052-8548-4674-8D4E-8C996051F557}"/>
              </a:ext>
            </a:extLst>
          </p:cNvPr>
          <p:cNvSpPr txBox="1"/>
          <p:nvPr/>
        </p:nvSpPr>
        <p:spPr>
          <a:xfrm>
            <a:off x="7386934" y="1422054"/>
            <a:ext cx="1011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Learning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10903C5-6BC7-44DC-9364-34036D03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50" y="1920973"/>
            <a:ext cx="1385197" cy="102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BF491F3-ADC8-4DE7-B830-E1ECC1C09F35}"/>
              </a:ext>
            </a:extLst>
          </p:cNvPr>
          <p:cNvSpPr txBox="1"/>
          <p:nvPr/>
        </p:nvSpPr>
        <p:spPr>
          <a:xfrm>
            <a:off x="4706108" y="978589"/>
            <a:ext cx="19159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YOLOv5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Object detection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C49D27-BDD6-447F-8059-A5FC165770AA}"/>
              </a:ext>
            </a:extLst>
          </p:cNvPr>
          <p:cNvSpPr/>
          <p:nvPr/>
        </p:nvSpPr>
        <p:spPr>
          <a:xfrm>
            <a:off x="9077711" y="1124035"/>
            <a:ext cx="2474508" cy="1647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ABD361-CB8C-4039-99C3-404DD6A0B2C2}"/>
              </a:ext>
            </a:extLst>
          </p:cNvPr>
          <p:cNvSpPr txBox="1"/>
          <p:nvPr/>
        </p:nvSpPr>
        <p:spPr>
          <a:xfrm>
            <a:off x="9201834" y="985817"/>
            <a:ext cx="165051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SORT: tracking method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5C0DB7-7EDB-459C-8FFB-5215AA4057D8}"/>
              </a:ext>
            </a:extLst>
          </p:cNvPr>
          <p:cNvSpPr/>
          <p:nvPr/>
        </p:nvSpPr>
        <p:spPr>
          <a:xfrm>
            <a:off x="9460868" y="1423897"/>
            <a:ext cx="253497" cy="498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804076-314B-4409-95B5-1FC5CD254858}"/>
              </a:ext>
            </a:extLst>
          </p:cNvPr>
          <p:cNvSpPr/>
          <p:nvPr/>
        </p:nvSpPr>
        <p:spPr>
          <a:xfrm>
            <a:off x="9844544" y="1735029"/>
            <a:ext cx="371948" cy="187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245C4-5389-4AE0-B59F-4A125507903F}"/>
              </a:ext>
            </a:extLst>
          </p:cNvPr>
          <p:cNvSpPr/>
          <p:nvPr/>
        </p:nvSpPr>
        <p:spPr>
          <a:xfrm>
            <a:off x="9788819" y="1992862"/>
            <a:ext cx="253497" cy="34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7FD395-6089-441E-BB96-E4235ECD924B}"/>
              </a:ext>
            </a:extLst>
          </p:cNvPr>
          <p:cNvSpPr/>
          <p:nvPr/>
        </p:nvSpPr>
        <p:spPr>
          <a:xfrm>
            <a:off x="9478156" y="2153844"/>
            <a:ext cx="2534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D3D4FC-9FFC-4834-B54E-CC7BDCDE263F}"/>
              </a:ext>
            </a:extLst>
          </p:cNvPr>
          <p:cNvSpPr/>
          <p:nvPr/>
        </p:nvSpPr>
        <p:spPr>
          <a:xfrm>
            <a:off x="9406899" y="1330003"/>
            <a:ext cx="872490" cy="119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874603-ED28-48FD-95DA-4741073322DB}"/>
              </a:ext>
            </a:extLst>
          </p:cNvPr>
          <p:cNvSpPr txBox="1"/>
          <p:nvPr/>
        </p:nvSpPr>
        <p:spPr>
          <a:xfrm>
            <a:off x="9676763" y="1363373"/>
            <a:ext cx="67678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EA57A0-1F41-4CB1-B417-EBAAC9680AC9}"/>
              </a:ext>
            </a:extLst>
          </p:cNvPr>
          <p:cNvSpPr/>
          <p:nvPr/>
        </p:nvSpPr>
        <p:spPr>
          <a:xfrm>
            <a:off x="10414873" y="1427862"/>
            <a:ext cx="253497" cy="498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697D51-0B12-443A-801E-614002ACD1F0}"/>
              </a:ext>
            </a:extLst>
          </p:cNvPr>
          <p:cNvSpPr/>
          <p:nvPr/>
        </p:nvSpPr>
        <p:spPr>
          <a:xfrm>
            <a:off x="10798549" y="1738994"/>
            <a:ext cx="371948" cy="187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B7E59B-E14E-4820-B368-21962633E8FB}"/>
              </a:ext>
            </a:extLst>
          </p:cNvPr>
          <p:cNvSpPr/>
          <p:nvPr/>
        </p:nvSpPr>
        <p:spPr>
          <a:xfrm>
            <a:off x="10432161" y="2157809"/>
            <a:ext cx="2534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C02C54-1B99-4CC4-8FEB-D5C5287D7498}"/>
              </a:ext>
            </a:extLst>
          </p:cNvPr>
          <p:cNvSpPr/>
          <p:nvPr/>
        </p:nvSpPr>
        <p:spPr>
          <a:xfrm>
            <a:off x="10360904" y="1333968"/>
            <a:ext cx="872490" cy="119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20A5B6-7FEA-482D-AA62-8F6B0AF5E27F}"/>
              </a:ext>
            </a:extLst>
          </p:cNvPr>
          <p:cNvSpPr txBox="1"/>
          <p:nvPr/>
        </p:nvSpPr>
        <p:spPr>
          <a:xfrm>
            <a:off x="10657927" y="1358285"/>
            <a:ext cx="61427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833F5C-FB69-467C-97C3-59DD62608EB6}"/>
              </a:ext>
            </a:extLst>
          </p:cNvPr>
          <p:cNvSpPr/>
          <p:nvPr/>
        </p:nvSpPr>
        <p:spPr>
          <a:xfrm>
            <a:off x="10768477" y="2085852"/>
            <a:ext cx="253497" cy="34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770768-9EBD-4437-B396-54088CCB7E0C}"/>
              </a:ext>
            </a:extLst>
          </p:cNvPr>
          <p:cNvSpPr/>
          <p:nvPr/>
        </p:nvSpPr>
        <p:spPr>
          <a:xfrm>
            <a:off x="10742824" y="1996827"/>
            <a:ext cx="253497" cy="34478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D9E671-85F2-4ED6-B17D-500F2B380616}"/>
              </a:ext>
            </a:extLst>
          </p:cNvPr>
          <p:cNvSpPr/>
          <p:nvPr/>
        </p:nvSpPr>
        <p:spPr>
          <a:xfrm>
            <a:off x="10458632" y="1381092"/>
            <a:ext cx="253497" cy="4989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A96A70-C119-409D-ABE9-4E379EB429EE}"/>
              </a:ext>
            </a:extLst>
          </p:cNvPr>
          <p:cNvSpPr/>
          <p:nvPr/>
        </p:nvSpPr>
        <p:spPr>
          <a:xfrm>
            <a:off x="10842308" y="1692224"/>
            <a:ext cx="371948" cy="1877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6AB44C2-7B2B-4B92-8569-CCEA8CFD2C95}"/>
              </a:ext>
            </a:extLst>
          </p:cNvPr>
          <p:cNvSpPr/>
          <p:nvPr/>
        </p:nvSpPr>
        <p:spPr>
          <a:xfrm>
            <a:off x="10403495" y="2038615"/>
            <a:ext cx="253497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8D54A7A-B381-4656-BF80-1A97F39E868F}"/>
              </a:ext>
            </a:extLst>
          </p:cNvPr>
          <p:cNvCxnSpPr>
            <a:endCxn id="54" idx="3"/>
          </p:cNvCxnSpPr>
          <p:nvPr/>
        </p:nvCxnSpPr>
        <p:spPr>
          <a:xfrm flipV="1">
            <a:off x="10458632" y="1619895"/>
            <a:ext cx="133919" cy="16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CFA3332-6EE2-4D14-87BC-EFE427AEE083}"/>
              </a:ext>
            </a:extLst>
          </p:cNvPr>
          <p:cNvCxnSpPr/>
          <p:nvPr/>
        </p:nvCxnSpPr>
        <p:spPr>
          <a:xfrm flipV="1">
            <a:off x="10929361" y="1753351"/>
            <a:ext cx="133919" cy="16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5296F75-1560-46BB-8D2A-605994D13DD1}"/>
              </a:ext>
            </a:extLst>
          </p:cNvPr>
          <p:cNvCxnSpPr>
            <a:cxnSpLocks/>
          </p:cNvCxnSpPr>
          <p:nvPr/>
        </p:nvCxnSpPr>
        <p:spPr>
          <a:xfrm flipH="1" flipV="1">
            <a:off x="10840907" y="2117840"/>
            <a:ext cx="76656" cy="205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8D60C25-B849-4C79-BCA6-4709CBA8598C}"/>
              </a:ext>
            </a:extLst>
          </p:cNvPr>
          <p:cNvCxnSpPr>
            <a:cxnSpLocks/>
          </p:cNvCxnSpPr>
          <p:nvPr/>
        </p:nvCxnSpPr>
        <p:spPr>
          <a:xfrm flipH="1" flipV="1">
            <a:off x="10502762" y="2106943"/>
            <a:ext cx="76656" cy="205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319C92-7A31-408E-9A27-19AB98405CCA}"/>
              </a:ext>
            </a:extLst>
          </p:cNvPr>
          <p:cNvSpPr/>
          <p:nvPr/>
        </p:nvSpPr>
        <p:spPr>
          <a:xfrm>
            <a:off x="9077711" y="2843604"/>
            <a:ext cx="2474508" cy="397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Multi-view processing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81B6B5-EEBE-40E5-A035-BDCD59240966}"/>
              </a:ext>
            </a:extLst>
          </p:cNvPr>
          <p:cNvSpPr/>
          <p:nvPr/>
        </p:nvSpPr>
        <p:spPr>
          <a:xfrm>
            <a:off x="4441852" y="3808823"/>
            <a:ext cx="4388024" cy="2354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A62832-5EE0-4E7E-9CE5-47C355673C8E}"/>
              </a:ext>
            </a:extLst>
          </p:cNvPr>
          <p:cNvSpPr txBox="1"/>
          <p:nvPr/>
        </p:nvSpPr>
        <p:spPr>
          <a:xfrm>
            <a:off x="4712288" y="3663377"/>
            <a:ext cx="13837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Definition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B5D2E9-2B6F-48DA-9F37-C89A57339CF1}"/>
              </a:ext>
            </a:extLst>
          </p:cNvPr>
          <p:cNvGrpSpPr/>
          <p:nvPr/>
        </p:nvGrpSpPr>
        <p:grpSpPr>
          <a:xfrm>
            <a:off x="4606846" y="4376325"/>
            <a:ext cx="1203012" cy="1496246"/>
            <a:chOff x="4707890" y="3904764"/>
            <a:chExt cx="1203012" cy="1496246"/>
          </a:xfrm>
        </p:grpSpPr>
        <p:pic>
          <p:nvPicPr>
            <p:cNvPr id="74" name="그림 73" descr="텍스트, 실내, 혼잡한, 밀러이(가) 표시된 사진&#10;&#10;자동 생성된 설명">
              <a:extLst>
                <a:ext uri="{FF2B5EF4-FFF2-40B4-BE49-F238E27FC236}">
                  <a16:creationId xmlns:a16="http://schemas.microsoft.com/office/drawing/2014/main" id="{43984F61-8D4A-4C73-824F-4A4A0AEBA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890" y="3904764"/>
              <a:ext cx="1203012" cy="1496246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E141E59-F240-4006-A5ED-B342C423FB71}"/>
                </a:ext>
              </a:extLst>
            </p:cNvPr>
            <p:cNvSpPr/>
            <p:nvPr/>
          </p:nvSpPr>
          <p:spPr>
            <a:xfrm>
              <a:off x="5059817" y="4185463"/>
              <a:ext cx="388963" cy="4599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D29DCDC-1BE5-4BA3-8337-925364B0F4B6}"/>
                </a:ext>
              </a:extLst>
            </p:cNvPr>
            <p:cNvSpPr/>
            <p:nvPr/>
          </p:nvSpPr>
          <p:spPr>
            <a:xfrm>
              <a:off x="4744878" y="4700000"/>
              <a:ext cx="343097" cy="409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A6556A9-DD06-403A-87B6-F790489DD48D}"/>
                </a:ext>
              </a:extLst>
            </p:cNvPr>
            <p:cNvSpPr/>
            <p:nvPr/>
          </p:nvSpPr>
          <p:spPr>
            <a:xfrm>
              <a:off x="5428435" y="4443017"/>
              <a:ext cx="479979" cy="95799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DCF5928-2AAF-4CF1-9BF6-CA576568A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34280" y="4386547"/>
              <a:ext cx="464716" cy="60469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9E212B-3236-4255-9DF2-D01AA461A5E4}"/>
                </a:ext>
              </a:extLst>
            </p:cNvPr>
            <p:cNvCxnSpPr>
              <a:cxnSpLocks/>
            </p:cNvCxnSpPr>
            <p:nvPr/>
          </p:nvCxnSpPr>
          <p:spPr>
            <a:xfrm>
              <a:off x="4925864" y="4907253"/>
              <a:ext cx="767063" cy="8398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D2DEAF1-E8C9-4439-BD0B-B2DBB5006F6A}"/>
              </a:ext>
            </a:extLst>
          </p:cNvPr>
          <p:cNvGrpSpPr/>
          <p:nvPr/>
        </p:nvGrpSpPr>
        <p:grpSpPr>
          <a:xfrm>
            <a:off x="6054601" y="4377960"/>
            <a:ext cx="1203012" cy="1496246"/>
            <a:chOff x="4707890" y="3904764"/>
            <a:chExt cx="1203012" cy="1496246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5706F06-B091-4BD6-87C9-D8159A242B2E}"/>
                </a:ext>
              </a:extLst>
            </p:cNvPr>
            <p:cNvGrpSpPr/>
            <p:nvPr/>
          </p:nvGrpSpPr>
          <p:grpSpPr>
            <a:xfrm>
              <a:off x="4707890" y="3904764"/>
              <a:ext cx="1203012" cy="1496246"/>
              <a:chOff x="420413" y="1276350"/>
              <a:chExt cx="3048000" cy="3790950"/>
            </a:xfrm>
          </p:grpSpPr>
          <p:pic>
            <p:nvPicPr>
              <p:cNvPr id="96" name="그림 95" descr="텍스트, 실내, 혼잡한, 밀러이(가) 표시된 사진&#10;&#10;자동 생성된 설명">
                <a:extLst>
                  <a:ext uri="{FF2B5EF4-FFF2-40B4-BE49-F238E27FC236}">
                    <a16:creationId xmlns:a16="http://schemas.microsoft.com/office/drawing/2014/main" id="{B70BAD75-85F1-4306-BFFA-C0D48C60A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413" y="1276350"/>
                <a:ext cx="3048000" cy="3790950"/>
              </a:xfrm>
              <a:prstGeom prst="rect">
                <a:avLst/>
              </a:prstGeom>
            </p:spPr>
          </p:pic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524C232F-276F-44EB-8269-33CFC3168344}"/>
                  </a:ext>
                </a:extLst>
              </p:cNvPr>
              <p:cNvSpPr/>
              <p:nvPr/>
            </p:nvSpPr>
            <p:spPr>
              <a:xfrm>
                <a:off x="1266825" y="3152775"/>
                <a:ext cx="1438275" cy="752475"/>
              </a:xfrm>
              <a:custGeom>
                <a:avLst/>
                <a:gdLst>
                  <a:gd name="connsiteX0" fmla="*/ 0 w 1438275"/>
                  <a:gd name="connsiteY0" fmla="*/ 47625 h 752475"/>
                  <a:gd name="connsiteX1" fmla="*/ 257175 w 1438275"/>
                  <a:gd name="connsiteY1" fmla="*/ 752475 h 752475"/>
                  <a:gd name="connsiteX2" fmla="*/ 1438275 w 1438275"/>
                  <a:gd name="connsiteY2" fmla="*/ 628650 h 752475"/>
                  <a:gd name="connsiteX3" fmla="*/ 1019175 w 1438275"/>
                  <a:gd name="connsiteY3" fmla="*/ 0 h 752475"/>
                  <a:gd name="connsiteX4" fmla="*/ 0 w 1438275"/>
                  <a:gd name="connsiteY4" fmla="*/ 4762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275" h="752475">
                    <a:moveTo>
                      <a:pt x="0" y="47625"/>
                    </a:moveTo>
                    <a:lnTo>
                      <a:pt x="257175" y="752475"/>
                    </a:lnTo>
                    <a:lnTo>
                      <a:pt x="1438275" y="628650"/>
                    </a:lnTo>
                    <a:lnTo>
                      <a:pt x="1019175" y="0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FF0000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889CDAA-F306-478F-AD53-265BF6F8C439}"/>
                </a:ext>
              </a:extLst>
            </p:cNvPr>
            <p:cNvSpPr/>
            <p:nvPr/>
          </p:nvSpPr>
          <p:spPr>
            <a:xfrm>
              <a:off x="5428435" y="4443017"/>
              <a:ext cx="479979" cy="95799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4B1BDF7-D391-4BA9-8C54-0458FB9A4E6A}"/>
              </a:ext>
            </a:extLst>
          </p:cNvPr>
          <p:cNvGrpSpPr/>
          <p:nvPr/>
        </p:nvGrpSpPr>
        <p:grpSpPr>
          <a:xfrm>
            <a:off x="7478390" y="4451361"/>
            <a:ext cx="1203012" cy="1329723"/>
            <a:chOff x="1281938" y="1517950"/>
            <a:chExt cx="2958860" cy="3203219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7EBDE8C-21B0-40A3-A8EA-6B65E0A446D0}"/>
                </a:ext>
              </a:extLst>
            </p:cNvPr>
            <p:cNvSpPr/>
            <p:nvPr/>
          </p:nvSpPr>
          <p:spPr>
            <a:xfrm>
              <a:off x="1281938" y="1517950"/>
              <a:ext cx="698740" cy="69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E0F607B1-C4D8-45EE-9EB0-894CFCD41830}"/>
                </a:ext>
              </a:extLst>
            </p:cNvPr>
            <p:cNvSpPr/>
            <p:nvPr/>
          </p:nvSpPr>
          <p:spPr>
            <a:xfrm>
              <a:off x="3542058" y="1517950"/>
              <a:ext cx="698740" cy="69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A1F123A9-12D6-494A-B0A0-2AC8D96D634D}"/>
                </a:ext>
              </a:extLst>
            </p:cNvPr>
            <p:cNvSpPr/>
            <p:nvPr/>
          </p:nvSpPr>
          <p:spPr>
            <a:xfrm>
              <a:off x="3542058" y="2815532"/>
              <a:ext cx="698740" cy="69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LM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E479419-1469-4891-BB91-2412ADDE7A57}"/>
                </a:ext>
              </a:extLst>
            </p:cNvPr>
            <p:cNvSpPr/>
            <p:nvPr/>
          </p:nvSpPr>
          <p:spPr>
            <a:xfrm>
              <a:off x="3542058" y="4022429"/>
              <a:ext cx="698740" cy="69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A22A04-C69B-4A69-894C-B9C018F896CE}"/>
                </a:ext>
              </a:extLst>
            </p:cNvPr>
            <p:cNvSpPr/>
            <p:nvPr/>
          </p:nvSpPr>
          <p:spPr>
            <a:xfrm>
              <a:off x="1281938" y="2815532"/>
              <a:ext cx="698740" cy="69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FBC53262-67DB-45D9-880C-5F0D8DE5603F}"/>
                </a:ext>
              </a:extLst>
            </p:cNvPr>
            <p:cNvSpPr/>
            <p:nvPr/>
          </p:nvSpPr>
          <p:spPr>
            <a:xfrm>
              <a:off x="1281938" y="4022429"/>
              <a:ext cx="698740" cy="69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5AD3E915-C266-42E2-8337-DAAE471DB40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1980678" y="1867320"/>
              <a:ext cx="15613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D5104155-0103-499C-AFE6-F59B8DA2B6C6}"/>
                </a:ext>
              </a:extLst>
            </p:cNvPr>
            <p:cNvCxnSpPr>
              <a:stCxn id="101" idx="4"/>
              <a:endCxn id="102" idx="0"/>
            </p:cNvCxnSpPr>
            <p:nvPr/>
          </p:nvCxnSpPr>
          <p:spPr>
            <a:xfrm>
              <a:off x="3891428" y="2216690"/>
              <a:ext cx="0" cy="59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9E3D5379-A7A5-4EFE-9C80-881A47C22F12}"/>
                </a:ext>
              </a:extLst>
            </p:cNvPr>
            <p:cNvCxnSpPr>
              <a:cxnSpLocks/>
              <a:stCxn id="101" idx="3"/>
              <a:endCxn id="104" idx="7"/>
            </p:cNvCxnSpPr>
            <p:nvPr/>
          </p:nvCxnSpPr>
          <p:spPr>
            <a:xfrm flipH="1">
              <a:off x="1878350" y="2114362"/>
              <a:ext cx="1766036" cy="803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13C71EAB-AC59-4FB1-A70D-32F902A4DD7C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>
              <a:off x="3891428" y="3514272"/>
              <a:ext cx="0" cy="50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1659EF01-AF68-487B-ADDB-74D724F81E3B}"/>
                </a:ext>
              </a:extLst>
            </p:cNvPr>
            <p:cNvCxnSpPr>
              <a:stCxn id="104" idx="0"/>
              <a:endCxn id="100" idx="4"/>
            </p:cNvCxnSpPr>
            <p:nvPr/>
          </p:nvCxnSpPr>
          <p:spPr>
            <a:xfrm flipV="1">
              <a:off x="1631308" y="2216690"/>
              <a:ext cx="0" cy="59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0F483A6F-EB5A-4A1C-AA25-B8B349A23534}"/>
                </a:ext>
              </a:extLst>
            </p:cNvPr>
            <p:cNvCxnSpPr>
              <a:cxnSpLocks/>
              <a:stCxn id="104" idx="6"/>
              <a:endCxn id="102" idx="2"/>
            </p:cNvCxnSpPr>
            <p:nvPr/>
          </p:nvCxnSpPr>
          <p:spPr>
            <a:xfrm>
              <a:off x="1980679" y="3164903"/>
              <a:ext cx="1561379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2DBC814-9732-45DB-A032-0C54B386CF21}"/>
                </a:ext>
              </a:extLst>
            </p:cNvPr>
            <p:cNvCxnSpPr>
              <a:stCxn id="104" idx="4"/>
              <a:endCxn id="105" idx="0"/>
            </p:cNvCxnSpPr>
            <p:nvPr/>
          </p:nvCxnSpPr>
          <p:spPr>
            <a:xfrm>
              <a:off x="1631308" y="3514272"/>
              <a:ext cx="0" cy="5081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90D07763-043D-41CD-92B6-93343FFA72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0003" y="3342555"/>
              <a:ext cx="1769268" cy="71913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3A2B4464-1D1C-4E73-A11E-585CAAE94FC4}"/>
                </a:ext>
              </a:extLst>
            </p:cNvPr>
            <p:cNvCxnSpPr>
              <a:stCxn id="102" idx="1"/>
              <a:endCxn id="100" idx="5"/>
            </p:cNvCxnSpPr>
            <p:nvPr/>
          </p:nvCxnSpPr>
          <p:spPr>
            <a:xfrm flipH="1" flipV="1">
              <a:off x="1878350" y="2114362"/>
              <a:ext cx="1766036" cy="803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A60479BF-B2D5-4DF4-AA64-8051E0C2BD97}"/>
                </a:ext>
              </a:extLst>
            </p:cNvPr>
            <p:cNvCxnSpPr>
              <a:stCxn id="103" idx="1"/>
              <a:endCxn id="104" idx="5"/>
            </p:cNvCxnSpPr>
            <p:nvPr/>
          </p:nvCxnSpPr>
          <p:spPr>
            <a:xfrm flipH="1" flipV="1">
              <a:off x="1878350" y="3411944"/>
              <a:ext cx="1766036" cy="7128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BC6BD0F-396A-4323-BF03-6B4D86E420F2}"/>
              </a:ext>
            </a:extLst>
          </p:cNvPr>
          <p:cNvSpPr/>
          <p:nvPr/>
        </p:nvSpPr>
        <p:spPr>
          <a:xfrm>
            <a:off x="9058079" y="3808823"/>
            <a:ext cx="2807347" cy="2354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AF00579-C8D7-4445-BF4E-692ECE08F79C}"/>
              </a:ext>
            </a:extLst>
          </p:cNvPr>
          <p:cNvSpPr txBox="1"/>
          <p:nvPr/>
        </p:nvSpPr>
        <p:spPr>
          <a:xfrm>
            <a:off x="9260881" y="3663377"/>
            <a:ext cx="25014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&amp; Visualization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5B4E51C-5DA9-401A-94E0-867AE9F760F9}"/>
              </a:ext>
            </a:extLst>
          </p:cNvPr>
          <p:cNvCxnSpPr>
            <a:cxnSpLocks/>
          </p:cNvCxnSpPr>
          <p:nvPr/>
        </p:nvCxnSpPr>
        <p:spPr>
          <a:xfrm>
            <a:off x="6698718" y="3241024"/>
            <a:ext cx="0" cy="570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0BB2383-4131-4033-AACA-AFDE345A9B39}"/>
              </a:ext>
            </a:extLst>
          </p:cNvPr>
          <p:cNvSpPr txBox="1"/>
          <p:nvPr/>
        </p:nvSpPr>
        <p:spPr>
          <a:xfrm>
            <a:off x="4573740" y="604076"/>
            <a:ext cx="13949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tracking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855324C-CAE3-47E1-9CD4-1B51ED49D370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10511598" y="3241024"/>
            <a:ext cx="0" cy="422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4410AAB3-562A-4462-9DD7-58BB4FB9EB38}"/>
              </a:ext>
            </a:extLst>
          </p:cNvPr>
          <p:cNvCxnSpPr>
            <a:cxnSpLocks/>
            <a:stCxn id="68" idx="3"/>
            <a:endCxn id="121" idx="1"/>
          </p:cNvCxnSpPr>
          <p:nvPr/>
        </p:nvCxnSpPr>
        <p:spPr>
          <a:xfrm>
            <a:off x="8829876" y="4986203"/>
            <a:ext cx="2282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7AB2312-778F-4504-9FED-4156466DE024}"/>
              </a:ext>
            </a:extLst>
          </p:cNvPr>
          <p:cNvSpPr/>
          <p:nvPr/>
        </p:nvSpPr>
        <p:spPr>
          <a:xfrm>
            <a:off x="4545543" y="4216468"/>
            <a:ext cx="1318547" cy="1730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401339-5BDF-4918-89B8-29AC6B61F188}"/>
              </a:ext>
            </a:extLst>
          </p:cNvPr>
          <p:cNvSpPr txBox="1"/>
          <p:nvPr/>
        </p:nvSpPr>
        <p:spPr>
          <a:xfrm>
            <a:off x="4841925" y="4077968"/>
            <a:ext cx="7248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98E671A-41C6-473D-A199-65733468D1A2}"/>
              </a:ext>
            </a:extLst>
          </p:cNvPr>
          <p:cNvSpPr/>
          <p:nvPr/>
        </p:nvSpPr>
        <p:spPr>
          <a:xfrm>
            <a:off x="5992882" y="4216467"/>
            <a:ext cx="1318547" cy="1730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5FFBC30-5466-4BD5-9F8B-62A23D7B3626}"/>
              </a:ext>
            </a:extLst>
          </p:cNvPr>
          <p:cNvSpPr/>
          <p:nvPr/>
        </p:nvSpPr>
        <p:spPr>
          <a:xfrm>
            <a:off x="7421844" y="4216467"/>
            <a:ext cx="1318547" cy="1730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2BFF2-B426-4869-8CC9-A1425016A3FE}"/>
              </a:ext>
            </a:extLst>
          </p:cNvPr>
          <p:cNvSpPr txBox="1"/>
          <p:nvPr/>
        </p:nvSpPr>
        <p:spPr>
          <a:xfrm>
            <a:off x="6324746" y="4077968"/>
            <a:ext cx="63030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2F998B6-4A9C-429F-BC8F-2CAD0B00B70D}"/>
              </a:ext>
            </a:extLst>
          </p:cNvPr>
          <p:cNvSpPr txBox="1"/>
          <p:nvPr/>
        </p:nvSpPr>
        <p:spPr>
          <a:xfrm>
            <a:off x="7799833" y="4093407"/>
            <a:ext cx="56938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65F28-B7FD-4E0A-AC5F-37729B8A7D8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398" r="22098"/>
          <a:stretch/>
        </p:blipFill>
        <p:spPr>
          <a:xfrm>
            <a:off x="9437135" y="4035014"/>
            <a:ext cx="2131005" cy="206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4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4AEEB815-BFB4-4519-B765-BFD77E299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231" y="3486150"/>
            <a:ext cx="2162964" cy="310251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AF2BB44-D1FE-4781-AC9F-654F66462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5" y="202005"/>
            <a:ext cx="2162964" cy="310251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42E2502-898C-4489-A633-C2A1BD97F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62" y="202005"/>
            <a:ext cx="2162964" cy="310251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61EF083A-3980-4A7A-B31E-FCD820889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19" y="202005"/>
            <a:ext cx="2162964" cy="310251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7CA7BC4-4CBF-48AD-BA3A-78AFAEC20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76" y="202005"/>
            <a:ext cx="2162964" cy="310251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81104D6-AF18-469A-BFF6-74B5F1B2E6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231" y="202005"/>
            <a:ext cx="2162964" cy="310251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E508C0DE-7B52-4739-8C84-D09619DB0C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5" y="3486150"/>
            <a:ext cx="2162964" cy="310251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A92085C-CCE9-4125-A691-CD762DA274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62" y="3486150"/>
            <a:ext cx="2162964" cy="310251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C8D529AD-6110-4461-81C6-92FC7D530E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19" y="3486150"/>
            <a:ext cx="2162964" cy="310251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C0958038-C222-449F-9799-55F756743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76" y="3486150"/>
            <a:ext cx="2162964" cy="31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7545D0-681F-4236-9700-A468FA1F7E96}"/>
              </a:ext>
            </a:extLst>
          </p:cNvPr>
          <p:cNvSpPr txBox="1"/>
          <p:nvPr/>
        </p:nvSpPr>
        <p:spPr>
          <a:xfrm>
            <a:off x="390488" y="4019987"/>
            <a:ext cx="37245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IN: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도크</a:t>
            </a:r>
            <a:r>
              <a:rPr lang="ko-KR" altLang="en-US" sz="1400" dirty="0"/>
              <a:t> 진입</a:t>
            </a:r>
            <a:endParaRPr lang="en-US" altLang="ko-KR" sz="1400" dirty="0"/>
          </a:p>
          <a:p>
            <a:r>
              <a:rPr lang="en-US" altLang="ko-KR" sz="1400" dirty="0"/>
              <a:t>RD(Ready): Dock </a:t>
            </a:r>
            <a:r>
              <a:rPr lang="ko-KR" altLang="en-US" sz="1400" dirty="0"/>
              <a:t>지난 후 트레일러 작업</a:t>
            </a:r>
            <a:endParaRPr lang="en-US" altLang="ko-KR" sz="1400" dirty="0"/>
          </a:p>
          <a:p>
            <a:r>
              <a:rPr lang="en-US" altLang="ko-KR" sz="1400" dirty="0"/>
              <a:t>LDMV(Loaded Move): </a:t>
            </a:r>
            <a:r>
              <a:rPr lang="ko-KR" altLang="en-US" sz="1400" dirty="0"/>
              <a:t>적재 상태로 이동</a:t>
            </a:r>
            <a:endParaRPr lang="en-US" altLang="ko-KR" sz="1400" dirty="0"/>
          </a:p>
          <a:p>
            <a:r>
              <a:rPr lang="en-US" altLang="ko-KR" sz="1400" dirty="0"/>
              <a:t>EMMV(Empty Move): </a:t>
            </a:r>
            <a:r>
              <a:rPr lang="ko-KR" altLang="en-US" sz="1400" dirty="0"/>
              <a:t>빈 상태로 이동</a:t>
            </a:r>
            <a:endParaRPr lang="en-US" altLang="ko-KR" sz="1400" dirty="0"/>
          </a:p>
          <a:p>
            <a:r>
              <a:rPr lang="en-US" altLang="ko-KR" sz="1400" dirty="0"/>
              <a:t>PUT: 1</a:t>
            </a:r>
            <a:r>
              <a:rPr lang="ko-KR" altLang="en-US" sz="1400" dirty="0"/>
              <a:t>차 하역</a:t>
            </a:r>
            <a:endParaRPr lang="en-US" altLang="ko-KR" sz="1400" dirty="0"/>
          </a:p>
          <a:p>
            <a:r>
              <a:rPr lang="en-US" altLang="ko-KR" sz="1400" dirty="0"/>
              <a:t>NA(Not Analyzed): </a:t>
            </a:r>
            <a:r>
              <a:rPr lang="ko-KR" altLang="en-US" sz="1400" dirty="0"/>
              <a:t>화면 밖으로 사라짐</a:t>
            </a:r>
            <a:endParaRPr lang="en-US" altLang="ko-KR" sz="14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BA81C1-6DA5-425D-96DB-AD9B6C5681ED}"/>
              </a:ext>
            </a:extLst>
          </p:cNvPr>
          <p:cNvGrpSpPr/>
          <p:nvPr/>
        </p:nvGrpSpPr>
        <p:grpSpPr>
          <a:xfrm>
            <a:off x="720223" y="697836"/>
            <a:ext cx="2958860" cy="3203219"/>
            <a:chOff x="1281938" y="1517950"/>
            <a:chExt cx="2958860" cy="320321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2F82A56-11BF-40D2-B0A0-8DE167E8414C}"/>
                </a:ext>
              </a:extLst>
            </p:cNvPr>
            <p:cNvSpPr/>
            <p:nvPr/>
          </p:nvSpPr>
          <p:spPr>
            <a:xfrm>
              <a:off x="1281938" y="1517950"/>
              <a:ext cx="698740" cy="698740"/>
            </a:xfrm>
            <a:prstGeom prst="ellipse">
              <a:avLst/>
            </a:prstGeom>
            <a:solidFill>
              <a:srgbClr val="007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IN</a:t>
              </a:r>
              <a:endParaRPr lang="ko-KR" altLang="en-US" sz="12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B0853BB-840B-464B-ABA0-29CC0797CAD7}"/>
                </a:ext>
              </a:extLst>
            </p:cNvPr>
            <p:cNvSpPr/>
            <p:nvPr/>
          </p:nvSpPr>
          <p:spPr>
            <a:xfrm>
              <a:off x="3542058" y="1517950"/>
              <a:ext cx="698740" cy="698740"/>
            </a:xfrm>
            <a:prstGeom prst="ellipse">
              <a:avLst/>
            </a:prstGeom>
            <a:solidFill>
              <a:srgbClr val="007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RD</a:t>
              </a:r>
              <a:endParaRPr lang="ko-KR" altLang="en-US" sz="120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1D2104E-27FA-4D56-A787-E67397E49A40}"/>
                </a:ext>
              </a:extLst>
            </p:cNvPr>
            <p:cNvSpPr/>
            <p:nvPr/>
          </p:nvSpPr>
          <p:spPr>
            <a:xfrm>
              <a:off x="3542058" y="2815532"/>
              <a:ext cx="698740" cy="698740"/>
            </a:xfrm>
            <a:prstGeom prst="ellipse">
              <a:avLst/>
            </a:prstGeom>
            <a:solidFill>
              <a:srgbClr val="007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LDMV</a:t>
              </a:r>
              <a:endParaRPr lang="ko-KR" altLang="en-US" sz="12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DAD0816-FB91-4201-8CC1-A6850469A6C9}"/>
                </a:ext>
              </a:extLst>
            </p:cNvPr>
            <p:cNvSpPr/>
            <p:nvPr/>
          </p:nvSpPr>
          <p:spPr>
            <a:xfrm>
              <a:off x="3542058" y="4022429"/>
              <a:ext cx="698740" cy="698740"/>
            </a:xfrm>
            <a:prstGeom prst="ellipse">
              <a:avLst/>
            </a:prstGeom>
            <a:solidFill>
              <a:srgbClr val="007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PUT</a:t>
              </a:r>
              <a:endParaRPr lang="ko-KR" altLang="en-US" sz="12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0DEF60C-44D2-4EAB-8CA9-EADFE85B21BC}"/>
                </a:ext>
              </a:extLst>
            </p:cNvPr>
            <p:cNvSpPr/>
            <p:nvPr/>
          </p:nvSpPr>
          <p:spPr>
            <a:xfrm>
              <a:off x="1281938" y="2815532"/>
              <a:ext cx="698740" cy="698740"/>
            </a:xfrm>
            <a:prstGeom prst="ellipse">
              <a:avLst/>
            </a:prstGeom>
            <a:solidFill>
              <a:srgbClr val="007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EM</a:t>
              </a:r>
            </a:p>
            <a:p>
              <a:pPr algn="ctr"/>
              <a:r>
                <a:rPr lang="en-US" altLang="ko-KR" sz="1200" dirty="0"/>
                <a:t>MV</a:t>
              </a:r>
              <a:endParaRPr lang="ko-KR" altLang="en-US" sz="12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8E5ED1-036D-480A-A960-CD0CDF902040}"/>
                </a:ext>
              </a:extLst>
            </p:cNvPr>
            <p:cNvSpPr/>
            <p:nvPr/>
          </p:nvSpPr>
          <p:spPr>
            <a:xfrm>
              <a:off x="1281938" y="4022429"/>
              <a:ext cx="698740" cy="698740"/>
            </a:xfrm>
            <a:prstGeom prst="ellipse">
              <a:avLst/>
            </a:prstGeom>
            <a:solidFill>
              <a:srgbClr val="007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NA</a:t>
              </a:r>
              <a:endParaRPr lang="ko-KR" altLang="en-US" sz="12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62D455-8E64-4879-9736-55C2F94C1F53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>
              <a:off x="1980678" y="1867320"/>
              <a:ext cx="156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CE7DA49-E83B-4F9C-BA3C-DC1795CC25EC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>
            <a:xfrm>
              <a:off x="3891428" y="2216690"/>
              <a:ext cx="0" cy="598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8E1376E-E555-4CC1-ACA5-D086B7664924}"/>
                </a:ext>
              </a:extLst>
            </p:cNvPr>
            <p:cNvCxnSpPr>
              <a:cxnSpLocks/>
              <a:stCxn id="24" idx="3"/>
              <a:endCxn id="27" idx="7"/>
            </p:cNvCxnSpPr>
            <p:nvPr/>
          </p:nvCxnSpPr>
          <p:spPr>
            <a:xfrm flipH="1">
              <a:off x="1878350" y="2114362"/>
              <a:ext cx="1766036" cy="803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4A21EB7-AD09-4E7E-AF4F-AFC36E4CBDB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3891428" y="3514272"/>
              <a:ext cx="0" cy="508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7F5D7FD-A06D-4A4E-8D04-5D8FDF2B9012}"/>
                </a:ext>
              </a:extLst>
            </p:cNvPr>
            <p:cNvCxnSpPr>
              <a:stCxn id="27" idx="0"/>
              <a:endCxn id="23" idx="4"/>
            </p:cNvCxnSpPr>
            <p:nvPr/>
          </p:nvCxnSpPr>
          <p:spPr>
            <a:xfrm flipV="1">
              <a:off x="1631308" y="2216690"/>
              <a:ext cx="0" cy="598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CD965AE-DEBD-496B-8BC0-E20B02339391}"/>
                </a:ext>
              </a:extLst>
            </p:cNvPr>
            <p:cNvCxnSpPr>
              <a:stCxn id="27" idx="2"/>
              <a:endCxn id="25" idx="2"/>
            </p:cNvCxnSpPr>
            <p:nvPr/>
          </p:nvCxnSpPr>
          <p:spPr>
            <a:xfrm>
              <a:off x="1281938" y="3164902"/>
              <a:ext cx="226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D522E91-81B5-47EC-AEE5-60C2DEA2AF72}"/>
                </a:ext>
              </a:extLst>
            </p:cNvPr>
            <p:cNvCxnSpPr>
              <a:stCxn id="27" idx="4"/>
              <a:endCxn id="28" idx="0"/>
            </p:cNvCxnSpPr>
            <p:nvPr/>
          </p:nvCxnSpPr>
          <p:spPr>
            <a:xfrm>
              <a:off x="1631308" y="3514272"/>
              <a:ext cx="0" cy="508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8CFC88-1F4A-450B-A610-6D7F28676F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0003" y="3342555"/>
              <a:ext cx="1769268" cy="719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6606F9C-84A1-4B47-B9A9-A83B27A6C9A9}"/>
                </a:ext>
              </a:extLst>
            </p:cNvPr>
            <p:cNvCxnSpPr>
              <a:stCxn id="25" idx="1"/>
              <a:endCxn id="23" idx="5"/>
            </p:cNvCxnSpPr>
            <p:nvPr/>
          </p:nvCxnSpPr>
          <p:spPr>
            <a:xfrm flipH="1" flipV="1">
              <a:off x="1878350" y="2114362"/>
              <a:ext cx="1766036" cy="803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D9A2FF6-EA31-48D3-9A9B-2E77D27C411F}"/>
                </a:ext>
              </a:extLst>
            </p:cNvPr>
            <p:cNvCxnSpPr>
              <a:stCxn id="26" idx="1"/>
              <a:endCxn id="27" idx="5"/>
            </p:cNvCxnSpPr>
            <p:nvPr/>
          </p:nvCxnSpPr>
          <p:spPr>
            <a:xfrm flipH="1" flipV="1">
              <a:off x="1878350" y="3411944"/>
              <a:ext cx="1766036" cy="712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C96BFFF-BECB-49F4-AF15-05DE30643CBE}"/>
              </a:ext>
            </a:extLst>
          </p:cNvPr>
          <p:cNvCxnSpPr>
            <a:cxnSpLocks/>
            <a:stCxn id="28" idx="7"/>
            <a:endCxn id="25" idx="3"/>
          </p:cNvCxnSpPr>
          <p:nvPr/>
        </p:nvCxnSpPr>
        <p:spPr>
          <a:xfrm flipV="1">
            <a:off x="1316635" y="2591830"/>
            <a:ext cx="1766036" cy="71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FD6847-E069-4E01-B434-F2E20E45DDF6}"/>
              </a:ext>
            </a:extLst>
          </p:cNvPr>
          <p:cNvCxnSpPr>
            <a:cxnSpLocks/>
          </p:cNvCxnSpPr>
          <p:nvPr/>
        </p:nvCxnSpPr>
        <p:spPr>
          <a:xfrm flipV="1">
            <a:off x="983859" y="2694158"/>
            <a:ext cx="0" cy="50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1">
            <a:extLst>
              <a:ext uri="{FF2B5EF4-FFF2-40B4-BE49-F238E27FC236}">
                <a16:creationId xmlns:a16="http://schemas.microsoft.com/office/drawing/2014/main" id="{C68AD234-7BF2-42AA-A3CE-FCA775C1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23509"/>
              </p:ext>
            </p:extLst>
          </p:nvPr>
        </p:nvGraphicFramePr>
        <p:xfrm>
          <a:off x="5421298" y="2253745"/>
          <a:ext cx="35613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376451394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09409015"/>
                    </a:ext>
                  </a:extLst>
                </a:gridCol>
                <a:gridCol w="413068">
                  <a:extLst>
                    <a:ext uri="{9D8B030D-6E8A-4147-A177-3AD203B41FA5}">
                      <a16:colId xmlns:a16="http://schemas.microsoft.com/office/drawing/2014/main" val="358267713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361644948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32144270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711879686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2790118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6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2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2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2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2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86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06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8D9905-68D2-45EF-AD3E-93776D172CCB}"/>
              </a:ext>
            </a:extLst>
          </p:cNvPr>
          <p:cNvSpPr/>
          <p:nvPr/>
        </p:nvSpPr>
        <p:spPr>
          <a:xfrm>
            <a:off x="697117" y="706170"/>
            <a:ext cx="2444436" cy="2209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FF695-F532-43C1-B3E5-BF08ACE4B46A}"/>
              </a:ext>
            </a:extLst>
          </p:cNvPr>
          <p:cNvSpPr txBox="1"/>
          <p:nvPr/>
        </p:nvSpPr>
        <p:spPr>
          <a:xfrm>
            <a:off x="455351" y="186526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BDEC8-27EB-4F2A-A3FD-2A52C4CA7099}"/>
              </a:ext>
            </a:extLst>
          </p:cNvPr>
          <p:cNvSpPr txBox="1"/>
          <p:nvPr/>
        </p:nvSpPr>
        <p:spPr>
          <a:xfrm>
            <a:off x="455351" y="3600613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BE35BC-0091-4AD6-BE8C-0C288336523F}"/>
              </a:ext>
            </a:extLst>
          </p:cNvPr>
          <p:cNvSpPr/>
          <p:nvPr/>
        </p:nvSpPr>
        <p:spPr>
          <a:xfrm>
            <a:off x="3571592" y="706170"/>
            <a:ext cx="2444436" cy="2209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3CAC8C-D024-4C08-B43E-F7998AC71E45}"/>
              </a:ext>
            </a:extLst>
          </p:cNvPr>
          <p:cNvSpPr/>
          <p:nvPr/>
        </p:nvSpPr>
        <p:spPr>
          <a:xfrm>
            <a:off x="6446067" y="706170"/>
            <a:ext cx="2444436" cy="2209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0B236F-3F9F-42C7-815B-B7DFD30626B8}"/>
              </a:ext>
            </a:extLst>
          </p:cNvPr>
          <p:cNvSpPr/>
          <p:nvPr/>
        </p:nvSpPr>
        <p:spPr>
          <a:xfrm>
            <a:off x="9320541" y="706170"/>
            <a:ext cx="2444436" cy="2209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잘린 위쪽 모서리 9">
            <a:extLst>
              <a:ext uri="{FF2B5EF4-FFF2-40B4-BE49-F238E27FC236}">
                <a16:creationId xmlns:a16="http://schemas.microsoft.com/office/drawing/2014/main" id="{169A1EDF-527A-4071-829F-238372A94680}"/>
              </a:ext>
            </a:extLst>
          </p:cNvPr>
          <p:cNvSpPr/>
          <p:nvPr/>
        </p:nvSpPr>
        <p:spPr>
          <a:xfrm>
            <a:off x="1919335" y="2254313"/>
            <a:ext cx="796705" cy="398352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41F37-BF28-48CE-AE0C-9E5D8104283A}"/>
              </a:ext>
            </a:extLst>
          </p:cNvPr>
          <p:cNvSpPr txBox="1"/>
          <p:nvPr/>
        </p:nvSpPr>
        <p:spPr>
          <a:xfrm>
            <a:off x="1403558" y="1884981"/>
            <a:ext cx="182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anchor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사각형: 잘린 위쪽 모서리 11">
            <a:extLst>
              <a:ext uri="{FF2B5EF4-FFF2-40B4-BE49-F238E27FC236}">
                <a16:creationId xmlns:a16="http://schemas.microsoft.com/office/drawing/2014/main" id="{D993A086-5200-4470-A2AE-87382EAE87F5}"/>
              </a:ext>
            </a:extLst>
          </p:cNvPr>
          <p:cNvSpPr/>
          <p:nvPr/>
        </p:nvSpPr>
        <p:spPr>
          <a:xfrm>
            <a:off x="3820698" y="2254313"/>
            <a:ext cx="796705" cy="398352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잘린 위쪽 모서리 12">
            <a:extLst>
              <a:ext uri="{FF2B5EF4-FFF2-40B4-BE49-F238E27FC236}">
                <a16:creationId xmlns:a16="http://schemas.microsoft.com/office/drawing/2014/main" id="{0CC000EA-F6E9-4BBE-A99D-E6192533BCF5}"/>
              </a:ext>
            </a:extLst>
          </p:cNvPr>
          <p:cNvSpPr/>
          <p:nvPr/>
        </p:nvSpPr>
        <p:spPr>
          <a:xfrm>
            <a:off x="5140995" y="1698455"/>
            <a:ext cx="796705" cy="398352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잘린 위쪽 모서리 13">
            <a:extLst>
              <a:ext uri="{FF2B5EF4-FFF2-40B4-BE49-F238E27FC236}">
                <a16:creationId xmlns:a16="http://schemas.microsoft.com/office/drawing/2014/main" id="{38CEDC91-566A-4892-A397-DC94EF96D4A3}"/>
              </a:ext>
            </a:extLst>
          </p:cNvPr>
          <p:cNvSpPr/>
          <p:nvPr/>
        </p:nvSpPr>
        <p:spPr>
          <a:xfrm>
            <a:off x="6589067" y="1703912"/>
            <a:ext cx="796705" cy="398352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190DF3-F919-4BC9-9E71-9847961864F4}"/>
              </a:ext>
            </a:extLst>
          </p:cNvPr>
          <p:cNvSpPr/>
          <p:nvPr/>
        </p:nvSpPr>
        <p:spPr>
          <a:xfrm>
            <a:off x="1104523" y="1241255"/>
            <a:ext cx="6337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9BD42-735B-47EE-BBE4-8579B7615B91}"/>
              </a:ext>
            </a:extLst>
          </p:cNvPr>
          <p:cNvSpPr txBox="1"/>
          <p:nvPr/>
        </p:nvSpPr>
        <p:spPr>
          <a:xfrm>
            <a:off x="548870" y="85381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anchor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C0B892-EDEB-45D0-B38D-DC357BC39D74}"/>
              </a:ext>
            </a:extLst>
          </p:cNvPr>
          <p:cNvSpPr/>
          <p:nvPr/>
        </p:nvSpPr>
        <p:spPr>
          <a:xfrm>
            <a:off x="4682973" y="2254313"/>
            <a:ext cx="458022" cy="38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1B776-1C1F-4AE3-8422-85A521787677}"/>
              </a:ext>
            </a:extLst>
          </p:cNvPr>
          <p:cNvSpPr txBox="1"/>
          <p:nvPr/>
        </p:nvSpPr>
        <p:spPr>
          <a:xfrm>
            <a:off x="1273169" y="296873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색종이가 보여야함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533600-8EE9-481E-9582-25E45D6FBDCA}"/>
              </a:ext>
            </a:extLst>
          </p:cNvPr>
          <p:cNvSpPr/>
          <p:nvPr/>
        </p:nvSpPr>
        <p:spPr>
          <a:xfrm>
            <a:off x="697117" y="4138364"/>
            <a:ext cx="11067860" cy="2209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43281-E440-42B2-BF70-8B270EBAF52D}"/>
              </a:ext>
            </a:extLst>
          </p:cNvPr>
          <p:cNvSpPr txBox="1"/>
          <p:nvPr/>
        </p:nvSpPr>
        <p:spPr>
          <a:xfrm>
            <a:off x="1052520" y="4267903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한 화면에 저 위치 그대로 구현되어 있으면 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6095D5-8C55-4547-A2DC-C382645C0E8B}"/>
              </a:ext>
            </a:extLst>
          </p:cNvPr>
          <p:cNvSpPr txBox="1"/>
          <p:nvPr/>
        </p:nvSpPr>
        <p:spPr>
          <a:xfrm>
            <a:off x="6589067" y="3130825"/>
            <a:ext cx="5182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저번에 이종민 선임한테 보냈던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분짜리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값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다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시간으로 곱하기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6 * 24</a:t>
            </a:r>
          </a:p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변경된 엑셀파일 있어야함</a:t>
            </a:r>
          </a:p>
        </p:txBody>
      </p:sp>
    </p:spTree>
    <p:extLst>
      <p:ext uri="{BB962C8B-B14F-4D97-AF65-F5344CB8AC3E}">
        <p14:creationId xmlns:p14="http://schemas.microsoft.com/office/powerpoint/2010/main" val="311400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270</Words>
  <Application>Microsoft Office PowerPoint</Application>
  <PresentationFormat>와이드스크린</PresentationFormat>
  <Paragraphs>130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상현</dc:creator>
  <cp:lastModifiedBy>안 상현</cp:lastModifiedBy>
  <cp:revision>4</cp:revision>
  <dcterms:created xsi:type="dcterms:W3CDTF">2022-03-26T14:01:14Z</dcterms:created>
  <dcterms:modified xsi:type="dcterms:W3CDTF">2022-03-28T07:11:52Z</dcterms:modified>
</cp:coreProperties>
</file>