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FF660-0325-498E-9D7C-0100E7BB8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885B6-E5AF-47B0-9B91-2383CA9B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A9FED-02B4-49E5-9F9D-538FFB2C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FA593-DA77-4936-A016-F063C2E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1F383-B9C9-4871-9D2F-C4058174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785C-5399-4C76-938E-8B2CBEF8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A9C5F-D036-4531-AFD9-AF9D70FC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ED2CC-248D-491A-9170-1E77DAA3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E5EA8-271E-4D2E-8310-22BC78DA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0C89D-96AF-4F23-B2D7-F91DF310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F2CF4D-D76B-488A-B597-93CC9046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9C7E3-3332-419D-8513-A53906DB5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D8FCB-CEA2-40C7-BA19-26D65D3D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401D0-8544-4E8B-82C5-6799DF73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2DCC2-7574-4E9C-9777-73545CEA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4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6071-7CB3-4422-8DCB-954B3A5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AE10D-B0BF-4B29-8C72-DB0F3AC6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CD7FE-CD6B-4D20-AC09-595275C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CBA40-825D-4196-A13E-F0481371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910B0-813F-49B9-9091-B6E3F0C1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7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104B3-06BC-4287-BF6B-50E95C2D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9232E-416C-400A-A3D2-5C8306F2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D9DF8-FCEE-4A2C-9433-9479734D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32D9D-7F08-4515-A03A-46C92155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ED8E9-5C6A-4AAD-8FC7-DC8F25F5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6C8F6-09F5-4FD6-B082-B5CB568F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11252-F6CF-49C0-A65B-D048610AE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0DBBA-3D86-4093-AFC1-7A8ABE02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CD3DA-A1DF-41F4-9109-CEE89D6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ABF-D512-412D-8E55-63F24D81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854DA-089C-4048-B35F-1FF6974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9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57B2-DDFF-43DF-B3AC-223CB6E6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3BB46-2092-4C30-AEAB-CE509192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73798-A990-4367-9DA3-E1EB9FBAD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F88651-E7A9-4F6A-BEB8-FAF449EC1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2EA23-4EB5-43A3-90CB-B854BA6CD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9DA338-0C66-44D1-B192-FAF1A1B6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BAED7-8B1B-4732-9839-2BA51DE2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2C9C1A-5323-418B-9616-025564D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9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02A0-C5D7-44A9-8274-1BC768F9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786B76-679D-4D77-A485-D705F195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914933-E06B-4318-87BB-A7EAEC4B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55CBE-862A-400E-BE7E-3010921F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B0EBA2-9EF0-444D-A937-8F2BA011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27A4DF-3A1F-4130-803E-9DB43E5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85E74-CF43-47AB-B13A-F6011888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72930-56F7-4CDE-8759-6569A098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9BEE-66A2-49D9-ADAE-054DC866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EF31C-492E-492D-982D-3355A6F05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822BC-9FF8-4402-9204-373B7A01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B46D2-CD06-4AF1-B6BD-8BC24215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0EE52-2ADE-414E-B631-226CB6A6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E18B-416F-4667-8F71-121D07F1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5BDF6C-BCE6-400B-B7EF-C77F09E24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E4596-5461-4099-8B4D-AF385EBB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596C-0940-49EA-9AF9-510FED86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06B76-AC77-4F6B-A150-E65D214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9F06F-1EB5-4B69-9555-9489A3B0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AF378A-5CBB-4A0C-8A2C-C70C7E5B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BAEBA-55A0-48AF-8C97-9F29F6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5591F-4A40-4AB6-98A5-0FE3ABE59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0568-ECD1-4357-BE90-9F627365A0A3}" type="datetimeFigureOut">
              <a:rPr lang="ko-KR" altLang="en-US" smtClean="0"/>
              <a:t>2021. 10. 31.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E2124-36FC-45AD-A979-5451DA471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690A3-CB60-41FE-8C29-27D89997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344BF5-171E-4029-8010-4B8BACC2EF2B}"/>
              </a:ext>
            </a:extLst>
          </p:cNvPr>
          <p:cNvSpPr/>
          <p:nvPr/>
        </p:nvSpPr>
        <p:spPr>
          <a:xfrm>
            <a:off x="557213" y="1276744"/>
            <a:ext cx="3143249" cy="338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922449-A20A-4ED3-AD53-74A1BCFB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7" y="1646076"/>
            <a:ext cx="2843408" cy="2869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244B85-D1CF-4AD2-8794-B5A1FE32A1C7}"/>
              </a:ext>
            </a:extLst>
          </p:cNvPr>
          <p:cNvSpPr txBox="1"/>
          <p:nvPr/>
        </p:nvSpPr>
        <p:spPr>
          <a:xfrm>
            <a:off x="1022797" y="1276744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Surrogate</a:t>
            </a:r>
            <a:r>
              <a:rPr lang="ko-KR" altLang="en-US" dirty="0"/>
              <a:t> </a:t>
            </a:r>
            <a:r>
              <a:rPr lang="en-US" altLang="ko-KR" dirty="0"/>
              <a:t>model [1]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09662E-E41D-4008-AE7B-D806FDF8AF95}"/>
              </a:ext>
            </a:extLst>
          </p:cNvPr>
          <p:cNvSpPr/>
          <p:nvPr/>
        </p:nvSpPr>
        <p:spPr>
          <a:xfrm>
            <a:off x="4620327" y="1276744"/>
            <a:ext cx="3143249" cy="338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DA425-9980-4C06-9DC2-78B512D53E46}"/>
              </a:ext>
            </a:extLst>
          </p:cNvPr>
          <p:cNvSpPr txBox="1"/>
          <p:nvPr/>
        </p:nvSpPr>
        <p:spPr>
          <a:xfrm>
            <a:off x="4937670" y="1276744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Acquisition Function</a:t>
            </a:r>
          </a:p>
          <a:p>
            <a:pPr algn="ctr"/>
            <a:r>
              <a:rPr lang="en-US" altLang="ko-KR" dirty="0"/>
              <a:t>Maximization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03EA41-AF63-4946-88E3-38E9ABE2B590}"/>
              </a:ext>
            </a:extLst>
          </p:cNvPr>
          <p:cNvSpPr/>
          <p:nvPr/>
        </p:nvSpPr>
        <p:spPr>
          <a:xfrm>
            <a:off x="8683442" y="1276744"/>
            <a:ext cx="3143249" cy="338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396BB-45EB-43DD-BCD0-9F537D527B20}"/>
              </a:ext>
            </a:extLst>
          </p:cNvPr>
          <p:cNvSpPr txBox="1"/>
          <p:nvPr/>
        </p:nvSpPr>
        <p:spPr>
          <a:xfrm>
            <a:off x="9141459" y="1276744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Evaluation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BCCA34-283D-4B16-B871-827FFB51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70" y="2840303"/>
            <a:ext cx="2404307" cy="48086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A38BA9-D91F-44AF-AB47-F79E0C678BDD}"/>
              </a:ext>
            </a:extLst>
          </p:cNvPr>
          <p:cNvGrpSpPr/>
          <p:nvPr/>
        </p:nvGrpSpPr>
        <p:grpSpPr>
          <a:xfrm flipH="1">
            <a:off x="8933182" y="2550668"/>
            <a:ext cx="2539971" cy="1018000"/>
            <a:chOff x="8933182" y="2550668"/>
            <a:chExt cx="2539971" cy="1018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B1652A-D7E0-4902-962C-BFB839AA243C}"/>
                </a:ext>
              </a:extLst>
            </p:cNvPr>
            <p:cNvSpPr/>
            <p:nvPr/>
          </p:nvSpPr>
          <p:spPr>
            <a:xfrm>
              <a:off x="9647847" y="2550668"/>
              <a:ext cx="1110641" cy="101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F4C931D-AFFE-4E3C-8163-971855239FC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10758488" y="3059668"/>
              <a:ext cx="7146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7F81D2D-DEDF-4213-9033-5596DCF8A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182" y="3042761"/>
              <a:ext cx="7146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942783DA-861A-426E-8A99-0524A36D8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662" y="2694405"/>
            <a:ext cx="476316" cy="3238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5B2D45-701E-4F89-B526-23B6E816B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001" y="2664066"/>
            <a:ext cx="295316" cy="352474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37A4DD-2832-444B-AA25-F2FE33F6C9C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00462" y="2967235"/>
            <a:ext cx="919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4CD82E-4822-46D4-B2E8-22B70E188EB0}"/>
              </a:ext>
            </a:extLst>
          </p:cNvPr>
          <p:cNvCxnSpPr>
            <a:cxnSpLocks/>
          </p:cNvCxnSpPr>
          <p:nvPr/>
        </p:nvCxnSpPr>
        <p:spPr>
          <a:xfrm>
            <a:off x="7763577" y="3002250"/>
            <a:ext cx="919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7AF1683-9159-43CB-9ACD-46B18324E5D7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6191953" y="594612"/>
            <a:ext cx="12700" cy="8126229"/>
          </a:xfrm>
          <a:prstGeom prst="bentConnector3">
            <a:avLst>
              <a:gd name="adj1" fmla="val 7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4D0A39-A4B0-4FD4-87D9-6C2039DDE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23976"/>
              </p:ext>
            </p:extLst>
          </p:nvPr>
        </p:nvGraphicFramePr>
        <p:xfrm>
          <a:off x="1160410" y="644534"/>
          <a:ext cx="9169453" cy="188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578">
                  <a:extLst>
                    <a:ext uri="{9D8B030D-6E8A-4147-A177-3AD203B41FA5}">
                      <a16:colId xmlns:a16="http://schemas.microsoft.com/office/drawing/2014/main" val="685526371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475073128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524748643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309690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AutoGluon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AUC Score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73.13%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73.68%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75.23%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649323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Accuracy Score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81.77%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82.00%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82.96%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1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Computing Time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Around 3 sec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Around 3 sec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192.56 sec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9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Model Building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Around 10 min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Around 30 min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Around 3min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69516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D6D033F-F6E1-4B1A-B8C4-9D66C9BB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11" y="2795374"/>
            <a:ext cx="400105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0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2826B6-4E43-47CC-BB2C-1F85BB27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62236"/>
              </p:ext>
            </p:extLst>
          </p:nvPr>
        </p:nvGraphicFramePr>
        <p:xfrm>
          <a:off x="960782" y="172223"/>
          <a:ext cx="10712106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531">
                  <a:extLst>
                    <a:ext uri="{9D8B030D-6E8A-4147-A177-3AD203B41FA5}">
                      <a16:colId xmlns:a16="http://schemas.microsoft.com/office/drawing/2014/main" val="2015917212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172027863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176271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Characteristic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Random forests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여러 개의 </a:t>
                      </a:r>
                      <a:r>
                        <a:rPr lang="en-US" altLang="ko-KR" sz="1300" dirty="0"/>
                        <a:t>Decision Tree</a:t>
                      </a:r>
                      <a:r>
                        <a:rPr lang="ko-KR" altLang="en-US" sz="1300" dirty="0"/>
                        <a:t>를 이용하여 각 </a:t>
                      </a:r>
                      <a:r>
                        <a:rPr lang="en-US" altLang="ko-KR" sz="1300" dirty="0"/>
                        <a:t>Tree</a:t>
                      </a:r>
                      <a:r>
                        <a:rPr lang="ko-KR" altLang="en-US" sz="1300" dirty="0"/>
                        <a:t>들의 성능을 합쳐 일반화된 성능을 도출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구현이 쉽고 간단하나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노드를 통한 계층적인 결정경계때문에 </a:t>
                      </a:r>
                      <a:r>
                        <a:rPr lang="en-US" altLang="ko-KR" sz="1300" dirty="0"/>
                        <a:t>Extrapolation</a:t>
                      </a:r>
                      <a:r>
                        <a:rPr lang="ko-KR" altLang="en-US" sz="1300" dirty="0"/>
                        <a:t>이 매우 약하다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37685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Gaussian Process Regression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미리 정의된 </a:t>
                      </a:r>
                      <a:r>
                        <a:rPr lang="en-US" altLang="ko-KR" sz="1300" dirty="0"/>
                        <a:t>Kernel</a:t>
                      </a:r>
                      <a:r>
                        <a:rPr lang="ko-KR" altLang="en-US" sz="1300" dirty="0"/>
                        <a:t>로 </a:t>
                      </a:r>
                      <a:r>
                        <a:rPr lang="ko-KR" altLang="en-US" sz="1300" dirty="0" err="1"/>
                        <a:t>다변량</a:t>
                      </a:r>
                      <a:r>
                        <a:rPr lang="ko-KR" altLang="en-US" sz="1300" dirty="0"/>
                        <a:t> 정규분포를 통해 </a:t>
                      </a:r>
                      <a:r>
                        <a:rPr lang="en-US" altLang="ko-KR" sz="1300" dirty="0"/>
                        <a:t>Confidence boundary</a:t>
                      </a:r>
                      <a:r>
                        <a:rPr lang="ko-KR" altLang="en-US" sz="1300" dirty="0"/>
                        <a:t>를 포함한 성능을 도출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Non-</a:t>
                      </a:r>
                      <a:r>
                        <a:rPr lang="en-US" altLang="ko-KR" sz="1300" dirty="0"/>
                        <a:t>parametric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Bayesian</a:t>
                      </a:r>
                      <a:r>
                        <a:rPr lang="ko-KR" altLang="en-US" sz="1300" dirty="0"/>
                        <a:t> 방법이라고 </a:t>
                      </a:r>
                      <a:r>
                        <a:rPr lang="ko-KR" altLang="en-US" sz="1300" dirty="0" err="1"/>
                        <a:t>불릴만큼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parametric form</a:t>
                      </a:r>
                      <a:r>
                        <a:rPr lang="ko-KR" altLang="en-US" sz="1300" dirty="0"/>
                        <a:t>을 이용하지 않고 </a:t>
                      </a:r>
                      <a:r>
                        <a:rPr lang="en-US" altLang="ko-KR" sz="1300" dirty="0"/>
                        <a:t>kernel</a:t>
                      </a:r>
                      <a:r>
                        <a:rPr lang="ko-KR" altLang="en-US" sz="1300" dirty="0"/>
                        <a:t>에 따라 심플한 연산이 가능하다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1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Bayesian Linear Regression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Bayesian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method</a:t>
                      </a:r>
                      <a:r>
                        <a:rPr lang="ko-KR" altLang="en-US" sz="1300" dirty="0"/>
                        <a:t>를 활용한 선형 회귀 방식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데이터의 복잡도를 줄이면서 과적합을 피할 수 있으나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지역 함수를 기저함수로 선택할 경우 모델의 신뢰성이 떨어진다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5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Bayesian Neural Networks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일반적인 </a:t>
                      </a:r>
                      <a:r>
                        <a:rPr lang="ko-KR" altLang="en-US" sz="1300" dirty="0" err="1"/>
                        <a:t>딥러닝모델과</a:t>
                      </a:r>
                      <a:r>
                        <a:rPr lang="ko-KR" altLang="en-US" sz="1300" dirty="0"/>
                        <a:t> 다르게 불확실성을 측정할 수 있는 </a:t>
                      </a:r>
                      <a:r>
                        <a:rPr lang="en-US" altLang="ko-KR" sz="1300" dirty="0"/>
                        <a:t>Neural Network </a:t>
                      </a:r>
                      <a:r>
                        <a:rPr lang="ko-KR" altLang="en-US" sz="1300" dirty="0"/>
                        <a:t>방식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 err="1"/>
                        <a:t>Softmax</a:t>
                      </a:r>
                      <a:r>
                        <a:rPr lang="ko-KR" altLang="en-US" sz="1300" dirty="0"/>
                        <a:t>와 달리 불확실성을 확인할 수 있으나</a:t>
                      </a:r>
                      <a:r>
                        <a:rPr lang="en-US" altLang="ko-KR" sz="1300" dirty="0"/>
                        <a:t>, Bayesian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Neural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Networks</a:t>
                      </a:r>
                      <a:r>
                        <a:rPr lang="ko-KR" altLang="en-US" sz="1300" dirty="0"/>
                        <a:t>는 리소스를 많이 요구한다</a:t>
                      </a:r>
                      <a:r>
                        <a:rPr lang="en-US" altLang="ko-KR" sz="1300" dirty="0"/>
                        <a:t>.(</a:t>
                      </a:r>
                      <a:r>
                        <a:rPr lang="ko-KR" altLang="en-US" sz="1300" dirty="0"/>
                        <a:t>그래서 </a:t>
                      </a:r>
                      <a:r>
                        <a:rPr lang="en-US" altLang="ko-KR" sz="1300" dirty="0"/>
                        <a:t>Dropout</a:t>
                      </a:r>
                      <a:r>
                        <a:rPr lang="ko-KR" altLang="en-US" sz="1300" dirty="0"/>
                        <a:t>만으로도 따라할 수 있다는 연구</a:t>
                      </a:r>
                      <a:r>
                        <a:rPr lang="en-US" altLang="ko-KR" sz="1300" dirty="0"/>
                        <a:t>[5].)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89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Neural Process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Gaussian Process</a:t>
                      </a:r>
                      <a:r>
                        <a:rPr lang="ko-KR" altLang="en-US" sz="1300" dirty="0"/>
                        <a:t>와 합친 신경망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적은 데이터로도 높은 성능을 얻을 수 있으나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출력으로 나오는 확률변수로 </a:t>
                      </a:r>
                      <a:r>
                        <a:rPr lang="en-US" altLang="ko-KR" sz="1300" dirty="0"/>
                        <a:t>Back propagation</a:t>
                      </a:r>
                      <a:r>
                        <a:rPr lang="ko-KR" altLang="en-US" sz="1300" dirty="0"/>
                        <a:t>이 불가능하다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94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Mondrian Forest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Mondrian Process</a:t>
                      </a:r>
                      <a:r>
                        <a:rPr lang="ko-KR" altLang="en-US" sz="1300" dirty="0"/>
                        <a:t>를 </a:t>
                      </a:r>
                      <a:r>
                        <a:rPr lang="en-US" altLang="ko-KR" sz="1300" dirty="0"/>
                        <a:t>Random Forest</a:t>
                      </a:r>
                      <a:r>
                        <a:rPr lang="ko-KR" altLang="en-US" sz="1300" dirty="0"/>
                        <a:t>에 적용하여 하나의 노드에서 이진 분할이 아닌 추가적인 분할을 하여 불확실한 영역을 구분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특정 노드의 예측에서 불확실성을 알 수 있어 가중치가 기존 </a:t>
                      </a:r>
                      <a:r>
                        <a:rPr lang="en-US" altLang="ko-KR" sz="1300" dirty="0"/>
                        <a:t>Random forest</a:t>
                      </a:r>
                      <a:r>
                        <a:rPr lang="ko-KR" altLang="en-US" sz="1300" dirty="0"/>
                        <a:t>보다 정확하고 빠르게 모델이 생성된다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그래도 </a:t>
                      </a:r>
                      <a:r>
                        <a:rPr lang="en-US" altLang="ko-KR" sz="1300" dirty="0"/>
                        <a:t>Tree</a:t>
                      </a:r>
                      <a:r>
                        <a:rPr lang="ko-KR" altLang="en-US" sz="1300" dirty="0"/>
                        <a:t>기반 모델이기에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에서 </a:t>
                      </a:r>
                      <a:r>
                        <a:rPr lang="en-US" altLang="ko-KR" sz="1300" dirty="0"/>
                        <a:t>Extrapolation</a:t>
                      </a:r>
                      <a:r>
                        <a:rPr lang="ko-KR" altLang="en-US" sz="1300" dirty="0"/>
                        <a:t>이 약하다</a:t>
                      </a:r>
                      <a:r>
                        <a:rPr lang="en-US" altLang="ko-KR" sz="1300" dirty="0"/>
                        <a:t>.</a:t>
                      </a:r>
                      <a:r>
                        <a:rPr lang="ko-KR" altLang="en-US" sz="1300" dirty="0"/>
                        <a:t>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27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2826B6-4E43-47CC-BB2C-1F85BB27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50416"/>
              </p:ext>
            </p:extLst>
          </p:nvPr>
        </p:nvGraphicFramePr>
        <p:xfrm>
          <a:off x="960782" y="172223"/>
          <a:ext cx="10712106" cy="364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531">
                  <a:extLst>
                    <a:ext uri="{9D8B030D-6E8A-4147-A177-3AD203B41FA5}">
                      <a16:colId xmlns:a16="http://schemas.microsoft.com/office/drawing/2014/main" val="2015917212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172027863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176271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Characteristic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Probability of Improvement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현재까지 나온 샘플들의 </a:t>
                      </a:r>
                      <a:r>
                        <a:rPr lang="en-US" altLang="ko-KR" sz="1300" dirty="0"/>
                        <a:t>f(x)</a:t>
                      </a:r>
                      <a:r>
                        <a:rPr lang="ko-KR" altLang="en-US" sz="1300" dirty="0"/>
                        <a:t>중의 </a:t>
                      </a:r>
                      <a:r>
                        <a:rPr lang="en-US" altLang="ko-KR" sz="1300" dirty="0"/>
                        <a:t>max value</a:t>
                      </a:r>
                      <a:r>
                        <a:rPr lang="ko-KR" altLang="en-US" sz="1300" dirty="0"/>
                        <a:t>보다 더 큰 값을 도출할 확률을 계산하는 방법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PI</a:t>
                      </a:r>
                      <a:r>
                        <a:rPr lang="ko-KR" altLang="en-US" sz="1300" dirty="0"/>
                        <a:t>를 통해 높은 결과를 기대하는 영역에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37685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Expected Improvement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현재의 </a:t>
                      </a:r>
                      <a:r>
                        <a:rPr lang="en-US" altLang="ko-KR" sz="1300" dirty="0"/>
                        <a:t>max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value</a:t>
                      </a:r>
                      <a:r>
                        <a:rPr lang="ko-KR" altLang="en-US" sz="1300" dirty="0"/>
                        <a:t>와 예상되는 </a:t>
                      </a:r>
                      <a:r>
                        <a:rPr lang="en-US" altLang="ko-KR" sz="1300" dirty="0"/>
                        <a:t>max value</a:t>
                      </a:r>
                      <a:r>
                        <a:rPr lang="ko-KR" altLang="en-US" sz="1300" dirty="0"/>
                        <a:t>의 편차를 계산하여 </a:t>
                      </a:r>
                      <a:r>
                        <a:rPr lang="en-US" altLang="ko-KR" sz="1300" dirty="0"/>
                        <a:t>mean</a:t>
                      </a:r>
                      <a:r>
                        <a:rPr lang="ko-KR" altLang="en-US" sz="1300" dirty="0"/>
                        <a:t>과 곱하는 방법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Max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value</a:t>
                      </a:r>
                      <a:r>
                        <a:rPr lang="ko-KR" altLang="en-US" sz="1300" dirty="0"/>
                        <a:t>와의 편차와 </a:t>
                      </a:r>
                      <a:r>
                        <a:rPr lang="en-US" altLang="ko-KR" sz="1300" dirty="0"/>
                        <a:t>z-score</a:t>
                      </a:r>
                      <a:r>
                        <a:rPr lang="ko-KR" altLang="en-US" sz="1300" dirty="0"/>
                        <a:t>를 이용하여 </a:t>
                      </a:r>
                      <a:r>
                        <a:rPr lang="en-US" altLang="ko-KR" sz="1300" dirty="0"/>
                        <a:t>mean, max value</a:t>
                      </a:r>
                      <a:r>
                        <a:rPr lang="ko-KR" altLang="en-US" sz="1300" dirty="0"/>
                        <a:t>의 비교를 통해 가중치를 두어 </a:t>
                      </a:r>
                      <a:r>
                        <a:rPr lang="en-US" altLang="ko-KR" sz="1300" dirty="0"/>
                        <a:t>Exploitation</a:t>
                      </a:r>
                      <a:r>
                        <a:rPr lang="ko-KR" altLang="en-US" sz="1300" dirty="0"/>
                        <a:t>과 </a:t>
                      </a:r>
                      <a:r>
                        <a:rPr lang="en-US" altLang="ko-KR" sz="1300" dirty="0"/>
                        <a:t>Exploration </a:t>
                      </a:r>
                      <a:r>
                        <a:rPr lang="ko-KR" altLang="en-US" sz="1300" dirty="0"/>
                        <a:t>둘 다 고려된 정보를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1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GP-UCB</a:t>
                      </a:r>
                    </a:p>
                    <a:p>
                      <a:pPr algn="r"/>
                      <a:r>
                        <a:rPr lang="en-US" altLang="en-US" sz="1400" b="1" dirty="0"/>
                        <a:t>(Gaussian Process</a:t>
                      </a:r>
                    </a:p>
                    <a:p>
                      <a:pPr algn="r"/>
                      <a:r>
                        <a:rPr lang="en-US" altLang="en-US" sz="1400" b="1" dirty="0"/>
                        <a:t>Upper Confidence Bound)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Mean</a:t>
                      </a:r>
                      <a:r>
                        <a:rPr lang="ko-KR" altLang="en-US" sz="1300" dirty="0"/>
                        <a:t>과 </a:t>
                      </a:r>
                      <a:r>
                        <a:rPr lang="en-US" altLang="ko-KR" sz="1300" dirty="0"/>
                        <a:t>Variance</a:t>
                      </a:r>
                      <a:r>
                        <a:rPr lang="ko-KR" altLang="en-US" sz="1300" dirty="0"/>
                        <a:t>를 합하여 순환되는 라운드 수가 늘어날수록 증가하는 파라미터와 </a:t>
                      </a:r>
                      <a:r>
                        <a:rPr lang="en-US" altLang="ko-KR" sz="1300" dirty="0"/>
                        <a:t>Exploration range </a:t>
                      </a:r>
                      <a:r>
                        <a:rPr lang="ko-KR" altLang="en-US" sz="1300" dirty="0"/>
                        <a:t>파라미터를 통한 계산 방법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Uncertainty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area </a:t>
                      </a:r>
                      <a:r>
                        <a:rPr lang="ko-KR" altLang="en-US" sz="1300" dirty="0"/>
                        <a:t>중에서 </a:t>
                      </a:r>
                      <a:r>
                        <a:rPr lang="en-US" altLang="ko-KR" sz="1300" dirty="0"/>
                        <a:t>Cost mean</a:t>
                      </a:r>
                      <a:r>
                        <a:rPr lang="ko-KR" altLang="en-US" sz="1300" dirty="0"/>
                        <a:t>이 높은 영역을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5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Thomson sampling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Randomize execution function</a:t>
                      </a:r>
                      <a:r>
                        <a:rPr lang="ko-KR" altLang="en-US" sz="1300" dirty="0"/>
                        <a:t>으로</a:t>
                      </a:r>
                      <a:r>
                        <a:rPr lang="en-US" altLang="ko-KR" sz="1300" dirty="0"/>
                        <a:t>, Mean, Variance</a:t>
                      </a:r>
                      <a:r>
                        <a:rPr lang="ko-KR" altLang="en-US" sz="1300" dirty="0"/>
                        <a:t>를 통해 즉각적인 </a:t>
                      </a:r>
                      <a:r>
                        <a:rPr lang="en-US" altLang="ko-KR" sz="1300" dirty="0"/>
                        <a:t>Sampling</a:t>
                      </a:r>
                      <a:r>
                        <a:rPr lang="ko-KR" altLang="en-US" sz="1300" dirty="0"/>
                        <a:t>으로 계산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Bandit Optimization</a:t>
                      </a:r>
                      <a:r>
                        <a:rPr lang="ko-KR" altLang="en-US" sz="1300" dirty="0"/>
                        <a:t>에 주로 사용하며</a:t>
                      </a:r>
                      <a:r>
                        <a:rPr lang="en-US" altLang="ko-KR" sz="1300" dirty="0"/>
                        <a:t>, Bayesian Optimization</a:t>
                      </a:r>
                      <a:r>
                        <a:rPr lang="ko-KR" altLang="en-US" sz="1300" dirty="0"/>
                        <a:t>에서는 </a:t>
                      </a:r>
                      <a:r>
                        <a:rPr lang="en-US" altLang="ko-KR" sz="1300" dirty="0"/>
                        <a:t>Exploration</a:t>
                      </a:r>
                      <a:r>
                        <a:rPr lang="ko-KR" altLang="en-US" sz="1300" dirty="0"/>
                        <a:t>에 대한 제한된 정보를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89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Entropic acquisition function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Entropy</a:t>
                      </a:r>
                      <a:r>
                        <a:rPr lang="ko-KR" altLang="en-US" sz="1300" dirty="0"/>
                        <a:t>를 표준편차로 가정하여 표준편차가 높은 </a:t>
                      </a:r>
                      <a:r>
                        <a:rPr lang="en-US" altLang="ko-KR" sz="1300" dirty="0"/>
                        <a:t>value</a:t>
                      </a:r>
                      <a:r>
                        <a:rPr lang="ko-KR" altLang="en-US" sz="1300" dirty="0"/>
                        <a:t>를 도출하는 방법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 err="1"/>
                        <a:t>가치있는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en-US" sz="1300" dirty="0"/>
                        <a:t>Exploration </a:t>
                      </a:r>
                      <a:r>
                        <a:rPr lang="ko-KR" altLang="en-US" sz="1300" dirty="0"/>
                        <a:t>영역을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59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2826B6-4E43-47CC-BB2C-1F85BB27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66506"/>
              </p:ext>
            </p:extLst>
          </p:nvPr>
        </p:nvGraphicFramePr>
        <p:xfrm>
          <a:off x="370474" y="270076"/>
          <a:ext cx="1134310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71">
                  <a:extLst>
                    <a:ext uri="{9D8B030D-6E8A-4147-A177-3AD203B41FA5}">
                      <a16:colId xmlns:a16="http://schemas.microsoft.com/office/drawing/2014/main" val="4196151562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2015917212"/>
                    </a:ext>
                  </a:extLst>
                </a:gridCol>
                <a:gridCol w="7986531">
                  <a:extLst>
                    <a:ext uri="{9D8B030D-6E8A-4147-A177-3AD203B41FA5}">
                      <a16:colId xmlns:a16="http://schemas.microsoft.com/office/drawing/2014/main" val="217202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Optimizer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620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Global Optimizer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DIRECT</a:t>
                      </a:r>
                      <a:endParaRPr lang="ko-Kore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미분을 사용하지 않고 단순 경계에 따르는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다변량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함수의 전역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최적값을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찾는다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</a:t>
                      </a: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Lipschitz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상수를 지정할 필요가 없는 표준 </a:t>
                      </a:r>
                      <a:r>
                        <a:rPr lang="en" altLang="ko-Kore-K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Lipschitzian</a:t>
                      </a: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접근법을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무한대에 이르는 모든 가능한 상수를 사용하여 전역 탐색을 수행한다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.[12]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37685"/>
                  </a:ext>
                </a:extLst>
              </a:tr>
              <a:tr h="400994">
                <a:tc vMerge="1">
                  <a:txBody>
                    <a:bodyPr/>
                    <a:lstStyle/>
                    <a:p>
                      <a:pPr algn="r"/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CMA-ES</a:t>
                      </a:r>
                      <a:endParaRPr lang="ko-Kore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규칙에따라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선택과정을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통해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최적해를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찾아나가는 방식이다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.[9]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 보통 일정한 수의 개체들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후보군들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분산시키고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목적함수의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평가값을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기준으로 우수한 개체들을 선택하는 과정을 거친다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.[10]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1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Local Optimizer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L-BFGS</a:t>
                      </a:r>
                      <a:endParaRPr lang="ko-Kore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quasi-Newton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방식의 알고리즘이며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BFGS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방법의 확장된 버전이다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단순한 박스 형태의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제약조건과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pper bound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대표성을 가지는 일부 벡터들에 넣어 반복을 통한 범위내 해를 도출한다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.[11]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11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528</Words>
  <Application>Microsoft Macintosh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안상현</dc:creator>
  <cp:lastModifiedBy>An Sanghyeon</cp:lastModifiedBy>
  <cp:revision>4</cp:revision>
  <dcterms:created xsi:type="dcterms:W3CDTF">2021-10-11T11:58:53Z</dcterms:created>
  <dcterms:modified xsi:type="dcterms:W3CDTF">2021-10-31T09:55:36Z</dcterms:modified>
</cp:coreProperties>
</file>