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5575" cy="1004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58" autoAdjust="0"/>
  </p:normalViewPr>
  <p:slideViewPr>
    <p:cSldViewPr snapToGrid="0">
      <p:cViewPr varScale="1">
        <p:scale>
          <a:sx n="77" d="100"/>
          <a:sy n="77" d="100"/>
        </p:scale>
        <p:origin x="29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3794"/>
            <a:ext cx="6609239" cy="3496839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75485"/>
            <a:ext cx="5831681" cy="2425002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4756"/>
            <a:ext cx="1676608" cy="85119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4756"/>
            <a:ext cx="4932630" cy="85119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04056"/>
            <a:ext cx="6706433" cy="4178071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21654"/>
            <a:ext cx="6706433" cy="2197149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73780"/>
            <a:ext cx="3304619" cy="63728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73780"/>
            <a:ext cx="3304619" cy="63728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4758"/>
            <a:ext cx="6706433" cy="19413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62203"/>
            <a:ext cx="32894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68891"/>
            <a:ext cx="3289432" cy="53963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62203"/>
            <a:ext cx="33056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68891"/>
            <a:ext cx="3305632" cy="53963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46169"/>
            <a:ext cx="3936385" cy="7137830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46169"/>
            <a:ext cx="3936385" cy="7137830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4758"/>
            <a:ext cx="6706433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73780"/>
            <a:ext cx="6706433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09407"/>
            <a:ext cx="262425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s://simonxie2004.github.io/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D7EB29-D7A2-0753-1D4B-0129F073646D}"/>
              </a:ext>
            </a:extLst>
          </p:cNvPr>
          <p:cNvCxnSpPr>
            <a:cxnSpLocks/>
          </p:cNvCxnSpPr>
          <p:nvPr/>
        </p:nvCxnSpPr>
        <p:spPr>
          <a:xfrm>
            <a:off x="356136" y="309802"/>
            <a:ext cx="0" cy="94499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F47373F-5FF9-73E6-F6C7-5D28805F6E45}"/>
              </a:ext>
            </a:extLst>
          </p:cNvPr>
          <p:cNvCxnSpPr>
            <a:cxnSpLocks/>
          </p:cNvCxnSpPr>
          <p:nvPr/>
        </p:nvCxnSpPr>
        <p:spPr>
          <a:xfrm>
            <a:off x="7400222" y="298450"/>
            <a:ext cx="0" cy="94718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E2E2EF-4A1C-B58E-4B4F-0FE24CC88C50}"/>
              </a:ext>
            </a:extLst>
          </p:cNvPr>
          <p:cNvCxnSpPr>
            <a:cxnSpLocks/>
          </p:cNvCxnSpPr>
          <p:nvPr/>
        </p:nvCxnSpPr>
        <p:spPr>
          <a:xfrm>
            <a:off x="2695073" y="309802"/>
            <a:ext cx="0" cy="944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A4B077-E53F-08F2-77BD-5D9C4CE75AF0}"/>
              </a:ext>
            </a:extLst>
          </p:cNvPr>
          <p:cNvCxnSpPr>
            <a:cxnSpLocks/>
          </p:cNvCxnSpPr>
          <p:nvPr/>
        </p:nvCxnSpPr>
        <p:spPr>
          <a:xfrm flipH="1">
            <a:off x="5050156" y="309802"/>
            <a:ext cx="6540" cy="944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A85F6D9-1A4A-8769-19A5-8ADC54B1C5D1}"/>
              </a:ext>
            </a:extLst>
          </p:cNvPr>
          <p:cNvCxnSpPr>
            <a:cxnSpLocks/>
          </p:cNvCxnSpPr>
          <p:nvPr/>
        </p:nvCxnSpPr>
        <p:spPr>
          <a:xfrm>
            <a:off x="346512" y="309802"/>
            <a:ext cx="705370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3ACD57-2924-5211-B190-B95D8719FCBF}"/>
              </a:ext>
            </a:extLst>
          </p:cNvPr>
          <p:cNvCxnSpPr>
            <a:cxnSpLocks/>
          </p:cNvCxnSpPr>
          <p:nvPr/>
        </p:nvCxnSpPr>
        <p:spPr>
          <a:xfrm>
            <a:off x="346512" y="9759708"/>
            <a:ext cx="705370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E58E492-AAB9-64C0-BFC4-619FB670563D}"/>
              </a:ext>
            </a:extLst>
          </p:cNvPr>
          <p:cNvSpPr txBox="1"/>
          <p:nvPr/>
        </p:nvSpPr>
        <p:spPr>
          <a:xfrm>
            <a:off x="306347" y="331582"/>
            <a:ext cx="24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CS188 Midterm Cheat Sheet</a:t>
            </a:r>
          </a:p>
          <a:p>
            <a:pPr algn="ctr"/>
            <a:r>
              <a:rPr lang="en-US" altLang="zh-C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simonxie2004.github.io</a:t>
            </a:r>
            <a:endParaRPr lang="zh-CN" altLang="en-US" sz="12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05B48F9-C96D-E4BA-E30E-843ECE4F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12" y="2331712"/>
            <a:ext cx="65" cy="153888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0F88AD1-111A-CC4F-F4C7-324A6B72302D}"/>
              </a:ext>
            </a:extLst>
          </p:cNvPr>
          <p:cNvGrpSpPr/>
          <p:nvPr/>
        </p:nvGrpSpPr>
        <p:grpSpPr>
          <a:xfrm>
            <a:off x="340159" y="934170"/>
            <a:ext cx="2350174" cy="2939177"/>
            <a:chOff x="338490" y="767042"/>
            <a:chExt cx="2350174" cy="293917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FFC5C8C-40E5-BCC5-E2E1-60B0C7001885}"/>
                </a:ext>
              </a:extLst>
            </p:cNvPr>
            <p:cNvGrpSpPr/>
            <p:nvPr/>
          </p:nvGrpSpPr>
          <p:grpSpPr>
            <a:xfrm>
              <a:off x="367375" y="910574"/>
              <a:ext cx="2321289" cy="2795645"/>
              <a:chOff x="368736" y="776539"/>
              <a:chExt cx="2321289" cy="2795645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B33C176B-AFCB-35BA-A4D1-652A12F71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555" y="2036909"/>
                <a:ext cx="357323" cy="79972"/>
              </a:xfrm>
              <a:prstGeom prst="rect">
                <a:avLst/>
              </a:prstGeom>
            </p:spPr>
          </p:pic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ABB4C9E-9FE3-0202-EEA1-0109F43E319A}"/>
                  </a:ext>
                </a:extLst>
              </p:cNvPr>
              <p:cNvGrpSpPr/>
              <p:nvPr/>
            </p:nvGrpSpPr>
            <p:grpSpPr>
              <a:xfrm>
                <a:off x="368736" y="776539"/>
                <a:ext cx="2321289" cy="2795645"/>
                <a:chOff x="368736" y="776539"/>
                <a:chExt cx="2321289" cy="2795645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BA06C70-B4C0-3524-938E-B7C8D1C12C65}"/>
                    </a:ext>
                  </a:extLst>
                </p:cNvPr>
                <p:cNvSpPr txBox="1"/>
                <p:nvPr/>
              </p:nvSpPr>
              <p:spPr>
                <a:xfrm>
                  <a:off x="386601" y="776539"/>
                  <a:ext cx="2285561" cy="2600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/>
                    <a:t>1. Reflex Agents V.S. Planning Agents:</a:t>
                  </a:r>
                </a:p>
                <a:p>
                  <a:r>
                    <a:rPr lang="en-US" altLang="zh-CN" sz="500" dirty="0"/>
                    <a:t>   1. Reflex Agents: Consider how the world IS</a:t>
                  </a:r>
                </a:p>
                <a:p>
                  <a:r>
                    <a:rPr lang="en-US" altLang="zh-CN" sz="500" dirty="0"/>
                    <a:t>   2. Planning Agents: Consider how the world WOULD BE</a:t>
                  </a:r>
                </a:p>
                <a:p>
                  <a:r>
                    <a:rPr lang="en-US" altLang="zh-CN" sz="500" dirty="0"/>
                    <a:t>2. Properties of Agents</a:t>
                  </a:r>
                </a:p>
                <a:p>
                  <a:r>
                    <a:rPr lang="en-US" altLang="zh-CN" sz="500" dirty="0"/>
                    <a:t>   1. Completeness: Guaranteed to find a solution if one exists.</a:t>
                  </a:r>
                </a:p>
                <a:p>
                  <a:r>
                    <a:rPr lang="en-US" altLang="zh-CN" sz="500" dirty="0"/>
                    <a:t>   2. Optimality: Guaranteed to find the least cost path.</a:t>
                  </a:r>
                </a:p>
                <a:p>
                  <a:r>
                    <a:rPr lang="en-US" altLang="zh-CN" sz="500" dirty="0"/>
                    <a:t>3. Definition of Search Problem: </a:t>
                  </a:r>
                </a:p>
                <a:p>
                  <a:r>
                    <a:rPr lang="en-US" altLang="zh-CN" sz="500" dirty="0"/>
                    <a:t>    `State Space`, `Successor Function`, `Start State` &amp; `Goal Test`</a:t>
                  </a:r>
                </a:p>
                <a:p>
                  <a:r>
                    <a:rPr lang="en-US" altLang="zh-CN" sz="500" dirty="0"/>
                    <a:t>4. Definition of State Space: World State &amp; Search State</a:t>
                  </a:r>
                </a:p>
                <a:p>
                  <a:r>
                    <a:rPr lang="en-US" altLang="zh-CN" sz="500" dirty="0"/>
                    <a:t>5. State Space Graph: Nodes = states, Arcs = successors (action results)</a:t>
                  </a:r>
                </a:p>
                <a:p>
                  <a:r>
                    <a:rPr lang="en-US" altLang="zh-CN" sz="500" dirty="0"/>
                    <a:t>6. Tree Search</a:t>
                  </a:r>
                </a:p>
                <a:p>
                  <a:r>
                    <a:rPr lang="en-US" altLang="zh-CN" sz="500" dirty="0"/>
                    <a:t>   1. Main Idea: Expand out potential nodes; Maintain a fringe of partial plans under consideration; Expand less nodes.</a:t>
                  </a:r>
                </a:p>
                <a:p>
                  <a:r>
                    <a:rPr lang="en-US" altLang="zh-CN" sz="500" dirty="0"/>
                    <a:t>   2. Key notions: Expansion, Expansion Strategy, Fringe</a:t>
                  </a:r>
                </a:p>
                <a:p>
                  <a:r>
                    <a:rPr lang="en-US" altLang="zh-CN" sz="500" dirty="0"/>
                    <a:t>   3. Common tree search patterns</a:t>
                  </a:r>
                </a:p>
                <a:p>
                  <a:r>
                    <a:rPr lang="en-US" altLang="zh-CN" sz="500" dirty="0"/>
                    <a:t>      (Suppose b = branching factor, m = tree depth.) </a:t>
                  </a:r>
                </a:p>
                <a:p>
                  <a:r>
                    <a:rPr lang="en-US" altLang="zh-CN" sz="500" dirty="0"/>
                    <a:t>      Nodes in search tree? </a:t>
                  </a:r>
                </a:p>
                <a:p>
                  <a:r>
                    <a:rPr lang="en-US" altLang="zh-CN" sz="500" dirty="0"/>
                    <a:t>      (For BFS, suppose s = depth of shallowest solution)</a:t>
                  </a:r>
                </a:p>
                <a:p>
                  <a:r>
                    <a:rPr lang="en-US" altLang="zh-CN" sz="500" dirty="0"/>
                    <a:t>      (For Uniform Cost Search, suppose solution costs C*, min(</a:t>
                  </a:r>
                  <a:r>
                    <a:rPr lang="en-US" altLang="zh-CN" sz="500" dirty="0" err="1"/>
                    <a:t>arc_cost</a:t>
                  </a:r>
                  <a:r>
                    <a:rPr lang="en-US" altLang="zh-CN" sz="500" dirty="0"/>
                    <a:t>) = eps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4. </a:t>
                  </a:r>
                  <a:r>
                    <a:rPr lang="zh-CN" altLang="zh-CN" sz="500" dirty="0"/>
                    <a:t>Special Idea: Iterative Deepening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</a:t>
                  </a:r>
                  <a:r>
                    <a:rPr lang="zh-CN" altLang="zh-CN" sz="500" dirty="0"/>
                    <a:t>Run DFS(depth_limit=1), DFS(depth_limit=2), ...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5. </a:t>
                  </a:r>
                  <a:r>
                    <a:rPr lang="zh-CN" altLang="zh-CN" sz="500" dirty="0"/>
                    <a:t>Example Problem: Pancake flipping; Cost: Number of pancakes flipped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7. </a:t>
                  </a:r>
                  <a:r>
                    <a:rPr lang="zh-CN" altLang="zh-CN" sz="500" dirty="0"/>
                    <a:t>Graph Search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1. </a:t>
                  </a:r>
                  <a:r>
                    <a:rPr lang="zh-CN" altLang="zh-CN" sz="500" dirty="0"/>
                    <a:t>Idea: never expand a state twice</a:t>
                  </a:r>
                </a:p>
                <a:p>
                  <a:pPr marL="0" marR="0" lvl="1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/>
                    <a:t>   2. </a:t>
                  </a:r>
                  <a:r>
                    <a:rPr lang="zh-CN" altLang="zh-CN" sz="500" dirty="0"/>
                    <a:t>Method: record set of expanded states where elements = (state, cost).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 </a:t>
                  </a:r>
                  <a:r>
                    <a:rPr lang="zh-CN" altLang="zh-CN" sz="500" dirty="0"/>
                    <a:t>If a node popped from queue is NOT visited, visit it.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 </a:t>
                  </a:r>
                  <a:r>
                    <a:rPr lang="zh-CN" altLang="zh-CN" sz="500" dirty="0"/>
                    <a:t>If a node popped from queue is visited, check its cost. 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       </a:t>
                  </a:r>
                  <a:r>
                    <a:rPr lang="zh-CN" altLang="zh-CN" sz="500" dirty="0"/>
                    <a:t>If the cost if lower, expand it. Else skip it.</a:t>
                  </a:r>
                </a:p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endParaRPr lang="en-US" altLang="zh-CN" sz="500" dirty="0"/>
                </a:p>
              </p:txBody>
            </p:sp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8C50B4DD-E485-6C01-D897-982223B9E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736" y="2959716"/>
                  <a:ext cx="2321289" cy="612468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D52B44B-EAC8-18E9-8C79-C9130350EBDE}"/>
                </a:ext>
              </a:extLst>
            </p:cNvPr>
            <p:cNvSpPr txBox="1"/>
            <p:nvPr/>
          </p:nvSpPr>
          <p:spPr>
            <a:xfrm>
              <a:off x="338490" y="767042"/>
              <a:ext cx="13869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Lec2: Uninformed Search</a:t>
              </a:r>
              <a:endParaRPr lang="zh-CN" altLang="en-US" sz="900" b="1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BD015C5-A224-0300-EADD-0C0845EEA88B}"/>
              </a:ext>
            </a:extLst>
          </p:cNvPr>
          <p:cNvGrpSpPr/>
          <p:nvPr/>
        </p:nvGrpSpPr>
        <p:grpSpPr>
          <a:xfrm>
            <a:off x="338490" y="3873347"/>
            <a:ext cx="2225673" cy="4348064"/>
            <a:chOff x="336641" y="3353306"/>
            <a:chExt cx="2225673" cy="434806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97DF14-27F6-695C-9529-804E047F7E64}"/>
                </a:ext>
              </a:extLst>
            </p:cNvPr>
            <p:cNvSpPr txBox="1"/>
            <p:nvPr/>
          </p:nvSpPr>
          <p:spPr>
            <a:xfrm>
              <a:off x="336641" y="3353306"/>
              <a:ext cx="12490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/>
                <a:t>Lec3: Informed Search</a:t>
              </a:r>
              <a:endParaRPr lang="zh-CN" altLang="en-US" sz="900" b="1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1E16110-9E0C-065F-8417-FB663EBF6356}"/>
                </a:ext>
              </a:extLst>
            </p:cNvPr>
            <p:cNvGrpSpPr/>
            <p:nvPr/>
          </p:nvGrpSpPr>
          <p:grpSpPr>
            <a:xfrm>
              <a:off x="460836" y="3428504"/>
              <a:ext cx="1971200" cy="2462213"/>
              <a:chOff x="460836" y="3428504"/>
              <a:chExt cx="1971200" cy="2462213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4AD4CED-366F-8E50-AEB5-13C0F70588CB}"/>
                  </a:ext>
                </a:extLst>
              </p:cNvPr>
              <p:cNvGrpSpPr/>
              <p:nvPr/>
            </p:nvGrpSpPr>
            <p:grpSpPr>
              <a:xfrm>
                <a:off x="460836" y="3428504"/>
                <a:ext cx="1971200" cy="2462213"/>
                <a:chOff x="460836" y="3798095"/>
                <a:chExt cx="1971200" cy="2462213"/>
              </a:xfrm>
            </p:grpSpPr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305643AF-0A8B-1478-EA93-2D2D00227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36" y="3798095"/>
                  <a:ext cx="1971200" cy="2462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Definition of heuristic: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 F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unction that estimates how close a state is to a goal; Problem specific!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Example heuristics: (Relaxed-problem heuristic)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lvl="1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rabicPeriod" startAt="3"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Pancake flipping: heuristic = the number of largest pancake that is still out of place</a:t>
                  </a:r>
                </a:p>
                <a:p>
                  <a:pPr marL="72000" lvl="1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rabicPeriod" startAt="3"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Dot-Eating Pacman: heuristic = the sum of all weights in a MST (of dots &amp; current coordinate)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Classic 8 Puzzle: heuristic = number of tiles misplaced</a:t>
                  </a:r>
                </a:p>
                <a:p>
                  <a:pPr marL="72000" lvl="1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rabicPeriod" startAt="3"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Easy 8 Puzzle (allow tile to be piled intermediately): heuristic = total Manhattan distance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Remark: Can't use actual cost as heuristic, since have to solve that first!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4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Comparison of algorithms: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Greedy Search: expand closest node (to goal);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O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rders by forward cost h(n); suboptimal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UCS: expand closest node (to start state);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O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rders by backward cost g(n); suboptimal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Search: orders by sum f(n) = g(n) + h(n)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5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Search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When to stop: Only if we dequeue a goal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Admissible (optimistic) heuristic:</a:t>
                  </a: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  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Tree Search is optimal if heuristic is admissible.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Proof: </a:t>
                  </a: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Suppose A is optimal, B is suboptimal. B is on fringe.</a:t>
                  </a: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Claim: n will be expanded first. Because f(n) = g(n) + h(n) &lt; f(A) &lt; f(B)</a:t>
                  </a: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3.</a:t>
                  </a:r>
                  <a:r>
                    <a:rPr kumimoji="0" lang="en-US" altLang="zh-CN" sz="500" b="0" i="0" u="none" strike="noStrike" cap="none" normalizeH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Consistent heuristic: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Graph Search is optimal if heuristic is consistent. </a:t>
                  </a:r>
                  <a:endParaRPr lang="en-US" altLang="zh-CN" sz="500" dirty="0">
                    <a:solidFill>
                      <a:srgbClr val="333333"/>
                    </a:solidFill>
                    <a:cs typeface="Open Sans" panose="020B0606030504020204" pitchFamily="34" charset="0"/>
                  </a:endParaRPr>
                </a:p>
                <a:p>
                  <a:pPr marL="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6.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Semi-Lattice of Heuristics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Dominance: define 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Heuristics form semi-lattice because: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Bottom of lattice is zero-heuristic. Top of lattice is exact-heuristic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A8AFC3DC-2432-58E8-F5D3-73B9CA1B72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3733" y="5364641"/>
                  <a:ext cx="525306" cy="88867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9C9A47A9-C119-B783-DBC3-0060EEBCA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194" y="5685223"/>
                  <a:ext cx="752472" cy="67219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0EF1D9F9-4485-9FF9-D3F3-5F16925550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8359" y="5898047"/>
                  <a:ext cx="694880" cy="87625"/>
                </a:xfrm>
                <a:prstGeom prst="rect">
                  <a:avLst/>
                </a:prstGeom>
              </p:spPr>
            </p:pic>
          </p:grp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D1EC98D9-F9F3-4570-7279-65656C598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9625" y="5614566"/>
                <a:ext cx="814540" cy="70649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65A13A5-7948-9011-FB35-9E55226D34F0}"/>
                </a:ext>
              </a:extLst>
            </p:cNvPr>
            <p:cNvGrpSpPr/>
            <p:nvPr/>
          </p:nvGrpSpPr>
          <p:grpSpPr>
            <a:xfrm>
              <a:off x="481043" y="5797376"/>
              <a:ext cx="2081268" cy="836975"/>
              <a:chOff x="258596" y="5890717"/>
              <a:chExt cx="2024679" cy="79363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4C4159C8-EFC0-AF4F-A86C-82F26AD0F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2090"/>
              <a:stretch/>
            </p:blipFill>
            <p:spPr>
              <a:xfrm>
                <a:off x="258596" y="5890717"/>
                <a:ext cx="1952792" cy="79363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FB6DBE02-1200-0FB8-FA35-A39F06A69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97500"/>
              <a:stretch/>
            </p:blipFill>
            <p:spPr>
              <a:xfrm>
                <a:off x="2211388" y="5890717"/>
                <a:ext cx="71887" cy="793632"/>
              </a:xfrm>
              <a:prstGeom prst="rect">
                <a:avLst/>
              </a:prstGeom>
            </p:spPr>
          </p:pic>
        </p:grp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BF9486F-16E7-6531-4422-8BC5C639B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930" y="6620022"/>
              <a:ext cx="2084384" cy="1081348"/>
            </a:xfrm>
            <a:prstGeom prst="rect">
              <a:avLst/>
            </a:prstGeom>
          </p:spPr>
        </p:pic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67571AA-A885-924F-1AEC-398394D3F03C}"/>
              </a:ext>
            </a:extLst>
          </p:cNvPr>
          <p:cNvSpPr txBox="1"/>
          <p:nvPr/>
        </p:nvSpPr>
        <p:spPr>
          <a:xfrm>
            <a:off x="338490" y="758857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Lec1: Introduction</a:t>
            </a:r>
            <a:endParaRPr lang="zh-CN" altLang="en-US" sz="900" b="1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86995E-2801-8CE0-252F-80ECFB889478}"/>
              </a:ext>
            </a:extLst>
          </p:cNvPr>
          <p:cNvGrpSpPr/>
          <p:nvPr/>
        </p:nvGrpSpPr>
        <p:grpSpPr>
          <a:xfrm>
            <a:off x="314979" y="8234796"/>
            <a:ext cx="2402780" cy="1546402"/>
            <a:chOff x="314979" y="8234796"/>
            <a:chExt cx="2402780" cy="154640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562BC36-34CA-6111-56B9-9DFCA22C4B8A}"/>
                </a:ext>
              </a:extLst>
            </p:cNvPr>
            <p:cNvSpPr txBox="1"/>
            <p:nvPr/>
          </p:nvSpPr>
          <p:spPr>
            <a:xfrm>
              <a:off x="314979" y="8234796"/>
              <a:ext cx="12490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/>
                <a:t>Lec4-5: CSP Problems</a:t>
              </a:r>
              <a:endParaRPr lang="zh-CN" altLang="en-US" sz="900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7183C10-C865-0355-F8BE-911161122C2E}"/>
                </a:ext>
              </a:extLst>
            </p:cNvPr>
            <p:cNvSpPr txBox="1"/>
            <p:nvPr/>
          </p:nvSpPr>
          <p:spPr>
            <a:xfrm>
              <a:off x="338572" y="8380815"/>
              <a:ext cx="2379187" cy="1400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00" dirty="0"/>
                <a:t>1. Definition of CSP Problems: (A special subset of search problems)</a:t>
              </a:r>
            </a:p>
            <a:p>
              <a:r>
                <a:rPr lang="zh-CN" altLang="en-US" sz="500" dirty="0"/>
                <a:t>   1. State: Varibles {Xi}, with values from domain D</a:t>
              </a:r>
            </a:p>
            <a:p>
              <a:r>
                <a:rPr lang="zh-CN" altLang="en-US" sz="500" dirty="0"/>
                <a:t>   2. Goal Test: set of constraints specifying allowable combinations of values</a:t>
              </a:r>
            </a:p>
            <a:p>
              <a:r>
                <a:rPr lang="zh-CN" altLang="en-US" sz="500" dirty="0"/>
                <a:t>2. Example of CSP Problems: </a:t>
              </a:r>
            </a:p>
            <a:p>
              <a:r>
                <a:rPr lang="zh-CN" altLang="en-US" sz="500" dirty="0"/>
                <a:t>   1. N-Queens</a:t>
              </a:r>
            </a:p>
            <a:p>
              <a:r>
                <a:rPr lang="zh-CN" altLang="en-US" sz="500" dirty="0"/>
                <a:t>      Formulation 1: Variables: Xij, Domains: {0, 1}, Constraints:</a:t>
              </a:r>
            </a:p>
            <a:p>
              <a:r>
                <a:rPr lang="zh-CN" altLang="en-US" sz="500" dirty="0"/>
                <a:t>      Formulation 2: Variables Qk, Domains: {1, ..., N}, Constraints: </a:t>
              </a:r>
            </a:p>
            <a:p>
              <a:r>
                <a:rPr lang="zh-CN" altLang="en-US" sz="500" dirty="0"/>
                <a:t>   2. Cryptarithmetic</a:t>
              </a:r>
            </a:p>
            <a:p>
              <a:r>
                <a:rPr lang="zh-CN" altLang="en-US" sz="500" dirty="0"/>
                <a:t>3. Constraint Graph: </a:t>
              </a:r>
            </a:p>
            <a:p>
              <a:r>
                <a:rPr lang="zh-CN" altLang="en-US" sz="500" dirty="0"/>
                <a:t>   1. Circle nodes = Variables; Rectangular nodes = Constraints.</a:t>
              </a:r>
            </a:p>
            <a:p>
              <a:r>
                <a:rPr lang="zh-CN" altLang="en-US" sz="500" dirty="0"/>
                <a:t>   2. If there is a relation between some variables, </a:t>
              </a:r>
              <a:endParaRPr lang="en-US" altLang="zh-CN" sz="500" dirty="0"/>
            </a:p>
            <a:p>
              <a:r>
                <a:rPr lang="en-US" altLang="zh-CN" sz="500" dirty="0"/>
                <a:t>       T</a:t>
              </a:r>
              <a:r>
                <a:rPr lang="zh-CN" altLang="en-US" sz="500" dirty="0"/>
                <a:t>hey are connected to a constraint node.</a:t>
              </a:r>
            </a:p>
            <a:p>
              <a:r>
                <a:rPr lang="zh-CN" altLang="en-US" sz="500" dirty="0"/>
                <a:t>4. Simple Backtracking Search</a:t>
              </a:r>
            </a:p>
            <a:p>
              <a:r>
                <a:rPr lang="zh-CN" altLang="en-US" sz="500" dirty="0"/>
                <a:t>   1. One variable at a time</a:t>
              </a:r>
            </a:p>
            <a:p>
              <a:r>
                <a:rPr lang="zh-CN" altLang="en-US" sz="500" dirty="0"/>
                <a:t>   2. Check constraints as you go. (Only consider constraints not conflicting to previous assignments)</a:t>
              </a:r>
            </a:p>
            <a:p>
              <a:r>
                <a:rPr lang="zh-CN" altLang="en-US" sz="500" dirty="0"/>
                <a:t>5. Simple Backtracking Algorithm  = DFS + variable-ordering + fail-on-violation</a:t>
              </a: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52D8DE6D-10AB-794B-BDE5-9E57FA7CE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60002" y="8739513"/>
              <a:ext cx="1112354" cy="73131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5D04AD2A-4970-A7D9-C6EA-D17C95959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65522" y="8954150"/>
              <a:ext cx="797334" cy="82412"/>
            </a:xfrm>
            <a:prstGeom prst="rect">
              <a:avLst/>
            </a:prstGeom>
          </p:spPr>
        </p:pic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868EEB-7E7A-2240-8450-FC60ADFDBC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1622" y="359173"/>
            <a:ext cx="2253650" cy="1109986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63379953-635E-8749-F30C-F67223B2FA19}"/>
              </a:ext>
            </a:extLst>
          </p:cNvPr>
          <p:cNvGrpSpPr/>
          <p:nvPr/>
        </p:nvGrpSpPr>
        <p:grpSpPr>
          <a:xfrm>
            <a:off x="2690037" y="1454335"/>
            <a:ext cx="2255125" cy="2054353"/>
            <a:chOff x="2690037" y="1454335"/>
            <a:chExt cx="2255125" cy="2054353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DD5A679-C091-A609-9011-BA4BF20DBCAA}"/>
                </a:ext>
              </a:extLst>
            </p:cNvPr>
            <p:cNvSpPr txBox="1"/>
            <p:nvPr/>
          </p:nvSpPr>
          <p:spPr>
            <a:xfrm>
              <a:off x="2690037" y="1454335"/>
              <a:ext cx="2253650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6. </a:t>
              </a:r>
              <a:r>
                <a:rPr lang="zh-CN" altLang="en-US" sz="500" dirty="0"/>
                <a:t>Filtering &amp; Arc Consistency</a:t>
              </a:r>
            </a:p>
            <a:p>
              <a:r>
                <a:rPr lang="zh-CN" altLang="en-US" sz="500" dirty="0"/>
                <a:t>    1. Definition: Arc </a:t>
              </a:r>
              <a:r>
                <a:rPr lang="en-US" altLang="zh-CN" sz="500" dirty="0"/>
                <a:t>X-&gt;Y </a:t>
              </a:r>
              <a:r>
                <a:rPr lang="zh-CN" altLang="en-US" sz="500" dirty="0"/>
                <a:t>is consistent if </a:t>
              </a:r>
              <a:endParaRPr lang="en-US" altLang="zh-CN" sz="500" dirty="0"/>
            </a:p>
            <a:p>
              <a:r>
                <a:rPr lang="en-US" altLang="zh-CN" sz="500" dirty="0"/>
                <a:t>        </a:t>
              </a:r>
              <a:r>
                <a:rPr lang="zh-CN" altLang="en-US" sz="500" dirty="0"/>
                <a:t>that could be assigned. (Basically X is enforcing constraints on Y)</a:t>
              </a:r>
            </a:p>
            <a:p>
              <a:r>
                <a:rPr lang="zh-CN" altLang="en-US" sz="500" dirty="0"/>
                <a:t>    2. Filtering: Forward Checking: Enforcing consistency of arcs pointing to each new assignment</a:t>
              </a:r>
            </a:p>
            <a:p>
              <a:r>
                <a:rPr lang="zh-CN" altLang="en-US" sz="500" dirty="0"/>
                <a:t>    3. Filtering: Constraint Propagation: If X loses a Value, neighbors of X need to be rechecked.</a:t>
              </a:r>
            </a:p>
            <a:p>
              <a:r>
                <a:rPr lang="zh-CN" altLang="en-US" sz="500" dirty="0"/>
                <a:t>    4. Usage: run arc consistency as a preprocessor or after each assignment</a:t>
              </a:r>
            </a:p>
            <a:p>
              <a:r>
                <a:rPr lang="zh-CN" altLang="en-US" sz="500" dirty="0"/>
                <a:t>    5. Algorithm with Runtime O(n^2d^3)</a:t>
              </a: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86052D1E-063A-6920-5DF3-A5A67DF69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89890" y="1581331"/>
              <a:ext cx="364897" cy="65297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A7B1C3D4-1A75-DAF7-C3BF-843A95E4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82678" y="2206894"/>
              <a:ext cx="2162484" cy="1301794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6882A98-8891-A79B-8981-5EDA0C4BDBDD}"/>
              </a:ext>
            </a:extLst>
          </p:cNvPr>
          <p:cNvGrpSpPr/>
          <p:nvPr/>
        </p:nvGrpSpPr>
        <p:grpSpPr>
          <a:xfrm>
            <a:off x="2677715" y="3492061"/>
            <a:ext cx="2348902" cy="907941"/>
            <a:chOff x="2677715" y="3492061"/>
            <a:chExt cx="2348902" cy="907941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4913B85-EA88-CBF0-AFEE-970BA0ECA641}"/>
                </a:ext>
              </a:extLst>
            </p:cNvPr>
            <p:cNvSpPr txBox="1"/>
            <p:nvPr/>
          </p:nvSpPr>
          <p:spPr>
            <a:xfrm>
              <a:off x="2677715" y="3492061"/>
              <a:ext cx="2297507" cy="907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7. </a:t>
              </a:r>
              <a:r>
                <a:rPr lang="zh-CN" altLang="en-US" sz="500" dirty="0"/>
                <a:t>Advanced Definition: K-Consistency</a:t>
              </a:r>
            </a:p>
            <a:p>
              <a:r>
                <a:rPr lang="zh-CN" altLang="en-US" sz="500" dirty="0"/>
                <a:t>    1. K-Consistency: For each k nodes, </a:t>
              </a:r>
              <a:endParaRPr lang="en-US" altLang="zh-CN" sz="500" dirty="0"/>
            </a:p>
            <a:p>
              <a:r>
                <a:rPr lang="en-US" altLang="zh-CN" sz="500" dirty="0"/>
                <a:t>        A</a:t>
              </a:r>
              <a:r>
                <a:rPr lang="zh-CN" altLang="en-US" sz="500" dirty="0"/>
                <a:t>ny consistent assignment to k-1 nodes can be extended to kth node.</a:t>
              </a:r>
              <a:endParaRPr lang="en-US" altLang="zh-CN" sz="500" dirty="0"/>
            </a:p>
            <a:p>
              <a:r>
                <a:rPr lang="en-US" altLang="zh-CN" sz="500" dirty="0"/>
                <a:t>    2. Strong K-Consistency: also k-1, k-2, ..., 1-Consistent; </a:t>
              </a:r>
            </a:p>
            <a:p>
              <a:r>
                <a:rPr lang="en-US" altLang="zh-CN" sz="500" dirty="0"/>
                <a:t>        Can be solved immediately without searching / backtracking</a:t>
              </a:r>
            </a:p>
            <a:p>
              <a:r>
                <a:rPr lang="en-US" altLang="zh-CN" sz="500" dirty="0"/>
                <a:t>    3. Problems of Arc-consistency: only considers 2-consistency</a:t>
              </a:r>
            </a:p>
            <a:p>
              <a:r>
                <a:rPr lang="en-US" altLang="zh-CN" sz="500" dirty="0"/>
                <a:t>    4</a:t>
              </a:r>
              <a:r>
                <a:rPr lang="zh-CN" altLang="en-US" sz="500" dirty="0"/>
                <a:t>. Example of being NOT 3-consistent:</a:t>
              </a:r>
              <a:endParaRPr lang="en-US" altLang="zh-CN" sz="500" dirty="0"/>
            </a:p>
            <a:p>
              <a:endParaRPr lang="zh-CN" altLang="en-US" dirty="0"/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53B9131-9DF2-9A09-2C14-6A8A6470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8494" y="3764041"/>
              <a:ext cx="568123" cy="363979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4C0A774-BACE-4391-AD4B-07F6F426072C}"/>
              </a:ext>
            </a:extLst>
          </p:cNvPr>
          <p:cNvGrpSpPr/>
          <p:nvPr/>
        </p:nvGrpSpPr>
        <p:grpSpPr>
          <a:xfrm>
            <a:off x="2695073" y="4546021"/>
            <a:ext cx="2300421" cy="1089643"/>
            <a:chOff x="2685468" y="4051967"/>
            <a:chExt cx="2300421" cy="108964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FB57BF5-1F55-90EA-0F6B-2E0277CA2A95}"/>
                </a:ext>
              </a:extLst>
            </p:cNvPr>
            <p:cNvSpPr txBox="1"/>
            <p:nvPr/>
          </p:nvSpPr>
          <p:spPr>
            <a:xfrm>
              <a:off x="2685468" y="4051967"/>
              <a:ext cx="2262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9. </a:t>
              </a:r>
              <a:r>
                <a:rPr lang="zh-CN" altLang="en-US" sz="500" dirty="0"/>
                <a:t>Advanced Arc-Consistency: Observing Problem Structure</a:t>
              </a:r>
            </a:p>
            <a:p>
              <a:r>
                <a:rPr lang="zh-CN" altLang="en-US" sz="500" dirty="0"/>
                <a:t>    1. Suppose graph of n variables can be broken into subproblems with c</a:t>
              </a:r>
              <a:endParaRPr lang="en-US" altLang="zh-CN" sz="500" dirty="0"/>
            </a:p>
            <a:p>
              <a:r>
                <a:rPr lang="en-US" altLang="zh-CN" sz="500" dirty="0"/>
                <a:t> </a:t>
              </a:r>
              <a:r>
                <a:rPr lang="zh-CN" altLang="en-US" sz="500" dirty="0"/>
                <a:t>       variables: Can solve in </a:t>
              </a:r>
              <a:r>
                <a:rPr lang="en-US" altLang="zh-CN" sz="500" dirty="0"/>
                <a:t>O(n/c * </a:t>
              </a:r>
              <a:r>
                <a:rPr lang="en-US" altLang="zh-CN" sz="500" dirty="0" err="1"/>
                <a:t>d^c</a:t>
              </a:r>
              <a:r>
                <a:rPr lang="en-US" altLang="zh-CN" sz="500" dirty="0"/>
                <a:t>)</a:t>
              </a:r>
              <a:endParaRPr lang="zh-CN" altLang="en-US" sz="500" dirty="0"/>
            </a:p>
            <a:p>
              <a:r>
                <a:rPr lang="zh-CN" altLang="en-US" sz="500" dirty="0"/>
                <a:t>    2. Suppose graph is a tree: Can solve in O(nd^2). Method as follows</a:t>
              </a:r>
            </a:p>
            <a:p>
              <a:r>
                <a:rPr lang="zh-CN" altLang="en-US" sz="500" dirty="0"/>
                <a:t>          1. Remove backward: For i = n : 2, apply RemoveInconsistent(Parent(Xi),Xi)</a:t>
              </a:r>
            </a:p>
            <a:p>
              <a:r>
                <a:rPr lang="zh-CN" altLang="en-US" sz="500" dirty="0"/>
                <a:t>          2. Assign forward: For i = 1 : n, assign Xi consistently with Parent(Xi)</a:t>
              </a:r>
            </a:p>
            <a:p>
              <a:r>
                <a:rPr lang="zh-CN" altLang="en-US" sz="500" dirty="0"/>
                <a:t>          3. *Remark: After backward pass, all root-to-leaf are consistent. </a:t>
              </a:r>
              <a:endParaRPr lang="en-US" altLang="zh-CN" sz="500" dirty="0"/>
            </a:p>
            <a:p>
              <a:r>
                <a:rPr lang="en-US" altLang="zh-CN" sz="500" dirty="0"/>
                <a:t>               </a:t>
              </a:r>
              <a:r>
                <a:rPr lang="zh-CN" altLang="en-US" sz="500" dirty="0"/>
                <a:t>Forward assignment will not backtrack.</a:t>
              </a:r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D965504E-DDA8-E8E2-FBAC-CBB671B9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41951" y="4696426"/>
              <a:ext cx="2243938" cy="445184"/>
            </a:xfrm>
            <a:prstGeom prst="rect">
              <a:avLst/>
            </a:prstGeom>
          </p:spPr>
        </p:pic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533E6D81-B325-FC64-5A46-6090C5B07B51}"/>
              </a:ext>
            </a:extLst>
          </p:cNvPr>
          <p:cNvSpPr txBox="1"/>
          <p:nvPr/>
        </p:nvSpPr>
        <p:spPr>
          <a:xfrm>
            <a:off x="2671585" y="4047810"/>
            <a:ext cx="22862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8. </a:t>
            </a:r>
            <a:r>
              <a:rPr lang="zh-CN" altLang="en-US" sz="500" dirty="0"/>
              <a:t>Advanced Arc-Consistency: Ordering</a:t>
            </a:r>
          </a:p>
          <a:p>
            <a:r>
              <a:rPr lang="zh-CN" altLang="en-US" sz="500" dirty="0"/>
              <a:t>    1. Variable Ordering: MRV (Minimum Remaining Value):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Choose the variable with fewest legal left values in domain</a:t>
            </a:r>
          </a:p>
          <a:p>
            <a:r>
              <a:rPr lang="zh-CN" altLang="en-US" sz="500" dirty="0"/>
              <a:t>    2. Value Ordering: LCV (Least Constraining Value):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Choose the value that rules out fewest values in remaining variables.</a:t>
            </a:r>
            <a:endParaRPr lang="zh-CN" altLang="en-US" dirty="0"/>
          </a:p>
          <a:p>
            <a:r>
              <a:rPr lang="zh-CN" altLang="en-US" sz="500" dirty="0"/>
              <a:t>        (May require re-running filtering.)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890449E-36C9-19EE-E569-53AC72A62453}"/>
              </a:ext>
            </a:extLst>
          </p:cNvPr>
          <p:cNvGrpSpPr/>
          <p:nvPr/>
        </p:nvGrpSpPr>
        <p:grpSpPr>
          <a:xfrm>
            <a:off x="2661947" y="5603212"/>
            <a:ext cx="2351494" cy="1347942"/>
            <a:chOff x="2661947" y="5603212"/>
            <a:chExt cx="2351494" cy="134794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DEB0C2B-18BD-AEB0-7642-371F840218F2}"/>
                </a:ext>
              </a:extLst>
            </p:cNvPr>
            <p:cNvSpPr txBox="1"/>
            <p:nvPr/>
          </p:nvSpPr>
          <p:spPr>
            <a:xfrm>
              <a:off x="2661947" y="5603212"/>
              <a:ext cx="2351494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10. </a:t>
              </a:r>
              <a:r>
                <a:rPr lang="zh-CN" altLang="en-US" sz="500" dirty="0"/>
                <a:t>Advanced Arc-Consistency: Improving Problem Structure</a:t>
              </a:r>
            </a:p>
            <a:p>
              <a:r>
                <a:rPr lang="zh-CN" altLang="en-US" sz="500" dirty="0"/>
                <a:t>    1. Idea: Initiate a variable and prune its neighbors' domains.</a:t>
              </a:r>
            </a:p>
            <a:p>
              <a:r>
                <a:rPr lang="zh-CN" altLang="en-US" sz="500" dirty="0"/>
                <a:t>    2. Method: instantiate a set of vars </a:t>
              </a:r>
              <a:endParaRPr lang="en-US" altLang="zh-CN" sz="500" dirty="0"/>
            </a:p>
            <a:p>
              <a:r>
                <a:rPr lang="en-US" altLang="zh-CN" sz="500" dirty="0"/>
                <a:t>         </a:t>
              </a:r>
              <a:r>
                <a:rPr lang="zh-CN" altLang="en-US" sz="500" dirty="0"/>
                <a:t>such that remaining constraint graph is a tree (cutset conditioning)</a:t>
              </a:r>
            </a:p>
            <a:p>
              <a:r>
                <a:rPr lang="zh-CN" altLang="en-US" sz="500" dirty="0"/>
                <a:t>    3. Runtime: O(d^c </a:t>
              </a:r>
              <a:r>
                <a:rPr lang="en-US" altLang="zh-CN" sz="500" dirty="0"/>
                <a:t>*</a:t>
              </a:r>
              <a:r>
                <a:rPr lang="zh-CN" altLang="en-US" sz="500" dirty="0"/>
                <a:t> (n-c)d^2) to solve CSP.</a:t>
              </a:r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F99ECFD0-0FF7-ED4C-D116-AFE871330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78324" y="6044385"/>
              <a:ext cx="2198108" cy="906769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73D6586-1E4C-6870-F776-2EBAB101010D}"/>
              </a:ext>
            </a:extLst>
          </p:cNvPr>
          <p:cNvGrpSpPr/>
          <p:nvPr/>
        </p:nvGrpSpPr>
        <p:grpSpPr>
          <a:xfrm>
            <a:off x="2687805" y="6899690"/>
            <a:ext cx="2370810" cy="2523401"/>
            <a:chOff x="2687805" y="6899690"/>
            <a:chExt cx="2370810" cy="2523401"/>
          </a:xfrm>
        </p:grpSpPr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5DF49C50-806B-97EA-56E3-2383003C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805" y="6899690"/>
              <a:ext cx="2370810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11. Iterative Methods: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    1.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Local Search</a:t>
              </a: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        1.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Algorithm: While not solved, randomly select any conflicted variable.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     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Assign value by min-conflicts heuristic.</a:t>
              </a: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        2.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Performance: can solve n-queens in almost constant time for arbitrary n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    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with high </a:t>
              </a:r>
              <a:r>
                <a:rPr kumimoji="0" lang="zh-CN" altLang="zh-CN" sz="500" b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probability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, except a few of them.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    2. Hill Climbing</a:t>
              </a:r>
            </a:p>
          </p:txBody>
        </p:sp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30CBF32D-4B12-FD80-16B0-D72B1C08E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209017" y="7353107"/>
              <a:ext cx="780819" cy="449171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F37ED717-5301-5D90-BD6C-46CCE447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r="7927"/>
            <a:stretch/>
          </p:blipFill>
          <p:spPr>
            <a:xfrm>
              <a:off x="2882117" y="7481450"/>
              <a:ext cx="1336911" cy="561716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A3352BD-B24D-EE3C-AAB2-A7BA7A02C69A}"/>
                </a:ext>
              </a:extLst>
            </p:cNvPr>
            <p:cNvSpPr txBox="1"/>
            <p:nvPr/>
          </p:nvSpPr>
          <p:spPr>
            <a:xfrm>
              <a:off x="2695073" y="7994355"/>
              <a:ext cx="229476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3. Hill Climbing</a:t>
              </a:r>
            </a:p>
            <a:p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 Remark: Stationary distribution: p(x) </a:t>
              </a:r>
              <a:r>
                <a:rPr lang="en-US" altLang="zh-CN" sz="500" dirty="0" err="1">
                  <a:solidFill>
                    <a:srgbClr val="333333"/>
                  </a:solidFill>
                  <a:cs typeface="Open Sans" panose="020B0606030504020204" pitchFamily="34" charset="0"/>
                </a:rPr>
                <a:t>propto</a:t>
              </a: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e^(E(x)/</a:t>
              </a:r>
              <a:r>
                <a:rPr lang="en-US" altLang="zh-CN" sz="500" dirty="0" err="1">
                  <a:solidFill>
                    <a:srgbClr val="333333"/>
                  </a:solidFill>
                  <a:cs typeface="Open Sans" panose="020B0606030504020204" pitchFamily="34" charset="0"/>
                </a:rPr>
                <a:t>kT</a:t>
              </a: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)</a:t>
              </a:r>
            </a:p>
          </p:txBody>
        </p:sp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938F1F5D-AB04-3601-8CB1-260E2377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64146" y="8207409"/>
              <a:ext cx="2210331" cy="1215682"/>
            </a:xfrm>
            <a:prstGeom prst="rect">
              <a:avLst/>
            </a:prstGeom>
          </p:spPr>
        </p:pic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DF1CDEA-2E2F-DC6F-D374-7DA1A0861ABF}"/>
              </a:ext>
            </a:extLst>
          </p:cNvPr>
          <p:cNvGrpSpPr/>
          <p:nvPr/>
        </p:nvGrpSpPr>
        <p:grpSpPr>
          <a:xfrm>
            <a:off x="5005272" y="322759"/>
            <a:ext cx="2370810" cy="784914"/>
            <a:chOff x="5005272" y="322759"/>
            <a:chExt cx="2370810" cy="784914"/>
          </a:xfrm>
        </p:grpSpPr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1FFA2E3B-B3ED-4FB4-9164-368100561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145458" y="435447"/>
              <a:ext cx="2176255" cy="672226"/>
            </a:xfrm>
            <a:prstGeom prst="rect">
              <a:avLst/>
            </a:prstGeom>
          </p:spPr>
        </p:pic>
        <p:sp>
          <p:nvSpPr>
            <p:cNvPr id="117" name="Rectangle 13">
              <a:extLst>
                <a:ext uri="{FF2B5EF4-FFF2-40B4-BE49-F238E27FC236}">
                  <a16:creationId xmlns:a16="http://schemas.microsoft.com/office/drawing/2014/main" id="{6570A5B9-BDAC-B97C-ADE4-8C28B510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272" y="322759"/>
              <a:ext cx="237081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4. Genetic Algorithms</a:t>
              </a:r>
            </a:p>
          </p:txBody>
        </p: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2D624C2-ACB2-F323-7B3F-CD88148C6998}"/>
              </a:ext>
            </a:extLst>
          </p:cNvPr>
          <p:cNvSpPr txBox="1"/>
          <p:nvPr/>
        </p:nvSpPr>
        <p:spPr>
          <a:xfrm>
            <a:off x="5031791" y="1084041"/>
            <a:ext cx="19365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Lec6: Game Trees (</a:t>
            </a:r>
            <a:r>
              <a:rPr lang="en-US" altLang="zh-CN" sz="900" b="1" dirty="0" err="1"/>
              <a:t>MiniMax</a:t>
            </a:r>
            <a:r>
              <a:rPr lang="en-US" altLang="zh-CN" sz="900" b="1" dirty="0"/>
              <a:t>)</a:t>
            </a:r>
            <a:endParaRPr lang="zh-CN" altLang="en-US" sz="9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4E763B-64CD-FC8D-D8BE-C8E1B8F51674}"/>
              </a:ext>
            </a:extLst>
          </p:cNvPr>
          <p:cNvSpPr txBox="1"/>
          <p:nvPr/>
        </p:nvSpPr>
        <p:spPr>
          <a:xfrm>
            <a:off x="5050156" y="1239566"/>
            <a:ext cx="23500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1. Zero-Sum Games V.S. General Games: Opposite utilities v.s. Independent utilities</a:t>
            </a:r>
          </a:p>
          <a:p>
            <a:r>
              <a:rPr lang="zh-CN" altLang="en-US" sz="500" dirty="0"/>
              <a:t>   1. Examples of Zero-Sum Games: Tic-tac-toe, chess, checkers, ...</a:t>
            </a:r>
          </a:p>
          <a:p>
            <a:r>
              <a:rPr lang="zh-CN" altLang="en-US" sz="500" dirty="0"/>
              <a:t>2. Value of State: Best achievable outcome (utility) from that state.</a:t>
            </a:r>
          </a:p>
          <a:p>
            <a:r>
              <a:rPr lang="zh-CN" altLang="en-US" sz="500" dirty="0"/>
              <a:t>   1. For MAX players</a:t>
            </a:r>
            <a:endParaRPr lang="en-US" altLang="zh-CN" sz="500" dirty="0"/>
          </a:p>
          <a:p>
            <a:r>
              <a:rPr lang="en-US" altLang="zh-CN" sz="500" dirty="0"/>
              <a:t>       </a:t>
            </a:r>
            <a:r>
              <a:rPr lang="zh-CN" altLang="en-US" sz="500" dirty="0"/>
              <a:t>For MIN players, min...</a:t>
            </a:r>
          </a:p>
          <a:p>
            <a:r>
              <a:rPr lang="zh-CN" altLang="en-US" sz="500" dirty="0"/>
              <a:t>3. Search Strategy: Minimax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4A2DC-D629-C10C-B489-E042BC32920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83612" y="1502924"/>
            <a:ext cx="605450" cy="914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9050F0-1696-1153-3351-C66AB55C4C7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54393" y="1754684"/>
            <a:ext cx="2146662" cy="89100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9C08419-7ED0-8DB9-C3A8-ECB52040FAD1}"/>
              </a:ext>
            </a:extLst>
          </p:cNvPr>
          <p:cNvSpPr txBox="1"/>
          <p:nvPr/>
        </p:nvSpPr>
        <p:spPr>
          <a:xfrm>
            <a:off x="5050156" y="2628311"/>
            <a:ext cx="389334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4</a:t>
            </a:r>
            <a:r>
              <a:rPr lang="zh-CN" altLang="en-US" sz="500" dirty="0"/>
              <a:t>. Minimax properties:</a:t>
            </a:r>
          </a:p>
          <a:p>
            <a:r>
              <a:rPr lang="zh-CN" altLang="en-US" sz="500" dirty="0"/>
              <a:t>   1. Optimal against perfect player. Sub-optimal otherwise.</a:t>
            </a:r>
          </a:p>
          <a:p>
            <a:r>
              <a:rPr lang="zh-CN" altLang="en-US" sz="500" dirty="0"/>
              <a:t>   2. Time: O(b^m), Space: O(bm)</a:t>
            </a:r>
          </a:p>
          <a:p>
            <a:r>
              <a:rPr lang="en-US" altLang="zh-CN" sz="500" dirty="0"/>
              <a:t>5</a:t>
            </a:r>
            <a:r>
              <a:rPr lang="zh-CN" altLang="en-US" sz="500" dirty="0"/>
              <a:t>. Alpha-Beta Pruning</a:t>
            </a:r>
          </a:p>
          <a:p>
            <a:r>
              <a:rPr lang="zh-CN" altLang="en-US" sz="500" dirty="0"/>
              <a:t>   1. Algorithm: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26C981-5201-0623-DC42-3063A5A45A06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3719" y="2915116"/>
            <a:ext cx="2100303" cy="8771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312305A-4C45-4C8A-F47E-EA454746A9FB}"/>
              </a:ext>
            </a:extLst>
          </p:cNvPr>
          <p:cNvSpPr txBox="1"/>
          <p:nvPr/>
        </p:nvSpPr>
        <p:spPr>
          <a:xfrm>
            <a:off x="5061362" y="3792252"/>
            <a:ext cx="233885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   </a:t>
            </a:r>
            <a:r>
              <a:rPr lang="en-US" altLang="zh-CN" sz="500" dirty="0"/>
              <a:t>2</a:t>
            </a:r>
            <a:r>
              <a:rPr lang="zh-CN" altLang="en-US" sz="500" dirty="0"/>
              <a:t>. Properties: </a:t>
            </a:r>
          </a:p>
          <a:p>
            <a:r>
              <a:rPr lang="zh-CN" altLang="en-US" sz="500" dirty="0"/>
              <a:t>      1. Meaning of Alpha: maximum reward for MAX players, best option so far for MAX player</a:t>
            </a:r>
          </a:p>
          <a:p>
            <a:r>
              <a:rPr lang="zh-CN" altLang="en-US" sz="500" dirty="0"/>
              <a:t>      2. Meaning of Beta: minimum loss for MIN players, best option so far for MIN player</a:t>
            </a:r>
          </a:p>
          <a:p>
            <a:r>
              <a:rPr lang="zh-CN" altLang="en-US" sz="500" dirty="0"/>
              <a:t>      3. Have no effect on root value; intermediate values might be wrong.</a:t>
            </a:r>
          </a:p>
          <a:p>
            <a:r>
              <a:rPr lang="zh-CN" altLang="en-US" sz="500" dirty="0"/>
              <a:t>      4. With perfect ordering, time complexity drops to O(b^</a:t>
            </a:r>
            <a:r>
              <a:rPr lang="en-US" altLang="zh-CN" sz="500" dirty="0"/>
              <a:t>(</a:t>
            </a:r>
            <a:r>
              <a:rPr lang="zh-CN" altLang="en-US" sz="500" dirty="0"/>
              <a:t>m/2</a:t>
            </a:r>
            <a:r>
              <a:rPr lang="en-US" altLang="zh-CN" sz="500" dirty="0"/>
              <a:t>)</a:t>
            </a:r>
            <a:r>
              <a:rPr lang="zh-CN" altLang="en-US" sz="500" dirty="0"/>
              <a:t>)</a:t>
            </a:r>
          </a:p>
          <a:p>
            <a:r>
              <a:rPr lang="en-US" altLang="zh-CN" sz="500" dirty="0"/>
              <a:t>6</a:t>
            </a:r>
            <a:r>
              <a:rPr lang="zh-CN" altLang="en-US" sz="500" dirty="0"/>
              <a:t>. Depth-Limited Minimax: replace terminal utilities with an evaluation function for non-terminate positions</a:t>
            </a:r>
          </a:p>
          <a:p>
            <a:r>
              <a:rPr lang="zh-CN" altLang="en-US" sz="500" dirty="0"/>
              <a:t>   1. Evaluation Functions: weighted sum of features observed</a:t>
            </a:r>
          </a:p>
          <a:p>
            <a:r>
              <a:rPr lang="en-US" altLang="zh-CN" sz="500" dirty="0"/>
              <a:t>7</a:t>
            </a:r>
            <a:r>
              <a:rPr lang="zh-CN" altLang="en-US" sz="500" dirty="0"/>
              <a:t>. Iterative Deepening: run minimax with depth_limit = 1, 2, 3, ... until timeout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326F6-A029-7606-4787-087FC02806DE}"/>
              </a:ext>
            </a:extLst>
          </p:cNvPr>
          <p:cNvSpPr txBox="1"/>
          <p:nvPr/>
        </p:nvSpPr>
        <p:spPr>
          <a:xfrm>
            <a:off x="5019474" y="4675958"/>
            <a:ext cx="22573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Lec7: Game Trees (</a:t>
            </a:r>
            <a:r>
              <a:rPr lang="en-US" altLang="zh-CN" sz="900" b="1" dirty="0" err="1"/>
              <a:t>Expectimax</a:t>
            </a:r>
            <a:r>
              <a:rPr lang="en-US" altLang="zh-CN" sz="900" b="1" dirty="0"/>
              <a:t>, Utilities)</a:t>
            </a:r>
            <a:endParaRPr lang="zh-CN" altLang="en-US" sz="9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C90CFE-3D91-F64E-884E-368BF52490BB}"/>
              </a:ext>
            </a:extLst>
          </p:cNvPr>
          <p:cNvSpPr txBox="1"/>
          <p:nvPr/>
        </p:nvSpPr>
        <p:spPr>
          <a:xfrm>
            <a:off x="5064358" y="4840405"/>
            <a:ext cx="137616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1. </a:t>
            </a:r>
            <a:r>
              <a:rPr lang="zh-CN" altLang="en-US" sz="500" dirty="0"/>
              <a:t>Expetimax Algorithm: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02B9B0E-DC33-777F-B2C1-BBB860214B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81840" y="4980700"/>
            <a:ext cx="2064062" cy="90539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A745FCF-6F0F-7150-5669-71A38611768E}"/>
              </a:ext>
            </a:extLst>
          </p:cNvPr>
          <p:cNvSpPr txBox="1"/>
          <p:nvPr/>
        </p:nvSpPr>
        <p:spPr>
          <a:xfrm>
            <a:off x="5069606" y="5892847"/>
            <a:ext cx="13761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2. Assumptions vs Reality</a:t>
            </a:r>
            <a:r>
              <a:rPr lang="zh-CN" altLang="en-US" sz="500" dirty="0"/>
              <a:t>:</a:t>
            </a:r>
            <a:endParaRPr lang="en-US" altLang="zh-CN" sz="500" dirty="0"/>
          </a:p>
          <a:p>
            <a:r>
              <a:rPr lang="en-US" altLang="zh-CN" sz="500" dirty="0"/>
              <a:t>     Rational &amp; Irrational Agents</a:t>
            </a:r>
            <a:endParaRPr lang="zh-CN" altLang="en-US" sz="500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7491B33-76B3-CE83-8C67-B532E0408C8D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721" y="5919233"/>
            <a:ext cx="1653181" cy="91455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40A2478-302E-65FA-49B7-803B195C7837}"/>
              </a:ext>
            </a:extLst>
          </p:cNvPr>
          <p:cNvSpPr txBox="1"/>
          <p:nvPr/>
        </p:nvSpPr>
        <p:spPr>
          <a:xfrm>
            <a:off x="5085726" y="6800897"/>
            <a:ext cx="137616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3. Axioms of Rationality</a:t>
            </a:r>
            <a:endParaRPr lang="zh-CN" altLang="en-US" sz="5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2C567FE-2951-8BE8-4C56-2F94A8481C2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7640" y="6929442"/>
            <a:ext cx="1390359" cy="90281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E40CE2C8-380E-1018-76E3-6B2CAE7357B7}"/>
              </a:ext>
            </a:extLst>
          </p:cNvPr>
          <p:cNvSpPr txBox="1"/>
          <p:nvPr/>
        </p:nvSpPr>
        <p:spPr>
          <a:xfrm>
            <a:off x="5063704" y="7806897"/>
            <a:ext cx="226506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4. MEU Principle</a:t>
            </a:r>
          </a:p>
          <a:p>
            <a:r>
              <a:rPr lang="en-US" altLang="zh-CN" sz="500" dirty="0"/>
              <a:t>    Given any preferences satisfying these constraints, </a:t>
            </a:r>
          </a:p>
          <a:p>
            <a:r>
              <a:rPr lang="en-US" altLang="zh-CN" sz="500" dirty="0"/>
              <a:t>     there exists a real valued function U </a:t>
            </a:r>
            <a:r>
              <a:rPr lang="en-US" altLang="zh-CN" sz="500" dirty="0" err="1"/>
              <a:t>s.t.</a:t>
            </a:r>
            <a:r>
              <a:rPr lang="en-US" altLang="zh-CN" sz="500" dirty="0"/>
              <a:t>:</a:t>
            </a:r>
            <a:endParaRPr lang="zh-CN" altLang="en-US" sz="500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0F3C2BCA-7A37-020F-5CFB-0175B52A3EB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16293" y="8092056"/>
            <a:ext cx="1057283" cy="196412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F850BF20-3EC2-AFC7-48CE-AE7F57242852}"/>
              </a:ext>
            </a:extLst>
          </p:cNvPr>
          <p:cNvSpPr txBox="1"/>
          <p:nvPr/>
        </p:nvSpPr>
        <p:spPr>
          <a:xfrm>
            <a:off x="5056696" y="8257195"/>
            <a:ext cx="223111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00" dirty="0">
                <a:cs typeface="Open Sans" panose="020B0606030504020204" pitchFamily="34" charset="0"/>
              </a:rPr>
              <a:t>5. </a:t>
            </a:r>
            <a:r>
              <a:rPr lang="zh-CN" altLang="en-US" sz="500" dirty="0">
                <a:cs typeface="Open Sans" panose="020B0606030504020204" pitchFamily="34" charset="0"/>
              </a:rPr>
              <a:t>Risk-adverse v.s. Risk-prone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1. Def. L = [p, X, 1-p, Y]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2. If U(L) &lt; U(EMV(L)), risk-adverse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     Where U(L) = pU(X) + (1-p)U(Y), U(EMV(L)) = U(pX + (1-p)Y)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     i.e. if U is concave, like y=log2x, then risk-adverse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3. Otherwise, risk-prone.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     i.e. if U is convex, like y=x^2, then risk-prone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214B81-0524-F077-4B3C-FCA2ED27A3A3}"/>
              </a:ext>
            </a:extLst>
          </p:cNvPr>
          <p:cNvSpPr txBox="1"/>
          <p:nvPr/>
        </p:nvSpPr>
        <p:spPr>
          <a:xfrm>
            <a:off x="5054541" y="8818820"/>
            <a:ext cx="22573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Lec8-9: Markov Decision Process</a:t>
            </a:r>
            <a:endParaRPr lang="zh-CN" altLang="en-US" sz="9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1CF1F0E-F318-D29B-3EAB-2AE5B9D70C18}"/>
              </a:ext>
            </a:extLst>
          </p:cNvPr>
          <p:cNvSpPr txBox="1"/>
          <p:nvPr/>
        </p:nvSpPr>
        <p:spPr>
          <a:xfrm>
            <a:off x="5071528" y="8995356"/>
            <a:ext cx="25065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1. MDP World: Noisy movement, maze-like problem, receives rewards.</a:t>
            </a:r>
          </a:p>
          <a:p>
            <a:r>
              <a:rPr lang="zh-CN" altLang="en-US" sz="500" dirty="0"/>
              <a:t>   1. "Markov": Successor only depends on current state (not the history)</a:t>
            </a:r>
          </a:p>
          <a:p>
            <a:r>
              <a:rPr lang="zh-CN" altLang="en-US" sz="500" dirty="0"/>
              <a:t>2. MDP World Definition:</a:t>
            </a:r>
          </a:p>
          <a:p>
            <a:r>
              <a:rPr lang="zh-CN" altLang="en-US" sz="500" dirty="0"/>
              <a:t>   1. States, Actions</a:t>
            </a:r>
          </a:p>
          <a:p>
            <a:r>
              <a:rPr lang="zh-CN" altLang="en-US" sz="500" dirty="0"/>
              <a:t>   2. Transition Function T(s, a, s') or Pr(s' | s, a), Reward Function R(s, a, s') </a:t>
            </a:r>
          </a:p>
          <a:p>
            <a:r>
              <a:rPr lang="zh-CN" altLang="en-US" sz="500" dirty="0"/>
              <a:t>   3. Start State, (Probably) Terminal State</a:t>
            </a:r>
          </a:p>
          <a:p>
            <a:r>
              <a:rPr lang="zh-CN" altLang="en-US" sz="500" dirty="0"/>
              <a:t>3. MDP Target: optimal policy pi*: S </a:t>
            </a:r>
            <a:r>
              <a:rPr lang="en-US" altLang="zh-CN" sz="500" dirty="0"/>
              <a:t>-&gt;</a:t>
            </a:r>
            <a:r>
              <a:rPr lang="zh-CN" altLang="en-US" sz="5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4298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D7EB29-D7A2-0753-1D4B-0129F073646D}"/>
              </a:ext>
            </a:extLst>
          </p:cNvPr>
          <p:cNvCxnSpPr>
            <a:cxnSpLocks/>
          </p:cNvCxnSpPr>
          <p:nvPr/>
        </p:nvCxnSpPr>
        <p:spPr>
          <a:xfrm>
            <a:off x="356135" y="296863"/>
            <a:ext cx="0" cy="945435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F47373F-5FF9-73E6-F6C7-5D28805F6E45}"/>
              </a:ext>
            </a:extLst>
          </p:cNvPr>
          <p:cNvCxnSpPr>
            <a:cxnSpLocks/>
          </p:cNvCxnSpPr>
          <p:nvPr/>
        </p:nvCxnSpPr>
        <p:spPr>
          <a:xfrm>
            <a:off x="7400222" y="309801"/>
            <a:ext cx="0" cy="942451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E2E2EF-4A1C-B58E-4B4F-0FE24CC88C50}"/>
              </a:ext>
            </a:extLst>
          </p:cNvPr>
          <p:cNvCxnSpPr>
            <a:cxnSpLocks/>
          </p:cNvCxnSpPr>
          <p:nvPr/>
        </p:nvCxnSpPr>
        <p:spPr>
          <a:xfrm>
            <a:off x="2689039" y="309801"/>
            <a:ext cx="0" cy="942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A4B077-E53F-08F2-77BD-5D9C4CE75AF0}"/>
              </a:ext>
            </a:extLst>
          </p:cNvPr>
          <p:cNvCxnSpPr>
            <a:cxnSpLocks/>
          </p:cNvCxnSpPr>
          <p:nvPr/>
        </p:nvCxnSpPr>
        <p:spPr>
          <a:xfrm>
            <a:off x="5051659" y="309801"/>
            <a:ext cx="0" cy="942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A85F6D9-1A4A-8769-19A5-8ADC54B1C5D1}"/>
              </a:ext>
            </a:extLst>
          </p:cNvPr>
          <p:cNvCxnSpPr>
            <a:cxnSpLocks/>
          </p:cNvCxnSpPr>
          <p:nvPr/>
        </p:nvCxnSpPr>
        <p:spPr>
          <a:xfrm flipV="1">
            <a:off x="356135" y="309801"/>
            <a:ext cx="7044087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3ACD57-2924-5211-B190-B95D8719FCBF}"/>
              </a:ext>
            </a:extLst>
          </p:cNvPr>
          <p:cNvCxnSpPr>
            <a:cxnSpLocks/>
          </p:cNvCxnSpPr>
          <p:nvPr/>
        </p:nvCxnSpPr>
        <p:spPr>
          <a:xfrm>
            <a:off x="356135" y="9734311"/>
            <a:ext cx="704408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3BFC38-F907-63FB-E4CC-0F9B3EED07B5}"/>
              </a:ext>
            </a:extLst>
          </p:cNvPr>
          <p:cNvGrpSpPr/>
          <p:nvPr/>
        </p:nvGrpSpPr>
        <p:grpSpPr>
          <a:xfrm>
            <a:off x="428699" y="329959"/>
            <a:ext cx="2221743" cy="1000274"/>
            <a:chOff x="428699" y="329959"/>
            <a:chExt cx="2221743" cy="10002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374646-630E-78FB-7238-3D22339CB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9" y="329959"/>
              <a:ext cx="1442995" cy="1000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4.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Discounting: Earlier is Better! No infinity rewards!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5.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MDP Search Trees: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1.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Value of State: expected utility starting in s and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acting optimally.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2.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Value of Q-State: expected utility starting out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having taken action a from state s and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(thereafter) acting optimally.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500" b="0" i="0" u="none" strike="noStrike" cap="none" normalizeH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    3.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Optimal Policy: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7DA5F13-B977-A37A-42AE-B717C306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409" y="783439"/>
              <a:ext cx="609787" cy="9331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4ABF471-4D4D-0975-336F-102B404AE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77" y="1090950"/>
              <a:ext cx="1145094" cy="9948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5C5C286-F97A-FF43-CCB0-50BB7BD3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705" y="1163935"/>
              <a:ext cx="165419" cy="9331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C445761-C2E1-A68D-BAA0-A877F6BA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458" y="484228"/>
              <a:ext cx="1205284" cy="8959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52E1B30-A031-2A23-0069-F7FAA765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6272" y="417671"/>
              <a:ext cx="844170" cy="732596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E88BA7-3797-5D80-1D82-B6BF836594EB}"/>
              </a:ext>
            </a:extLst>
          </p:cNvPr>
          <p:cNvGrpSpPr/>
          <p:nvPr/>
        </p:nvGrpSpPr>
        <p:grpSpPr>
          <a:xfrm>
            <a:off x="346512" y="1205558"/>
            <a:ext cx="2288737" cy="1300943"/>
            <a:chOff x="346512" y="1205558"/>
            <a:chExt cx="2288737" cy="130094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3A3F7F-22F3-ACC4-EA37-655E7042EAC6}"/>
                </a:ext>
              </a:extLst>
            </p:cNvPr>
            <p:cNvSpPr txBox="1"/>
            <p:nvPr/>
          </p:nvSpPr>
          <p:spPr>
            <a:xfrm>
              <a:off x="346512" y="1205558"/>
              <a:ext cx="2288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6. Solving MDP Equations: Value Iteration</a:t>
              </a:r>
            </a:p>
            <a:p>
              <a:r>
                <a:rPr lang="en-US" altLang="zh-CN" sz="500" dirty="0"/>
                <a:t>   1. Bellman Equation:</a:t>
              </a:r>
            </a:p>
            <a:p>
              <a:r>
                <a:rPr lang="en-US" altLang="zh-CN" sz="500" dirty="0"/>
                <a:t>   2. Value Calculation:</a:t>
              </a:r>
            </a:p>
            <a:p>
              <a:r>
                <a:rPr lang="en-US" altLang="zh-CN" sz="500" dirty="0"/>
                <a:t>   3. Policy Extraction:</a:t>
              </a:r>
            </a:p>
            <a:p>
              <a:r>
                <a:rPr lang="en-US" altLang="zh-CN" sz="500" dirty="0"/>
                <a:t>   4. Complexity (of each iteration): O(S^2A)</a:t>
              </a:r>
            </a:p>
            <a:p>
              <a:r>
                <a:rPr lang="en-US" altLang="zh-CN" sz="500" dirty="0"/>
                <a:t>   5. Must converge to optimal values. Policy may converge much earlier.</a:t>
              </a:r>
            </a:p>
            <a:p>
              <a:r>
                <a:rPr lang="en-US" altLang="zh-CN" sz="500" dirty="0"/>
                <a:t>7. Solving MDP Equations: Q-Value Iteration</a:t>
              </a:r>
            </a:p>
            <a:p>
              <a:r>
                <a:rPr lang="en-US" altLang="zh-CN" sz="500" dirty="0"/>
                <a:t>   1. Bellman Equation:</a:t>
              </a:r>
            </a:p>
            <a:p>
              <a:r>
                <a:rPr lang="en-US" altLang="zh-CN" sz="500" dirty="0"/>
                <a:t>   2. Policy Extraction:</a:t>
              </a:r>
            </a:p>
            <a:p>
              <a:r>
                <a:rPr lang="en-US" altLang="zh-CN" sz="500" dirty="0"/>
                <a:t>8. MDP Policy </a:t>
              </a:r>
              <a:r>
                <a:rPr lang="en-US" altLang="zh-CN" sz="500" dirty="0" err="1"/>
                <a:t>Evalutaion</a:t>
              </a:r>
              <a:r>
                <a:rPr lang="en-US" altLang="zh-CN" sz="500" dirty="0"/>
                <a:t>: Evaluating V for fixed policy </a:t>
              </a:r>
            </a:p>
            <a:p>
              <a:r>
                <a:rPr lang="en-US" altLang="zh-CN" sz="500" dirty="0"/>
                <a:t>   1. Idea 1: remove the </a:t>
              </a:r>
              <a:r>
                <a:rPr lang="en-US" altLang="zh-CN" sz="500" dirty="0" err="1"/>
                <a:t>max'es</a:t>
              </a:r>
              <a:r>
                <a:rPr lang="en-US" altLang="zh-CN" sz="500" dirty="0"/>
                <a:t> from Bellman, iterating</a:t>
              </a:r>
            </a:p>
            <a:p>
              <a:r>
                <a:rPr lang="en-US" altLang="zh-CN" sz="500" dirty="0"/>
                <a:t> </a:t>
              </a:r>
              <a:endParaRPr lang="zh-CN" altLang="en-US" sz="5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51A44BE-92FD-C32B-1C03-623F886C6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8445" y="1317302"/>
              <a:ext cx="1344946" cy="9118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03FD476-F42A-667B-5B86-6DB9FCAB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3205" y="1472963"/>
              <a:ext cx="1375425" cy="92556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31849FF-ACEA-CFAF-0412-D77A47801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938" y="1783453"/>
              <a:ext cx="1361166" cy="774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F5BA174-C37D-E291-C116-F4C7A6AC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3204" y="1856696"/>
              <a:ext cx="658907" cy="72522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4E650A3-0DE2-B85F-5503-8D9543A9D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9578" y="2082213"/>
              <a:ext cx="1258266" cy="8886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049DBDB-AD2E-20E8-B56E-ECD81833E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3899" y="1403218"/>
              <a:ext cx="1301571" cy="81479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AD4B4D-C641-5682-3B92-10429E0D2431}"/>
                </a:ext>
              </a:extLst>
            </p:cNvPr>
            <p:cNvSpPr txBox="1"/>
            <p:nvPr/>
          </p:nvSpPr>
          <p:spPr>
            <a:xfrm>
              <a:off x="346512" y="2106391"/>
              <a:ext cx="18144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   2. Idea 2: is a linear system. Use a linear system solver.</a:t>
              </a:r>
            </a:p>
            <a:p>
              <a:r>
                <a:rPr lang="en-US" altLang="zh-CN" sz="500" dirty="0"/>
                <a:t>9. Solving MDP Equations: Policy Iteration</a:t>
              </a:r>
            </a:p>
            <a:p>
              <a:r>
                <a:rPr lang="en-US" altLang="zh-CN" sz="500" dirty="0"/>
                <a:t>   1. Idea: Update Policy &amp; Value meanwhile, much </a:t>
              </a:r>
              <a:r>
                <a:rPr lang="en-US" altLang="zh-CN" sz="500" dirty="0" err="1"/>
                <a:t>much</a:t>
              </a:r>
              <a:r>
                <a:rPr lang="en-US" altLang="zh-CN" sz="500" dirty="0"/>
                <a:t> faster!</a:t>
              </a:r>
            </a:p>
            <a:p>
              <a:r>
                <a:rPr lang="en-US" altLang="zh-CN" sz="500" dirty="0"/>
                <a:t>   2. Algorithm:</a:t>
              </a:r>
              <a:endParaRPr lang="zh-CN" altLang="en-US" sz="5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E63391F9-A989-32CD-4D82-803A97B9A96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r="15028"/>
          <a:stretch/>
        </p:blipFill>
        <p:spPr>
          <a:xfrm>
            <a:off x="470072" y="2461128"/>
            <a:ext cx="2041615" cy="92386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A911659-9E1F-AAE3-5ABF-09023EBC7E0F}"/>
              </a:ext>
            </a:extLst>
          </p:cNvPr>
          <p:cNvSpPr txBox="1"/>
          <p:nvPr/>
        </p:nvSpPr>
        <p:spPr>
          <a:xfrm>
            <a:off x="356136" y="3342411"/>
            <a:ext cx="1843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/>
              <a:t>Lec</a:t>
            </a:r>
            <a:r>
              <a:rPr lang="en-US" altLang="zh-CN" sz="900" b="1" dirty="0"/>
              <a:t> 10-11: Reinforcement Learning</a:t>
            </a:r>
            <a:endParaRPr lang="zh-CN" altLang="en-US" sz="9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684C19-BA52-FC77-2322-E336BFDECF16}"/>
              </a:ext>
            </a:extLst>
          </p:cNvPr>
          <p:cNvSpPr txBox="1"/>
          <p:nvPr/>
        </p:nvSpPr>
        <p:spPr>
          <a:xfrm>
            <a:off x="356135" y="3507117"/>
            <a:ext cx="2130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1. Intuition: Suppose we know nothing about the world. Don't know T or R.</a:t>
            </a:r>
            <a:endParaRPr lang="zh-CN" altLang="en-US" sz="5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6016BE4-38F2-FD55-56A7-3A56816687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9433" y="3632955"/>
            <a:ext cx="1232519" cy="51375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0220CA5-D711-DF37-636C-78AE93684729}"/>
              </a:ext>
            </a:extLst>
          </p:cNvPr>
          <p:cNvSpPr txBox="1"/>
          <p:nvPr/>
        </p:nvSpPr>
        <p:spPr>
          <a:xfrm>
            <a:off x="359049" y="4048174"/>
            <a:ext cx="231370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2</a:t>
            </a:r>
            <a:r>
              <a:rPr lang="zh-CN" altLang="en-US" sz="500" dirty="0"/>
              <a:t>. Passive RL I: Model-Based RL</a:t>
            </a:r>
          </a:p>
          <a:p>
            <a:r>
              <a:rPr lang="zh-CN" altLang="en-US" sz="500" dirty="0"/>
              <a:t>   1. Count outcomes s' for each s, a; Record R; </a:t>
            </a:r>
          </a:p>
          <a:p>
            <a:r>
              <a:rPr lang="zh-CN" altLang="en-US" sz="500" dirty="0"/>
              <a:t>   2. Calculate MDP through any iteration</a:t>
            </a:r>
          </a:p>
          <a:p>
            <a:r>
              <a:rPr lang="zh-CN" altLang="en-US" sz="500" dirty="0"/>
              <a:t>   3. Run policy. If not satisfied, add data and goto step 1</a:t>
            </a:r>
          </a:p>
          <a:p>
            <a:r>
              <a:rPr lang="en-US" altLang="zh-CN" sz="500" dirty="0"/>
              <a:t>3</a:t>
            </a:r>
            <a:r>
              <a:rPr lang="zh-CN" altLang="en-US" sz="500" dirty="0"/>
              <a:t>. Passive RL II: Model-Free RL (Direct Evaluation, Sample-Based Bellman Updates)</a:t>
            </a:r>
          </a:p>
          <a:p>
            <a:r>
              <a:rPr lang="zh-CN" altLang="en-US" sz="500" dirty="0"/>
              <a:t>   1. Intuition: Direct evaluation from samples. </a:t>
            </a:r>
            <a:endParaRPr lang="en-US" altLang="zh-CN" sz="500" dirty="0"/>
          </a:p>
          <a:p>
            <a:r>
              <a:rPr lang="en-US" altLang="zh-CN" sz="500" dirty="0"/>
              <a:t>        I</a:t>
            </a:r>
            <a:r>
              <a:rPr lang="zh-CN" altLang="en-US" sz="500" dirty="0"/>
              <a:t>mprove our estimate of V by computing averages of samples.</a:t>
            </a:r>
          </a:p>
          <a:p>
            <a:r>
              <a:rPr lang="zh-CN" altLang="en-US" sz="500" dirty="0"/>
              <a:t>   2. Input: fixed policy pi(s)</a:t>
            </a:r>
          </a:p>
          <a:p>
            <a:r>
              <a:rPr lang="zh-CN" altLang="en-US" sz="500" dirty="0"/>
              <a:t>   3. Act according to pi. Each time we visit a state,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write down what the sum of discounted rewards turned out to be.</a:t>
            </a:r>
          </a:p>
          <a:p>
            <a:r>
              <a:rPr lang="zh-CN" altLang="en-US" sz="500" dirty="0"/>
              <a:t>   4. Average the samples, we get estimate of V(s)</a:t>
            </a:r>
          </a:p>
          <a:p>
            <a:endParaRPr lang="zh-CN" altLang="en-US" sz="500" dirty="0"/>
          </a:p>
          <a:p>
            <a:r>
              <a:rPr lang="zh-CN" altLang="en-US" sz="500" dirty="0"/>
              <a:t> 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496A105-3AFC-29CD-753C-463A33F817F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5570"/>
          <a:stretch/>
        </p:blipFill>
        <p:spPr>
          <a:xfrm>
            <a:off x="732370" y="4950237"/>
            <a:ext cx="1448887" cy="7648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7DD99585-E3F6-F214-C000-6DE68DF4B2C8}"/>
              </a:ext>
            </a:extLst>
          </p:cNvPr>
          <p:cNvSpPr txBox="1"/>
          <p:nvPr/>
        </p:nvSpPr>
        <p:spPr>
          <a:xfrm>
            <a:off x="421355" y="5633845"/>
            <a:ext cx="229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5. </a:t>
            </a:r>
            <a:r>
              <a:rPr lang="zh-CN" altLang="en-US" sz="500" dirty="0"/>
              <a:t>Problem: wastes information about state connections. </a:t>
            </a:r>
            <a:endParaRPr lang="en-US" altLang="zh-CN" sz="500" dirty="0"/>
          </a:p>
          <a:p>
            <a:r>
              <a:rPr lang="en-US" altLang="zh-CN" sz="500" dirty="0"/>
              <a:t>    </a:t>
            </a:r>
            <a:r>
              <a:rPr lang="zh-CN" altLang="en-US" sz="500" dirty="0"/>
              <a:t>Each state learned separately. Takes long time.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20D66F4-C8FC-6E46-E5E0-0C91212499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7336" y="5861438"/>
            <a:ext cx="2009510" cy="804310"/>
          </a:xfrm>
          <a:prstGeom prst="rect">
            <a:avLst/>
          </a:prstGeom>
        </p:spPr>
      </p:pic>
      <p:sp>
        <p:nvSpPr>
          <p:cNvPr id="48" name="Rectangle 2">
            <a:extLst>
              <a:ext uri="{FF2B5EF4-FFF2-40B4-BE49-F238E27FC236}">
                <a16:creationId xmlns:a16="http://schemas.microsoft.com/office/drawing/2014/main" id="{BDEB7DBF-D3B0-A3B9-CEFF-AE3BDB4D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77" y="6714329"/>
            <a:ext cx="2211703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4.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Passive RL II: Model-Free RL (Temporal Difference Learning)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500" dirty="0">
                <a:solidFill>
                  <a:srgbClr val="333333"/>
                </a:solidFill>
                <a:cs typeface="Open Sans" panose="020B0606030504020204" pitchFamily="34" charset="0"/>
              </a:rPr>
              <a:t>    1.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Intuition: learn from everywhere / every experience.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Recent samples are more important.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2AA1885-71F8-CDA6-8666-687B00E3E9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8986" y="6865094"/>
            <a:ext cx="672860" cy="8155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845EFBC-2481-5FEA-B47C-77CD4DB974A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590" y="6938271"/>
            <a:ext cx="1267021" cy="18508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B74F222-17D8-81FA-CE3B-64F18636DEE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4955" y="7134107"/>
            <a:ext cx="1823834" cy="49422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59B1FA9D-3EBA-B7D1-80FF-FCA88517FBE1}"/>
              </a:ext>
            </a:extLst>
          </p:cNvPr>
          <p:cNvSpPr txBox="1"/>
          <p:nvPr/>
        </p:nvSpPr>
        <p:spPr>
          <a:xfrm>
            <a:off x="342939" y="7044619"/>
            <a:ext cx="25187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    2. Update:</a:t>
            </a:r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zh-CN" altLang="en-US" sz="500" dirty="0"/>
          </a:p>
          <a:p>
            <a:r>
              <a:rPr lang="zh-CN" altLang="en-US" sz="500" dirty="0"/>
              <a:t>    3. Decreasing learning rate (alpha) converges</a:t>
            </a:r>
          </a:p>
          <a:p>
            <a:r>
              <a:rPr lang="zh-CN" altLang="en-US" sz="500" dirty="0"/>
              <a:t>    4. Problem: Can't do policy extraction, can't calculate Q(s, a) without T or R</a:t>
            </a:r>
          </a:p>
          <a:p>
            <a:r>
              <a:rPr lang="zh-CN" altLang="en-US" sz="500" dirty="0"/>
              <a:t>    5. Idea: learn Q-values directly! Make action selection model-free too!</a:t>
            </a:r>
          </a:p>
          <a:p>
            <a:r>
              <a:rPr lang="zh-CN" altLang="en-US" sz="500" dirty="0"/>
              <a:t>5. Passive RL III: Model-Free RL (Q-Learning + Time Difference Learning)</a:t>
            </a:r>
          </a:p>
          <a:p>
            <a:r>
              <a:rPr lang="zh-CN" altLang="en-US" sz="500" dirty="0"/>
              <a:t>    1. Intuition: Learn as you go.</a:t>
            </a:r>
          </a:p>
          <a:p>
            <a:r>
              <a:rPr lang="zh-CN" altLang="en-US" sz="500" dirty="0"/>
              <a:t>    2. Update:</a:t>
            </a:r>
          </a:p>
          <a:p>
            <a:r>
              <a:rPr lang="zh-CN" altLang="en-US" sz="500" dirty="0"/>
              <a:t>        1. Receive a sample (s, a, s', r)</a:t>
            </a:r>
          </a:p>
          <a:p>
            <a:r>
              <a:rPr lang="zh-CN" altLang="en-US" sz="500" dirty="0"/>
              <a:t>        2. Let sample =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3. Incorporate new estimate into a running average: </a:t>
            </a:r>
            <a:endParaRPr lang="en-US" altLang="zh-CN" sz="500" dirty="0"/>
          </a:p>
          <a:p>
            <a:endParaRPr lang="zh-CN" altLang="en-US" sz="500" dirty="0"/>
          </a:p>
          <a:p>
            <a:r>
              <a:rPr lang="zh-CN" altLang="en-US" sz="500" dirty="0"/>
              <a:t>        4. Another representation: </a:t>
            </a:r>
            <a:endParaRPr lang="en-US" altLang="zh-CN" sz="500" dirty="0"/>
          </a:p>
          <a:p>
            <a:r>
              <a:rPr lang="en-US" altLang="zh-CN" sz="500" dirty="0"/>
              <a:t>            </a:t>
            </a:r>
            <a:r>
              <a:rPr lang="zh-CN" altLang="en-US" sz="500" dirty="0"/>
              <a:t>where diff = sample - orig</a:t>
            </a:r>
          </a:p>
          <a:p>
            <a:r>
              <a:rPr lang="zh-CN" altLang="en-US" sz="500" dirty="0"/>
              <a:t>    3. This is off-policy learning!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D6C8900-3DBC-AAFB-63F3-800BE9750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705" y="8162212"/>
            <a:ext cx="715404" cy="6989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BF18DBDF-0916-9060-76AC-BA4204FC59F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6422" y="8387789"/>
            <a:ext cx="896359" cy="8229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88AA95-A23A-6BB4-0077-3B995B3018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0881" y="8313701"/>
            <a:ext cx="976221" cy="74088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B2A20B76-1CEF-8730-14AB-91C043E80670}"/>
              </a:ext>
            </a:extLst>
          </p:cNvPr>
          <p:cNvSpPr txBox="1"/>
          <p:nvPr/>
        </p:nvSpPr>
        <p:spPr>
          <a:xfrm>
            <a:off x="342939" y="8581169"/>
            <a:ext cx="2307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6. </a:t>
            </a:r>
            <a:r>
              <a:rPr lang="zh-CN" altLang="en-US" sz="500" dirty="0"/>
              <a:t>Active RL: How to act to collect data</a:t>
            </a:r>
          </a:p>
          <a:p>
            <a:r>
              <a:rPr lang="zh-CN" altLang="en-US" sz="500" dirty="0"/>
              <a:t>    1. Exploration schemes: eps-greedy</a:t>
            </a:r>
          </a:p>
          <a:p>
            <a:r>
              <a:rPr lang="zh-CN" altLang="en-US" sz="500" dirty="0"/>
              <a:t>        1. With probability </a:t>
            </a:r>
            <a:r>
              <a:rPr lang="en-US" altLang="zh-CN" sz="500" dirty="0"/>
              <a:t>eps, </a:t>
            </a:r>
            <a:r>
              <a:rPr lang="zh-CN" altLang="en-US" sz="500" dirty="0"/>
              <a:t>act randomly from all options</a:t>
            </a:r>
          </a:p>
          <a:p>
            <a:r>
              <a:rPr lang="zh-CN" altLang="en-US" sz="500" dirty="0"/>
              <a:t>        2. With probability </a:t>
            </a:r>
            <a:r>
              <a:rPr lang="en-US" altLang="zh-CN" sz="500" dirty="0"/>
              <a:t>1 – eps, </a:t>
            </a:r>
            <a:r>
              <a:rPr lang="zh-CN" altLang="en-US" sz="500" dirty="0"/>
              <a:t>act on current policy</a:t>
            </a:r>
          </a:p>
          <a:p>
            <a:r>
              <a:rPr lang="zh-CN" altLang="en-US" sz="500" dirty="0"/>
              <a:t>    2. Exploration functions: use an optimistic utility instead of real utility</a:t>
            </a:r>
          </a:p>
          <a:p>
            <a:r>
              <a:rPr lang="zh-CN" altLang="en-US" sz="500" dirty="0"/>
              <a:t>        1. Def. optimistic utility</a:t>
            </a:r>
            <a:endParaRPr lang="en-US" altLang="zh-CN" sz="500" dirty="0"/>
          </a:p>
          <a:p>
            <a:r>
              <a:rPr lang="en-US" altLang="zh-CN" sz="500" dirty="0"/>
              <a:t>            </a:t>
            </a:r>
            <a:r>
              <a:rPr lang="zh-CN" altLang="en-US" sz="500" dirty="0"/>
              <a:t>suppose u = value estimate, n = visit count</a:t>
            </a:r>
          </a:p>
          <a:p>
            <a:r>
              <a:rPr lang="zh-CN" altLang="en-US" sz="500" dirty="0"/>
              <a:t>        2. Modified Q-Update:</a:t>
            </a:r>
          </a:p>
          <a:p>
            <a:r>
              <a:rPr lang="zh-CN" altLang="en-US" sz="500" dirty="0"/>
              <a:t>3. Measuring total mistake cost: sum of difference between expected rewards and suboptimality rewards. 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62C90E6-2A84-B9A6-1F24-F3D3EF039BF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59609" y="8993089"/>
            <a:ext cx="514236" cy="9479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FEE2687-9B99-7BCF-E740-14F862B5569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37643" y="9161173"/>
            <a:ext cx="1414862" cy="88706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E053FD3B-6C59-EF8C-A49B-9B8338F5047E}"/>
              </a:ext>
            </a:extLst>
          </p:cNvPr>
          <p:cNvSpPr txBox="1"/>
          <p:nvPr/>
        </p:nvSpPr>
        <p:spPr>
          <a:xfrm>
            <a:off x="2689039" y="329959"/>
            <a:ext cx="2245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7. </a:t>
            </a:r>
            <a:r>
              <a:rPr lang="zh-CN" altLang="en-US" sz="500" dirty="0"/>
              <a:t>Scaling up RL: Approximate Q Learning</a:t>
            </a:r>
          </a:p>
          <a:p>
            <a:r>
              <a:rPr lang="zh-CN" altLang="en-US" sz="500" dirty="0"/>
              <a:t>     1. State space too large &amp; sparse? </a:t>
            </a:r>
            <a:endParaRPr lang="en-US" altLang="zh-CN" sz="500" dirty="0"/>
          </a:p>
          <a:p>
            <a:r>
              <a:rPr lang="en-US" altLang="zh-CN" sz="500" dirty="0"/>
              <a:t>         </a:t>
            </a:r>
            <a:r>
              <a:rPr lang="zh-CN" altLang="en-US" sz="500" dirty="0"/>
              <a:t>Use linear functions to approximately learn Q(s,a) or V(s)</a:t>
            </a:r>
          </a:p>
          <a:p>
            <a:r>
              <a:rPr lang="zh-CN" altLang="en-US" sz="500" dirty="0"/>
              <a:t>     2. Definition: </a:t>
            </a:r>
          </a:p>
          <a:p>
            <a:r>
              <a:rPr lang="zh-CN" altLang="en-US" sz="500" dirty="0"/>
              <a:t>     3. Q-learning with linear Q-fuctions:</a:t>
            </a:r>
          </a:p>
          <a:p>
            <a:r>
              <a:rPr lang="zh-CN" altLang="en-US" sz="500" dirty="0"/>
              <a:t>          Transition := (s, a, r, s')</a:t>
            </a:r>
          </a:p>
          <a:p>
            <a:r>
              <a:rPr lang="zh-CN" altLang="en-US" sz="500" dirty="0"/>
              <a:t>          Difference := </a:t>
            </a:r>
          </a:p>
          <a:p>
            <a:r>
              <a:rPr lang="zh-CN" altLang="en-US" sz="500" dirty="0"/>
              <a:t>          Approx. Update weight: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6EF90EB-D952-E3EC-8269-BF850C5E4DA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01147" y="602758"/>
            <a:ext cx="986802" cy="7524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63520FEA-6FB3-5C48-A613-C536ECE00BC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68669" y="829641"/>
            <a:ext cx="825824" cy="80409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45281DCA-E2FE-D098-7ED1-3AA6C3CCB78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9919" y="911929"/>
            <a:ext cx="1005153" cy="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</TotalTime>
  <Words>2759</Words>
  <Application>Microsoft Office PowerPoint</Application>
  <PresentationFormat>自定义</PresentationFormat>
  <Paragraphs>247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Cascadia Code</vt:lpstr>
      <vt:lpstr>Open Sans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Xie</dc:creator>
  <cp:lastModifiedBy>Simon Xie</cp:lastModifiedBy>
  <cp:revision>13</cp:revision>
  <dcterms:created xsi:type="dcterms:W3CDTF">2024-10-16T02:26:35Z</dcterms:created>
  <dcterms:modified xsi:type="dcterms:W3CDTF">2024-10-17T06:17:45Z</dcterms:modified>
</cp:coreProperties>
</file>