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1"/>
  </p:notesMasterIdLst>
  <p:sldIdLst>
    <p:sldId id="256" r:id="rId6"/>
    <p:sldId id="271" r:id="rId7"/>
    <p:sldId id="287" r:id="rId8"/>
    <p:sldId id="274" r:id="rId9"/>
    <p:sldId id="280" r:id="rId10"/>
    <p:sldId id="286" r:id="rId11"/>
    <p:sldId id="284" r:id="rId12"/>
    <p:sldId id="275" r:id="rId13"/>
    <p:sldId id="277" r:id="rId14"/>
    <p:sldId id="282" r:id="rId15"/>
    <p:sldId id="281" r:id="rId16"/>
    <p:sldId id="285" r:id="rId17"/>
    <p:sldId id="272" r:id="rId18"/>
    <p:sldId id="283" r:id="rId19"/>
    <p:sldId id="279" r:id="rId20"/>
  </p:sldIdLst>
  <p:sldSz cx="16256000" cy="11506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netsov Semen Andreevich" initials="YSA" lastIdx="2" clrIdx="0">
    <p:extLst>
      <p:ext uri="{19B8F6BF-5375-455C-9EA6-DF929625EA0E}">
        <p15:presenceInfo xmlns:p15="http://schemas.microsoft.com/office/powerpoint/2012/main" userId="Yasnetsov Semen Andreev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8C"/>
    <a:srgbClr val="393C42"/>
    <a:srgbClr val="616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39" d="100"/>
          <a:sy n="39" d="100"/>
        </p:scale>
        <p:origin x="11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40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37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43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64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77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04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09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7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fo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8425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08425" y="3912973"/>
            <a:ext cx="5594505" cy="395392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E1E8C"/>
                </a:solidFill>
              </a:defRPr>
            </a:lvl1pPr>
            <a:lvl2pPr>
              <a:defRPr sz="2800">
                <a:solidFill>
                  <a:srgbClr val="1E1E8C"/>
                </a:solidFill>
              </a:defRPr>
            </a:lvl2pPr>
            <a:lvl3pPr>
              <a:defRPr sz="2800">
                <a:solidFill>
                  <a:srgbClr val="1E1E8C"/>
                </a:solidFill>
              </a:defRPr>
            </a:lvl3pPr>
            <a:lvl4pPr>
              <a:defRPr sz="2800">
                <a:solidFill>
                  <a:srgbClr val="1E1E8C"/>
                </a:solidFill>
              </a:defRPr>
            </a:lvl4pPr>
            <a:lvl5pPr>
              <a:defRPr sz="2800">
                <a:solidFill>
                  <a:srgbClr val="1E1E8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608425" y="654835"/>
            <a:ext cx="5937853" cy="2785379"/>
          </a:xfrm>
          <a:prstGeom prst="rect">
            <a:avLst/>
          </a:prstGeom>
        </p:spPr>
        <p:txBody>
          <a:bodyPr anchor="t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6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pic>
        <p:nvPicPr>
          <p:cNvPr id="17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20090"/>
          <a:stretch>
            <a:fillRect/>
          </a:stretch>
        </p:blipFill>
        <p:spPr>
          <a:xfrm>
            <a:off x="-57862" y="-1"/>
            <a:ext cx="9088915" cy="11506201"/>
          </a:xfrm>
          <a:prstGeom prst="rect">
            <a:avLst/>
          </a:prstGeom>
          <a:ln w="3175">
            <a:miter lim="400000"/>
          </a:ln>
        </p:spPr>
      </p:pic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44784" y="10963863"/>
            <a:ext cx="358447" cy="342494"/>
          </a:xfrm>
          <a:prstGeom prst="rect">
            <a:avLst/>
          </a:prstGeom>
        </p:spPr>
        <p:txBody>
          <a:bodyPr wrap="none" anchor="t"/>
          <a:lstStyle>
            <a:lvl1pPr algn="ctr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tex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305" y="1563178"/>
            <a:ext cx="4256379" cy="899908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idx="13"/>
          </p:nvPr>
        </p:nvSpPr>
        <p:spPr>
          <a:xfrm>
            <a:off x="5640313" y="1572581"/>
            <a:ext cx="9969878" cy="9000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Asset 3@3x.png" descr="4Asset 3@3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44094" y="455703"/>
            <a:ext cx="1655798" cy="509159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305" y="1563178"/>
            <a:ext cx="7022429" cy="89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Line"/>
          <p:cNvSpPr/>
          <p:nvPr/>
        </p:nvSpPr>
        <p:spPr>
          <a:xfrm>
            <a:off x="1148755" y="1159648"/>
            <a:ext cx="14454514" cy="1"/>
          </a:xfrm>
          <a:prstGeom prst="line">
            <a:avLst/>
          </a:prstGeom>
          <a:ln w="12700">
            <a:solidFill>
              <a:srgbClr val="D6D5D5"/>
            </a:solidFill>
            <a:miter lim="400000"/>
          </a:ln>
        </p:spPr>
        <p:txBody>
          <a:bodyPr lIns="59893" tIns="59893" rIns="59893" bIns="59893" anchor="ctr"/>
          <a:lstStyle/>
          <a:p>
            <a:pPr>
              <a:defRPr sz="2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049079" y="10692088"/>
            <a:ext cx="656176" cy="310289"/>
          </a:xfrm>
          <a:prstGeom prst="rect">
            <a:avLst/>
          </a:prstGeom>
          <a:ln w="3175">
            <a:miter lim="400000"/>
          </a:ln>
        </p:spPr>
        <p:txBody>
          <a:bodyPr lIns="59893" tIns="59893" rIns="59893" bIns="59893" anchor="ctr">
            <a:spAutoFit/>
          </a:bodyPr>
          <a:lstStyle>
            <a:lvl1pPr algn="r">
              <a:defRPr sz="1200" b="0"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 spd="med"/>
  <p:txStyles>
    <p:titleStyle>
      <a:lvl1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9pPr>
    </p:titleStyle>
    <p:bodyStyle>
      <a:lvl1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3556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7112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0668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4224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228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457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685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9144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11430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1371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600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828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docs.gitlab.com/runner/register/#windows" TargetMode="External"/><Relationship Id="rId7" Type="http://schemas.openxmlformats.org/officeDocument/2006/relationships/hyperlink" Target="https://docs.gitlab.com/ee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lab.com/runner/executors/" TargetMode="External"/><Relationship Id="rId5" Type="http://schemas.openxmlformats.org/officeDocument/2006/relationships/hyperlink" Target="https://confluence.psbnk.msk.ru/pages/viewpage.action?pageId=244085672" TargetMode="External"/><Relationship Id="rId4" Type="http://schemas.openxmlformats.org/officeDocument/2006/relationships/hyperlink" Target="https://confluence.psbnk.msk.ru/pages/viewpage.action?pageId=19510703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8763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2693" y="1663022"/>
            <a:ext cx="5304007" cy="4515356"/>
          </a:xfrm>
        </p:spPr>
        <p:txBody>
          <a:bodyPr>
            <a:noAutofit/>
          </a:bodyPr>
          <a:lstStyle/>
          <a:p>
            <a:r>
              <a:rPr lang="ru" sz="4000" dirty="0" smtClean="0">
                <a:solidFill>
                  <a:srgbClr val="002060"/>
                </a:solidFill>
              </a:rPr>
              <a:t>Автоматизация нагрузочного тестирования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ru-RU" sz="4000" dirty="0" smtClean="0">
                <a:solidFill>
                  <a:srgbClr val="002060"/>
                </a:solidFill>
              </a:rPr>
              <a:t/>
            </a:r>
            <a:br>
              <a:rPr lang="ru-RU" sz="4000" dirty="0" smtClean="0">
                <a:solidFill>
                  <a:srgbClr val="002060"/>
                </a:solidFill>
              </a:rPr>
            </a:br>
            <a:r>
              <a:rPr lang="ru-RU" sz="4000" dirty="0" smtClean="0">
                <a:solidFill>
                  <a:srgbClr val="002060"/>
                </a:solidFill>
              </a:rPr>
              <a:t>с помощью </a:t>
            </a:r>
            <a:br>
              <a:rPr lang="ru-RU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GitLab-CI</a:t>
            </a:r>
            <a:r>
              <a:rPr lang="ru-RU" sz="4000" dirty="0" smtClean="0">
                <a:solidFill>
                  <a:srgbClr val="002060"/>
                </a:solidFill>
              </a:rPr>
              <a:t/>
            </a:r>
            <a:br>
              <a:rPr lang="ru-RU" sz="4000" dirty="0" smtClean="0">
                <a:solidFill>
                  <a:srgbClr val="002060"/>
                </a:solidFill>
              </a:rPr>
            </a:br>
            <a:r>
              <a:rPr lang="ru" sz="4000" dirty="0" smtClean="0">
                <a:solidFill>
                  <a:srgbClr val="0070C0"/>
                </a:solidFill>
              </a:rPr>
              <a:t/>
            </a:r>
            <a:br>
              <a:rPr lang="ru" sz="4000" dirty="0" smtClean="0">
                <a:solidFill>
                  <a:srgbClr val="0070C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pic>
        <p:nvPicPr>
          <p:cNvPr id="8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7606" t="7040" r="310"/>
          <a:stretch>
            <a:fillRect/>
          </a:stretch>
        </p:blipFill>
        <p:spPr>
          <a:xfrm>
            <a:off x="-2616200" y="0"/>
            <a:ext cx="11407602" cy="115062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Файл с параметрами для </a:t>
            </a:r>
            <a:r>
              <a:rPr lang="en-US" sz="3200" dirty="0" smtClean="0">
                <a:solidFill>
                  <a:srgbClr val="002060"/>
                </a:solidFill>
              </a:rPr>
              <a:t>Jmeter</a:t>
            </a:r>
            <a:endParaRPr sz="32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05" y="1121981"/>
            <a:ext cx="12228618" cy="1038421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830" y="3008454"/>
            <a:ext cx="838317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6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Итоговый пайплайн</a:t>
            </a:r>
            <a:endParaRPr sz="3200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480"/>
            <a:ext cx="16256000" cy="85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1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Как выглядит </a:t>
            </a:r>
            <a:r>
              <a:rPr lang="en-US" sz="3200" dirty="0" smtClean="0">
                <a:solidFill>
                  <a:srgbClr val="002060"/>
                </a:solidFill>
              </a:rPr>
              <a:t>Job </a:t>
            </a:r>
            <a:r>
              <a:rPr lang="ru-RU" sz="3200" dirty="0" smtClean="0">
                <a:solidFill>
                  <a:srgbClr val="002060"/>
                </a:solidFill>
              </a:rPr>
              <a:t>изнутри</a:t>
            </a:r>
            <a:endParaRPr sz="32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992"/>
            <a:ext cx="16256000" cy="10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8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48803" y="2045737"/>
            <a:ext cx="5918340" cy="909118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Очищаются папки 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2. Перезапускается контур,      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откатывается база данных,   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err="1" smtClean="0">
                <a:solidFill>
                  <a:schemeClr val="bg1"/>
                </a:solidFill>
              </a:rPr>
              <a:t>пингуются</a:t>
            </a:r>
            <a:r>
              <a:rPr lang="ru-RU" sz="2800" dirty="0" smtClean="0">
                <a:solidFill>
                  <a:schemeClr val="bg1"/>
                </a:solidFill>
              </a:rPr>
              <a:t> сервера и 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заглушки.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3. Запускается тест, также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несколько параллельных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процессов.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4. Генерируется отчет (логика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заложена в тесте)</a:t>
            </a:r>
          </a:p>
          <a:p>
            <a:pPr>
              <a:lnSpc>
                <a:spcPct val="150000"/>
              </a:lnSpc>
            </a:pP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hangingPunct="1"/>
            <a:r>
              <a:rPr lang="ru-RU" sz="3200" dirty="0" smtClean="0">
                <a:solidFill>
                  <a:srgbClr val="002060"/>
                </a:solidFill>
              </a:rPr>
              <a:t>Что получаем на выходе</a:t>
            </a:r>
            <a:endParaRPr lang="ru-RU" sz="32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79726" y="1156992"/>
            <a:ext cx="18403110" cy="10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ommunity.atlassian.com/t5/image/serverpage/image-id/47779iCB5165BBDF13640C?v=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56992"/>
            <a:ext cx="8323384" cy="103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48803" y="2045737"/>
            <a:ext cx="5918340" cy="909118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Возможность протестировать систему и получить </a:t>
            </a:r>
            <a:r>
              <a:rPr lang="ru-RU" sz="2800" dirty="0" smtClean="0">
                <a:solidFill>
                  <a:schemeClr val="bg1"/>
                </a:solidFill>
              </a:rPr>
              <a:t>промежуточные результаты </a:t>
            </a:r>
            <a:r>
              <a:rPr lang="ru-RU" sz="2800" dirty="0" smtClean="0">
                <a:solidFill>
                  <a:schemeClr val="bg1"/>
                </a:solidFill>
              </a:rPr>
              <a:t>после </a:t>
            </a:r>
            <a:r>
              <a:rPr lang="ru-RU" sz="2800" dirty="0" smtClean="0">
                <a:solidFill>
                  <a:schemeClr val="bg1"/>
                </a:solidFill>
              </a:rPr>
              <a:t>прочтения </a:t>
            </a:r>
            <a:r>
              <a:rPr lang="ru-RU" sz="2800" dirty="0" smtClean="0">
                <a:solidFill>
                  <a:schemeClr val="bg1"/>
                </a:solidFill>
              </a:rPr>
              <a:t>инструкции к </a:t>
            </a:r>
            <a:r>
              <a:rPr lang="ru-RU" sz="2800" dirty="0" err="1" smtClean="0">
                <a:solidFill>
                  <a:schemeClr val="bg1"/>
                </a:solidFill>
              </a:rPr>
              <a:t>пайплайну</a:t>
            </a:r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Все необходимые процессы последовательно запускаются из одного места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Значительная экономия времени при запуске тестов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Возможность интегрироваться в общий пайплайн, тем самым ускорив деплой проекта на прод</a:t>
            </a:r>
          </a:p>
          <a:p>
            <a:pPr>
              <a:lnSpc>
                <a:spcPct val="150000"/>
              </a:lnSpc>
            </a:pP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hangingPunct="1"/>
            <a:r>
              <a:rPr lang="ru-RU" sz="3200" dirty="0" smtClean="0">
                <a:solidFill>
                  <a:srgbClr val="002060"/>
                </a:solidFill>
              </a:rPr>
              <a:t>Итоги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41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/>
        </p:nvSpPr>
        <p:spPr>
          <a:xfrm>
            <a:off x="9465276" y="1173321"/>
            <a:ext cx="6790723" cy="10399109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xfrm>
            <a:off x="992656" y="287486"/>
            <a:ext cx="12067029" cy="8858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П</a:t>
            </a:r>
            <a:r>
              <a:rPr lang="ru-RU" sz="3200" dirty="0" smtClean="0">
                <a:solidFill>
                  <a:srgbClr val="002060"/>
                </a:solidFill>
              </a:rPr>
              <a:t>олезные ссылки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1163" y="1066578"/>
            <a:ext cx="5878948" cy="106469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893" tIns="59893" rIns="59893" bIns="59893" numCol="1" spcCol="38100" rtlCol="0" anchor="ctr">
            <a:spAutoFit/>
          </a:bodyPr>
          <a:lstStyle/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Настройка </a:t>
            </a:r>
            <a:r>
              <a:rPr lang="ru-RU" sz="2400" dirty="0" err="1" smtClean="0">
                <a:solidFill>
                  <a:schemeClr val="bg1"/>
                </a:solidFill>
                <a:latin typeface="+mn-lt"/>
              </a:rPr>
              <a:t>раннера</a:t>
            </a: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 - </a:t>
            </a:r>
            <a:r>
              <a:rPr lang="en-US" sz="1800" dirty="0">
                <a:latin typeface="+mn-lt"/>
                <a:hlinkClick r:id="rId3"/>
              </a:rPr>
              <a:t>https://docs.gitlab.com/runner/register/#</a:t>
            </a:r>
            <a:r>
              <a:rPr lang="en-US" sz="1800" dirty="0" smtClean="0">
                <a:latin typeface="+mn-lt"/>
                <a:hlinkClick r:id="rId3"/>
              </a:rPr>
              <a:t>windows</a:t>
            </a:r>
            <a:endParaRPr lang="ru-RU" sz="1800" dirty="0" smtClean="0"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ru-RU" sz="18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Авто-отчет инструкция –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latin typeface="+mn-lt"/>
                <a:hlinkClick r:id="rId4"/>
              </a:rPr>
              <a:t>https://</a:t>
            </a:r>
            <a:r>
              <a:rPr lang="en-US" sz="1800" dirty="0" smtClean="0">
                <a:latin typeface="+mn-lt"/>
                <a:hlinkClick r:id="rId4"/>
              </a:rPr>
              <a:t>confluence.psbnk.msk.ru/pages/viewpage.action?pageId=195107035</a:t>
            </a:r>
            <a:endParaRPr lang="ru-RU" sz="1800" dirty="0" smtClean="0"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+mn-lt"/>
              </a:rPr>
              <a:t>П</a:t>
            </a: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ример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yml </a:t>
            </a: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файла -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://confluence.psbnk.msk.ru/pages/viewpage.action?pageId=244085672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Executors </a:t>
            </a: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-</a:t>
            </a:r>
            <a:r>
              <a:rPr lang="en-US" sz="1800" dirty="0" smtClean="0">
                <a:latin typeface="+mn-lt"/>
                <a:hlinkClick r:id="rId6"/>
              </a:rPr>
              <a:t>https</a:t>
            </a:r>
            <a:r>
              <a:rPr lang="en-US" sz="1800" dirty="0">
                <a:latin typeface="+mn-lt"/>
                <a:hlinkClick r:id="rId6"/>
              </a:rPr>
              <a:t>://docs.gitlab.com/runner/executors</a:t>
            </a:r>
            <a:r>
              <a:rPr lang="en-US" sz="1800" dirty="0" smtClean="0">
                <a:latin typeface="+mn-lt"/>
                <a:hlinkClick r:id="rId6"/>
              </a:rPr>
              <a:t>/</a:t>
            </a:r>
            <a:endParaRPr lang="ru-RU" sz="1800" dirty="0" smtClean="0"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GitLab API –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1800" dirty="0">
                <a:latin typeface="+mn-lt"/>
                <a:hlinkClick r:id="rId7"/>
              </a:rPr>
              <a:t>https://docs.gitlab.com/ee/api/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    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52368" y="1173321"/>
            <a:ext cx="11417644" cy="103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27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бильность или рутина? — Личный дневник напока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116" y="1156992"/>
            <a:ext cx="10065469" cy="103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"/>
          <p:cNvSpPr/>
          <p:nvPr/>
        </p:nvSpPr>
        <p:spPr>
          <a:xfrm>
            <a:off x="8323384" y="1189649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630229" y="2785125"/>
            <a:ext cx="5318926" cy="5920467"/>
          </a:xfrm>
        </p:spPr>
        <p:txBody>
          <a:bodyPr>
            <a:no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Отсутствие </a:t>
            </a:r>
            <a:r>
              <a:rPr lang="ru-RU" sz="3200" dirty="0">
                <a:solidFill>
                  <a:schemeClr val="bg1"/>
                </a:solidFill>
              </a:rPr>
              <a:t>автоматизации.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Много ручной </a:t>
            </a:r>
            <a:r>
              <a:rPr lang="ru-RU" sz="3200" dirty="0" smtClean="0">
                <a:solidFill>
                  <a:schemeClr val="bg1"/>
                </a:solidFill>
              </a:rPr>
              <a:t>работы</a:t>
            </a:r>
          </a:p>
          <a:p>
            <a:pPr>
              <a:lnSpc>
                <a:spcPts val="5200"/>
              </a:lnSpc>
            </a:pP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 во время подготовки к     </a:t>
            </a:r>
          </a:p>
          <a:p>
            <a:pPr>
              <a:lnSpc>
                <a:spcPts val="5200"/>
              </a:lnSpc>
            </a:pPr>
            <a:r>
              <a:rPr lang="ru-RU" sz="3200" dirty="0" smtClean="0">
                <a:solidFill>
                  <a:schemeClr val="bg1"/>
                </a:solidFill>
              </a:rPr>
              <a:t>  очередному тесту</a:t>
            </a:r>
          </a:p>
          <a:p>
            <a:pPr>
              <a:lnSpc>
                <a:spcPts val="5200"/>
              </a:lnSpc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Долгая передача </a:t>
            </a:r>
            <a:r>
              <a:rPr lang="ru-RU" sz="3200" dirty="0" smtClean="0">
                <a:solidFill>
                  <a:schemeClr val="bg1"/>
                </a:solidFill>
              </a:rPr>
              <a:t>компетенций по проекту</a:t>
            </a:r>
            <a:endParaRPr lang="ru-RU" sz="3200" dirty="0" smtClean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r>
              <a:rPr lang="ru-RU" sz="32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Проблемы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85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6132" y="1156992"/>
            <a:ext cx="11654638" cy="10349208"/>
          </a:xfrm>
          <a:prstGeom prst="rect">
            <a:avLst/>
          </a:prstGeom>
        </p:spPr>
      </p:pic>
      <p:sp>
        <p:nvSpPr>
          <p:cNvPr id="9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630229" y="1838068"/>
            <a:ext cx="5318926" cy="5920467"/>
          </a:xfrm>
        </p:spPr>
        <p:txBody>
          <a:bodyPr>
            <a:no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Автоматизирование статической работы (</a:t>
            </a:r>
            <a:r>
              <a:rPr lang="ru-RU" sz="3200" dirty="0" err="1" smtClean="0">
                <a:solidFill>
                  <a:schemeClr val="bg1"/>
                </a:solidFill>
              </a:rPr>
              <a:t>чеклиста</a:t>
            </a:r>
            <a:r>
              <a:rPr lang="ru-RU" sz="32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Централизация всех процессов</a:t>
            </a:r>
          </a:p>
          <a:p>
            <a:pPr>
              <a:lnSpc>
                <a:spcPts val="5200"/>
              </a:lnSpc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Быстрая адаптация нового человека на проекте</a:t>
            </a:r>
            <a:endParaRPr lang="ru-RU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r>
              <a:rPr lang="ru-RU" sz="32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Цели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620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>
          <a:xfrm>
            <a:off x="8323384" y="1176063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01907" y="2546130"/>
            <a:ext cx="5811294" cy="831143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GitLab CI/CD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Jmeter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  </a:t>
            </a:r>
            <a:r>
              <a:rPr lang="ru-RU" sz="3200" dirty="0" smtClean="0">
                <a:solidFill>
                  <a:schemeClr val="bg1"/>
                </a:solidFill>
              </a:rPr>
              <a:t>целевой инструмент для  </a:t>
            </a:r>
          </a:p>
          <a:p>
            <a:pPr>
              <a:lnSpc>
                <a:spcPct val="120000"/>
              </a:lnSpc>
            </a:pP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 нагрузки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Grafana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визуализация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метрик.</a:t>
            </a:r>
            <a:endParaRPr lang="ru-RU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Confluence 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формирование отчета для бизнеса.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3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Инструменты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18134" y="1176063"/>
            <a:ext cx="11541518" cy="10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7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Настраиваем окружение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28779" y="8023597"/>
            <a:ext cx="8827221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  <a:defRPr b="1"/>
            </a:pPr>
            <a:r>
              <a:rPr lang="ru-RU" sz="2800" b="0" dirty="0">
                <a:solidFill>
                  <a:schemeClr val="bg1"/>
                </a:solidFill>
                <a:latin typeface="+mn-lt"/>
              </a:rPr>
              <a:t>Отчеты генерируются на основе шаблона, содержат все графики и </a:t>
            </a:r>
            <a:r>
              <a:rPr lang="ru-RU" sz="2800" b="0" dirty="0" err="1">
                <a:solidFill>
                  <a:schemeClr val="bg1"/>
                </a:solidFill>
                <a:latin typeface="+mn-lt"/>
              </a:rPr>
              <a:t>кастомные</a:t>
            </a:r>
            <a:r>
              <a:rPr lang="ru-RU" sz="28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800" b="0" dirty="0" smtClean="0">
                <a:solidFill>
                  <a:schemeClr val="bg1"/>
                </a:solidFill>
                <a:latin typeface="+mn-lt"/>
              </a:rPr>
              <a:t>метрики(e.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g.</a:t>
            </a:r>
            <a:r>
              <a:rPr lang="ru-RU" sz="2800" b="0" dirty="0" smtClean="0">
                <a:solidFill>
                  <a:schemeClr val="bg1"/>
                </a:solidFill>
                <a:latin typeface="+mn-lt"/>
              </a:rPr>
              <a:t> БД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/Grafana</a:t>
            </a:r>
            <a:r>
              <a:rPr lang="ru-RU" sz="2800" b="0" dirty="0" smtClean="0">
                <a:solidFill>
                  <a:schemeClr val="bg1"/>
                </a:solidFill>
                <a:latin typeface="+mn-lt"/>
              </a:rPr>
              <a:t>), </a:t>
            </a:r>
            <a:r>
              <a:rPr lang="ru-RU" sz="2800" b="0" dirty="0">
                <a:solidFill>
                  <a:schemeClr val="bg1"/>
                </a:solidFill>
                <a:latin typeface="+mn-lt"/>
              </a:rPr>
              <a:t>в итоге остается написать только выводы и рекомендации.</a:t>
            </a:r>
          </a:p>
        </p:txBody>
      </p:sp>
      <p:sp>
        <p:nvSpPr>
          <p:cNvPr id="6" name="Rectangle"/>
          <p:cNvSpPr/>
          <p:nvPr/>
        </p:nvSpPr>
        <p:spPr>
          <a:xfrm>
            <a:off x="7360640" y="1156992"/>
            <a:ext cx="8895359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12" name="Текст 1"/>
          <p:cNvSpPr>
            <a:spLocks noGrp="1"/>
          </p:cNvSpPr>
          <p:nvPr>
            <p:ph type="body" sz="half" idx="1"/>
          </p:nvPr>
        </p:nvSpPr>
        <p:spPr>
          <a:xfrm>
            <a:off x="8456640" y="2042826"/>
            <a:ext cx="6470324" cy="8847567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Устанавливаем </a:t>
            </a:r>
            <a:r>
              <a:rPr lang="ru-RU" sz="3200" dirty="0" err="1" smtClean="0">
                <a:solidFill>
                  <a:schemeClr val="bg1"/>
                </a:solidFill>
              </a:rPr>
              <a:t>раннеры</a:t>
            </a:r>
            <a:r>
              <a:rPr lang="ru-RU" sz="3200" dirty="0" smtClean="0">
                <a:solidFill>
                  <a:schemeClr val="bg1"/>
                </a:solidFill>
              </a:rPr>
              <a:t> на нужные машины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ru-RU" sz="3200" dirty="0" smtClean="0">
                <a:solidFill>
                  <a:schemeClr val="bg1"/>
                </a:solidFill>
              </a:rPr>
              <a:t>Открываем порт 443 между этими машинами и сервером </a:t>
            </a:r>
            <a:r>
              <a:rPr lang="en-US" sz="3200" dirty="0" smtClean="0">
                <a:solidFill>
                  <a:schemeClr val="bg1"/>
                </a:solidFill>
              </a:rPr>
              <a:t>GitLab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ru-RU" sz="3200" dirty="0" smtClean="0">
                <a:solidFill>
                  <a:schemeClr val="bg1"/>
                </a:solidFill>
              </a:rPr>
              <a:t>Получаем права не ниже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Maintainer</a:t>
            </a:r>
            <a:r>
              <a:rPr lang="ru-RU" sz="3200" dirty="0" smtClean="0">
                <a:solidFill>
                  <a:schemeClr val="bg1"/>
                </a:solidFill>
              </a:rPr>
              <a:t> в проекте </a:t>
            </a:r>
            <a:r>
              <a:rPr lang="en-US" sz="3200" dirty="0" smtClean="0">
                <a:solidFill>
                  <a:schemeClr val="bg1"/>
                </a:solidFill>
              </a:rPr>
              <a:t>GitLab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4. </a:t>
            </a:r>
            <a:r>
              <a:rPr lang="ru-RU" sz="3200" dirty="0" smtClean="0">
                <a:solidFill>
                  <a:schemeClr val="bg1"/>
                </a:solidFill>
              </a:rPr>
              <a:t>Конфигурируем </a:t>
            </a:r>
            <a:r>
              <a:rPr lang="ru-RU" sz="3200" dirty="0" err="1" smtClean="0">
                <a:solidFill>
                  <a:schemeClr val="bg1"/>
                </a:solidFill>
              </a:rPr>
              <a:t>раннеры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3200" dirty="0" smtClean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3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703" y="1156992"/>
            <a:ext cx="8681650" cy="10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6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первого уровня. Название презентации в одну или несколько стр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4732">
              <a:defRPr sz="4872"/>
            </a:lvl1pPr>
          </a:lstStyle>
          <a:p>
            <a:r>
              <a:rPr lang="ru-RU" sz="3200" dirty="0" err="1" smtClean="0">
                <a:solidFill>
                  <a:srgbClr val="002060"/>
                </a:solidFill>
              </a:rPr>
              <a:t>Конфиг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</a:rPr>
              <a:t>раннера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6" name="Рисунок 1"/>
          <p:cNvSpPr txBox="1">
            <a:spLocks/>
          </p:cNvSpPr>
          <p:nvPr/>
        </p:nvSpPr>
        <p:spPr>
          <a:xfrm>
            <a:off x="321399" y="1386541"/>
            <a:ext cx="6757769" cy="90004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sp>
      <p:sp>
        <p:nvSpPr>
          <p:cNvPr id="4" name="Прямоугольник 3"/>
          <p:cNvSpPr/>
          <p:nvPr/>
        </p:nvSpPr>
        <p:spPr>
          <a:xfrm>
            <a:off x="9567600" y="1883044"/>
            <a:ext cx="5490553" cy="888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dirty="0" err="1" smtClean="0">
                <a:solidFill>
                  <a:srgbClr val="FFFFFF"/>
                </a:solidFill>
                <a:latin typeface="+mn-lt"/>
                <a:sym typeface="Helvetica Neue Medium"/>
              </a:rPr>
              <a:t>Логинимся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 в 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Confluence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Скачиваем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 шаблоном (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html 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тело).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Создаем пустую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нужной директории.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Запрос в БД с агрегацией ответа.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Сбор графиков с 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Grafana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Меняем переменные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шаблоне на актуальные.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Подгружаем картинки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к пустой странице.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Загружаем тело страницы.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Отправляем ссылку на отчет заранее вписанным людям (на почту).</a:t>
            </a:r>
            <a:endParaRPr lang="ru-RU" sz="2400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992"/>
            <a:ext cx="16256000" cy="10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69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первого уровня. Название презентации в одну или несколько стр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4732">
              <a:defRPr sz="4872"/>
            </a:lvl1pPr>
          </a:lstStyle>
          <a:p>
            <a:r>
              <a:rPr lang="ru-RU" sz="3200" dirty="0" err="1" smtClean="0">
                <a:solidFill>
                  <a:srgbClr val="002060"/>
                </a:solidFill>
              </a:rPr>
              <a:t>Конфиг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</a:rPr>
              <a:t>раннера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6" name="Рисунок 1"/>
          <p:cNvSpPr txBox="1">
            <a:spLocks/>
          </p:cNvSpPr>
          <p:nvPr/>
        </p:nvSpPr>
        <p:spPr>
          <a:xfrm>
            <a:off x="321399" y="1386541"/>
            <a:ext cx="6757769" cy="90004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04" y="2084746"/>
            <a:ext cx="14765747" cy="83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56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первого уровня. Название презентации в одну или несколько стр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4732">
              <a:defRPr sz="4872"/>
            </a:lvl1pPr>
          </a:lstStyle>
          <a:p>
            <a:r>
              <a:rPr lang="ru-RU" sz="3200" dirty="0" smtClean="0">
                <a:solidFill>
                  <a:srgbClr val="002060"/>
                </a:solidFill>
              </a:rPr>
              <a:t>Создаем </a:t>
            </a:r>
            <a:r>
              <a:rPr lang="en-US" sz="3200" dirty="0" smtClean="0">
                <a:solidFill>
                  <a:srgbClr val="002060"/>
                </a:solidFill>
              </a:rPr>
              <a:t>yml </a:t>
            </a:r>
            <a:r>
              <a:rPr lang="ru-RU" sz="3200" dirty="0" smtClean="0">
                <a:solidFill>
                  <a:srgbClr val="002060"/>
                </a:solidFill>
              </a:rPr>
              <a:t>файл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6" name="Рисунок 1"/>
          <p:cNvSpPr txBox="1">
            <a:spLocks/>
          </p:cNvSpPr>
          <p:nvPr/>
        </p:nvSpPr>
        <p:spPr>
          <a:xfrm>
            <a:off x="321399" y="1386541"/>
            <a:ext cx="6757769" cy="90004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992"/>
            <a:ext cx="16256000" cy="10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Создаем </a:t>
            </a:r>
            <a:r>
              <a:rPr lang="en-US" sz="3200" dirty="0" smtClean="0">
                <a:solidFill>
                  <a:srgbClr val="002060"/>
                </a:solidFill>
              </a:rPr>
              <a:t>yml </a:t>
            </a:r>
            <a:r>
              <a:rPr lang="ru-RU" sz="3200" dirty="0" smtClean="0">
                <a:solidFill>
                  <a:srgbClr val="002060"/>
                </a:solidFill>
              </a:rPr>
              <a:t>файл</a:t>
            </a:r>
            <a:endParaRPr sz="3200" dirty="0">
              <a:solidFill>
                <a:srgbClr val="00206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05" y="1156992"/>
            <a:ext cx="15190695" cy="10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8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4C9A75EC46817499DE2669DDC006347" ma:contentTypeVersion="1" ma:contentTypeDescription="Создание документа." ma:contentTypeScope="" ma:versionID="73a0e448fe90891d8b17fef0234ea22d">
  <xsd:schema xmlns:xsd="http://www.w3.org/2001/XMLSchema" xmlns:xs="http://www.w3.org/2001/XMLSchema" xmlns:p="http://schemas.microsoft.com/office/2006/metadata/properties" xmlns:ns2="83f6983c-7662-436e-97d6-1eb771896459" targetNamespace="http://schemas.microsoft.com/office/2006/metadata/properties" ma:root="true" ma:fieldsID="0c59424fa24619cc0ec7f9ec4c21e618" ns2:_="">
    <xsd:import namespace="83f6983c-7662-436e-97d6-1eb77189645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6983c-7662-436e-97d6-1eb77189645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3f6983c-7662-436e-97d6-1eb771896459">R3ETPUSFHFMV-14-1043</_dlc_DocId>
    <_dlc_DocIdUrl xmlns="83f6983c-7662-436e-97d6-1eb771896459">
      <Url>http://probank/_layouts/DocIdRedir.aspx?ID=R3ETPUSFHFMV-14-1043</Url>
      <Description>R3ETPUSFHFMV-14-1043</Description>
    </_dlc_DocIdUrl>
  </documentManagement>
</p:properties>
</file>

<file path=customXml/itemProps1.xml><?xml version="1.0" encoding="utf-8"?>
<ds:datastoreItem xmlns:ds="http://schemas.openxmlformats.org/officeDocument/2006/customXml" ds:itemID="{4478D6AA-24B3-4C89-8EF7-2BE1D3CFC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6983c-7662-436e-97d6-1eb771896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2BA4AF-769C-4276-8DF1-B6E323FA9C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8910B4D-60F3-44ED-B92F-073F5EE748D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1D97164-F274-4043-ABD8-D8F45A939FF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3f6983c-7662-436e-97d6-1eb771896459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15832</TotalTime>
  <Words>226</Words>
  <Application>Microsoft Office PowerPoint</Application>
  <PresentationFormat>Произвольный</PresentationFormat>
  <Paragraphs>88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Helvetica Neue</vt:lpstr>
      <vt:lpstr>Helvetica Neue Medium</vt:lpstr>
      <vt:lpstr>Helvetica Neue Thin</vt:lpstr>
      <vt:lpstr>Verdana</vt:lpstr>
      <vt:lpstr>White</vt:lpstr>
      <vt:lpstr>Автоматизация нагрузочного тестирования  с помощью  GitLab-CI  </vt:lpstr>
      <vt:lpstr>Проблемы</vt:lpstr>
      <vt:lpstr>Цели</vt:lpstr>
      <vt:lpstr>Инструменты</vt:lpstr>
      <vt:lpstr>Настраиваем окружение</vt:lpstr>
      <vt:lpstr>Конфиг раннера</vt:lpstr>
      <vt:lpstr>Конфиг раннера</vt:lpstr>
      <vt:lpstr>Создаем yml файл</vt:lpstr>
      <vt:lpstr>Создаем yml файл</vt:lpstr>
      <vt:lpstr>Файл с параметрами для Jmeter</vt:lpstr>
      <vt:lpstr>Итоговый пайплайн</vt:lpstr>
      <vt:lpstr>Как выглядит Job изнутри</vt:lpstr>
      <vt:lpstr>Презентация PowerPoint</vt:lpstr>
      <vt:lpstr>Презентация PowerPoint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Moneyback</dc:title>
  <cp:lastModifiedBy>Simon</cp:lastModifiedBy>
  <cp:revision>126</cp:revision>
  <dcterms:modified xsi:type="dcterms:W3CDTF">2021-03-24T17:35:46Z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4f866745-1c66-4465-a29e-c4c28bdf546b</vt:lpwstr>
  </property>
  <property fmtid="{D5CDD505-2E9C-101B-9397-08002B2CF9AE}" pid="3" name="ContentTypeId">
    <vt:lpwstr>0x01010014C9A75EC46817499DE2669DDC006347</vt:lpwstr>
  </property>
</Properties>
</file>