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203dbd4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203dbd4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203dbd4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203dbd4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203dbd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203dbd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d203dbd4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d203dbd4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830e430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e830e430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d203dbd4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d203dbd4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830e430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e830e430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830e430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830e430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e830e430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e830e430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e5805f45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e5805f45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e5805f45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e5805f45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e5805f45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e5805f45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203dbd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203dbd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203dbd4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203dbd4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830e43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830e43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d203dbd4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d203dbd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d203dbd4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d203dbd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grafana.com/grafana/plugins/alexanderzobnin-zabbix-app" TargetMode="External"/><Relationship Id="rId10" Type="http://schemas.openxmlformats.org/officeDocument/2006/relationships/hyperlink" Target="https://grafana.com/grafana/dashboards/1152" TargetMode="External"/><Relationship Id="rId13" Type="http://schemas.openxmlformats.org/officeDocument/2006/relationships/hyperlink" Target="https://t.me/qa_load" TargetMode="External"/><Relationship Id="rId12" Type="http://schemas.openxmlformats.org/officeDocument/2006/relationships/hyperlink" Target="http://jmeter.apache.or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jenkins.io" TargetMode="External"/><Relationship Id="rId4" Type="http://schemas.openxmlformats.org/officeDocument/2006/relationships/hyperlink" Target="https://plugins.jenkins.io/performance" TargetMode="External"/><Relationship Id="rId9" Type="http://schemas.openxmlformats.org/officeDocument/2006/relationships/hyperlink" Target="https://grafana.com" TargetMode="External"/><Relationship Id="rId5" Type="http://schemas.openxmlformats.org/officeDocument/2006/relationships/hyperlink" Target="https://plugins.jenkins.io/performance" TargetMode="External"/><Relationship Id="rId6" Type="http://schemas.openxmlformats.org/officeDocument/2006/relationships/hyperlink" Target="http://wiki.jenkins-ci.org/display/JENKINS/HTML+Publisher+Plugin" TargetMode="External"/><Relationship Id="rId7" Type="http://schemas.openxmlformats.org/officeDocument/2006/relationships/hyperlink" Target="https://plugins.jenkins.io/htmlpublisher" TargetMode="External"/><Relationship Id="rId8" Type="http://schemas.openxmlformats.org/officeDocument/2006/relationships/hyperlink" Target="https://www.influxdata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EE21"/>
                </a:solidFill>
              </a:rPr>
              <a:t>Автоматизация НТ</a:t>
            </a:r>
            <a:endParaRPr>
              <a:solidFill>
                <a:srgbClr val="FFEE2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EE21"/>
                </a:solidFill>
              </a:rPr>
              <a:t>Дешево и больно</a:t>
            </a:r>
            <a:endParaRPr>
              <a:solidFill>
                <a:srgbClr val="FFEE2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907975" y="426862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Докладчик: Кирилл Юрков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2313"/>
            <a:ext cx="9144000" cy="4058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375"/>
            <a:ext cx="9144001" cy="4741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3"/>
          <p:cNvSpPr/>
          <p:nvPr/>
        </p:nvSpPr>
        <p:spPr>
          <a:xfrm>
            <a:off x="49925" y="379325"/>
            <a:ext cx="838500" cy="2397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3"/>
          <p:cNvSpPr/>
          <p:nvPr/>
        </p:nvSpPr>
        <p:spPr>
          <a:xfrm>
            <a:off x="918400" y="379325"/>
            <a:ext cx="898500" cy="2397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/>
          <p:nvPr/>
        </p:nvSpPr>
        <p:spPr>
          <a:xfrm>
            <a:off x="1846875" y="379325"/>
            <a:ext cx="898500" cy="2397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0360"/>
            <a:ext cx="9220201" cy="431848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/>
          <p:nvPr/>
        </p:nvSpPr>
        <p:spPr>
          <a:xfrm>
            <a:off x="19975" y="1078125"/>
            <a:ext cx="4551900" cy="155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29950" y="3274275"/>
            <a:ext cx="4551900" cy="14745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4591975" y="2046425"/>
            <a:ext cx="4628100" cy="155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 rotWithShape="1">
          <a:blip r:embed="rId3">
            <a:alphaModFix/>
          </a:blip>
          <a:srcRect b="2391" l="0" r="0" t="0"/>
          <a:stretch/>
        </p:blipFill>
        <p:spPr>
          <a:xfrm>
            <a:off x="102500" y="130950"/>
            <a:ext cx="3820650" cy="45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179675" y="419275"/>
            <a:ext cx="3444000" cy="26253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4342400" y="419275"/>
            <a:ext cx="5749800" cy="17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00"/>
                </a:solidFill>
              </a:rPr>
              <a:t>Желтое </a:t>
            </a:r>
            <a:r>
              <a:rPr lang="ru" sz="1900">
                <a:solidFill>
                  <a:srgbClr val="FFFFFF"/>
                </a:solidFill>
              </a:rPr>
              <a:t>- любой ваш скрипт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FF00"/>
                </a:solidFill>
              </a:rPr>
              <a:t>Зеленое:</a:t>
            </a:r>
            <a:endParaRPr sz="1900">
              <a:solidFill>
                <a:srgbClr val="00FF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ru" sz="1900">
                <a:solidFill>
                  <a:srgbClr val="FFFFFF"/>
                </a:solidFill>
              </a:rPr>
              <a:t>П</a:t>
            </a:r>
            <a:r>
              <a:rPr lang="ru" sz="1900">
                <a:solidFill>
                  <a:srgbClr val="FFFFFF"/>
                </a:solidFill>
              </a:rPr>
              <a:t>ервый listener для последующей 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</a:rPr>
              <a:t>генерации встроенного отчета JMeter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ru" sz="1900">
                <a:solidFill>
                  <a:srgbClr val="FFFFFF"/>
                </a:solidFill>
              </a:rPr>
              <a:t>Второй </a:t>
            </a:r>
            <a:r>
              <a:rPr lang="ru" sz="1900">
                <a:solidFill>
                  <a:srgbClr val="FFFFFF"/>
                </a:solidFill>
              </a:rPr>
              <a:t>listener </a:t>
            </a:r>
            <a:r>
              <a:rPr lang="ru" sz="1900">
                <a:solidFill>
                  <a:srgbClr val="FFFFFF"/>
                </a:solidFill>
              </a:rPr>
              <a:t>для отправки данных 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</a:rPr>
              <a:t>в InfluxDB</a:t>
            </a:r>
            <a:endParaRPr sz="1900"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ru" sz="1900">
                <a:solidFill>
                  <a:srgbClr val="FFFFFF"/>
                </a:solidFill>
              </a:rPr>
              <a:t>Третий </a:t>
            </a:r>
            <a:r>
              <a:rPr lang="ru" sz="1900">
                <a:solidFill>
                  <a:srgbClr val="FFFFFF"/>
                </a:solidFill>
              </a:rPr>
              <a:t>listener </a:t>
            </a:r>
            <a:r>
              <a:rPr lang="ru" sz="1900">
                <a:solidFill>
                  <a:srgbClr val="FFFFFF"/>
                </a:solidFill>
              </a:rPr>
              <a:t>для генерации </a:t>
            </a:r>
            <a:endParaRPr sz="19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</a:rPr>
              <a:t>трендов в Performance Trend Plugin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0000"/>
                </a:solidFill>
              </a:rPr>
              <a:t>Красное</a:t>
            </a:r>
            <a:r>
              <a:rPr lang="ru" sz="1900">
                <a:solidFill>
                  <a:srgbClr val="FFFFFF"/>
                </a:solidFill>
              </a:rPr>
              <a:t> - обязательный блок для 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</a:rPr>
              <a:t>остановки </a:t>
            </a:r>
            <a:r>
              <a:rPr lang="ru" sz="1900">
                <a:solidFill>
                  <a:srgbClr val="FFFFFF"/>
                </a:solidFill>
              </a:rPr>
              <a:t>теста по времени взятому 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FFFF"/>
                </a:solidFill>
              </a:rPr>
              <a:t>из Jenkins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189675" y="3060275"/>
            <a:ext cx="3444000" cy="6288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449225" y="3689175"/>
            <a:ext cx="5749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189675" y="3709125"/>
            <a:ext cx="3444000" cy="95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19950" cy="45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/>
          <p:nvPr/>
        </p:nvSpPr>
        <p:spPr>
          <a:xfrm>
            <a:off x="189675" y="159725"/>
            <a:ext cx="3603600" cy="778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199650" y="948350"/>
            <a:ext cx="3933000" cy="36837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4711750" y="159725"/>
            <a:ext cx="4432200" cy="4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0000"/>
                </a:solidFill>
              </a:rPr>
              <a:t>Красный </a:t>
            </a:r>
            <a:r>
              <a:rPr lang="ru" sz="1900">
                <a:solidFill>
                  <a:srgbClr val="FFFFFF"/>
                </a:solidFill>
              </a:rPr>
              <a:t>-</a:t>
            </a:r>
            <a:r>
              <a:rPr lang="ru" sz="1900">
                <a:solidFill>
                  <a:srgbClr val="FF0000"/>
                </a:solidFill>
              </a:rPr>
              <a:t> </a:t>
            </a:r>
            <a:r>
              <a:rPr lang="ru" sz="1900">
                <a:solidFill>
                  <a:schemeClr val="dk1"/>
                </a:solidFill>
              </a:rPr>
              <a:t>обязательный блок для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остановки теста по времени взятому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из Jenkins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9900FF"/>
                </a:solidFill>
              </a:rPr>
              <a:t>Фиолетовый</a:t>
            </a:r>
            <a:r>
              <a:rPr lang="ru" sz="1900">
                <a:solidFill>
                  <a:schemeClr val="dk1"/>
                </a:solidFill>
              </a:rPr>
              <a:t> - блок который формирует и наполняет результатами страницу в Confluence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FFEE21"/>
                </a:solidFill>
              </a:rPr>
              <a:t>Параметризация запуска JMeter</a:t>
            </a:r>
            <a:endParaRPr sz="3600">
              <a:solidFill>
                <a:srgbClr val="FFEE21"/>
              </a:solidFill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dk1"/>
                </a:solidFill>
              </a:rPr>
              <a:t>Command Line: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ru" sz="3000">
                <a:solidFill>
                  <a:schemeClr val="dk1"/>
                </a:solidFill>
              </a:rPr>
              <a:t>jmeter -n </a:t>
            </a:r>
            <a:r>
              <a:rPr b="1" i="1" lang="ru" sz="3000">
                <a:solidFill>
                  <a:srgbClr val="FFEE21"/>
                </a:solidFill>
              </a:rPr>
              <a:t>-JTestTime=60 -JThreadsCount=1000</a:t>
            </a:r>
            <a:r>
              <a:rPr i="1" lang="ru" sz="3000">
                <a:solidFill>
                  <a:schemeClr val="dk1"/>
                </a:solidFill>
              </a:rPr>
              <a:t> -t test.jmx </a:t>
            </a:r>
            <a:endParaRPr i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dk1"/>
                </a:solidFill>
              </a:rPr>
              <a:t>JMeter: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</a:rPr>
              <a:t>${__P(</a:t>
            </a:r>
            <a:r>
              <a:rPr b="1" lang="ru" sz="3000">
                <a:solidFill>
                  <a:srgbClr val="FFEE21"/>
                </a:solidFill>
              </a:rPr>
              <a:t>TestTime</a:t>
            </a:r>
            <a:r>
              <a:rPr lang="ru" sz="3000">
                <a:solidFill>
                  <a:srgbClr val="FFFFFF"/>
                </a:solidFill>
              </a:rPr>
              <a:t>,10</a:t>
            </a:r>
            <a:r>
              <a:rPr lang="ru" sz="3000">
                <a:solidFill>
                  <a:schemeClr val="dk1"/>
                </a:solidFill>
              </a:rPr>
              <a:t>)} и </a:t>
            </a:r>
            <a:r>
              <a:rPr lang="ru" sz="3000">
                <a:solidFill>
                  <a:schemeClr val="dk1"/>
                </a:solidFill>
              </a:rPr>
              <a:t>${__P(</a:t>
            </a:r>
            <a:r>
              <a:rPr b="1" lang="ru" sz="3000">
                <a:solidFill>
                  <a:srgbClr val="FFEE21"/>
                </a:solidFill>
              </a:rPr>
              <a:t>ThreadsCount</a:t>
            </a:r>
            <a:r>
              <a:rPr lang="ru" sz="3000">
                <a:solidFill>
                  <a:srgbClr val="FFFFFF"/>
                </a:solidFill>
              </a:rPr>
              <a:t>,100</a:t>
            </a:r>
            <a:r>
              <a:rPr lang="ru" sz="3000">
                <a:solidFill>
                  <a:schemeClr val="dk1"/>
                </a:solidFill>
              </a:rPr>
              <a:t>)}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00" y="768225"/>
            <a:ext cx="4823325" cy="41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000" y="0"/>
            <a:ext cx="2895600" cy="76822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/>
          <p:nvPr/>
        </p:nvSpPr>
        <p:spPr>
          <a:xfrm>
            <a:off x="858500" y="2974800"/>
            <a:ext cx="3923100" cy="148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5270775" y="1128025"/>
            <a:ext cx="5749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0000"/>
                </a:solidFill>
              </a:rPr>
              <a:t>Отчеты </a:t>
            </a:r>
            <a:r>
              <a:rPr lang="ru" sz="2400">
                <a:solidFill>
                  <a:srgbClr val="FFFFFF"/>
                </a:solidFill>
              </a:rPr>
              <a:t>- генерируются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на основе типичного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отчета в ворде, содержат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все графики и после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теста остается только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написать там выводы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и дать рекомендации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250" y="0"/>
            <a:ext cx="78258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6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EE21"/>
                </a:solidFill>
              </a:rPr>
              <a:t>Детализация решения</a:t>
            </a:r>
            <a:endParaRPr>
              <a:solidFill>
                <a:srgbClr val="FFEE21"/>
              </a:solidFill>
            </a:endParaRPr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594575"/>
            <a:ext cx="85206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Jenkins: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https://jenkins.io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Performance Trend Plugin: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https://plugins.jenkins.io/performanc</a:t>
            </a:r>
            <a:r>
              <a:rPr lang="ru" u="sng">
                <a:solidFill>
                  <a:schemeClr val="hlink"/>
                </a:solidFill>
                <a:hlinkClick r:id="rId5"/>
              </a:rPr>
              <a:t>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uFill>
                  <a:noFill/>
                </a:uFill>
                <a:hlinkClick r:id="rId6"/>
              </a:rPr>
              <a:t>HTML Publisher plugin</a:t>
            </a:r>
            <a:r>
              <a:rPr lang="ru"/>
              <a:t>: </a:t>
            </a:r>
            <a:r>
              <a:rPr lang="ru" u="sng">
                <a:solidFill>
                  <a:schemeClr val="hlink"/>
                </a:solidFill>
                <a:hlinkClick r:id="rId7"/>
              </a:rPr>
              <a:t>https://plugins.jenkins.io/htmlpublisher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InfluxDB: </a:t>
            </a:r>
            <a:r>
              <a:rPr lang="ru" u="sng">
                <a:solidFill>
                  <a:schemeClr val="hlink"/>
                </a:solidFill>
                <a:hlinkClick r:id="rId8"/>
              </a:rPr>
              <a:t>https://www.influxdata.com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Grafana: </a:t>
            </a:r>
            <a:r>
              <a:rPr lang="ru" u="sng">
                <a:solidFill>
                  <a:schemeClr val="hlink"/>
                </a:solidFill>
                <a:hlinkClick r:id="rId9"/>
              </a:rPr>
              <a:t>https://grafana.com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Grafana Dashboard: </a:t>
            </a:r>
            <a:r>
              <a:rPr lang="ru" u="sng">
                <a:solidFill>
                  <a:schemeClr val="hlink"/>
                </a:solidFill>
                <a:hlinkClick r:id="rId10"/>
              </a:rPr>
              <a:t>https://grafana.com/grafana/dashboards/1152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Grafana Zabbix Plugin: </a:t>
            </a:r>
            <a:r>
              <a:rPr lang="ru" u="sng">
                <a:solidFill>
                  <a:schemeClr val="hlink"/>
                </a:solidFill>
                <a:hlinkClick r:id="rId11"/>
              </a:rPr>
              <a:t>https://grafana.com/grafana/plugins/alexanderzobnin-zabbix-app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Apache JMeter: </a:t>
            </a:r>
            <a:r>
              <a:rPr lang="ru" u="sng">
                <a:solidFill>
                  <a:schemeClr val="hlink"/>
                </a:solidFill>
                <a:hlinkClick r:id="rId12"/>
              </a:rPr>
              <a:t>http://jmeter.apache.org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Backend Listener Implementation: https://github.com/NovaTecConsulting/JMeter-InfluxDB-Writer/releases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Чатик на все случаи жизни нагрузочника: </a:t>
            </a:r>
            <a:r>
              <a:rPr lang="ru" u="sng">
                <a:solidFill>
                  <a:schemeClr val="hlink"/>
                </a:solidFill>
                <a:hlinkClick r:id="rId13"/>
              </a:rPr>
              <a:t>https://t.me/qa_load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FFEE21"/>
                </a:solidFill>
              </a:rPr>
              <a:t>Проблемы</a:t>
            </a:r>
            <a:endParaRPr sz="3600">
              <a:solidFill>
                <a:srgbClr val="FFEE2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Много проектов, случаются параллельные тесты на один сервер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Рутинная работа, занимающая много времени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Постоянный контроль над тестами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Сложно сравнивать версии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Сложно искать результаты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ru" sz="2400">
                <a:solidFill>
                  <a:srgbClr val="FFFFFF"/>
                </a:solidFill>
              </a:rPr>
              <a:t>Для изменения параметров теста необходимо найти, открыть, изменить, сохранить - это долго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FFEE21"/>
                </a:solidFill>
              </a:rPr>
              <a:t>Инструменты</a:t>
            </a:r>
            <a:endParaRPr sz="3600">
              <a:solidFill>
                <a:srgbClr val="FFEE21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Jenkins - легкий запуск, контроль хода теста, сравнение версий и хранение результатов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Apache JMeter - кроссплатформенность, </a:t>
            </a:r>
            <a:r>
              <a:rPr lang="ru" sz="2400">
                <a:solidFill>
                  <a:srgbClr val="FFFFFF"/>
                </a:solidFill>
              </a:rPr>
              <a:t>бесплатность</a:t>
            </a:r>
            <a:r>
              <a:rPr lang="ru" sz="2400">
                <a:solidFill>
                  <a:srgbClr val="FFFFFF"/>
                </a:solidFill>
              </a:rPr>
              <a:t> и масштабируемость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InfluxDB + Grafana - хранение данных тестов, real-time мониторинги с общим доступом и детальные метрики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A</a:t>
            </a:r>
            <a:r>
              <a:rPr lang="ru" sz="2400">
                <a:solidFill>
                  <a:srgbClr val="FFFFFF"/>
                </a:solidFill>
              </a:rPr>
              <a:t>tlassian Confluence - формирование отчетов для бизнеса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-82850" y="-13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EE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EE2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87" y="14413"/>
            <a:ext cx="7279624" cy="5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225"/>
            <a:ext cx="9143999" cy="203905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258275" y="2708950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 sz="1800">
                <a:solidFill>
                  <a:srgbClr val="FFFFFF"/>
                </a:solidFill>
              </a:rPr>
              <a:t>В</a:t>
            </a:r>
            <a:r>
              <a:rPr lang="ru" sz="1800">
                <a:solidFill>
                  <a:srgbClr val="FFFFFF"/>
                </a:solidFill>
              </a:rPr>
              <a:t>се тесты, принадлежащие данному проекту и их статус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 sz="1800">
                <a:solidFill>
                  <a:srgbClr val="FFFFFF"/>
                </a:solidFill>
              </a:rPr>
              <a:t>Их последние запуски с ссылками на последнюю успешную и неуспешную сборку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 sz="1800">
                <a:solidFill>
                  <a:srgbClr val="FFFFFF"/>
                </a:solidFill>
              </a:rPr>
              <a:t>Продолжительность последнего теста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493" y="0"/>
            <a:ext cx="656500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193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199" y="15388"/>
            <a:ext cx="5467602" cy="511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300" y="0"/>
            <a:ext cx="72194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