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14"/>
  </p:notesMasterIdLst>
  <p:sldIdLst>
    <p:sldId id="256" r:id="rId6"/>
    <p:sldId id="271" r:id="rId7"/>
    <p:sldId id="274" r:id="rId8"/>
    <p:sldId id="275" r:id="rId9"/>
    <p:sldId id="276" r:id="rId10"/>
    <p:sldId id="277" r:id="rId11"/>
    <p:sldId id="272" r:id="rId12"/>
    <p:sldId id="278" r:id="rId13"/>
  </p:sldIdLst>
  <p:sldSz cx="16256000" cy="11506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8C"/>
    <a:srgbClr val="393C42"/>
    <a:srgbClr val="616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04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fo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8425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08425" y="3912973"/>
            <a:ext cx="5594505" cy="395392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E1E8C"/>
                </a:solidFill>
              </a:defRPr>
            </a:lvl1pPr>
            <a:lvl2pPr>
              <a:defRPr sz="2800">
                <a:solidFill>
                  <a:srgbClr val="1E1E8C"/>
                </a:solidFill>
              </a:defRPr>
            </a:lvl2pPr>
            <a:lvl3pPr>
              <a:defRPr sz="2800">
                <a:solidFill>
                  <a:srgbClr val="1E1E8C"/>
                </a:solidFill>
              </a:defRPr>
            </a:lvl3pPr>
            <a:lvl4pPr>
              <a:defRPr sz="2800">
                <a:solidFill>
                  <a:srgbClr val="1E1E8C"/>
                </a:solidFill>
              </a:defRPr>
            </a:lvl4pPr>
            <a:lvl5pPr>
              <a:defRPr sz="2800">
                <a:solidFill>
                  <a:srgbClr val="1E1E8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608425" y="654835"/>
            <a:ext cx="5937853" cy="2785379"/>
          </a:xfrm>
          <a:prstGeom prst="rect">
            <a:avLst/>
          </a:prstGeom>
        </p:spPr>
        <p:txBody>
          <a:bodyPr anchor="t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6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pic>
        <p:nvPicPr>
          <p:cNvPr id="17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20090"/>
          <a:stretch>
            <a:fillRect/>
          </a:stretch>
        </p:blipFill>
        <p:spPr>
          <a:xfrm>
            <a:off x="-57862" y="-1"/>
            <a:ext cx="9088915" cy="11506201"/>
          </a:xfrm>
          <a:prstGeom prst="rect">
            <a:avLst/>
          </a:prstGeom>
          <a:ln w="3175">
            <a:miter lim="400000"/>
          </a:ln>
        </p:spPr>
      </p:pic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44784" y="10963863"/>
            <a:ext cx="358447" cy="342494"/>
          </a:xfrm>
          <a:prstGeom prst="rect">
            <a:avLst/>
          </a:prstGeom>
        </p:spPr>
        <p:txBody>
          <a:bodyPr wrap="none" anchor="t"/>
          <a:lstStyle>
            <a:lvl1pPr algn="ctr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tex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305" y="1563178"/>
            <a:ext cx="4256379" cy="899908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idx="13"/>
          </p:nvPr>
        </p:nvSpPr>
        <p:spPr>
          <a:xfrm>
            <a:off x="5640313" y="1572581"/>
            <a:ext cx="9969878" cy="9000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Asset 3@3x.png" descr="4Asset 3@3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44094" y="455703"/>
            <a:ext cx="1655798" cy="509159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305" y="1563178"/>
            <a:ext cx="7022429" cy="89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Line"/>
          <p:cNvSpPr/>
          <p:nvPr/>
        </p:nvSpPr>
        <p:spPr>
          <a:xfrm>
            <a:off x="1148755" y="1159648"/>
            <a:ext cx="14454514" cy="1"/>
          </a:xfrm>
          <a:prstGeom prst="line">
            <a:avLst/>
          </a:prstGeom>
          <a:ln w="12700">
            <a:solidFill>
              <a:srgbClr val="D6D5D5"/>
            </a:solidFill>
            <a:miter lim="400000"/>
          </a:ln>
        </p:spPr>
        <p:txBody>
          <a:bodyPr lIns="59893" tIns="59893" rIns="59893" bIns="59893" anchor="ctr"/>
          <a:lstStyle/>
          <a:p>
            <a:pPr>
              <a:defRPr sz="2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049079" y="10692088"/>
            <a:ext cx="656176" cy="310289"/>
          </a:xfrm>
          <a:prstGeom prst="rect">
            <a:avLst/>
          </a:prstGeom>
          <a:ln w="3175">
            <a:miter lim="400000"/>
          </a:ln>
        </p:spPr>
        <p:txBody>
          <a:bodyPr lIns="59893" tIns="59893" rIns="59893" bIns="59893" anchor="ctr">
            <a:spAutoFit/>
          </a:bodyPr>
          <a:lstStyle>
            <a:lvl1pPr algn="r">
              <a:defRPr sz="1200" b="0"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 spd="med"/>
  <p:txStyles>
    <p:titleStyle>
      <a:lvl1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9pPr>
    </p:titleStyle>
    <p:bodyStyle>
      <a:lvl1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3556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7112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0668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4224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228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457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685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9144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11430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1371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600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828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psbnk.msk.ru/pages/viewpage.action?pageId=195107035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tlassian.com/ConfluenceServer/rest/7.10.2/#api/" TargetMode="External"/><Relationship Id="rId5" Type="http://schemas.openxmlformats.org/officeDocument/2006/relationships/hyperlink" Target="https://confluence.psbnk.msk.ru/pages/viewpage.action?pageId=229486446" TargetMode="External"/><Relationship Id="rId4" Type="http://schemas.openxmlformats.org/officeDocument/2006/relationships/hyperlink" Target="https://confluence.psbnk.msk.ru/display/PSBLT/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8763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2693" y="1663022"/>
            <a:ext cx="5304007" cy="2064918"/>
          </a:xfrm>
        </p:spPr>
        <p:txBody>
          <a:bodyPr>
            <a:noAutofit/>
          </a:bodyPr>
          <a:lstStyle/>
          <a:p>
            <a:r>
              <a:rPr lang="ru" sz="4000" dirty="0" smtClean="0">
                <a:solidFill>
                  <a:srgbClr val="002060"/>
                </a:solidFill>
              </a:rPr>
              <a:t>Автоматизация нагрузочного тестирования</a:t>
            </a:r>
            <a:r>
              <a:rPr lang="ru" sz="4000" dirty="0" smtClean="0">
                <a:solidFill>
                  <a:srgbClr val="0070C0"/>
                </a:solidFill>
              </a:rPr>
              <a:t/>
            </a:r>
            <a:br>
              <a:rPr lang="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авто-отчет</a:t>
            </a:r>
            <a:endParaRPr lang="ru-RU" sz="4000" dirty="0">
              <a:solidFill>
                <a:srgbClr val="0070C0"/>
              </a:solidFill>
            </a:endParaRPr>
          </a:p>
        </p:txBody>
      </p:sp>
      <p:pic>
        <p:nvPicPr>
          <p:cNvPr id="8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7606" t="7040" r="310"/>
          <a:stretch>
            <a:fillRect/>
          </a:stretch>
        </p:blipFill>
        <p:spPr>
          <a:xfrm>
            <a:off x="-2475404" y="0"/>
            <a:ext cx="11266806" cy="115062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бильность или рутина? — Личный дневник напока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116" y="1156992"/>
            <a:ext cx="10065469" cy="103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632773" y="3781168"/>
            <a:ext cx="5318926" cy="5920467"/>
          </a:xfrm>
        </p:spPr>
        <p:txBody>
          <a:bodyPr>
            <a:no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Полное отсутствие автоматизации.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Много ручной </a:t>
            </a:r>
            <a:r>
              <a:rPr lang="ru-RU" sz="3200" dirty="0" smtClean="0">
                <a:solidFill>
                  <a:schemeClr val="bg1"/>
                </a:solidFill>
              </a:rPr>
              <a:t>работы при сборе метрик.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Нет оповещений о завершении тестов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Проблемы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85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.mycdn.me/i?r=AzEPZsRbOZEKgBhR0XGMT1RkVnuOO4oJ2Pb_BQxJWKcycKaKTM5SRkZCeTgDn6uOy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992"/>
            <a:ext cx="8367036" cy="112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01907" y="2546130"/>
            <a:ext cx="5811294" cy="831143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Jmeter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целевой инструмент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для нагрузки.</a:t>
            </a: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Grafana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сбор метрик и их визуализация.</a:t>
            </a: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Confluence </a:t>
            </a:r>
            <a:r>
              <a:rPr lang="ru-RU" sz="3200" dirty="0" smtClean="0">
                <a:solidFill>
                  <a:schemeClr val="bg1"/>
                </a:solidFill>
              </a:rPr>
              <a:t>формирование отчета для бизнеса.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b="1" dirty="0" smtClean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Инструменты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827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/>
          <p:nvPr/>
        </p:nvSpPr>
        <p:spPr>
          <a:xfrm>
            <a:off x="1162577" y="1158258"/>
            <a:ext cx="7277536" cy="10349209"/>
          </a:xfrm>
          <a:prstGeom prst="rect">
            <a:avLst/>
          </a:prstGeom>
          <a:solidFill>
            <a:srgbClr val="393C42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dirty="0"/>
          </a:p>
        </p:txBody>
      </p:sp>
      <p:sp>
        <p:nvSpPr>
          <p:cNvPr id="13" name="Rectangle"/>
          <p:cNvSpPr/>
          <p:nvPr/>
        </p:nvSpPr>
        <p:spPr>
          <a:xfrm>
            <a:off x="8323384" y="1156991"/>
            <a:ext cx="7932616" cy="10349209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dirty="0"/>
          </a:p>
        </p:txBody>
      </p:sp>
      <p:sp>
        <p:nvSpPr>
          <p:cNvPr id="150" name="Заголовок первого уровня. Название презентации в одну или несколько стр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4732">
              <a:defRPr sz="4872"/>
            </a:lvl1pPr>
          </a:lstStyle>
          <a:p>
            <a:r>
              <a:rPr lang="en-US" sz="3200" dirty="0" err="1" smtClean="0">
                <a:solidFill>
                  <a:srgbClr val="002060"/>
                </a:solidFill>
              </a:rPr>
              <a:t>Jmeter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6" name="Рисунок 1"/>
          <p:cNvSpPr txBox="1">
            <a:spLocks/>
          </p:cNvSpPr>
          <p:nvPr/>
        </p:nvSpPr>
        <p:spPr>
          <a:xfrm>
            <a:off x="321399" y="1386541"/>
            <a:ext cx="6757769" cy="90004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sp>
      <p:sp>
        <p:nvSpPr>
          <p:cNvPr id="4" name="Прямоугольник 3"/>
          <p:cNvSpPr/>
          <p:nvPr/>
        </p:nvSpPr>
        <p:spPr>
          <a:xfrm>
            <a:off x="9567600" y="1883044"/>
            <a:ext cx="5490553" cy="888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dirty="0" err="1" smtClean="0">
                <a:solidFill>
                  <a:srgbClr val="FFFFFF"/>
                </a:solidFill>
                <a:latin typeface="+mn-lt"/>
                <a:sym typeface="Helvetica Neue Medium"/>
              </a:rPr>
              <a:t>Логинимся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 в 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Confluence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Скачиваем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 шаблоном (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html 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тело).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Создаем пустую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нужной директории.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Запрос в БД с агрегацией ответа.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Сбор графиков с </a:t>
            </a:r>
            <a:r>
              <a:rPr lang="en-US" sz="2400" b="0" dirty="0" err="1" smtClean="0">
                <a:solidFill>
                  <a:srgbClr val="FFFFFF"/>
                </a:solidFill>
                <a:latin typeface="+mn-lt"/>
                <a:sym typeface="Helvetica Neue Medium"/>
              </a:rPr>
              <a:t>Grafana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Меняем переменные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шаблоне на актуальные.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Подгружаем картинки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к пустой странице.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Загружаем тело страницы.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Отправляем ссылку на отчет заранее вписанным людям (на почту).</a:t>
            </a:r>
            <a:endParaRPr lang="ru-RU" sz="2400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2" y="1172053"/>
            <a:ext cx="8137372" cy="103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0" y="1299633"/>
            <a:ext cx="5073110" cy="6277333"/>
          </a:xfrm>
          <a:prstGeom prst="rect">
            <a:avLst/>
          </a:prstGeom>
        </p:spPr>
      </p:pic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Confluence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с одним вырезанным углом 3"/>
          <p:cNvSpPr/>
          <p:nvPr/>
        </p:nvSpPr>
        <p:spPr>
          <a:xfrm>
            <a:off x="1312986" y="7831015"/>
            <a:ext cx="13736094" cy="3016217"/>
          </a:xfrm>
          <a:prstGeom prst="snip1Rect">
            <a:avLst/>
          </a:prstGeom>
          <a:solidFill>
            <a:srgbClr val="61646A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893" tIns="59893" rIns="59893" bIns="59893" numCol="1" spcCol="38100" rtlCol="0" anchor="ctr">
            <a:spAutoFit/>
          </a:bodyPr>
          <a:lstStyle/>
          <a:p>
            <a:pPr marL="0" marR="0" indent="0" algn="ctr" defTabSz="6891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6385" y="8276209"/>
            <a:ext cx="11407110" cy="201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  <a:defRPr b="1"/>
            </a:pPr>
            <a:r>
              <a:rPr lang="ru-RU" sz="3200" b="0" dirty="0">
                <a:solidFill>
                  <a:schemeClr val="bg1"/>
                </a:solidFill>
                <a:latin typeface="+mn-lt"/>
              </a:rPr>
              <a:t>Отчеты генерируются на основе шаблона, содержат все графики и </a:t>
            </a:r>
            <a:r>
              <a:rPr lang="ru-RU" sz="3200" b="0" dirty="0" err="1">
                <a:solidFill>
                  <a:schemeClr val="bg1"/>
                </a:solidFill>
                <a:latin typeface="+mn-lt"/>
              </a:rPr>
              <a:t>кастомные</a:t>
            </a:r>
            <a:r>
              <a:rPr lang="ru-RU" sz="3200" b="0" dirty="0">
                <a:solidFill>
                  <a:schemeClr val="bg1"/>
                </a:solidFill>
                <a:latin typeface="+mn-lt"/>
              </a:rPr>
              <a:t> метрики(</a:t>
            </a:r>
            <a:r>
              <a:rPr lang="ru-RU" sz="3200" b="0" dirty="0" err="1">
                <a:solidFill>
                  <a:schemeClr val="bg1"/>
                </a:solidFill>
                <a:latin typeface="+mn-lt"/>
              </a:rPr>
              <a:t>e.x</a:t>
            </a:r>
            <a:r>
              <a:rPr lang="ru-RU" sz="3200" b="0" dirty="0">
                <a:solidFill>
                  <a:schemeClr val="bg1"/>
                </a:solidFill>
                <a:latin typeface="+mn-lt"/>
              </a:rPr>
              <a:t> БД), в итоге остается написать только выводы и рекомендации.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028" y="2417549"/>
            <a:ext cx="8731301" cy="42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67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Пример отчета</a:t>
            </a:r>
            <a:endParaRPr sz="3200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56" y="1463393"/>
            <a:ext cx="14642261" cy="93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8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ommunity.atlassian.com/t5/image/serverpage/image-id/47779iCB5165BBDF13640C?v=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1" y="2094617"/>
            <a:ext cx="7061630" cy="84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"/>
          <p:cNvSpPr/>
          <p:nvPr/>
        </p:nvSpPr>
        <p:spPr>
          <a:xfrm>
            <a:off x="8323384" y="1173320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48803" y="2045737"/>
            <a:ext cx="5918340" cy="909118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Автоматический сбор результатов после теста.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Оповещение всех заинтересованных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    о завершении теста.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Возможность сразу проанализировать поведение системы.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Быстрое предоставление выводов и рекомендаций.</a:t>
            </a: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hangingPunct="1"/>
            <a:r>
              <a:rPr lang="ru-RU" sz="3200" dirty="0" smtClean="0">
                <a:solidFill>
                  <a:srgbClr val="002060"/>
                </a:solidFill>
              </a:rPr>
              <a:t>Результат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9" y="2217308"/>
            <a:ext cx="7386320" cy="8874890"/>
          </a:xfrm>
          <a:prstGeom prst="rect">
            <a:avLst/>
          </a:prstGeom>
        </p:spPr>
      </p:pic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xfrm>
            <a:off x="992656" y="287486"/>
            <a:ext cx="12067029" cy="8858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Полезные ссылки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9932" y="2339228"/>
            <a:ext cx="6391866" cy="843092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893" tIns="59893" rIns="59893" bIns="59893" numCol="1" spcCol="38100" rtlCol="0" anchor="ctr">
            <a:spAutoFit/>
          </a:bodyPr>
          <a:lstStyle/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Подробная инструкция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3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3"/>
              </a:rPr>
              <a:t>confluence.psbnk.msk.ru/pages/viewpage.action?pageId=195107035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ru-RU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Шаблон отчета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–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1800" dirty="0" smtClean="0">
                <a:solidFill>
                  <a:schemeClr val="tx1"/>
                </a:solidFill>
                <a:latin typeface="+mn-lt"/>
                <a:hlinkClick r:id="rId4"/>
              </a:rPr>
              <a:t>https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4"/>
              </a:rPr>
              <a:t>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4"/>
              </a:rPr>
              <a:t>confluence.psbnk.msk.ru/display/PSBLT/Template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Пример готового отчета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(выводы и рекомендация от руки) 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5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5"/>
              </a:rPr>
              <a:t>confluence.psbnk.msk.ru/pages/viewpage.action?pageId=229486446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API Confluence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6"/>
              </a:rPr>
              <a:t>https://docs.atlassian.com/ConfluenceServer/rest/7.10.2/#api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6"/>
              </a:rPr>
              <a:t>/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Слайд с текстом и фото"/>
          <p:cNvSpPr txBox="1">
            <a:spLocks/>
          </p:cNvSpPr>
          <p:nvPr/>
        </p:nvSpPr>
        <p:spPr>
          <a:xfrm>
            <a:off x="992656" y="1508242"/>
            <a:ext cx="5482789" cy="7903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hangingPunct="1"/>
            <a:r>
              <a:rPr lang="ru-RU" dirty="0" smtClean="0">
                <a:solidFill>
                  <a:schemeClr val="tx1"/>
                </a:solidFill>
              </a:rPr>
              <a:t>Время на подготовку отчета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 rot="16200000">
            <a:off x="-43352" y="3887999"/>
            <a:ext cx="2275840" cy="9021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algn="ctr" hangingPunct="1"/>
            <a:r>
              <a:rPr lang="ru-RU" sz="3200" dirty="0" smtClean="0">
                <a:solidFill>
                  <a:schemeClr val="tx1"/>
                </a:solidFill>
              </a:rPr>
              <a:t>РАНЬШЕ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3" name="Слайд с текстом и фото"/>
          <p:cNvSpPr txBox="1">
            <a:spLocks/>
          </p:cNvSpPr>
          <p:nvPr/>
        </p:nvSpPr>
        <p:spPr>
          <a:xfrm rot="16200000">
            <a:off x="2354" y="8490479"/>
            <a:ext cx="2275840" cy="9021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algn="ctr" hangingPunct="1"/>
            <a:r>
              <a:rPr lang="ru-RU" sz="3200" dirty="0" smtClean="0">
                <a:solidFill>
                  <a:schemeClr val="tx1"/>
                </a:solidFill>
              </a:rPr>
              <a:t>СЕЙЧАС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95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3f6983c-7662-436e-97d6-1eb771896459">R3ETPUSFHFMV-14-1043</_dlc_DocId>
    <_dlc_DocIdUrl xmlns="83f6983c-7662-436e-97d6-1eb771896459">
      <Url>http://probank/_layouts/DocIdRedir.aspx?ID=R3ETPUSFHFMV-14-1043</Url>
      <Description>R3ETPUSFHFMV-14-1043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4C9A75EC46817499DE2669DDC006347" ma:contentTypeVersion="1" ma:contentTypeDescription="Создание документа." ma:contentTypeScope="" ma:versionID="73a0e448fe90891d8b17fef0234ea22d">
  <xsd:schema xmlns:xsd="http://www.w3.org/2001/XMLSchema" xmlns:xs="http://www.w3.org/2001/XMLSchema" xmlns:p="http://schemas.microsoft.com/office/2006/metadata/properties" xmlns:ns2="83f6983c-7662-436e-97d6-1eb771896459" targetNamespace="http://schemas.microsoft.com/office/2006/metadata/properties" ma:root="true" ma:fieldsID="0c59424fa24619cc0ec7f9ec4c21e618" ns2:_="">
    <xsd:import namespace="83f6983c-7662-436e-97d6-1eb77189645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6983c-7662-436e-97d6-1eb77189645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97164-F274-4043-ABD8-D8F45A939FFD}">
  <ds:schemaRefs>
    <ds:schemaRef ds:uri="http://purl.org/dc/terms/"/>
    <ds:schemaRef ds:uri="http://schemas.openxmlformats.org/package/2006/metadata/core-properties"/>
    <ds:schemaRef ds:uri="83f6983c-7662-436e-97d6-1eb771896459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8910B4D-60F3-44ED-B92F-073F5EE748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BA4AF-769C-4276-8DF1-B6E323FA9C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478D6AA-24B3-4C89-8EF7-2BE1D3CFC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6983c-7662-436e-97d6-1eb771896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11674</TotalTime>
  <Words>100</Words>
  <Application>Microsoft Office PowerPoint</Application>
  <PresentationFormat>Произвольный</PresentationFormat>
  <Paragraphs>47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Helvetica Neue</vt:lpstr>
      <vt:lpstr>Helvetica Neue Medium</vt:lpstr>
      <vt:lpstr>Helvetica Neue Thin</vt:lpstr>
      <vt:lpstr>Verdana</vt:lpstr>
      <vt:lpstr>White</vt:lpstr>
      <vt:lpstr>Автоматизация нагрузочного тестирования  авто-отчет</vt:lpstr>
      <vt:lpstr>Проблемы</vt:lpstr>
      <vt:lpstr>Инструменты</vt:lpstr>
      <vt:lpstr>Jmeter</vt:lpstr>
      <vt:lpstr>Confluence</vt:lpstr>
      <vt:lpstr>Пример отчета</vt:lpstr>
      <vt:lpstr>Презентация PowerPoint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Moneyback</dc:title>
  <cp:lastModifiedBy>Vera</cp:lastModifiedBy>
  <cp:revision>52</cp:revision>
  <dcterms:modified xsi:type="dcterms:W3CDTF">2021-03-02T16:50:23Z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4f866745-1c66-4465-a29e-c4c28bdf546b</vt:lpwstr>
  </property>
  <property fmtid="{D5CDD505-2E9C-101B-9397-08002B2CF9AE}" pid="3" name="ContentTypeId">
    <vt:lpwstr>0x01010014C9A75EC46817499DE2669DDC006347</vt:lpwstr>
  </property>
</Properties>
</file>