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70" r:id="rId9"/>
    <p:sldId id="260" r:id="rId10"/>
    <p:sldId id="261" r:id="rId11"/>
    <p:sldId id="269" r:id="rId12"/>
    <p:sldId id="262" r:id="rId13"/>
    <p:sldId id="267" r:id="rId14"/>
    <p:sldId id="268" r:id="rId15"/>
    <p:sldId id="263" r:id="rId16"/>
    <p:sldId id="264" r:id="rId17"/>
    <p:sldId id="265" r:id="rId18"/>
    <p:sldId id="266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56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" TargetMode="External"/><Relationship Id="rId2" Type="http://schemas.openxmlformats.org/officeDocument/2006/relationships/hyperlink" Target="https://arxiv.org/abs/2210.0362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trainer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Simona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Malout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Management and Information Technology 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of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" y="1624904"/>
            <a:ext cx="5441481" cy="42689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53" y="1477908"/>
            <a:ext cx="5967990" cy="44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2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54" y="851648"/>
            <a:ext cx="6130089" cy="52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7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/>
              <a:t>Interview Trainer Agent</a:t>
            </a:r>
            <a:r>
              <a:rPr lang="en-US" sz="1800" dirty="0"/>
              <a:t> successfully demonstrates how </a:t>
            </a:r>
            <a:r>
              <a:rPr lang="en-US" sz="1800" dirty="0" err="1"/>
              <a:t>Agentic</a:t>
            </a:r>
            <a:r>
              <a:rPr lang="en-US" sz="1800" dirty="0"/>
              <a:t> AI, powered by </a:t>
            </a:r>
            <a:r>
              <a:rPr lang="en-US" sz="1800" b="1" dirty="0"/>
              <a:t>IBM </a:t>
            </a:r>
            <a:r>
              <a:rPr lang="en-US" sz="1800" b="1" dirty="0" err="1"/>
              <a:t>Watsonx</a:t>
            </a:r>
            <a:r>
              <a:rPr lang="en-US" sz="1800" dirty="0"/>
              <a:t> and </a:t>
            </a:r>
            <a:r>
              <a:rPr lang="en-US" sz="1800" b="1" dirty="0"/>
              <a:t>Granite LLMs</a:t>
            </a:r>
            <a:r>
              <a:rPr lang="en-US" sz="1800" dirty="0"/>
              <a:t>, can transform the interview preparation process into an interactive, personalized experience.</a:t>
            </a:r>
          </a:p>
          <a:p>
            <a:r>
              <a:rPr lang="en-US" sz="1800" dirty="0"/>
              <a:t>The project simulates realistic interview scenarios by generating role-specific questions, sample answers, and feedback for positions like </a:t>
            </a:r>
            <a:r>
              <a:rPr lang="en-US" sz="1800" b="1" dirty="0"/>
              <a:t>Data Scientist</a:t>
            </a:r>
            <a:r>
              <a:rPr lang="en-US" sz="1800" dirty="0"/>
              <a:t>, </a:t>
            </a:r>
            <a:r>
              <a:rPr lang="en-US" sz="1800" b="1" dirty="0"/>
              <a:t>Data Analyst</a:t>
            </a:r>
            <a:r>
              <a:rPr lang="en-US" sz="1800" dirty="0"/>
              <a:t>, and </a:t>
            </a:r>
            <a:r>
              <a:rPr lang="en-US" sz="1800" b="1" dirty="0"/>
              <a:t>ML Engineer</a:t>
            </a:r>
            <a:r>
              <a:rPr lang="en-US" sz="1800" dirty="0"/>
              <a:t>.</a:t>
            </a:r>
          </a:p>
          <a:p>
            <a:r>
              <a:rPr lang="en-US" sz="1800" dirty="0"/>
              <a:t>By leveraging </a:t>
            </a:r>
            <a:r>
              <a:rPr lang="en-US" sz="1800" b="1" dirty="0" err="1"/>
              <a:t>ReAct</a:t>
            </a:r>
            <a:r>
              <a:rPr lang="en-US" sz="1800" b="1" dirty="0"/>
              <a:t> architecture</a:t>
            </a:r>
            <a:r>
              <a:rPr lang="en-US" sz="1800" dirty="0"/>
              <a:t> and </a:t>
            </a:r>
            <a:r>
              <a:rPr lang="en-US" sz="1800" b="1" dirty="0" err="1"/>
              <a:t>LangGraph</a:t>
            </a:r>
            <a:r>
              <a:rPr lang="en-US" sz="1800" b="1" dirty="0"/>
              <a:t> framework</a:t>
            </a:r>
            <a:r>
              <a:rPr lang="en-US" sz="1800" dirty="0"/>
              <a:t>, the agent effectively combines reasoning with action-based decision-making.</a:t>
            </a:r>
          </a:p>
          <a:p>
            <a:r>
              <a:rPr lang="en-US" sz="1800" dirty="0"/>
              <a:t>The use of </a:t>
            </a:r>
            <a:r>
              <a:rPr lang="en-US" sz="1800" b="1" dirty="0"/>
              <a:t>Granite instruct models</a:t>
            </a:r>
            <a:r>
              <a:rPr lang="en-US" sz="1800" dirty="0"/>
              <a:t> ensured that responses were contextually accurate, human-like, and relevant to job roles.</a:t>
            </a:r>
          </a:p>
          <a:p>
            <a:r>
              <a:rPr lang="en-US" sz="1800" dirty="0"/>
              <a:t>This solution highlights the power of large language models in education, career development, and real-world AI deployment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Interview Trainer Agent can be further enhanced to provide a more immersive, personalized, and scalable interview preparation experience. Potential future improvements include:</a:t>
            </a:r>
          </a:p>
          <a:p>
            <a:pPr marL="0" indent="0">
              <a:buNone/>
            </a:pPr>
            <a:r>
              <a:rPr lang="en-US" sz="1800" dirty="0" smtClean="0"/>
              <a:t>      🔸 </a:t>
            </a:r>
            <a:r>
              <a:rPr lang="en-US" sz="1800" b="1" dirty="0"/>
              <a:t>Resume Parsing &amp; Role </a:t>
            </a:r>
            <a:r>
              <a:rPr lang="en-US" sz="1800" b="1" dirty="0" smtClean="0"/>
              <a:t>Detection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🔸 </a:t>
            </a:r>
            <a:r>
              <a:rPr lang="en-US" sz="1800" b="1" dirty="0"/>
              <a:t>Voice Interaction Support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🔸 </a:t>
            </a:r>
            <a:r>
              <a:rPr lang="en-US" sz="1800" b="1" dirty="0"/>
              <a:t>Multilingual Support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🔸 </a:t>
            </a:r>
            <a:r>
              <a:rPr lang="en-US" sz="1800" b="1" dirty="0"/>
              <a:t>Scoring and Analytics Dashboard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🔸 </a:t>
            </a:r>
            <a:r>
              <a:rPr lang="en-US" sz="1800" b="1" dirty="0"/>
              <a:t>Integration with Job Portals &amp; LMS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🔸 </a:t>
            </a:r>
            <a:r>
              <a:rPr lang="en-US" sz="1800" b="1" dirty="0"/>
              <a:t>Mobile App </a:t>
            </a:r>
            <a:r>
              <a:rPr lang="en-US" sz="1800" b="1" dirty="0" smtClean="0"/>
              <a:t>Deployment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IBM </a:t>
            </a:r>
            <a:r>
              <a:rPr lang="en-IN" sz="1800" dirty="0" err="1"/>
              <a:t>Watsonx</a:t>
            </a:r>
            <a:r>
              <a:rPr lang="en-IN" sz="1800" dirty="0"/>
              <a:t> Documentation</a:t>
            </a:r>
            <a:br>
              <a:rPr lang="en-IN" sz="1800" dirty="0"/>
            </a:br>
            <a:r>
              <a:rPr lang="en-IN" sz="1800" dirty="0"/>
              <a:t>    https://www.ibm.com/cloud/watsonx</a:t>
            </a:r>
          </a:p>
          <a:p>
            <a:r>
              <a:rPr lang="en-IN" sz="1800" dirty="0"/>
              <a:t>IBM Granite Model Overview</a:t>
            </a:r>
            <a:br>
              <a:rPr lang="en-IN" sz="1800" dirty="0"/>
            </a:br>
            <a:r>
              <a:rPr lang="en-IN" sz="1800" dirty="0"/>
              <a:t>    https://www.ibm.com/blog/ibm-granite-models</a:t>
            </a:r>
          </a:p>
          <a:p>
            <a:r>
              <a:rPr lang="en-IN" sz="1800" dirty="0" err="1" smtClean="0"/>
              <a:t>ReAct</a:t>
            </a:r>
            <a:r>
              <a:rPr lang="en-IN" sz="1800" dirty="0" smtClean="0"/>
              <a:t> </a:t>
            </a:r>
            <a:r>
              <a:rPr lang="en-IN" sz="1800" dirty="0"/>
              <a:t>Architecture (Reasoning + Acting)</a:t>
            </a:r>
            <a:br>
              <a:rPr lang="en-IN" sz="1800" dirty="0"/>
            </a:br>
            <a:r>
              <a:rPr lang="en-IN" sz="1800" dirty="0"/>
              <a:t>    Yao et al., “</a:t>
            </a:r>
            <a:r>
              <a:rPr lang="en-IN" sz="1800" dirty="0" err="1"/>
              <a:t>ReAct</a:t>
            </a:r>
            <a:r>
              <a:rPr lang="en-IN" sz="1800" dirty="0"/>
              <a:t>: Synergizing Reasoning and Acting in Language Models”, 2022</a:t>
            </a:r>
            <a:br>
              <a:rPr lang="en-IN" sz="1800" dirty="0"/>
            </a:br>
            <a:r>
              <a:rPr lang="en-IN" sz="1800" dirty="0"/>
              <a:t>    </a:t>
            </a:r>
            <a:r>
              <a:rPr lang="en-IN" sz="1800" dirty="0">
                <a:hlinkClick r:id="rId2"/>
              </a:rPr>
              <a:t>https://arxiv.org/abs/2210.03629</a:t>
            </a:r>
            <a:endParaRPr lang="en-IN" sz="1800" dirty="0"/>
          </a:p>
          <a:p>
            <a:r>
              <a:rPr lang="en-IN" sz="1800" dirty="0" err="1"/>
              <a:t>LangGraph</a:t>
            </a:r>
            <a:r>
              <a:rPr lang="en-IN" sz="1800" dirty="0"/>
              <a:t> – Framework for AI Agents</a:t>
            </a:r>
            <a:br>
              <a:rPr lang="en-IN" sz="1800" dirty="0"/>
            </a:br>
            <a:r>
              <a:rPr lang="en-IN" sz="1800" dirty="0"/>
              <a:t>    https://docs.langgraph.dev</a:t>
            </a:r>
          </a:p>
          <a:p>
            <a:r>
              <a:rPr lang="en-IN" sz="1800" dirty="0"/>
              <a:t>IBM Cloud </a:t>
            </a:r>
            <a:r>
              <a:rPr lang="en-IN" sz="1800" dirty="0" err="1"/>
              <a:t>Lite</a:t>
            </a:r>
            <a:r>
              <a:rPr lang="en-IN" sz="1800" dirty="0"/>
              <a:t> Services</a:t>
            </a:r>
            <a:br>
              <a:rPr lang="en-IN" sz="1800" dirty="0"/>
            </a:br>
            <a:r>
              <a:rPr lang="en-IN" sz="1800" dirty="0"/>
              <a:t>    </a:t>
            </a:r>
            <a:r>
              <a:rPr lang="en-IN" sz="1800" dirty="0">
                <a:hlinkClick r:id="rId3"/>
              </a:rPr>
              <a:t>https://cloud.ibm.com</a:t>
            </a:r>
            <a:endParaRPr lang="en-IN" sz="1800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715" y="2530475"/>
            <a:ext cx="61204" cy="460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63" y="1184757"/>
            <a:ext cx="6382348" cy="48008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62" y="1301750"/>
            <a:ext cx="6201275" cy="4673600"/>
          </a:xfrm>
        </p:spPr>
      </p:pic>
    </p:spTree>
    <p:extLst>
      <p:ext uri="{BB962C8B-B14F-4D97-AF65-F5344CB8AC3E}">
        <p14:creationId xmlns:p14="http://schemas.microsoft.com/office/powerpoint/2010/main" val="224541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86" y="1301750"/>
            <a:ext cx="6864828" cy="4673600"/>
          </a:xfrm>
        </p:spPr>
      </p:pic>
    </p:spTree>
    <p:extLst>
      <p:ext uri="{BB962C8B-B14F-4D97-AF65-F5344CB8AC3E}">
        <p14:creationId xmlns:p14="http://schemas.microsoft.com/office/powerpoint/2010/main" val="2141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2094" y="3104558"/>
            <a:ext cx="11029616" cy="59224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5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  <a:p>
            <a:r>
              <a:rPr dirty="0" smtClean="0"/>
              <a:t>Proposed </a:t>
            </a:r>
            <a:r>
              <a:rPr dirty="0"/>
              <a:t>System/Solution</a:t>
            </a:r>
          </a:p>
          <a:p>
            <a:r>
              <a:rPr dirty="0" smtClean="0"/>
              <a:t>System </a:t>
            </a:r>
            <a:r>
              <a:rPr dirty="0"/>
              <a:t>Development Approach</a:t>
            </a:r>
          </a:p>
          <a:p>
            <a:r>
              <a:rPr dirty="0" smtClean="0"/>
              <a:t>Algorithm </a:t>
            </a:r>
            <a:r>
              <a:rPr dirty="0"/>
              <a:t>&amp; Deployment</a:t>
            </a:r>
          </a:p>
          <a:p>
            <a:r>
              <a:rPr dirty="0" smtClean="0"/>
              <a:t>Result</a:t>
            </a:r>
            <a:endParaRPr dirty="0"/>
          </a:p>
          <a:p>
            <a:r>
              <a:rPr dirty="0" smtClean="0"/>
              <a:t>Conclusion</a:t>
            </a:r>
            <a:endParaRPr dirty="0"/>
          </a:p>
          <a:p>
            <a:r>
              <a:rPr dirty="0" smtClean="0"/>
              <a:t>Future </a:t>
            </a:r>
            <a:r>
              <a:rPr dirty="0"/>
              <a:t>Scope</a:t>
            </a:r>
          </a:p>
          <a:p>
            <a:r>
              <a:rPr dirty="0" smtClean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Preparing for technical interviews is often a challenging and stressful process for job seekers, especially in roles like </a:t>
            </a:r>
            <a:r>
              <a:rPr lang="en-US" sz="1800" b="1" dirty="0"/>
              <a:t>Data Scientist</a:t>
            </a:r>
            <a:r>
              <a:rPr lang="en-US" sz="1800" dirty="0"/>
              <a:t>, </a:t>
            </a:r>
            <a:r>
              <a:rPr lang="en-US" sz="1800" b="1" dirty="0"/>
              <a:t>Data Analyst</a:t>
            </a:r>
            <a:r>
              <a:rPr lang="en-US" sz="1800" dirty="0"/>
              <a:t>, and </a:t>
            </a:r>
            <a:r>
              <a:rPr lang="en-US" sz="1800" b="1" dirty="0"/>
              <a:t>Machine Learning Engineer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Traditional preparation methods such as static question banks and video tutorials lack personalization, interactivity, and real-time feedback.</a:t>
            </a:r>
            <a:br>
              <a:rPr lang="en-US" sz="1800" dirty="0"/>
            </a:br>
            <a:r>
              <a:rPr lang="en-US" sz="1800" dirty="0"/>
              <a:t>Moreover, candidates struggle to find resources that simulate realistic interview scenarios or adapt to their specific skills, experience, or role-based expectations.</a:t>
            </a:r>
          </a:p>
          <a:p>
            <a:r>
              <a:rPr lang="en-US" sz="1800" dirty="0"/>
              <a:t>There is a growing need for an intelligent, AI-powered system that can </a:t>
            </a:r>
            <a:r>
              <a:rPr lang="en-US" sz="1800" b="1" dirty="0"/>
              <a:t>simulate dynamic interviews</a:t>
            </a:r>
            <a:r>
              <a:rPr lang="en-US" sz="1800" dirty="0"/>
              <a:t>, </a:t>
            </a:r>
            <a:r>
              <a:rPr lang="en-US" sz="1800" b="1" dirty="0"/>
              <a:t>generate role-specific questions</a:t>
            </a:r>
            <a:r>
              <a:rPr lang="en-US" sz="1800" dirty="0"/>
              <a:t>, and </a:t>
            </a:r>
            <a:r>
              <a:rPr lang="en-US" sz="1800" b="1" dirty="0"/>
              <a:t>evaluate responses interactively</a:t>
            </a:r>
            <a:r>
              <a:rPr lang="en-US" sz="1800" dirty="0"/>
              <a:t> using </a:t>
            </a:r>
            <a:r>
              <a:rPr lang="en-US" sz="1800" b="1" dirty="0"/>
              <a:t>large language models</a:t>
            </a:r>
            <a:r>
              <a:rPr lang="en-US" sz="1800" dirty="0"/>
              <a:t> (LLMs).</a:t>
            </a:r>
          </a:p>
          <a:p>
            <a:r>
              <a:rPr lang="en-US" sz="1800" dirty="0"/>
              <a:t>This project aims to solve that problem by building an </a:t>
            </a:r>
            <a:r>
              <a:rPr lang="en-US" sz="1800" b="1" dirty="0"/>
              <a:t>Interview Trainer Agent</a:t>
            </a:r>
            <a:r>
              <a:rPr lang="en-US" sz="1800" dirty="0"/>
              <a:t> using </a:t>
            </a:r>
            <a:r>
              <a:rPr lang="en-US" sz="1800" b="1" dirty="0"/>
              <a:t>IBM </a:t>
            </a:r>
            <a:r>
              <a:rPr lang="en-US" sz="1800" b="1" dirty="0" err="1"/>
              <a:t>Watsonx</a:t>
            </a:r>
            <a:r>
              <a:rPr lang="en-US" sz="1800" dirty="0"/>
              <a:t>, powered by </a:t>
            </a:r>
            <a:r>
              <a:rPr lang="en-US" sz="1800" b="1" dirty="0"/>
              <a:t>Granite LLMs</a:t>
            </a:r>
            <a:r>
              <a:rPr lang="en-US" sz="1800" dirty="0"/>
              <a:t>, that helps users practice interviews in a realistic and responsive environment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proposed solution is an </a:t>
            </a:r>
            <a:r>
              <a:rPr lang="en-US" b="1" dirty="0"/>
              <a:t>AI-powered Interview Trainer Agent</a:t>
            </a:r>
            <a:r>
              <a:rPr lang="en-US" dirty="0"/>
              <a:t> built using </a:t>
            </a:r>
            <a:r>
              <a:rPr lang="en-US" b="1" dirty="0"/>
              <a:t>IBM </a:t>
            </a:r>
            <a:r>
              <a:rPr lang="en-US" b="1" dirty="0" err="1"/>
              <a:t>Watsonx</a:t>
            </a:r>
            <a:r>
              <a:rPr lang="en-US" dirty="0"/>
              <a:t> and </a:t>
            </a:r>
            <a:r>
              <a:rPr lang="en-US" b="1" dirty="0"/>
              <a:t>Granite large language models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agent simulates realistic mock interviews tailored to roles such as </a:t>
            </a:r>
            <a:r>
              <a:rPr lang="en-US" b="1" dirty="0"/>
              <a:t>Data Scientist</a:t>
            </a:r>
            <a:r>
              <a:rPr lang="en-US" dirty="0"/>
              <a:t>, </a:t>
            </a:r>
            <a:r>
              <a:rPr lang="en-US" b="1" dirty="0"/>
              <a:t>Data Analyst</a:t>
            </a:r>
            <a:r>
              <a:rPr lang="en-US" dirty="0"/>
              <a:t>, and </a:t>
            </a:r>
            <a:r>
              <a:rPr lang="en-US" b="1" dirty="0"/>
              <a:t>Machine Learning Engineer</a:t>
            </a:r>
            <a:r>
              <a:rPr lang="en-US" dirty="0"/>
              <a:t>.</a:t>
            </a:r>
          </a:p>
          <a:p>
            <a:r>
              <a:rPr lang="en-US" dirty="0"/>
              <a:t>It uses </a:t>
            </a:r>
            <a:r>
              <a:rPr lang="en-US" b="1" dirty="0" err="1"/>
              <a:t>LangGraph</a:t>
            </a:r>
            <a:r>
              <a:rPr lang="en-US" dirty="0"/>
              <a:t> as the framework and </a:t>
            </a:r>
            <a:r>
              <a:rPr lang="en-US" b="1" dirty="0" err="1"/>
              <a:t>ReAct</a:t>
            </a:r>
            <a:r>
              <a:rPr lang="en-US" dirty="0"/>
              <a:t> as the architecture to enable intelligent decision-making and tool usage.</a:t>
            </a:r>
            <a:br>
              <a:rPr lang="en-US" dirty="0"/>
            </a:br>
            <a:r>
              <a:rPr lang="en-US" dirty="0"/>
              <a:t>Users can interact with the agent by specifying a role or uploading a resume, and the agent will generate:</a:t>
            </a:r>
          </a:p>
          <a:p>
            <a:r>
              <a:rPr lang="en-US" dirty="0"/>
              <a:t>Role-specific technical and behavioral questions</a:t>
            </a:r>
          </a:p>
          <a:p>
            <a:r>
              <a:rPr lang="en-US" dirty="0"/>
              <a:t>Suggested sample answers</a:t>
            </a:r>
          </a:p>
          <a:p>
            <a:r>
              <a:rPr lang="en-US" dirty="0"/>
              <a:t>Feedback and improvement tips</a:t>
            </a:r>
          </a:p>
          <a:p>
            <a:r>
              <a:rPr lang="en-US" dirty="0"/>
              <a:t>The agent leverages </a:t>
            </a:r>
            <a:r>
              <a:rPr lang="en-US" b="1" dirty="0"/>
              <a:t>Granite instruct models</a:t>
            </a:r>
            <a:r>
              <a:rPr lang="en-US" dirty="0"/>
              <a:t> to ensure high-quality, context-aware question generation and response analysis.</a:t>
            </a:r>
            <a:br>
              <a:rPr lang="en-US" dirty="0"/>
            </a:br>
            <a:r>
              <a:rPr lang="en-US" dirty="0"/>
              <a:t>This solution enhances the interview preparation experience by making it more interactive, personalized, and adaptive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182758"/>
            <a:ext cx="9537700" cy="47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9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System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83341"/>
            <a:ext cx="11029615" cy="49664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system was developed using </a:t>
            </a:r>
            <a:r>
              <a:rPr lang="en-US" b="1" dirty="0"/>
              <a:t>IBM </a:t>
            </a:r>
            <a:r>
              <a:rPr lang="en-US" b="1" dirty="0" err="1"/>
              <a:t>Watsonx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dirty="0"/>
              <a:t>integrated with </a:t>
            </a:r>
            <a:r>
              <a:rPr lang="en-US" b="1" dirty="0"/>
              <a:t>Granite LLMs</a:t>
            </a:r>
            <a:r>
              <a:rPr lang="en-US" dirty="0"/>
              <a:t> </a:t>
            </a:r>
            <a:r>
              <a:rPr lang="en-US" dirty="0" smtClean="0"/>
              <a:t> through </a:t>
            </a:r>
            <a:r>
              <a:rPr lang="en-US" dirty="0"/>
              <a:t>a modular agent architecture. Below is the step-by-step development approach and technologies used:</a:t>
            </a:r>
          </a:p>
          <a:p>
            <a:r>
              <a:rPr lang="en-US" b="1" dirty="0"/>
              <a:t>1. Platform:</a:t>
            </a:r>
            <a:endParaRPr lang="en-US" dirty="0"/>
          </a:p>
          <a:p>
            <a:r>
              <a:rPr lang="en-US" dirty="0"/>
              <a:t>IBM </a:t>
            </a:r>
            <a:r>
              <a:rPr lang="en-US" dirty="0" err="1"/>
              <a:t>Watsonx</a:t>
            </a:r>
            <a:r>
              <a:rPr lang="en-US" dirty="0"/>
              <a:t> Studio (for building and testing the agent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2. Model Used:</a:t>
            </a:r>
            <a:endParaRPr lang="en-US" dirty="0"/>
          </a:p>
          <a:p>
            <a:r>
              <a:rPr lang="en-US" dirty="0"/>
              <a:t>Granite LLMs </a:t>
            </a:r>
            <a:r>
              <a:rPr lang="en-US" dirty="0" smtClean="0"/>
              <a:t>( </a:t>
            </a:r>
            <a:r>
              <a:rPr lang="en-US" dirty="0"/>
              <a:t>llama-3-70b-instruct)</a:t>
            </a:r>
          </a:p>
          <a:p>
            <a:r>
              <a:rPr lang="en-US" b="1" dirty="0"/>
              <a:t>3. Architecture &amp; Framework:</a:t>
            </a:r>
            <a:endParaRPr lang="en-US" dirty="0"/>
          </a:p>
          <a:p>
            <a:r>
              <a:rPr lang="en-US" b="1" dirty="0" err="1"/>
              <a:t>ReAct</a:t>
            </a:r>
            <a:r>
              <a:rPr lang="en-US" dirty="0"/>
              <a:t> architecture (Reasoning + Acting)</a:t>
            </a:r>
          </a:p>
          <a:p>
            <a:r>
              <a:rPr lang="en-US" b="1" dirty="0" err="1"/>
              <a:t>LangGraph</a:t>
            </a:r>
            <a:r>
              <a:rPr lang="en-US" dirty="0"/>
              <a:t> framework to define agent logic and flow</a:t>
            </a:r>
          </a:p>
          <a:p>
            <a:r>
              <a:rPr lang="en-US" b="1" dirty="0"/>
              <a:t>4. Functional Flow:</a:t>
            </a:r>
            <a:endParaRPr lang="en-US" dirty="0"/>
          </a:p>
          <a:p>
            <a:r>
              <a:rPr lang="en-US" dirty="0"/>
              <a:t>User enters job </a:t>
            </a:r>
            <a:r>
              <a:rPr lang="en-US" dirty="0" smtClean="0"/>
              <a:t>role.</a:t>
            </a:r>
            <a:endParaRPr lang="en-US" dirty="0"/>
          </a:p>
          <a:p>
            <a:r>
              <a:rPr lang="en-US" dirty="0"/>
              <a:t>Agent uses prompt templates to generate:</a:t>
            </a:r>
          </a:p>
          <a:p>
            <a:pPr lvl="1"/>
            <a:r>
              <a:rPr lang="en-US" dirty="0"/>
              <a:t>Technical &amp; HR interview questions</a:t>
            </a:r>
          </a:p>
          <a:p>
            <a:pPr lvl="1"/>
            <a:r>
              <a:rPr lang="en-US" dirty="0"/>
              <a:t>Suggested model answers</a:t>
            </a:r>
          </a:p>
          <a:p>
            <a:pPr lvl="1"/>
            <a:r>
              <a:rPr lang="en-US" dirty="0"/>
              <a:t>STAR-format behavioral questions</a:t>
            </a:r>
          </a:p>
          <a:p>
            <a:r>
              <a:rPr lang="en-US" b="1" dirty="0"/>
              <a:t>5. Testing &amp; Interaction:</a:t>
            </a:r>
            <a:endParaRPr lang="en-US" dirty="0"/>
          </a:p>
          <a:p>
            <a:r>
              <a:rPr lang="en-US" dirty="0"/>
              <a:t>Agent tested interactively in </a:t>
            </a:r>
            <a:r>
              <a:rPr lang="en-US" dirty="0" err="1"/>
              <a:t>Watsonx</a:t>
            </a:r>
            <a:r>
              <a:rPr lang="en-US" dirty="0"/>
              <a:t> </a:t>
            </a:r>
            <a:r>
              <a:rPr lang="en-US" dirty="0" smtClean="0"/>
              <a:t>UI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agentic</a:t>
            </a:r>
            <a:r>
              <a:rPr lang="en-US" dirty="0"/>
              <a:t> AI approach provides a dynamic, conversation-based learning experience using powerful foundation models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971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🔸 </a:t>
            </a:r>
            <a:r>
              <a:rPr lang="en-US" b="1" dirty="0"/>
              <a:t>Algorithm (Logic Flow):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Interview Trainer Agent follows a </a:t>
            </a:r>
            <a:r>
              <a:rPr lang="en-US" b="1" dirty="0" err="1"/>
              <a:t>ReAct</a:t>
            </a:r>
            <a:r>
              <a:rPr lang="en-US" b="1" dirty="0"/>
              <a:t> (Reasoning + Acting)</a:t>
            </a:r>
            <a:r>
              <a:rPr lang="en-US" dirty="0"/>
              <a:t> architecture using IBM </a:t>
            </a:r>
            <a:r>
              <a:rPr lang="en-US" dirty="0" err="1"/>
              <a:t>Watsonx</a:t>
            </a:r>
            <a:r>
              <a:rPr lang="en-US" dirty="0"/>
              <a:t> Granite models to simulate an interactive interview session.</a:t>
            </a:r>
          </a:p>
          <a:p>
            <a:r>
              <a:rPr lang="en-US" b="1" dirty="0"/>
              <a:t>1. Input Handling: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User </a:t>
            </a:r>
            <a:r>
              <a:rPr lang="en-US" dirty="0"/>
              <a:t>specifies job role (e.g., </a:t>
            </a:r>
            <a:r>
              <a:rPr lang="en-US" i="1" dirty="0"/>
              <a:t>Data Scientist</a:t>
            </a:r>
            <a:r>
              <a:rPr lang="en-US" dirty="0"/>
              <a:t>) </a:t>
            </a:r>
          </a:p>
          <a:p>
            <a:r>
              <a:rPr lang="en-US" b="1" dirty="0"/>
              <a:t>2. Prompt Generation:</a:t>
            </a: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r>
              <a:rPr lang="en-US" dirty="0" smtClean="0"/>
              <a:t>           Agent </a:t>
            </a:r>
            <a:r>
              <a:rPr lang="en-US" dirty="0"/>
              <a:t>generates a role-specific </a:t>
            </a:r>
            <a:r>
              <a:rPr lang="en-US" dirty="0"/>
              <a:t>prompt (Example: </a:t>
            </a:r>
            <a:r>
              <a:rPr lang="en-US" i="1" dirty="0"/>
              <a:t>"Generate 5 technical interview questions for a Data Analyst with 1 year of experience</a:t>
            </a:r>
            <a:r>
              <a:rPr lang="en-US" i="1" dirty="0" smtClean="0"/>
              <a:t>.)</a:t>
            </a:r>
            <a:endParaRPr lang="en-US" dirty="0"/>
          </a:p>
          <a:p>
            <a:r>
              <a:rPr lang="en-US" b="1" dirty="0"/>
              <a:t>3. LLM Response Handling: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Model </a:t>
            </a:r>
            <a:r>
              <a:rPr lang="en-US" dirty="0"/>
              <a:t>generates tailored questions, sample answers, or improvement </a:t>
            </a:r>
            <a:r>
              <a:rPr lang="en-US" dirty="0"/>
              <a:t>suggestions(STAR-format questions are generated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4. Feedback Loop </a:t>
            </a:r>
            <a:endParaRPr lang="en-US" dirty="0"/>
          </a:p>
          <a:p>
            <a:r>
              <a:rPr lang="en-US" dirty="0"/>
              <a:t>User provides answers → agent offers tips or refinements</a:t>
            </a:r>
          </a:p>
          <a:p>
            <a:pPr marL="0" indent="0">
              <a:buNone/>
            </a:pPr>
            <a:r>
              <a:rPr lang="en-US" b="1" dirty="0"/>
              <a:t>🔸 Deployment:</a:t>
            </a:r>
            <a:endParaRPr lang="en-US" dirty="0"/>
          </a:p>
          <a:p>
            <a:r>
              <a:rPr lang="en-US" dirty="0"/>
              <a:t>The agent was built and deployed in </a:t>
            </a:r>
            <a:r>
              <a:rPr lang="en-US" b="1" dirty="0"/>
              <a:t>IBM </a:t>
            </a:r>
            <a:r>
              <a:rPr lang="en-US" b="1" dirty="0" err="1"/>
              <a:t>Watsonx</a:t>
            </a:r>
            <a:r>
              <a:rPr lang="en-US" b="1" dirty="0"/>
              <a:t> Studio</a:t>
            </a:r>
            <a:endParaRPr lang="en-US" dirty="0"/>
          </a:p>
          <a:p>
            <a:r>
              <a:rPr lang="en-US" dirty="0"/>
              <a:t>Agent name: </a:t>
            </a:r>
            <a:r>
              <a:rPr lang="en-US" dirty="0" err="1"/>
              <a:t>interview_agent</a:t>
            </a:r>
            <a:r>
              <a:rPr lang="en-US" dirty="0"/>
              <a:t> </a:t>
            </a:r>
          </a:p>
          <a:p>
            <a:r>
              <a:rPr lang="en-US" dirty="0"/>
              <a:t>Uses </a:t>
            </a:r>
            <a:r>
              <a:rPr lang="en-US" b="1" dirty="0" err="1"/>
              <a:t>LangGraph</a:t>
            </a:r>
            <a:r>
              <a:rPr lang="en-US" dirty="0"/>
              <a:t> state machine for controlled decision flow</a:t>
            </a:r>
          </a:p>
          <a:p>
            <a:r>
              <a:rPr lang="en-US" dirty="0"/>
              <a:t>Available as an interactive agent inside the </a:t>
            </a:r>
            <a:r>
              <a:rPr lang="en-US" dirty="0" err="1"/>
              <a:t>Watsonx</a:t>
            </a:r>
            <a:r>
              <a:rPr lang="en-US" dirty="0"/>
              <a:t> environment</a:t>
            </a:r>
          </a:p>
          <a:p>
            <a:r>
              <a:rPr lang="en-US" dirty="0"/>
              <a:t>This deployment ensures modularity, scalability, and real-time usability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193619"/>
            <a:ext cx="9347200" cy="445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9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Interview Trainer Agent was successfully developed and deployed using </a:t>
            </a:r>
            <a:r>
              <a:rPr lang="en-US" sz="1800" b="1" dirty="0"/>
              <a:t>IBM </a:t>
            </a:r>
            <a:r>
              <a:rPr lang="en-US" sz="1800" b="1" dirty="0" err="1"/>
              <a:t>Watsonx</a:t>
            </a:r>
            <a:r>
              <a:rPr lang="en-US" sz="1800" b="1" dirty="0"/>
              <a:t> Studio</a:t>
            </a:r>
            <a:r>
              <a:rPr lang="en-US" sz="1800" dirty="0"/>
              <a:t> with </a:t>
            </a:r>
            <a:r>
              <a:rPr lang="en-US" sz="1800" b="1" dirty="0"/>
              <a:t>Granite LLMs</a:t>
            </a:r>
            <a:r>
              <a:rPr lang="en-US" sz="1800" dirty="0"/>
              <a:t>. The results demonstrate the agent’s ability to interact naturally with users and generate context-specific interview content.</a:t>
            </a:r>
          </a:p>
          <a:p>
            <a:r>
              <a:rPr lang="en-US" sz="1800" b="1" dirty="0"/>
              <a:t>Key Results:</a:t>
            </a:r>
            <a:endParaRPr lang="en-US" sz="1800" dirty="0"/>
          </a:p>
          <a:p>
            <a:r>
              <a:rPr lang="en-US" sz="1800" dirty="0"/>
              <a:t>✅ The agent responds intelligently to user queries like:</a:t>
            </a:r>
            <a:br>
              <a:rPr lang="en-US" sz="1800" dirty="0"/>
            </a:br>
            <a:r>
              <a:rPr lang="en-US" sz="1800" i="1" dirty="0"/>
              <a:t>"What is the difference between supervised and unsupervised learning?"</a:t>
            </a:r>
            <a:endParaRPr lang="en-US" sz="1800" dirty="0"/>
          </a:p>
          <a:p>
            <a:r>
              <a:rPr lang="en-US" sz="1800" dirty="0"/>
              <a:t>✅ It generates role-specific questions and answers for positions like </a:t>
            </a:r>
            <a:r>
              <a:rPr lang="en-US" sz="1800" i="1" dirty="0"/>
              <a:t>Data Scientist</a:t>
            </a:r>
            <a:r>
              <a:rPr lang="en-US" sz="1800" dirty="0"/>
              <a:t>, </a:t>
            </a:r>
            <a:r>
              <a:rPr lang="en-US" sz="1800" i="1" dirty="0"/>
              <a:t>ML Engineer</a:t>
            </a:r>
            <a:r>
              <a:rPr lang="en-US" sz="1800" dirty="0"/>
              <a:t>, and </a:t>
            </a:r>
            <a:r>
              <a:rPr lang="en-US" sz="1800" i="1" dirty="0"/>
              <a:t>Data Analyst</a:t>
            </a:r>
            <a:r>
              <a:rPr lang="en-US" sz="1800" dirty="0"/>
              <a:t>.</a:t>
            </a:r>
          </a:p>
          <a:p>
            <a:r>
              <a:rPr lang="en-US" sz="1800" dirty="0"/>
              <a:t>✅ The system provides sample answers, behavioral questions in </a:t>
            </a:r>
            <a:r>
              <a:rPr lang="en-US" sz="1800" b="1" dirty="0"/>
              <a:t>STAR format</a:t>
            </a:r>
            <a:r>
              <a:rPr lang="en-US" sz="1800" dirty="0"/>
              <a:t>, and real-time feedback.</a:t>
            </a:r>
          </a:p>
          <a:p>
            <a:r>
              <a:rPr lang="en-US" sz="1800" dirty="0"/>
              <a:t>✅ Agent is deployed and testable in editable mode on </a:t>
            </a:r>
            <a:r>
              <a:rPr lang="en-US" sz="1800" dirty="0" err="1"/>
              <a:t>Watsonx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infopath/2007/PartnerControls"/>
    <ds:schemaRef ds:uri="http://purl.org/dc/elements/1.1/"/>
    <ds:schemaRef ds:uri="9162bd5b-4ed9-4da3-b376-05204580ba3f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0fa2617-96bd-425d-8578-e93563fe37c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113</TotalTime>
  <Words>479</Words>
  <Application>Microsoft Office PowerPoint</Application>
  <PresentationFormat>Custom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Interview trainer agent</vt:lpstr>
      <vt:lpstr>Outline</vt:lpstr>
      <vt:lpstr>Problem Statement</vt:lpstr>
      <vt:lpstr>Proposed Solution</vt:lpstr>
      <vt:lpstr>PowerPoint Presentation</vt:lpstr>
      <vt:lpstr>System Development Approach</vt:lpstr>
      <vt:lpstr>Algorithm &amp; Deployment</vt:lpstr>
      <vt:lpstr>PowerPoint Presentation</vt:lpstr>
      <vt:lpstr>Result</vt:lpstr>
      <vt:lpstr>PowerPoint Presentation</vt:lpstr>
      <vt:lpstr>PowerPoint Presentation</vt:lpstr>
      <vt:lpstr>Conclusion</vt:lpstr>
      <vt:lpstr>Future Scope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38</cp:revision>
  <dcterms:created xsi:type="dcterms:W3CDTF">2021-05-26T16:50:10Z</dcterms:created>
  <dcterms:modified xsi:type="dcterms:W3CDTF">2025-08-03T18:53:44Z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