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93447"/>
  </p:normalViewPr>
  <p:slideViewPr>
    <p:cSldViewPr snapToGrid="0" snapToObjects="1">
      <p:cViewPr varScale="1">
        <p:scale>
          <a:sx n="59" d="100"/>
          <a:sy n="59" d="100"/>
        </p:scale>
        <p:origin x="11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4A69D-317D-FC43-94A0-D49DA86BB6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BD82450-6495-8A45-B6C8-93ED8C4776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905B555-2C24-F847-91FA-101D1737CDE3}"/>
              </a:ext>
            </a:extLst>
          </p:cNvPr>
          <p:cNvSpPr>
            <a:spLocks noGrp="1"/>
          </p:cNvSpPr>
          <p:nvPr>
            <p:ph type="dt" sz="half" idx="10"/>
          </p:nvPr>
        </p:nvSpPr>
        <p:spPr/>
        <p:txBody>
          <a:bodyPr/>
          <a:lstStyle/>
          <a:p>
            <a:fld id="{6433BDAE-E7E7-BA45-8DEE-567BDB49EC63}" type="datetimeFigureOut">
              <a:rPr lang="en-GB" smtClean="0"/>
              <a:t>12/10/2020</a:t>
            </a:fld>
            <a:endParaRPr lang="en-GB"/>
          </a:p>
        </p:txBody>
      </p:sp>
      <p:sp>
        <p:nvSpPr>
          <p:cNvPr id="5" name="Footer Placeholder 4">
            <a:extLst>
              <a:ext uri="{FF2B5EF4-FFF2-40B4-BE49-F238E27FC236}">
                <a16:creationId xmlns:a16="http://schemas.microsoft.com/office/drawing/2014/main" id="{8604FC98-B2C5-DE4B-9361-FE97AF0AF7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AC8960-E92B-214F-B5AD-2ECD50E62348}"/>
              </a:ext>
            </a:extLst>
          </p:cNvPr>
          <p:cNvSpPr>
            <a:spLocks noGrp="1"/>
          </p:cNvSpPr>
          <p:nvPr>
            <p:ph type="sldNum" sz="quarter" idx="12"/>
          </p:nvPr>
        </p:nvSpPr>
        <p:spPr/>
        <p:txBody>
          <a:bodyPr/>
          <a:lstStyle/>
          <a:p>
            <a:fld id="{5444B0C9-6FF6-6045-8B32-18F951055AA5}" type="slidenum">
              <a:rPr lang="en-GB" smtClean="0"/>
              <a:t>‹#›</a:t>
            </a:fld>
            <a:endParaRPr lang="en-GB"/>
          </a:p>
        </p:txBody>
      </p:sp>
    </p:spTree>
    <p:extLst>
      <p:ext uri="{BB962C8B-B14F-4D97-AF65-F5344CB8AC3E}">
        <p14:creationId xmlns:p14="http://schemas.microsoft.com/office/powerpoint/2010/main" val="1251773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AC6DD-C0E9-5B4E-8635-5DB54F4B708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22E7361-08D0-B849-8BB2-AD882C1B172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79BF34-149E-1042-AFD4-8AB40AB66505}"/>
              </a:ext>
            </a:extLst>
          </p:cNvPr>
          <p:cNvSpPr>
            <a:spLocks noGrp="1"/>
          </p:cNvSpPr>
          <p:nvPr>
            <p:ph type="dt" sz="half" idx="10"/>
          </p:nvPr>
        </p:nvSpPr>
        <p:spPr/>
        <p:txBody>
          <a:bodyPr/>
          <a:lstStyle/>
          <a:p>
            <a:fld id="{6433BDAE-E7E7-BA45-8DEE-567BDB49EC63}" type="datetimeFigureOut">
              <a:rPr lang="en-GB" smtClean="0"/>
              <a:t>12/10/2020</a:t>
            </a:fld>
            <a:endParaRPr lang="en-GB"/>
          </a:p>
        </p:txBody>
      </p:sp>
      <p:sp>
        <p:nvSpPr>
          <p:cNvPr id="5" name="Footer Placeholder 4">
            <a:extLst>
              <a:ext uri="{FF2B5EF4-FFF2-40B4-BE49-F238E27FC236}">
                <a16:creationId xmlns:a16="http://schemas.microsoft.com/office/drawing/2014/main" id="{58217406-7627-2941-9712-0FFFB45851B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654C3D-9EBE-0945-B5F3-EB1C02C97B26}"/>
              </a:ext>
            </a:extLst>
          </p:cNvPr>
          <p:cNvSpPr>
            <a:spLocks noGrp="1"/>
          </p:cNvSpPr>
          <p:nvPr>
            <p:ph type="sldNum" sz="quarter" idx="12"/>
          </p:nvPr>
        </p:nvSpPr>
        <p:spPr/>
        <p:txBody>
          <a:bodyPr/>
          <a:lstStyle/>
          <a:p>
            <a:fld id="{5444B0C9-6FF6-6045-8B32-18F951055AA5}" type="slidenum">
              <a:rPr lang="en-GB" smtClean="0"/>
              <a:t>‹#›</a:t>
            </a:fld>
            <a:endParaRPr lang="en-GB"/>
          </a:p>
        </p:txBody>
      </p:sp>
    </p:spTree>
    <p:extLst>
      <p:ext uri="{BB962C8B-B14F-4D97-AF65-F5344CB8AC3E}">
        <p14:creationId xmlns:p14="http://schemas.microsoft.com/office/powerpoint/2010/main" val="516029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B8DDE3-62AB-0E4A-B3E7-B3492C11BE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D4794F6-9045-9D41-8375-E1BE4614327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C9F7A82-A580-7D45-8B24-0BAA4DF3298D}"/>
              </a:ext>
            </a:extLst>
          </p:cNvPr>
          <p:cNvSpPr>
            <a:spLocks noGrp="1"/>
          </p:cNvSpPr>
          <p:nvPr>
            <p:ph type="dt" sz="half" idx="10"/>
          </p:nvPr>
        </p:nvSpPr>
        <p:spPr/>
        <p:txBody>
          <a:bodyPr/>
          <a:lstStyle/>
          <a:p>
            <a:fld id="{6433BDAE-E7E7-BA45-8DEE-567BDB49EC63}" type="datetimeFigureOut">
              <a:rPr lang="en-GB" smtClean="0"/>
              <a:t>12/10/2020</a:t>
            </a:fld>
            <a:endParaRPr lang="en-GB"/>
          </a:p>
        </p:txBody>
      </p:sp>
      <p:sp>
        <p:nvSpPr>
          <p:cNvPr id="5" name="Footer Placeholder 4">
            <a:extLst>
              <a:ext uri="{FF2B5EF4-FFF2-40B4-BE49-F238E27FC236}">
                <a16:creationId xmlns:a16="http://schemas.microsoft.com/office/drawing/2014/main" id="{92E7F4B7-BAD1-6948-A9AE-EAAA3140EB9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309E73-79E6-F349-989A-222AB789AF45}"/>
              </a:ext>
            </a:extLst>
          </p:cNvPr>
          <p:cNvSpPr>
            <a:spLocks noGrp="1"/>
          </p:cNvSpPr>
          <p:nvPr>
            <p:ph type="sldNum" sz="quarter" idx="12"/>
          </p:nvPr>
        </p:nvSpPr>
        <p:spPr/>
        <p:txBody>
          <a:bodyPr/>
          <a:lstStyle/>
          <a:p>
            <a:fld id="{5444B0C9-6FF6-6045-8B32-18F951055AA5}" type="slidenum">
              <a:rPr lang="en-GB" smtClean="0"/>
              <a:t>‹#›</a:t>
            </a:fld>
            <a:endParaRPr lang="en-GB"/>
          </a:p>
        </p:txBody>
      </p:sp>
    </p:spTree>
    <p:extLst>
      <p:ext uri="{BB962C8B-B14F-4D97-AF65-F5344CB8AC3E}">
        <p14:creationId xmlns:p14="http://schemas.microsoft.com/office/powerpoint/2010/main" val="127297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0BFB4-77D9-7840-BE8D-21EE9C9918E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598D8CD-B560-6347-95BA-90ED3239A33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618B2F4-9FA7-9449-AF34-CE6FBF88FD5F}"/>
              </a:ext>
            </a:extLst>
          </p:cNvPr>
          <p:cNvSpPr>
            <a:spLocks noGrp="1"/>
          </p:cNvSpPr>
          <p:nvPr>
            <p:ph type="dt" sz="half" idx="10"/>
          </p:nvPr>
        </p:nvSpPr>
        <p:spPr/>
        <p:txBody>
          <a:bodyPr/>
          <a:lstStyle/>
          <a:p>
            <a:fld id="{6433BDAE-E7E7-BA45-8DEE-567BDB49EC63}" type="datetimeFigureOut">
              <a:rPr lang="en-GB" smtClean="0"/>
              <a:t>12/10/2020</a:t>
            </a:fld>
            <a:endParaRPr lang="en-GB"/>
          </a:p>
        </p:txBody>
      </p:sp>
      <p:sp>
        <p:nvSpPr>
          <p:cNvPr id="5" name="Footer Placeholder 4">
            <a:extLst>
              <a:ext uri="{FF2B5EF4-FFF2-40B4-BE49-F238E27FC236}">
                <a16:creationId xmlns:a16="http://schemas.microsoft.com/office/drawing/2014/main" id="{23812CEF-29BA-FB4C-9D06-5399A57D1E0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BE51F31-268A-6940-A2AC-46EA08AC4DC3}"/>
              </a:ext>
            </a:extLst>
          </p:cNvPr>
          <p:cNvSpPr>
            <a:spLocks noGrp="1"/>
          </p:cNvSpPr>
          <p:nvPr>
            <p:ph type="sldNum" sz="quarter" idx="12"/>
          </p:nvPr>
        </p:nvSpPr>
        <p:spPr/>
        <p:txBody>
          <a:bodyPr/>
          <a:lstStyle/>
          <a:p>
            <a:fld id="{5444B0C9-6FF6-6045-8B32-18F951055AA5}" type="slidenum">
              <a:rPr lang="en-GB" smtClean="0"/>
              <a:t>‹#›</a:t>
            </a:fld>
            <a:endParaRPr lang="en-GB"/>
          </a:p>
        </p:txBody>
      </p:sp>
    </p:spTree>
    <p:extLst>
      <p:ext uri="{BB962C8B-B14F-4D97-AF65-F5344CB8AC3E}">
        <p14:creationId xmlns:p14="http://schemas.microsoft.com/office/powerpoint/2010/main" val="1846640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2997E-388C-794C-8D28-0CC1B8E8AE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ED1BFA7-8480-4A42-BDF6-0637F85153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CB613A7-B959-4E48-BCD1-2AF1AA93428F}"/>
              </a:ext>
            </a:extLst>
          </p:cNvPr>
          <p:cNvSpPr>
            <a:spLocks noGrp="1"/>
          </p:cNvSpPr>
          <p:nvPr>
            <p:ph type="dt" sz="half" idx="10"/>
          </p:nvPr>
        </p:nvSpPr>
        <p:spPr/>
        <p:txBody>
          <a:bodyPr/>
          <a:lstStyle/>
          <a:p>
            <a:fld id="{6433BDAE-E7E7-BA45-8DEE-567BDB49EC63}" type="datetimeFigureOut">
              <a:rPr lang="en-GB" smtClean="0"/>
              <a:t>12/10/2020</a:t>
            </a:fld>
            <a:endParaRPr lang="en-GB"/>
          </a:p>
        </p:txBody>
      </p:sp>
      <p:sp>
        <p:nvSpPr>
          <p:cNvPr id="5" name="Footer Placeholder 4">
            <a:extLst>
              <a:ext uri="{FF2B5EF4-FFF2-40B4-BE49-F238E27FC236}">
                <a16:creationId xmlns:a16="http://schemas.microsoft.com/office/drawing/2014/main" id="{A1BA5A06-76D7-6247-9013-698A48249C3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946803-6170-DF4B-9E4C-DC62C8E36334}"/>
              </a:ext>
            </a:extLst>
          </p:cNvPr>
          <p:cNvSpPr>
            <a:spLocks noGrp="1"/>
          </p:cNvSpPr>
          <p:nvPr>
            <p:ph type="sldNum" sz="quarter" idx="12"/>
          </p:nvPr>
        </p:nvSpPr>
        <p:spPr/>
        <p:txBody>
          <a:bodyPr/>
          <a:lstStyle/>
          <a:p>
            <a:fld id="{5444B0C9-6FF6-6045-8B32-18F951055AA5}" type="slidenum">
              <a:rPr lang="en-GB" smtClean="0"/>
              <a:t>‹#›</a:t>
            </a:fld>
            <a:endParaRPr lang="en-GB"/>
          </a:p>
        </p:txBody>
      </p:sp>
    </p:spTree>
    <p:extLst>
      <p:ext uri="{BB962C8B-B14F-4D97-AF65-F5344CB8AC3E}">
        <p14:creationId xmlns:p14="http://schemas.microsoft.com/office/powerpoint/2010/main" val="1554107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9C741-5765-4E43-9459-CBE7A92B107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98F2C60-8F40-C747-8029-FE1F525BE36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7CF2C2E-DFE1-C84D-8622-74BB704A24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530E258-2557-5D48-9834-DA19D282D011}"/>
              </a:ext>
            </a:extLst>
          </p:cNvPr>
          <p:cNvSpPr>
            <a:spLocks noGrp="1"/>
          </p:cNvSpPr>
          <p:nvPr>
            <p:ph type="dt" sz="half" idx="10"/>
          </p:nvPr>
        </p:nvSpPr>
        <p:spPr/>
        <p:txBody>
          <a:bodyPr/>
          <a:lstStyle/>
          <a:p>
            <a:fld id="{6433BDAE-E7E7-BA45-8DEE-567BDB49EC63}" type="datetimeFigureOut">
              <a:rPr lang="en-GB" smtClean="0"/>
              <a:t>12/10/2020</a:t>
            </a:fld>
            <a:endParaRPr lang="en-GB"/>
          </a:p>
        </p:txBody>
      </p:sp>
      <p:sp>
        <p:nvSpPr>
          <p:cNvPr id="6" name="Footer Placeholder 5">
            <a:extLst>
              <a:ext uri="{FF2B5EF4-FFF2-40B4-BE49-F238E27FC236}">
                <a16:creationId xmlns:a16="http://schemas.microsoft.com/office/drawing/2014/main" id="{327DE95E-7952-1749-A774-AAEA72EC47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8F27A50-FF3D-6947-AEA2-6DD3C1EDA547}"/>
              </a:ext>
            </a:extLst>
          </p:cNvPr>
          <p:cNvSpPr>
            <a:spLocks noGrp="1"/>
          </p:cNvSpPr>
          <p:nvPr>
            <p:ph type="sldNum" sz="quarter" idx="12"/>
          </p:nvPr>
        </p:nvSpPr>
        <p:spPr/>
        <p:txBody>
          <a:bodyPr/>
          <a:lstStyle/>
          <a:p>
            <a:fld id="{5444B0C9-6FF6-6045-8B32-18F951055AA5}" type="slidenum">
              <a:rPr lang="en-GB" smtClean="0"/>
              <a:t>‹#›</a:t>
            </a:fld>
            <a:endParaRPr lang="en-GB"/>
          </a:p>
        </p:txBody>
      </p:sp>
    </p:spTree>
    <p:extLst>
      <p:ext uri="{BB962C8B-B14F-4D97-AF65-F5344CB8AC3E}">
        <p14:creationId xmlns:p14="http://schemas.microsoft.com/office/powerpoint/2010/main" val="1183948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0A96A-9074-0946-87B5-79FDF6D7275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32919B4-E56D-C443-A2C0-F4D3FF5A1A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7B1EA33-4CDB-F54E-BA57-E6F709A2BF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97FCE8E-CAEC-D541-AF62-B1228BB2A6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D27B2AF-55EF-5A43-9EB1-38CB6BADA69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9179016-47D8-514B-A639-EC4081222A15}"/>
              </a:ext>
            </a:extLst>
          </p:cNvPr>
          <p:cNvSpPr>
            <a:spLocks noGrp="1"/>
          </p:cNvSpPr>
          <p:nvPr>
            <p:ph type="dt" sz="half" idx="10"/>
          </p:nvPr>
        </p:nvSpPr>
        <p:spPr/>
        <p:txBody>
          <a:bodyPr/>
          <a:lstStyle/>
          <a:p>
            <a:fld id="{6433BDAE-E7E7-BA45-8DEE-567BDB49EC63}" type="datetimeFigureOut">
              <a:rPr lang="en-GB" smtClean="0"/>
              <a:t>12/10/2020</a:t>
            </a:fld>
            <a:endParaRPr lang="en-GB"/>
          </a:p>
        </p:txBody>
      </p:sp>
      <p:sp>
        <p:nvSpPr>
          <p:cNvPr id="8" name="Footer Placeholder 7">
            <a:extLst>
              <a:ext uri="{FF2B5EF4-FFF2-40B4-BE49-F238E27FC236}">
                <a16:creationId xmlns:a16="http://schemas.microsoft.com/office/drawing/2014/main" id="{D8AA0360-421B-4C45-A080-041495CE50C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20D963E-8293-A942-A50D-32E9D8BAE89C}"/>
              </a:ext>
            </a:extLst>
          </p:cNvPr>
          <p:cNvSpPr>
            <a:spLocks noGrp="1"/>
          </p:cNvSpPr>
          <p:nvPr>
            <p:ph type="sldNum" sz="quarter" idx="12"/>
          </p:nvPr>
        </p:nvSpPr>
        <p:spPr/>
        <p:txBody>
          <a:bodyPr/>
          <a:lstStyle/>
          <a:p>
            <a:fld id="{5444B0C9-6FF6-6045-8B32-18F951055AA5}" type="slidenum">
              <a:rPr lang="en-GB" smtClean="0"/>
              <a:t>‹#›</a:t>
            </a:fld>
            <a:endParaRPr lang="en-GB"/>
          </a:p>
        </p:txBody>
      </p:sp>
    </p:spTree>
    <p:extLst>
      <p:ext uri="{BB962C8B-B14F-4D97-AF65-F5344CB8AC3E}">
        <p14:creationId xmlns:p14="http://schemas.microsoft.com/office/powerpoint/2010/main" val="3419145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A5022-B4DF-1E48-88AA-9662AD9901B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47CE038-7AC6-4D43-ABE9-C9CED83CDDF4}"/>
              </a:ext>
            </a:extLst>
          </p:cNvPr>
          <p:cNvSpPr>
            <a:spLocks noGrp="1"/>
          </p:cNvSpPr>
          <p:nvPr>
            <p:ph type="dt" sz="half" idx="10"/>
          </p:nvPr>
        </p:nvSpPr>
        <p:spPr/>
        <p:txBody>
          <a:bodyPr/>
          <a:lstStyle/>
          <a:p>
            <a:fld id="{6433BDAE-E7E7-BA45-8DEE-567BDB49EC63}" type="datetimeFigureOut">
              <a:rPr lang="en-GB" smtClean="0"/>
              <a:t>12/10/2020</a:t>
            </a:fld>
            <a:endParaRPr lang="en-GB"/>
          </a:p>
        </p:txBody>
      </p:sp>
      <p:sp>
        <p:nvSpPr>
          <p:cNvPr id="4" name="Footer Placeholder 3">
            <a:extLst>
              <a:ext uri="{FF2B5EF4-FFF2-40B4-BE49-F238E27FC236}">
                <a16:creationId xmlns:a16="http://schemas.microsoft.com/office/drawing/2014/main" id="{F4851768-3A27-554D-9CF3-0D2EE62AD47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EBEE50C-F71C-9C4E-B9AF-394B69266D6A}"/>
              </a:ext>
            </a:extLst>
          </p:cNvPr>
          <p:cNvSpPr>
            <a:spLocks noGrp="1"/>
          </p:cNvSpPr>
          <p:nvPr>
            <p:ph type="sldNum" sz="quarter" idx="12"/>
          </p:nvPr>
        </p:nvSpPr>
        <p:spPr/>
        <p:txBody>
          <a:bodyPr/>
          <a:lstStyle/>
          <a:p>
            <a:fld id="{5444B0C9-6FF6-6045-8B32-18F951055AA5}" type="slidenum">
              <a:rPr lang="en-GB" smtClean="0"/>
              <a:t>‹#›</a:t>
            </a:fld>
            <a:endParaRPr lang="en-GB"/>
          </a:p>
        </p:txBody>
      </p:sp>
    </p:spTree>
    <p:extLst>
      <p:ext uri="{BB962C8B-B14F-4D97-AF65-F5344CB8AC3E}">
        <p14:creationId xmlns:p14="http://schemas.microsoft.com/office/powerpoint/2010/main" val="356019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B91A8B-4BA7-2A46-A8AC-CCDB29D797A3}"/>
              </a:ext>
            </a:extLst>
          </p:cNvPr>
          <p:cNvSpPr>
            <a:spLocks noGrp="1"/>
          </p:cNvSpPr>
          <p:nvPr>
            <p:ph type="dt" sz="half" idx="10"/>
          </p:nvPr>
        </p:nvSpPr>
        <p:spPr/>
        <p:txBody>
          <a:bodyPr/>
          <a:lstStyle/>
          <a:p>
            <a:fld id="{6433BDAE-E7E7-BA45-8DEE-567BDB49EC63}" type="datetimeFigureOut">
              <a:rPr lang="en-GB" smtClean="0"/>
              <a:t>12/10/2020</a:t>
            </a:fld>
            <a:endParaRPr lang="en-GB"/>
          </a:p>
        </p:txBody>
      </p:sp>
      <p:sp>
        <p:nvSpPr>
          <p:cNvPr id="3" name="Footer Placeholder 2">
            <a:extLst>
              <a:ext uri="{FF2B5EF4-FFF2-40B4-BE49-F238E27FC236}">
                <a16:creationId xmlns:a16="http://schemas.microsoft.com/office/drawing/2014/main" id="{C9DAB703-5048-3040-A972-198CFA4E667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4AAD64-A483-6346-9CBB-38A59D082A6A}"/>
              </a:ext>
            </a:extLst>
          </p:cNvPr>
          <p:cNvSpPr>
            <a:spLocks noGrp="1"/>
          </p:cNvSpPr>
          <p:nvPr>
            <p:ph type="sldNum" sz="quarter" idx="12"/>
          </p:nvPr>
        </p:nvSpPr>
        <p:spPr/>
        <p:txBody>
          <a:bodyPr/>
          <a:lstStyle/>
          <a:p>
            <a:fld id="{5444B0C9-6FF6-6045-8B32-18F951055AA5}" type="slidenum">
              <a:rPr lang="en-GB" smtClean="0"/>
              <a:t>‹#›</a:t>
            </a:fld>
            <a:endParaRPr lang="en-GB"/>
          </a:p>
        </p:txBody>
      </p:sp>
    </p:spTree>
    <p:extLst>
      <p:ext uri="{BB962C8B-B14F-4D97-AF65-F5344CB8AC3E}">
        <p14:creationId xmlns:p14="http://schemas.microsoft.com/office/powerpoint/2010/main" val="795643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FE861-C538-C449-9196-0F1D95E863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E61582C-B067-0448-B593-BC05ADFCF9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6F7034B-6AA1-2F4C-B957-C7DEB11400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15B7C8-E600-2A4B-9CA8-FDFD4FEA42A0}"/>
              </a:ext>
            </a:extLst>
          </p:cNvPr>
          <p:cNvSpPr>
            <a:spLocks noGrp="1"/>
          </p:cNvSpPr>
          <p:nvPr>
            <p:ph type="dt" sz="half" idx="10"/>
          </p:nvPr>
        </p:nvSpPr>
        <p:spPr/>
        <p:txBody>
          <a:bodyPr/>
          <a:lstStyle/>
          <a:p>
            <a:fld id="{6433BDAE-E7E7-BA45-8DEE-567BDB49EC63}" type="datetimeFigureOut">
              <a:rPr lang="en-GB" smtClean="0"/>
              <a:t>12/10/2020</a:t>
            </a:fld>
            <a:endParaRPr lang="en-GB"/>
          </a:p>
        </p:txBody>
      </p:sp>
      <p:sp>
        <p:nvSpPr>
          <p:cNvPr id="6" name="Footer Placeholder 5">
            <a:extLst>
              <a:ext uri="{FF2B5EF4-FFF2-40B4-BE49-F238E27FC236}">
                <a16:creationId xmlns:a16="http://schemas.microsoft.com/office/drawing/2014/main" id="{82130474-6BA0-A843-AA37-BABB57116F7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A496F4-CA49-4241-BB68-9ACD1679E1E7}"/>
              </a:ext>
            </a:extLst>
          </p:cNvPr>
          <p:cNvSpPr>
            <a:spLocks noGrp="1"/>
          </p:cNvSpPr>
          <p:nvPr>
            <p:ph type="sldNum" sz="quarter" idx="12"/>
          </p:nvPr>
        </p:nvSpPr>
        <p:spPr/>
        <p:txBody>
          <a:bodyPr/>
          <a:lstStyle/>
          <a:p>
            <a:fld id="{5444B0C9-6FF6-6045-8B32-18F951055AA5}" type="slidenum">
              <a:rPr lang="en-GB" smtClean="0"/>
              <a:t>‹#›</a:t>
            </a:fld>
            <a:endParaRPr lang="en-GB"/>
          </a:p>
        </p:txBody>
      </p:sp>
    </p:spTree>
    <p:extLst>
      <p:ext uri="{BB962C8B-B14F-4D97-AF65-F5344CB8AC3E}">
        <p14:creationId xmlns:p14="http://schemas.microsoft.com/office/powerpoint/2010/main" val="4048928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1E9AC-6DDE-8F4C-A2EA-16381C9B06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044B873-EA81-9E47-BC59-0A713DFAA2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F4D2410-6DF0-6D49-8A90-7DD2F945EF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32DE8D-05BE-794D-8975-AEAEA5AA76D7}"/>
              </a:ext>
            </a:extLst>
          </p:cNvPr>
          <p:cNvSpPr>
            <a:spLocks noGrp="1"/>
          </p:cNvSpPr>
          <p:nvPr>
            <p:ph type="dt" sz="half" idx="10"/>
          </p:nvPr>
        </p:nvSpPr>
        <p:spPr/>
        <p:txBody>
          <a:bodyPr/>
          <a:lstStyle/>
          <a:p>
            <a:fld id="{6433BDAE-E7E7-BA45-8DEE-567BDB49EC63}" type="datetimeFigureOut">
              <a:rPr lang="en-GB" smtClean="0"/>
              <a:t>12/10/2020</a:t>
            </a:fld>
            <a:endParaRPr lang="en-GB"/>
          </a:p>
        </p:txBody>
      </p:sp>
      <p:sp>
        <p:nvSpPr>
          <p:cNvPr id="6" name="Footer Placeholder 5">
            <a:extLst>
              <a:ext uri="{FF2B5EF4-FFF2-40B4-BE49-F238E27FC236}">
                <a16:creationId xmlns:a16="http://schemas.microsoft.com/office/drawing/2014/main" id="{B5DC465A-BF44-9F4D-A4C1-41BD15E5A96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07A98E1-A347-AB42-A295-15884D22F169}"/>
              </a:ext>
            </a:extLst>
          </p:cNvPr>
          <p:cNvSpPr>
            <a:spLocks noGrp="1"/>
          </p:cNvSpPr>
          <p:nvPr>
            <p:ph type="sldNum" sz="quarter" idx="12"/>
          </p:nvPr>
        </p:nvSpPr>
        <p:spPr/>
        <p:txBody>
          <a:bodyPr/>
          <a:lstStyle/>
          <a:p>
            <a:fld id="{5444B0C9-6FF6-6045-8B32-18F951055AA5}" type="slidenum">
              <a:rPr lang="en-GB" smtClean="0"/>
              <a:t>‹#›</a:t>
            </a:fld>
            <a:endParaRPr lang="en-GB"/>
          </a:p>
        </p:txBody>
      </p:sp>
    </p:spTree>
    <p:extLst>
      <p:ext uri="{BB962C8B-B14F-4D97-AF65-F5344CB8AC3E}">
        <p14:creationId xmlns:p14="http://schemas.microsoft.com/office/powerpoint/2010/main" val="2615275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4A72D0-EEF8-EF49-B9FB-A5FBFFE700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37168D-08CD-1C49-9BC8-2F3C39D62E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429D323-1BD6-934D-B76D-D06E2DCD5F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33BDAE-E7E7-BA45-8DEE-567BDB49EC63}" type="datetimeFigureOut">
              <a:rPr lang="en-GB" smtClean="0"/>
              <a:t>12/10/2020</a:t>
            </a:fld>
            <a:endParaRPr lang="en-GB"/>
          </a:p>
        </p:txBody>
      </p:sp>
      <p:sp>
        <p:nvSpPr>
          <p:cNvPr id="5" name="Footer Placeholder 4">
            <a:extLst>
              <a:ext uri="{FF2B5EF4-FFF2-40B4-BE49-F238E27FC236}">
                <a16:creationId xmlns:a16="http://schemas.microsoft.com/office/drawing/2014/main" id="{A07BE318-DF1C-6D44-ACF8-CD34FF24A6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7D88674-8B40-904F-9669-06C0B68E1B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4B0C9-6FF6-6045-8B32-18F951055AA5}" type="slidenum">
              <a:rPr lang="en-GB" smtClean="0"/>
              <a:t>‹#›</a:t>
            </a:fld>
            <a:endParaRPr lang="en-GB"/>
          </a:p>
        </p:txBody>
      </p:sp>
    </p:spTree>
    <p:extLst>
      <p:ext uri="{BB962C8B-B14F-4D97-AF65-F5344CB8AC3E}">
        <p14:creationId xmlns:p14="http://schemas.microsoft.com/office/powerpoint/2010/main" val="1163188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A584F-91C2-A940-89BD-795E44289D3E}"/>
              </a:ext>
            </a:extLst>
          </p:cNvPr>
          <p:cNvSpPr>
            <a:spLocks noGrp="1"/>
          </p:cNvSpPr>
          <p:nvPr>
            <p:ph type="ctrTitle"/>
          </p:nvPr>
        </p:nvSpPr>
        <p:spPr/>
        <p:txBody>
          <a:bodyPr/>
          <a:lstStyle/>
          <a:p>
            <a:r>
              <a:rPr lang="en-GB" dirty="0"/>
              <a:t>Capstone Project Presentation</a:t>
            </a:r>
          </a:p>
        </p:txBody>
      </p:sp>
      <p:sp>
        <p:nvSpPr>
          <p:cNvPr id="3" name="Subtitle 2">
            <a:extLst>
              <a:ext uri="{FF2B5EF4-FFF2-40B4-BE49-F238E27FC236}">
                <a16:creationId xmlns:a16="http://schemas.microsoft.com/office/drawing/2014/main" id="{F834ABBE-04FD-8E45-90A5-285406FDC723}"/>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788813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54715-A2B3-394C-B604-A14F9D9A557A}"/>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7634D904-9B22-4B4A-B9D4-C6B58F871271}"/>
              </a:ext>
            </a:extLst>
          </p:cNvPr>
          <p:cNvSpPr>
            <a:spLocks noGrp="1"/>
          </p:cNvSpPr>
          <p:nvPr>
            <p:ph idx="1"/>
          </p:nvPr>
        </p:nvSpPr>
        <p:spPr>
          <a:xfrm>
            <a:off x="838200" y="2195739"/>
            <a:ext cx="10515600" cy="4351338"/>
          </a:xfrm>
        </p:spPr>
        <p:txBody>
          <a:bodyPr>
            <a:normAutofit/>
          </a:bodyPr>
          <a:lstStyle/>
          <a:p>
            <a:r>
              <a:rPr lang="en-US" dirty="0"/>
              <a:t>The aim of this study is to predict the severity of a car accident. </a:t>
            </a:r>
          </a:p>
          <a:p>
            <a:endParaRPr lang="en-US" dirty="0"/>
          </a:p>
          <a:p>
            <a:endParaRPr lang="en-US" dirty="0"/>
          </a:p>
          <a:p>
            <a:r>
              <a:rPr lang="en-US" b="1" dirty="0"/>
              <a:t>Important</a:t>
            </a:r>
            <a:r>
              <a:rPr lang="en-US" dirty="0"/>
              <a:t> because, given the weather, the road conditions and other variables, could warn surrounding hospitals about the possibility of getting a severe and be prepared for it. It would also warn people to drive more carefully or even change their travel if they are able to.</a:t>
            </a:r>
            <a:endParaRPr lang="sv-SE" dirty="0"/>
          </a:p>
          <a:p>
            <a:pPr marL="0" indent="0">
              <a:buNone/>
            </a:pPr>
            <a:endParaRPr lang="en-GB" dirty="0"/>
          </a:p>
        </p:txBody>
      </p:sp>
    </p:spTree>
    <p:extLst>
      <p:ext uri="{BB962C8B-B14F-4D97-AF65-F5344CB8AC3E}">
        <p14:creationId xmlns:p14="http://schemas.microsoft.com/office/powerpoint/2010/main" val="2647121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99EB5-41BB-054A-AB6B-710B84DD279C}"/>
              </a:ext>
            </a:extLst>
          </p:cNvPr>
          <p:cNvSpPr>
            <a:spLocks noGrp="1"/>
          </p:cNvSpPr>
          <p:nvPr>
            <p:ph type="title"/>
          </p:nvPr>
        </p:nvSpPr>
        <p:spPr/>
        <p:txBody>
          <a:bodyPr/>
          <a:lstStyle/>
          <a:p>
            <a:r>
              <a:rPr lang="en-GB" dirty="0"/>
              <a:t>Data</a:t>
            </a:r>
          </a:p>
        </p:txBody>
      </p:sp>
      <p:sp>
        <p:nvSpPr>
          <p:cNvPr id="3" name="Content Placeholder 2">
            <a:extLst>
              <a:ext uri="{FF2B5EF4-FFF2-40B4-BE49-F238E27FC236}">
                <a16:creationId xmlns:a16="http://schemas.microsoft.com/office/drawing/2014/main" id="{9B0BEA5B-973A-6F40-AE47-4CCEB2DFC550}"/>
              </a:ext>
            </a:extLst>
          </p:cNvPr>
          <p:cNvSpPr>
            <a:spLocks noGrp="1"/>
          </p:cNvSpPr>
          <p:nvPr>
            <p:ph idx="1"/>
          </p:nvPr>
        </p:nvSpPr>
        <p:spPr/>
        <p:txBody>
          <a:bodyPr>
            <a:normAutofit/>
          </a:bodyPr>
          <a:lstStyle/>
          <a:p>
            <a:r>
              <a:rPr lang="en-US" dirty="0"/>
              <a:t>In order to study this problem, I used the dataset given in the Coursera Capstone project: Data-</a:t>
            </a:r>
            <a:r>
              <a:rPr lang="en-US" dirty="0" err="1"/>
              <a:t>Collisions.csv</a:t>
            </a:r>
            <a:r>
              <a:rPr lang="en-US" dirty="0"/>
              <a:t> that contains Data of collisions in Seattle.</a:t>
            </a:r>
            <a:endParaRPr lang="sv-SE" dirty="0"/>
          </a:p>
          <a:p>
            <a:pPr marL="0" indent="0">
              <a:buNone/>
            </a:pPr>
            <a:endParaRPr lang="en-GB" dirty="0"/>
          </a:p>
          <a:p>
            <a:r>
              <a:rPr lang="en-US" dirty="0"/>
              <a:t>We have just two target classes. This will simplify our job with the classifier. However, in the meta data there is an explanation for the severity code:</a:t>
            </a:r>
            <a:endParaRPr lang="sv-SE" dirty="0"/>
          </a:p>
          <a:p>
            <a:r>
              <a:rPr lang="en-US" dirty="0"/>
              <a:t>1) property damage</a:t>
            </a:r>
            <a:endParaRPr lang="sv-SE" dirty="0"/>
          </a:p>
          <a:p>
            <a:r>
              <a:rPr lang="en-US" dirty="0"/>
              <a:t>2) injury</a:t>
            </a:r>
            <a:endParaRPr lang="sv-SE" dirty="0"/>
          </a:p>
          <a:p>
            <a:pPr marL="0" indent="0">
              <a:buNone/>
            </a:pPr>
            <a:endParaRPr lang="en-GB" dirty="0"/>
          </a:p>
        </p:txBody>
      </p:sp>
    </p:spTree>
    <p:extLst>
      <p:ext uri="{BB962C8B-B14F-4D97-AF65-F5344CB8AC3E}">
        <p14:creationId xmlns:p14="http://schemas.microsoft.com/office/powerpoint/2010/main" val="3362724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B9BD8-4426-C24C-89DB-502F4CCC541F}"/>
              </a:ext>
            </a:extLst>
          </p:cNvPr>
          <p:cNvSpPr>
            <a:spLocks noGrp="1"/>
          </p:cNvSpPr>
          <p:nvPr>
            <p:ph type="title"/>
          </p:nvPr>
        </p:nvSpPr>
        <p:spPr/>
        <p:txBody>
          <a:bodyPr/>
          <a:lstStyle/>
          <a:p>
            <a:r>
              <a:rPr lang="en-GB" dirty="0"/>
              <a:t>Data</a:t>
            </a:r>
          </a:p>
        </p:txBody>
      </p:sp>
      <p:sp>
        <p:nvSpPr>
          <p:cNvPr id="3" name="Content Placeholder 2">
            <a:extLst>
              <a:ext uri="{FF2B5EF4-FFF2-40B4-BE49-F238E27FC236}">
                <a16:creationId xmlns:a16="http://schemas.microsoft.com/office/drawing/2014/main" id="{26A2908C-D3D7-3F41-B970-33A338D0B404}"/>
              </a:ext>
            </a:extLst>
          </p:cNvPr>
          <p:cNvSpPr>
            <a:spLocks noGrp="1"/>
          </p:cNvSpPr>
          <p:nvPr>
            <p:ph idx="1"/>
          </p:nvPr>
        </p:nvSpPr>
        <p:spPr/>
        <p:txBody>
          <a:bodyPr/>
          <a:lstStyle/>
          <a:p>
            <a:r>
              <a:rPr lang="en-US" dirty="0"/>
              <a:t>I selected the features that are appropriate for the problem. In order to be suitable for classification problems, features should be categorical variables. In case we have some useful feature that is not categorical, we could still get dunny variables from them, so we do not exclude non-categorical variables a priori.</a:t>
            </a:r>
            <a:endParaRPr lang="sv-SE" dirty="0"/>
          </a:p>
          <a:p>
            <a:pPr marL="0" indent="0">
              <a:buNone/>
            </a:pPr>
            <a:endParaRPr lang="en-GB" dirty="0"/>
          </a:p>
        </p:txBody>
      </p:sp>
    </p:spTree>
    <p:extLst>
      <p:ext uri="{BB962C8B-B14F-4D97-AF65-F5344CB8AC3E}">
        <p14:creationId xmlns:p14="http://schemas.microsoft.com/office/powerpoint/2010/main" val="1106071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356E8-B14B-EA4E-BBE4-03FB1B4AA45C}"/>
              </a:ext>
            </a:extLst>
          </p:cNvPr>
          <p:cNvSpPr>
            <a:spLocks noGrp="1"/>
          </p:cNvSpPr>
          <p:nvPr>
            <p:ph type="title"/>
          </p:nvPr>
        </p:nvSpPr>
        <p:spPr/>
        <p:txBody>
          <a:bodyPr/>
          <a:lstStyle/>
          <a:p>
            <a:r>
              <a:rPr lang="en-GB" dirty="0"/>
              <a:t>Features</a:t>
            </a:r>
          </a:p>
        </p:txBody>
      </p:sp>
      <p:sp>
        <p:nvSpPr>
          <p:cNvPr id="3" name="Content Placeholder 2">
            <a:extLst>
              <a:ext uri="{FF2B5EF4-FFF2-40B4-BE49-F238E27FC236}">
                <a16:creationId xmlns:a16="http://schemas.microsoft.com/office/drawing/2014/main" id="{D0CB84A2-B8D7-5643-B62D-2D0971408A1F}"/>
              </a:ext>
            </a:extLst>
          </p:cNvPr>
          <p:cNvSpPr>
            <a:spLocks noGrp="1"/>
          </p:cNvSpPr>
          <p:nvPr>
            <p:ph idx="1"/>
          </p:nvPr>
        </p:nvSpPr>
        <p:spPr/>
        <p:txBody>
          <a:bodyPr>
            <a:normAutofit fontScale="62500" lnSpcReduction="20000"/>
          </a:bodyPr>
          <a:lstStyle/>
          <a:p>
            <a:pPr fontAlgn="base" latinLnBrk="1"/>
            <a:r>
              <a:rPr lang="en-US" dirty="0"/>
              <a:t>PERSONCOUNT       </a:t>
            </a:r>
          </a:p>
          <a:p>
            <a:pPr fontAlgn="base" latinLnBrk="1"/>
            <a:r>
              <a:rPr lang="en-US" dirty="0"/>
              <a:t>PEDCOUNT          </a:t>
            </a:r>
          </a:p>
          <a:p>
            <a:pPr fontAlgn="base" latinLnBrk="1"/>
            <a:r>
              <a:rPr lang="en-US" dirty="0"/>
              <a:t>PEDCYLCOUNT       </a:t>
            </a:r>
          </a:p>
          <a:p>
            <a:pPr fontAlgn="base" latinLnBrk="1"/>
            <a:r>
              <a:rPr lang="en-US" dirty="0"/>
              <a:t>VEHCOUNT          </a:t>
            </a:r>
          </a:p>
          <a:p>
            <a:pPr fontAlgn="base" latinLnBrk="1"/>
            <a:r>
              <a:rPr lang="en-US" dirty="0"/>
              <a:t>INCDTTM           </a:t>
            </a:r>
          </a:p>
          <a:p>
            <a:pPr fontAlgn="base" latinLnBrk="1"/>
            <a:r>
              <a:rPr lang="en-US" dirty="0"/>
              <a:t>SDOT_COLCODE      </a:t>
            </a:r>
          </a:p>
          <a:p>
            <a:pPr fontAlgn="base" latinLnBrk="1"/>
            <a:r>
              <a:rPr lang="en-US" dirty="0"/>
              <a:t>INATTENTIONIND    </a:t>
            </a:r>
          </a:p>
          <a:p>
            <a:pPr fontAlgn="base" latinLnBrk="1"/>
            <a:r>
              <a:rPr lang="en-US" dirty="0"/>
              <a:t>UNDERINFL         </a:t>
            </a:r>
          </a:p>
          <a:p>
            <a:pPr fontAlgn="base" latinLnBrk="1"/>
            <a:r>
              <a:rPr lang="en-US" dirty="0"/>
              <a:t>WEATHER           </a:t>
            </a:r>
          </a:p>
          <a:p>
            <a:pPr fontAlgn="base" latinLnBrk="1"/>
            <a:r>
              <a:rPr lang="en-US" dirty="0"/>
              <a:t>ROADCOND          </a:t>
            </a:r>
          </a:p>
          <a:p>
            <a:pPr fontAlgn="base" latinLnBrk="1"/>
            <a:r>
              <a:rPr lang="en-US" dirty="0"/>
              <a:t>LIGHTCOND         </a:t>
            </a:r>
          </a:p>
          <a:p>
            <a:pPr fontAlgn="base" latinLnBrk="1"/>
            <a:r>
              <a:rPr lang="en-US" dirty="0"/>
              <a:t>PEDROWNOTGRNT     </a:t>
            </a:r>
          </a:p>
          <a:p>
            <a:pPr fontAlgn="base" latinLnBrk="1"/>
            <a:r>
              <a:rPr lang="en-US" dirty="0"/>
              <a:t>SPEEDING</a:t>
            </a:r>
          </a:p>
          <a:p>
            <a:pPr fontAlgn="base" latinLnBrk="1"/>
            <a:endParaRPr lang="en-GB" dirty="0"/>
          </a:p>
        </p:txBody>
      </p:sp>
    </p:spTree>
    <p:extLst>
      <p:ext uri="{BB962C8B-B14F-4D97-AF65-F5344CB8AC3E}">
        <p14:creationId xmlns:p14="http://schemas.microsoft.com/office/powerpoint/2010/main" val="541266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24F84-6CAD-364D-B66E-C06F3906B9F8}"/>
              </a:ext>
            </a:extLst>
          </p:cNvPr>
          <p:cNvSpPr>
            <a:spLocks noGrp="1"/>
          </p:cNvSpPr>
          <p:nvPr>
            <p:ph type="title"/>
          </p:nvPr>
        </p:nvSpPr>
        <p:spPr/>
        <p:txBody>
          <a:bodyPr/>
          <a:lstStyle/>
          <a:p>
            <a:r>
              <a:rPr lang="en-GB" dirty="0"/>
              <a:t>Methodology</a:t>
            </a:r>
          </a:p>
        </p:txBody>
      </p:sp>
      <p:sp>
        <p:nvSpPr>
          <p:cNvPr id="3" name="Content Placeholder 2">
            <a:extLst>
              <a:ext uri="{FF2B5EF4-FFF2-40B4-BE49-F238E27FC236}">
                <a16:creationId xmlns:a16="http://schemas.microsoft.com/office/drawing/2014/main" id="{8BD9AED3-E5DE-734D-8BD6-D0B6179AE7A9}"/>
              </a:ext>
            </a:extLst>
          </p:cNvPr>
          <p:cNvSpPr>
            <a:spLocks noGrp="1"/>
          </p:cNvSpPr>
          <p:nvPr>
            <p:ph idx="1"/>
          </p:nvPr>
        </p:nvSpPr>
        <p:spPr>
          <a:xfrm>
            <a:off x="1099457" y="2506662"/>
            <a:ext cx="10515600" cy="1020309"/>
          </a:xfrm>
        </p:spPr>
        <p:txBody>
          <a:bodyPr/>
          <a:lstStyle/>
          <a:p>
            <a:r>
              <a:rPr lang="en-US" dirty="0"/>
              <a:t>I decided to use the logistic regression model, since our target value is binary and it is much faster than the other classification models.</a:t>
            </a:r>
            <a:endParaRPr lang="sv-SE" dirty="0"/>
          </a:p>
          <a:p>
            <a:endParaRPr lang="en-GB" dirty="0"/>
          </a:p>
        </p:txBody>
      </p:sp>
    </p:spTree>
    <p:extLst>
      <p:ext uri="{BB962C8B-B14F-4D97-AF65-F5344CB8AC3E}">
        <p14:creationId xmlns:p14="http://schemas.microsoft.com/office/powerpoint/2010/main" val="2333647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D6E29-406C-3B4A-B146-2BC68CF99EC5}"/>
              </a:ext>
            </a:extLst>
          </p:cNvPr>
          <p:cNvSpPr>
            <a:spLocks noGrp="1"/>
          </p:cNvSpPr>
          <p:nvPr>
            <p:ph type="title"/>
          </p:nvPr>
        </p:nvSpPr>
        <p:spPr/>
        <p:txBody>
          <a:bodyPr/>
          <a:lstStyle/>
          <a:p>
            <a:r>
              <a:rPr lang="en-GB" dirty="0"/>
              <a:t>Results</a:t>
            </a:r>
          </a:p>
        </p:txBody>
      </p:sp>
      <p:sp>
        <p:nvSpPr>
          <p:cNvPr id="3" name="Content Placeholder 2">
            <a:extLst>
              <a:ext uri="{FF2B5EF4-FFF2-40B4-BE49-F238E27FC236}">
                <a16:creationId xmlns:a16="http://schemas.microsoft.com/office/drawing/2014/main" id="{19FFD0DB-20AC-3D4F-9CC0-955564826403}"/>
              </a:ext>
            </a:extLst>
          </p:cNvPr>
          <p:cNvSpPr>
            <a:spLocks noGrp="1"/>
          </p:cNvSpPr>
          <p:nvPr>
            <p:ph idx="1"/>
          </p:nvPr>
        </p:nvSpPr>
        <p:spPr/>
        <p:txBody>
          <a:bodyPr>
            <a:normAutofit lnSpcReduction="10000"/>
          </a:bodyPr>
          <a:lstStyle/>
          <a:p>
            <a:endParaRPr lang="en-US" dirty="0"/>
          </a:p>
          <a:p>
            <a:r>
              <a:rPr lang="sv-SE" dirty="0" err="1"/>
              <a:t>Mean</a:t>
            </a:r>
            <a:r>
              <a:rPr lang="sv-SE" dirty="0"/>
              <a:t> </a:t>
            </a:r>
            <a:r>
              <a:rPr lang="sv-SE" dirty="0" err="1"/>
              <a:t>Accuracy</a:t>
            </a:r>
            <a:r>
              <a:rPr lang="sv-SE" dirty="0"/>
              <a:t> score: 0.75 </a:t>
            </a:r>
          </a:p>
          <a:p>
            <a:r>
              <a:rPr lang="sv-SE" dirty="0"/>
              <a:t>F1-score: 0.70 </a:t>
            </a:r>
          </a:p>
          <a:p>
            <a:r>
              <a:rPr lang="sv-SE" dirty="0" err="1"/>
              <a:t>Jaccard</a:t>
            </a:r>
            <a:r>
              <a:rPr lang="sv-SE" dirty="0"/>
              <a:t> </a:t>
            </a:r>
            <a:r>
              <a:rPr lang="sv-SE" dirty="0" err="1"/>
              <a:t>Similarity</a:t>
            </a:r>
            <a:r>
              <a:rPr lang="sv-SE" dirty="0"/>
              <a:t> Score: 0.75 </a:t>
            </a:r>
          </a:p>
          <a:p>
            <a:r>
              <a:rPr lang="sv-SE" dirty="0" err="1"/>
              <a:t>Log_Loss</a:t>
            </a:r>
            <a:r>
              <a:rPr lang="sv-SE" dirty="0"/>
              <a:t> score: 0.53</a:t>
            </a:r>
            <a:endParaRPr lang="en-US" dirty="0"/>
          </a:p>
          <a:p>
            <a:r>
              <a:rPr lang="en-US" dirty="0"/>
              <a:t>The model gives a good prediction given the features. I varied the c parameter in order to get the best result. For small datasets, ‘</a:t>
            </a:r>
            <a:r>
              <a:rPr lang="en-US" dirty="0" err="1"/>
              <a:t>liblinear</a:t>
            </a:r>
            <a:r>
              <a:rPr lang="en-US" dirty="0"/>
              <a:t>’ is a good choice for the solver, so I kept it that way. I tried to solve this problem also with KNN, but the computational time was terribly slow.</a:t>
            </a:r>
            <a:endParaRPr lang="sv-SE" dirty="0"/>
          </a:p>
          <a:p>
            <a:endParaRPr lang="sv-SE" dirty="0"/>
          </a:p>
          <a:p>
            <a:endParaRPr lang="en-GB" dirty="0"/>
          </a:p>
        </p:txBody>
      </p:sp>
    </p:spTree>
    <p:extLst>
      <p:ext uri="{BB962C8B-B14F-4D97-AF65-F5344CB8AC3E}">
        <p14:creationId xmlns:p14="http://schemas.microsoft.com/office/powerpoint/2010/main" val="4175271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983B6-BA77-7442-8047-A098B8FBE62B}"/>
              </a:ext>
            </a:extLst>
          </p:cNvPr>
          <p:cNvSpPr>
            <a:spLocks noGrp="1"/>
          </p:cNvSpPr>
          <p:nvPr>
            <p:ph type="title"/>
          </p:nvPr>
        </p:nvSpPr>
        <p:spPr/>
        <p:txBody>
          <a:bodyPr/>
          <a:lstStyle/>
          <a:p>
            <a:r>
              <a:rPr lang="en-GB" dirty="0"/>
              <a:t>Discussions and Conclusions</a:t>
            </a:r>
          </a:p>
        </p:txBody>
      </p:sp>
      <p:sp>
        <p:nvSpPr>
          <p:cNvPr id="3" name="Content Placeholder 2">
            <a:extLst>
              <a:ext uri="{FF2B5EF4-FFF2-40B4-BE49-F238E27FC236}">
                <a16:creationId xmlns:a16="http://schemas.microsoft.com/office/drawing/2014/main" id="{040AB9DF-1467-E049-BEE5-54FD9CE5FF40}"/>
              </a:ext>
            </a:extLst>
          </p:cNvPr>
          <p:cNvSpPr>
            <a:spLocks noGrp="1"/>
          </p:cNvSpPr>
          <p:nvPr>
            <p:ph idx="1"/>
          </p:nvPr>
        </p:nvSpPr>
        <p:spPr/>
        <p:txBody>
          <a:bodyPr/>
          <a:lstStyle/>
          <a:p>
            <a:r>
              <a:rPr lang="sv-SE" dirty="0"/>
              <a:t>In </a:t>
            </a:r>
            <a:r>
              <a:rPr lang="sv-SE" dirty="0" err="1"/>
              <a:t>this</a:t>
            </a:r>
            <a:r>
              <a:rPr lang="sv-SE" dirty="0"/>
              <a:t> </a:t>
            </a:r>
            <a:r>
              <a:rPr lang="sv-SE" dirty="0" err="1"/>
              <a:t>study</a:t>
            </a:r>
            <a:r>
              <a:rPr lang="sv-SE" dirty="0"/>
              <a:t> I </a:t>
            </a:r>
            <a:r>
              <a:rPr lang="sv-SE" dirty="0" err="1"/>
              <a:t>analysed</a:t>
            </a:r>
            <a:r>
              <a:rPr lang="sv-SE" dirty="0"/>
              <a:t> the relationship </a:t>
            </a:r>
            <a:r>
              <a:rPr lang="sv-SE" dirty="0" err="1"/>
              <a:t>between</a:t>
            </a:r>
            <a:r>
              <a:rPr lang="sv-SE" dirty="0"/>
              <a:t> the </a:t>
            </a:r>
            <a:r>
              <a:rPr lang="sv-SE" dirty="0" err="1"/>
              <a:t>severity</a:t>
            </a:r>
            <a:r>
              <a:rPr lang="sv-SE" dirty="0"/>
              <a:t> </a:t>
            </a:r>
            <a:r>
              <a:rPr lang="sv-SE" dirty="0" err="1"/>
              <a:t>of</a:t>
            </a:r>
            <a:r>
              <a:rPr lang="sv-SE" dirty="0"/>
              <a:t> an </a:t>
            </a:r>
            <a:r>
              <a:rPr lang="sv-SE" dirty="0" err="1"/>
              <a:t>accident</a:t>
            </a:r>
            <a:r>
              <a:rPr lang="sv-SE" dirty="0"/>
              <a:t> and </a:t>
            </a:r>
            <a:r>
              <a:rPr lang="sv-SE" dirty="0" err="1"/>
              <a:t>some</a:t>
            </a:r>
            <a:r>
              <a:rPr lang="sv-SE" dirty="0"/>
              <a:t> features </a:t>
            </a:r>
            <a:r>
              <a:rPr lang="sv-SE" dirty="0" err="1"/>
              <a:t>of</a:t>
            </a:r>
            <a:r>
              <a:rPr lang="sv-SE" dirty="0"/>
              <a:t> the </a:t>
            </a:r>
            <a:r>
              <a:rPr lang="sv-SE" dirty="0" err="1"/>
              <a:t>accident</a:t>
            </a:r>
            <a:r>
              <a:rPr lang="sv-SE" dirty="0"/>
              <a:t> </a:t>
            </a:r>
            <a:r>
              <a:rPr lang="sv-SE" dirty="0" err="1"/>
              <a:t>such</a:t>
            </a:r>
            <a:r>
              <a:rPr lang="sv-SE" dirty="0"/>
              <a:t> as for </a:t>
            </a:r>
            <a:r>
              <a:rPr lang="sv-SE" dirty="0" err="1"/>
              <a:t>example</a:t>
            </a:r>
            <a:r>
              <a:rPr lang="sv-SE" dirty="0"/>
              <a:t>, </a:t>
            </a:r>
            <a:r>
              <a:rPr lang="sv-SE" dirty="0" err="1"/>
              <a:t>light</a:t>
            </a:r>
            <a:r>
              <a:rPr lang="sv-SE" dirty="0"/>
              <a:t> </a:t>
            </a:r>
            <a:r>
              <a:rPr lang="sv-SE" dirty="0" err="1"/>
              <a:t>condition</a:t>
            </a:r>
            <a:r>
              <a:rPr lang="sv-SE" dirty="0"/>
              <a:t>, </a:t>
            </a:r>
            <a:r>
              <a:rPr lang="sv-SE" dirty="0" err="1"/>
              <a:t>weather</a:t>
            </a:r>
            <a:r>
              <a:rPr lang="sv-SE" dirty="0"/>
              <a:t>, </a:t>
            </a:r>
            <a:r>
              <a:rPr lang="sv-SE" dirty="0" err="1"/>
              <a:t>number</a:t>
            </a:r>
            <a:r>
              <a:rPr lang="sv-SE" dirty="0"/>
              <a:t> </a:t>
            </a:r>
            <a:r>
              <a:rPr lang="sv-SE" dirty="0" err="1"/>
              <a:t>of</a:t>
            </a:r>
            <a:r>
              <a:rPr lang="sv-SE" dirty="0"/>
              <a:t> </a:t>
            </a:r>
            <a:r>
              <a:rPr lang="sv-SE" dirty="0" err="1"/>
              <a:t>car</a:t>
            </a:r>
            <a:r>
              <a:rPr lang="sv-SE" dirty="0"/>
              <a:t> </a:t>
            </a:r>
            <a:r>
              <a:rPr lang="sv-SE" dirty="0" err="1"/>
              <a:t>involved</a:t>
            </a:r>
            <a:r>
              <a:rPr lang="sv-SE" dirty="0"/>
              <a:t>, </a:t>
            </a:r>
            <a:r>
              <a:rPr lang="sv-SE" dirty="0" err="1"/>
              <a:t>some</a:t>
            </a:r>
            <a:r>
              <a:rPr lang="sv-SE" dirty="0"/>
              <a:t> </a:t>
            </a:r>
            <a:r>
              <a:rPr lang="sv-SE" dirty="0" err="1"/>
              <a:t>causes</a:t>
            </a:r>
            <a:r>
              <a:rPr lang="sv-SE" dirty="0"/>
              <a:t> </a:t>
            </a:r>
            <a:r>
              <a:rPr lang="sv-SE" dirty="0" err="1"/>
              <a:t>of</a:t>
            </a:r>
            <a:r>
              <a:rPr lang="sv-SE" dirty="0"/>
              <a:t> the </a:t>
            </a:r>
            <a:r>
              <a:rPr lang="sv-SE" dirty="0" err="1"/>
              <a:t>accident</a:t>
            </a:r>
            <a:r>
              <a:rPr lang="sv-SE" dirty="0"/>
              <a:t> like </a:t>
            </a:r>
            <a:r>
              <a:rPr lang="sv-SE" dirty="0" err="1"/>
              <a:t>speeding</a:t>
            </a:r>
            <a:r>
              <a:rPr lang="sv-SE" dirty="0"/>
              <a:t>.</a:t>
            </a:r>
          </a:p>
          <a:p>
            <a:r>
              <a:rPr lang="sv-SE" dirty="0"/>
              <a:t>I </a:t>
            </a:r>
            <a:r>
              <a:rPr lang="sv-SE" dirty="0" err="1"/>
              <a:t>reached</a:t>
            </a:r>
            <a:r>
              <a:rPr lang="sv-SE" dirty="0"/>
              <a:t> a </a:t>
            </a:r>
            <a:r>
              <a:rPr lang="sv-SE" dirty="0" err="1"/>
              <a:t>good</a:t>
            </a:r>
            <a:r>
              <a:rPr lang="sv-SE" dirty="0"/>
              <a:t> </a:t>
            </a:r>
            <a:r>
              <a:rPr lang="sv-SE" dirty="0" err="1"/>
              <a:t>result</a:t>
            </a:r>
            <a:r>
              <a:rPr lang="sv-SE" dirty="0"/>
              <a:t> </a:t>
            </a:r>
            <a:r>
              <a:rPr lang="sv-SE" dirty="0" err="1"/>
              <a:t>with</a:t>
            </a:r>
            <a:r>
              <a:rPr lang="sv-SE" dirty="0"/>
              <a:t> an </a:t>
            </a:r>
            <a:r>
              <a:rPr lang="sv-SE" dirty="0" err="1"/>
              <a:t>accuracy</a:t>
            </a:r>
            <a:r>
              <a:rPr lang="sv-SE" dirty="0"/>
              <a:t> </a:t>
            </a:r>
            <a:r>
              <a:rPr lang="sv-SE" dirty="0" err="1"/>
              <a:t>of</a:t>
            </a:r>
            <a:r>
              <a:rPr lang="sv-SE" dirty="0"/>
              <a:t> 0.75. </a:t>
            </a:r>
            <a:r>
              <a:rPr lang="sv-SE" dirty="0" err="1"/>
              <a:t>this</a:t>
            </a:r>
            <a:r>
              <a:rPr lang="sv-SE" dirty="0"/>
              <a:t> </a:t>
            </a:r>
            <a:r>
              <a:rPr lang="sv-SE" dirty="0" err="1"/>
              <a:t>model</a:t>
            </a:r>
            <a:r>
              <a:rPr lang="sv-SE" dirty="0"/>
              <a:t> </a:t>
            </a:r>
            <a:r>
              <a:rPr lang="sv-SE" dirty="0" err="1"/>
              <a:t>could</a:t>
            </a:r>
            <a:r>
              <a:rPr lang="sv-SE" dirty="0"/>
              <a:t> be </a:t>
            </a:r>
            <a:r>
              <a:rPr lang="sv-SE" dirty="0" err="1"/>
              <a:t>very</a:t>
            </a:r>
            <a:r>
              <a:rPr lang="sv-SE" dirty="0"/>
              <a:t> </a:t>
            </a:r>
            <a:r>
              <a:rPr lang="sv-SE" dirty="0" err="1"/>
              <a:t>useful</a:t>
            </a:r>
            <a:r>
              <a:rPr lang="sv-SE" dirty="0"/>
              <a:t> to alert hospitals </a:t>
            </a:r>
            <a:r>
              <a:rPr lang="sv-SE" dirty="0" err="1"/>
              <a:t>that</a:t>
            </a:r>
            <a:r>
              <a:rPr lang="sv-SE" dirty="0"/>
              <a:t> </a:t>
            </a:r>
            <a:r>
              <a:rPr lang="sv-SE" dirty="0" err="1"/>
              <a:t>that</a:t>
            </a:r>
            <a:r>
              <a:rPr lang="sv-SE" dirty="0"/>
              <a:t> </a:t>
            </a:r>
            <a:r>
              <a:rPr lang="sv-SE" dirty="0" err="1"/>
              <a:t>day</a:t>
            </a:r>
            <a:r>
              <a:rPr lang="sv-SE" dirty="0"/>
              <a:t>, in </a:t>
            </a:r>
            <a:r>
              <a:rPr lang="sv-SE" dirty="0" err="1"/>
              <a:t>those</a:t>
            </a:r>
            <a:r>
              <a:rPr lang="sv-SE" dirty="0"/>
              <a:t> </a:t>
            </a:r>
            <a:r>
              <a:rPr lang="sv-SE" dirty="0" err="1"/>
              <a:t>particular</a:t>
            </a:r>
            <a:r>
              <a:rPr lang="sv-SE" dirty="0"/>
              <a:t> </a:t>
            </a:r>
            <a:r>
              <a:rPr lang="sv-SE" dirty="0" err="1"/>
              <a:t>conditions</a:t>
            </a:r>
            <a:r>
              <a:rPr lang="sv-SE" dirty="0"/>
              <a:t>, it is </a:t>
            </a:r>
            <a:r>
              <a:rPr lang="sv-SE" dirty="0" err="1"/>
              <a:t>expected</a:t>
            </a:r>
            <a:r>
              <a:rPr lang="sv-SE" dirty="0"/>
              <a:t> a </a:t>
            </a:r>
            <a:r>
              <a:rPr lang="sv-SE" dirty="0" err="1"/>
              <a:t>larger</a:t>
            </a:r>
            <a:r>
              <a:rPr lang="sv-SE" dirty="0"/>
              <a:t> </a:t>
            </a:r>
            <a:r>
              <a:rPr lang="sv-SE" dirty="0" err="1"/>
              <a:t>number</a:t>
            </a:r>
            <a:r>
              <a:rPr lang="sv-SE" dirty="0"/>
              <a:t> </a:t>
            </a:r>
            <a:r>
              <a:rPr lang="sv-SE" dirty="0" err="1"/>
              <a:t>of</a:t>
            </a:r>
            <a:r>
              <a:rPr lang="sv-SE" dirty="0"/>
              <a:t> </a:t>
            </a:r>
            <a:r>
              <a:rPr lang="sv-SE" dirty="0" err="1"/>
              <a:t>severe</a:t>
            </a:r>
            <a:r>
              <a:rPr lang="sv-SE" dirty="0"/>
              <a:t> </a:t>
            </a:r>
            <a:r>
              <a:rPr lang="sv-SE" dirty="0" err="1"/>
              <a:t>accidents</a:t>
            </a:r>
            <a:r>
              <a:rPr lang="sv-SE" dirty="0"/>
              <a:t> and </a:t>
            </a:r>
            <a:r>
              <a:rPr lang="sv-SE" dirty="0" err="1"/>
              <a:t>thay</a:t>
            </a:r>
            <a:r>
              <a:rPr lang="sv-SE" dirty="0"/>
              <a:t> </a:t>
            </a:r>
            <a:r>
              <a:rPr lang="sv-SE" dirty="0" err="1"/>
              <a:t>can</a:t>
            </a:r>
            <a:r>
              <a:rPr lang="sv-SE" dirty="0"/>
              <a:t> </a:t>
            </a:r>
            <a:r>
              <a:rPr lang="sv-SE" dirty="0" err="1"/>
              <a:t>prepare</a:t>
            </a:r>
            <a:r>
              <a:rPr lang="sv-SE" dirty="0"/>
              <a:t> in </a:t>
            </a:r>
            <a:r>
              <a:rPr lang="sv-SE" dirty="0" err="1"/>
              <a:t>advance</a:t>
            </a:r>
            <a:r>
              <a:rPr lang="sv-SE" dirty="0"/>
              <a:t> </a:t>
            </a:r>
            <a:r>
              <a:rPr lang="sv-SE" dirty="0" err="1"/>
              <a:t>toold</a:t>
            </a:r>
            <a:r>
              <a:rPr lang="sv-SE" dirty="0"/>
              <a:t> and personals </a:t>
            </a:r>
            <a:r>
              <a:rPr lang="sv-SE" dirty="0" err="1"/>
              <a:t>required</a:t>
            </a:r>
            <a:r>
              <a:rPr lang="sv-SE"/>
              <a:t>.</a:t>
            </a:r>
          </a:p>
          <a:p>
            <a:pPr marL="0" indent="0">
              <a:buNone/>
            </a:pPr>
            <a:endParaRPr lang="en-GB"/>
          </a:p>
        </p:txBody>
      </p:sp>
    </p:spTree>
    <p:extLst>
      <p:ext uri="{BB962C8B-B14F-4D97-AF65-F5344CB8AC3E}">
        <p14:creationId xmlns:p14="http://schemas.microsoft.com/office/powerpoint/2010/main" val="3716852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416</Words>
  <Application>Microsoft Macintosh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Capstone Project Presentation</vt:lpstr>
      <vt:lpstr>Introduction</vt:lpstr>
      <vt:lpstr>Data</vt:lpstr>
      <vt:lpstr>Data</vt:lpstr>
      <vt:lpstr>Features</vt:lpstr>
      <vt:lpstr>Methodology</vt:lpstr>
      <vt:lpstr>Results</vt:lpstr>
      <vt:lpstr>Discussions and Conclusions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cp:revision>
  <dcterms:created xsi:type="dcterms:W3CDTF">2020-10-12T17:00:57Z</dcterms:created>
  <dcterms:modified xsi:type="dcterms:W3CDTF">2020-10-12T17:07:33Z</dcterms:modified>
</cp:coreProperties>
</file>