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66" d="100"/>
          <a:sy n="166" d="100"/>
        </p:scale>
        <p:origin x="-160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7BDB9B-B7DC-8E48-A004-6A0F9668E3D9}"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99CD3-E6F0-5C46-9EBB-0BDE15DAF008}" type="slidenum">
              <a:rPr lang="en-US" smtClean="0"/>
              <a:t>‹#›</a:t>
            </a:fld>
            <a:endParaRPr lang="en-US"/>
          </a:p>
        </p:txBody>
      </p:sp>
    </p:spTree>
    <p:extLst>
      <p:ext uri="{BB962C8B-B14F-4D97-AF65-F5344CB8AC3E}">
        <p14:creationId xmlns:p14="http://schemas.microsoft.com/office/powerpoint/2010/main" val="263475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7BDB9B-B7DC-8E48-A004-6A0F9668E3D9}"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99CD3-E6F0-5C46-9EBB-0BDE15DAF008}" type="slidenum">
              <a:rPr lang="en-US" smtClean="0"/>
              <a:t>‹#›</a:t>
            </a:fld>
            <a:endParaRPr lang="en-US"/>
          </a:p>
        </p:txBody>
      </p:sp>
    </p:spTree>
    <p:extLst>
      <p:ext uri="{BB962C8B-B14F-4D97-AF65-F5344CB8AC3E}">
        <p14:creationId xmlns:p14="http://schemas.microsoft.com/office/powerpoint/2010/main" val="31079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7BDB9B-B7DC-8E48-A004-6A0F9668E3D9}"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99CD3-E6F0-5C46-9EBB-0BDE15DAF008}" type="slidenum">
              <a:rPr lang="en-US" smtClean="0"/>
              <a:t>‹#›</a:t>
            </a:fld>
            <a:endParaRPr lang="en-US"/>
          </a:p>
        </p:txBody>
      </p:sp>
    </p:spTree>
    <p:extLst>
      <p:ext uri="{BB962C8B-B14F-4D97-AF65-F5344CB8AC3E}">
        <p14:creationId xmlns:p14="http://schemas.microsoft.com/office/powerpoint/2010/main" val="302279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7BDB9B-B7DC-8E48-A004-6A0F9668E3D9}"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99CD3-E6F0-5C46-9EBB-0BDE15DAF008}" type="slidenum">
              <a:rPr lang="en-US" smtClean="0"/>
              <a:t>‹#›</a:t>
            </a:fld>
            <a:endParaRPr lang="en-US"/>
          </a:p>
        </p:txBody>
      </p:sp>
    </p:spTree>
    <p:extLst>
      <p:ext uri="{BB962C8B-B14F-4D97-AF65-F5344CB8AC3E}">
        <p14:creationId xmlns:p14="http://schemas.microsoft.com/office/powerpoint/2010/main" val="751380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7BDB9B-B7DC-8E48-A004-6A0F9668E3D9}"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99CD3-E6F0-5C46-9EBB-0BDE15DAF008}" type="slidenum">
              <a:rPr lang="en-US" smtClean="0"/>
              <a:t>‹#›</a:t>
            </a:fld>
            <a:endParaRPr lang="en-US"/>
          </a:p>
        </p:txBody>
      </p:sp>
    </p:spTree>
    <p:extLst>
      <p:ext uri="{BB962C8B-B14F-4D97-AF65-F5344CB8AC3E}">
        <p14:creationId xmlns:p14="http://schemas.microsoft.com/office/powerpoint/2010/main" val="40589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7BDB9B-B7DC-8E48-A004-6A0F9668E3D9}"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99CD3-E6F0-5C46-9EBB-0BDE15DAF008}" type="slidenum">
              <a:rPr lang="en-US" smtClean="0"/>
              <a:t>‹#›</a:t>
            </a:fld>
            <a:endParaRPr lang="en-US"/>
          </a:p>
        </p:txBody>
      </p:sp>
    </p:spTree>
    <p:extLst>
      <p:ext uri="{BB962C8B-B14F-4D97-AF65-F5344CB8AC3E}">
        <p14:creationId xmlns:p14="http://schemas.microsoft.com/office/powerpoint/2010/main" val="234947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7BDB9B-B7DC-8E48-A004-6A0F9668E3D9}" type="datetimeFigureOut">
              <a:rPr lang="en-US" smtClean="0"/>
              <a:t>10/4/16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99CD3-E6F0-5C46-9EBB-0BDE15DAF008}" type="slidenum">
              <a:rPr lang="en-US" smtClean="0"/>
              <a:t>‹#›</a:t>
            </a:fld>
            <a:endParaRPr lang="en-US"/>
          </a:p>
        </p:txBody>
      </p:sp>
    </p:spTree>
    <p:extLst>
      <p:ext uri="{BB962C8B-B14F-4D97-AF65-F5344CB8AC3E}">
        <p14:creationId xmlns:p14="http://schemas.microsoft.com/office/powerpoint/2010/main" val="322194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7BDB9B-B7DC-8E48-A004-6A0F9668E3D9}" type="datetimeFigureOut">
              <a:rPr lang="en-US" smtClean="0"/>
              <a:t>10/4/16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99CD3-E6F0-5C46-9EBB-0BDE15DAF008}" type="slidenum">
              <a:rPr lang="en-US" smtClean="0"/>
              <a:t>‹#›</a:t>
            </a:fld>
            <a:endParaRPr lang="en-US"/>
          </a:p>
        </p:txBody>
      </p:sp>
    </p:spTree>
    <p:extLst>
      <p:ext uri="{BB962C8B-B14F-4D97-AF65-F5344CB8AC3E}">
        <p14:creationId xmlns:p14="http://schemas.microsoft.com/office/powerpoint/2010/main" val="3547849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7BDB9B-B7DC-8E48-A004-6A0F9668E3D9}" type="datetimeFigureOut">
              <a:rPr lang="en-US" smtClean="0"/>
              <a:t>10/4/16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99CD3-E6F0-5C46-9EBB-0BDE15DAF008}" type="slidenum">
              <a:rPr lang="en-US" smtClean="0"/>
              <a:t>‹#›</a:t>
            </a:fld>
            <a:endParaRPr lang="en-US"/>
          </a:p>
        </p:txBody>
      </p:sp>
    </p:spTree>
    <p:extLst>
      <p:ext uri="{BB962C8B-B14F-4D97-AF65-F5344CB8AC3E}">
        <p14:creationId xmlns:p14="http://schemas.microsoft.com/office/powerpoint/2010/main" val="1450374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7BDB9B-B7DC-8E48-A004-6A0F9668E3D9}"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99CD3-E6F0-5C46-9EBB-0BDE15DAF008}" type="slidenum">
              <a:rPr lang="en-US" smtClean="0"/>
              <a:t>‹#›</a:t>
            </a:fld>
            <a:endParaRPr lang="en-US"/>
          </a:p>
        </p:txBody>
      </p:sp>
    </p:spTree>
    <p:extLst>
      <p:ext uri="{BB962C8B-B14F-4D97-AF65-F5344CB8AC3E}">
        <p14:creationId xmlns:p14="http://schemas.microsoft.com/office/powerpoint/2010/main" val="2822791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7BDB9B-B7DC-8E48-A004-6A0F9668E3D9}"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99CD3-E6F0-5C46-9EBB-0BDE15DAF008}" type="slidenum">
              <a:rPr lang="en-US" smtClean="0"/>
              <a:t>‹#›</a:t>
            </a:fld>
            <a:endParaRPr lang="en-US"/>
          </a:p>
        </p:txBody>
      </p:sp>
    </p:spTree>
    <p:extLst>
      <p:ext uri="{BB962C8B-B14F-4D97-AF65-F5344CB8AC3E}">
        <p14:creationId xmlns:p14="http://schemas.microsoft.com/office/powerpoint/2010/main" val="32089040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BDB9B-B7DC-8E48-A004-6A0F9668E3D9}" type="datetimeFigureOut">
              <a:rPr lang="en-US" smtClean="0"/>
              <a:t>10/4/16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99CD3-E6F0-5C46-9EBB-0BDE15DAF008}" type="slidenum">
              <a:rPr lang="en-US" smtClean="0"/>
              <a:t>‹#›</a:t>
            </a:fld>
            <a:endParaRPr lang="en-US"/>
          </a:p>
        </p:txBody>
      </p:sp>
    </p:spTree>
    <p:extLst>
      <p:ext uri="{BB962C8B-B14F-4D97-AF65-F5344CB8AC3E}">
        <p14:creationId xmlns:p14="http://schemas.microsoft.com/office/powerpoint/2010/main" val="2032470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Excel Pain Points</a:t>
            </a:r>
            <a:endParaRPr lang="en-US" dirty="0"/>
          </a:p>
        </p:txBody>
      </p:sp>
      <p:sp>
        <p:nvSpPr>
          <p:cNvPr id="3" name="Subtitle 2"/>
          <p:cNvSpPr>
            <a:spLocks noGrp="1"/>
          </p:cNvSpPr>
          <p:nvPr>
            <p:ph type="subTitle" idx="1"/>
          </p:nvPr>
        </p:nvSpPr>
        <p:spPr/>
        <p:txBody>
          <a:bodyPr/>
          <a:lstStyle/>
          <a:p>
            <a:r>
              <a:rPr lang="en-US" dirty="0" smtClean="0"/>
              <a:t>The Data Incubator</a:t>
            </a:r>
          </a:p>
          <a:p>
            <a:r>
              <a:rPr lang="en-US" dirty="0" smtClean="0"/>
              <a:t>https://</a:t>
            </a:r>
            <a:r>
              <a:rPr lang="en-US" dirty="0" err="1" smtClean="0"/>
              <a:t>www.thedataincubator.com</a:t>
            </a:r>
            <a:endParaRPr lang="en-US" dirty="0"/>
          </a:p>
        </p:txBody>
      </p:sp>
    </p:spTree>
    <p:extLst>
      <p:ext uri="{BB962C8B-B14F-4D97-AF65-F5344CB8AC3E}">
        <p14:creationId xmlns:p14="http://schemas.microsoft.com/office/powerpoint/2010/main" val="13319204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chemeClr val="tx1">
                    <a:lumMod val="50000"/>
                    <a:lumOff val="50000"/>
                  </a:schemeClr>
                </a:solidFill>
              </a:rPr>
              <a:t>Pain points in </a:t>
            </a:r>
            <a:r>
              <a:rPr lang="en-US" dirty="0" smtClean="0">
                <a:solidFill>
                  <a:schemeClr val="tx1">
                    <a:lumMod val="50000"/>
                    <a:lumOff val="50000"/>
                  </a:schemeClr>
                </a:solidFill>
              </a:rPr>
              <a:t>Excel</a:t>
            </a:r>
            <a:endParaRPr lang="en-US" dirty="0">
              <a:solidFill>
                <a:schemeClr val="tx1">
                  <a:lumMod val="50000"/>
                  <a:lumOff val="50000"/>
                </a:schemeClr>
              </a:solidFill>
            </a:endParaRPr>
          </a:p>
        </p:txBody>
      </p:sp>
      <p:sp>
        <p:nvSpPr>
          <p:cNvPr id="3" name="Content Placeholder 2"/>
          <p:cNvSpPr>
            <a:spLocks noGrp="1"/>
          </p:cNvSpPr>
          <p:nvPr>
            <p:ph idx="1"/>
          </p:nvPr>
        </p:nvSpPr>
        <p:spPr>
          <a:xfrm>
            <a:off x="457200" y="2119276"/>
            <a:ext cx="8229600" cy="4006887"/>
          </a:xfrm>
        </p:spPr>
        <p:txBody>
          <a:bodyPr>
            <a:normAutofit lnSpcReduction="10000"/>
          </a:bodyPr>
          <a:lstStyle/>
          <a:p>
            <a:r>
              <a:rPr lang="en-US" sz="2000" dirty="0" smtClean="0">
                <a:solidFill>
                  <a:schemeClr val="tx1">
                    <a:lumMod val="65000"/>
                    <a:lumOff val="35000"/>
                  </a:schemeClr>
                </a:solidFill>
              </a:rPr>
              <a:t>Higher </a:t>
            </a:r>
            <a:r>
              <a:rPr lang="en-US" sz="2000" dirty="0">
                <a:solidFill>
                  <a:schemeClr val="tx1">
                    <a:lumMod val="65000"/>
                    <a:lumOff val="35000"/>
                  </a:schemeClr>
                </a:solidFill>
              </a:rPr>
              <a:t>dimensional data is awkward in 2D a spreadsheet.</a:t>
            </a:r>
          </a:p>
          <a:p>
            <a:pPr lvl="1">
              <a:buFont typeface="Arial"/>
              <a:buChar char="•"/>
            </a:pPr>
            <a:r>
              <a:rPr lang="en-US" sz="1800" dirty="0">
                <a:solidFill>
                  <a:schemeClr val="tx1">
                    <a:lumMod val="65000"/>
                    <a:lumOff val="35000"/>
                  </a:schemeClr>
                </a:solidFill>
              </a:rPr>
              <a:t>Spreadsheets are great for representing 2D data.  They're awkward for representing and manipulating higher dimensional data.  Pivot tables only gets you so far</a:t>
            </a:r>
            <a:r>
              <a:rPr lang="en-US" sz="1800" dirty="0" smtClean="0">
                <a:solidFill>
                  <a:schemeClr val="tx1">
                    <a:lumMod val="65000"/>
                    <a:lumOff val="35000"/>
                  </a:schemeClr>
                </a:solidFill>
              </a:rPr>
              <a:t>.</a:t>
            </a:r>
            <a:br>
              <a:rPr lang="en-US" sz="1800" dirty="0" smtClean="0">
                <a:solidFill>
                  <a:schemeClr val="tx1">
                    <a:lumMod val="65000"/>
                    <a:lumOff val="35000"/>
                  </a:schemeClr>
                </a:solidFill>
              </a:rPr>
            </a:br>
            <a:endParaRPr lang="en-US" sz="1800" dirty="0">
              <a:solidFill>
                <a:schemeClr val="tx1">
                  <a:lumMod val="65000"/>
                  <a:lumOff val="35000"/>
                </a:schemeClr>
              </a:solidFill>
            </a:endParaRPr>
          </a:p>
          <a:p>
            <a:r>
              <a:rPr lang="en-US" sz="2000" dirty="0">
                <a:solidFill>
                  <a:schemeClr val="tx1">
                    <a:lumMod val="65000"/>
                    <a:lumOff val="35000"/>
                  </a:schemeClr>
                </a:solidFill>
              </a:rPr>
              <a:t>Manipulating Multiple Sheets and Multiple Workbooks</a:t>
            </a:r>
          </a:p>
          <a:p>
            <a:pPr lvl="1">
              <a:buFont typeface="Arial"/>
              <a:buChar char="•"/>
            </a:pPr>
            <a:r>
              <a:rPr lang="en-US" sz="1800" dirty="0">
                <a:solidFill>
                  <a:schemeClr val="tx1">
                    <a:lumMod val="65000"/>
                    <a:lumOff val="35000"/>
                  </a:schemeClr>
                </a:solidFill>
              </a:rPr>
              <a:t>Iterating over rows and columns is easy.  Iterating across hundreds or thousands of sheets or workbooks is cumbersome and time-</a:t>
            </a:r>
            <a:r>
              <a:rPr lang="en-US" sz="1800" dirty="0" smtClean="0">
                <a:solidFill>
                  <a:schemeClr val="tx1">
                    <a:lumMod val="65000"/>
                    <a:lumOff val="35000"/>
                  </a:schemeClr>
                </a:solidFill>
              </a:rPr>
              <a:t>consuming.</a:t>
            </a:r>
            <a:br>
              <a:rPr lang="en-US" sz="1800" dirty="0" smtClean="0">
                <a:solidFill>
                  <a:schemeClr val="tx1">
                    <a:lumMod val="65000"/>
                    <a:lumOff val="35000"/>
                  </a:schemeClr>
                </a:solidFill>
              </a:rPr>
            </a:br>
            <a:endParaRPr lang="en-US" sz="1800" dirty="0">
              <a:solidFill>
                <a:schemeClr val="tx1">
                  <a:lumMod val="65000"/>
                  <a:lumOff val="35000"/>
                </a:schemeClr>
              </a:solidFill>
            </a:endParaRPr>
          </a:p>
          <a:p>
            <a:r>
              <a:rPr lang="en-US" sz="2000" dirty="0">
                <a:solidFill>
                  <a:schemeClr val="tx1">
                    <a:lumMod val="65000"/>
                    <a:lumOff val="35000"/>
                  </a:schemeClr>
                </a:solidFill>
              </a:rPr>
              <a:t>Processing Data is Manual and Error Prone</a:t>
            </a:r>
          </a:p>
          <a:p>
            <a:pPr lvl="1">
              <a:buFont typeface="Arial"/>
              <a:buChar char="•"/>
            </a:pPr>
            <a:r>
              <a:rPr lang="en-US" sz="1800" dirty="0">
                <a:solidFill>
                  <a:schemeClr val="tx1">
                    <a:lumMod val="65000"/>
                    <a:lumOff val="35000"/>
                  </a:schemeClr>
                </a:solidFill>
              </a:rPr>
              <a:t>In Excel, we often copy data or formulas around.  This makes it harder to keep data accurate as new data arrives or as our computations become more complex.  Errors are not always easy to catch before decisions are made.</a:t>
            </a:r>
            <a:endParaRPr lang="en-US" sz="1800" dirty="0">
              <a:solidFill>
                <a:schemeClr val="tx1">
                  <a:lumMod val="65000"/>
                  <a:lumOff val="35000"/>
                </a:schemeClr>
              </a:solidFill>
            </a:endParaRPr>
          </a:p>
        </p:txBody>
      </p:sp>
      <p:pic>
        <p:nvPicPr>
          <p:cNvPr id="4" name="Picture 3"/>
          <p:cNvPicPr>
            <a:picLocks noChangeAspect="1"/>
          </p:cNvPicPr>
          <p:nvPr/>
        </p:nvPicPr>
        <p:blipFill>
          <a:blip r:embed="rId2"/>
          <a:stretch>
            <a:fillRect/>
          </a:stretch>
        </p:blipFill>
        <p:spPr>
          <a:xfrm>
            <a:off x="664773" y="534685"/>
            <a:ext cx="1997459" cy="723219"/>
          </a:xfrm>
          <a:prstGeom prst="rect">
            <a:avLst/>
          </a:prstGeom>
        </p:spPr>
      </p:pic>
    </p:spTree>
    <p:extLst>
      <p:ext uri="{BB962C8B-B14F-4D97-AF65-F5344CB8AC3E}">
        <p14:creationId xmlns:p14="http://schemas.microsoft.com/office/powerpoint/2010/main" val="309765944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solidFill>
                  <a:schemeClr val="tx1">
                    <a:lumMod val="50000"/>
                    <a:lumOff val="50000"/>
                  </a:schemeClr>
                </a:solidFill>
              </a:rPr>
              <a:t>Example: BLS Data</a:t>
            </a:r>
            <a:endParaRPr lang="en-US" dirty="0">
              <a:solidFill>
                <a:schemeClr val="tx1">
                  <a:lumMod val="50000"/>
                  <a:lumOff val="50000"/>
                </a:schemeClr>
              </a:solidFill>
            </a:endParaRPr>
          </a:p>
        </p:txBody>
      </p:sp>
      <p:sp>
        <p:nvSpPr>
          <p:cNvPr id="3" name="Content Placeholder 2"/>
          <p:cNvSpPr>
            <a:spLocks noGrp="1"/>
          </p:cNvSpPr>
          <p:nvPr>
            <p:ph idx="1"/>
          </p:nvPr>
        </p:nvSpPr>
        <p:spPr/>
        <p:txBody>
          <a:bodyPr>
            <a:normAutofit/>
          </a:bodyPr>
          <a:lstStyle/>
          <a:p>
            <a:pPr marL="0" indent="0">
              <a:buNone/>
            </a:pPr>
            <a:r>
              <a:rPr lang="en-US" sz="2000" dirty="0" smtClean="0">
                <a:solidFill>
                  <a:schemeClr val="tx1">
                    <a:lumMod val="65000"/>
                    <a:lumOff val="35000"/>
                  </a:schemeClr>
                </a:solidFill>
              </a:rPr>
              <a:t>Employment data from the Bureau of Labor Statistics:</a:t>
            </a:r>
            <a:br>
              <a:rPr lang="en-US" sz="2000" dirty="0" smtClean="0">
                <a:solidFill>
                  <a:schemeClr val="tx1">
                    <a:lumMod val="65000"/>
                    <a:lumOff val="35000"/>
                  </a:schemeClr>
                </a:solidFill>
              </a:rPr>
            </a:br>
            <a:endParaRPr lang="en-US" sz="2000" dirty="0" smtClean="0">
              <a:solidFill>
                <a:schemeClr val="tx1">
                  <a:lumMod val="65000"/>
                  <a:lumOff val="35000"/>
                </a:schemeClr>
              </a:solidFill>
            </a:endParaRPr>
          </a:p>
          <a:p>
            <a:pPr marL="571500" indent="-514350"/>
            <a:endParaRPr lang="en-US" sz="1800" dirty="0" smtClean="0">
              <a:solidFill>
                <a:schemeClr val="tx1">
                  <a:lumMod val="65000"/>
                  <a:lumOff val="35000"/>
                </a:schemeClr>
              </a:solidFill>
            </a:endParaRPr>
          </a:p>
          <a:p>
            <a:pPr marL="571500" indent="-514350"/>
            <a:endParaRPr lang="en-US" sz="1800" dirty="0">
              <a:solidFill>
                <a:schemeClr val="tx1">
                  <a:lumMod val="65000"/>
                  <a:lumOff val="35000"/>
                </a:schemeClr>
              </a:solidFill>
            </a:endParaRPr>
          </a:p>
          <a:p>
            <a:pPr marL="571500" indent="-514350"/>
            <a:endParaRPr lang="en-US" sz="1800" dirty="0" smtClean="0">
              <a:solidFill>
                <a:schemeClr val="tx1">
                  <a:lumMod val="65000"/>
                  <a:lumOff val="35000"/>
                </a:schemeClr>
              </a:solidFill>
            </a:endParaRPr>
          </a:p>
          <a:p>
            <a:pPr marL="571500" indent="-514350"/>
            <a:endParaRPr lang="en-US" sz="1800" dirty="0">
              <a:solidFill>
                <a:schemeClr val="tx1">
                  <a:lumMod val="65000"/>
                  <a:lumOff val="35000"/>
                </a:schemeClr>
              </a:solidFill>
            </a:endParaRPr>
          </a:p>
          <a:p>
            <a:pPr marL="571500" indent="-514350"/>
            <a:endParaRPr lang="en-US" sz="1800" dirty="0" smtClean="0">
              <a:solidFill>
                <a:schemeClr val="tx1">
                  <a:lumMod val="65000"/>
                  <a:lumOff val="35000"/>
                </a:schemeClr>
              </a:solidFill>
            </a:endParaRPr>
          </a:p>
          <a:p>
            <a:pPr marL="571500" indent="-514350"/>
            <a:endParaRPr lang="en-US" sz="1800" dirty="0">
              <a:solidFill>
                <a:schemeClr val="tx1">
                  <a:lumMod val="65000"/>
                  <a:lumOff val="35000"/>
                </a:schemeClr>
              </a:solidFill>
            </a:endParaRPr>
          </a:p>
          <a:p>
            <a:pPr marL="571500" indent="-514350"/>
            <a:endParaRPr lang="en-US" sz="1800" dirty="0" smtClean="0">
              <a:solidFill>
                <a:schemeClr val="tx1">
                  <a:lumMod val="65000"/>
                  <a:lumOff val="35000"/>
                </a:schemeClr>
              </a:solidFill>
            </a:endParaRPr>
          </a:p>
          <a:p>
            <a:pPr marL="571500" indent="-514350"/>
            <a:r>
              <a:rPr lang="en-US" sz="1800" dirty="0" smtClean="0">
                <a:solidFill>
                  <a:schemeClr val="tx1">
                    <a:lumMod val="65000"/>
                    <a:lumOff val="35000"/>
                  </a:schemeClr>
                </a:solidFill>
              </a:rPr>
              <a:t>Rows represent “years”</a:t>
            </a:r>
          </a:p>
          <a:p>
            <a:pPr marL="571500" indent="-514350"/>
            <a:r>
              <a:rPr lang="en-US" sz="1800" dirty="0" smtClean="0">
                <a:solidFill>
                  <a:schemeClr val="tx1">
                    <a:lumMod val="65000"/>
                    <a:lumOff val="35000"/>
                  </a:schemeClr>
                </a:solidFill>
              </a:rPr>
              <a:t>Columns represent “months”</a:t>
            </a:r>
          </a:p>
          <a:p>
            <a:pPr marL="571500" indent="-514350"/>
            <a:r>
              <a:rPr lang="en-US" sz="1800" dirty="0" smtClean="0">
                <a:solidFill>
                  <a:schemeClr val="tx1">
                    <a:lumMod val="65000"/>
                    <a:lumOff val="35000"/>
                  </a:schemeClr>
                </a:solidFill>
              </a:rPr>
              <a:t>Sheets represent “industry”</a:t>
            </a:r>
          </a:p>
          <a:p>
            <a:pPr marL="571500" indent="-514350"/>
            <a:r>
              <a:rPr lang="en-US" sz="1800" dirty="0" smtClean="0">
                <a:solidFill>
                  <a:schemeClr val="tx1">
                    <a:lumMod val="65000"/>
                    <a:lumOff val="35000"/>
                  </a:schemeClr>
                </a:solidFill>
              </a:rPr>
              <a:t>Workbooks represent different series (wage, hours worked, overtime)</a:t>
            </a:r>
          </a:p>
          <a:p>
            <a:pPr marL="57150" indent="0">
              <a:buNone/>
            </a:pPr>
            <a:endParaRPr lang="en-US" sz="1800" dirty="0">
              <a:solidFill>
                <a:schemeClr val="tx1">
                  <a:lumMod val="65000"/>
                  <a:lumOff val="35000"/>
                </a:schemeClr>
              </a:solidFill>
            </a:endParaRPr>
          </a:p>
        </p:txBody>
      </p:sp>
      <p:pic>
        <p:nvPicPr>
          <p:cNvPr id="4" name="Picture 3"/>
          <p:cNvPicPr>
            <a:picLocks noChangeAspect="1"/>
          </p:cNvPicPr>
          <p:nvPr/>
        </p:nvPicPr>
        <p:blipFill>
          <a:blip r:embed="rId2"/>
          <a:stretch>
            <a:fillRect/>
          </a:stretch>
        </p:blipFill>
        <p:spPr>
          <a:xfrm>
            <a:off x="457200" y="274638"/>
            <a:ext cx="1336301" cy="1170600"/>
          </a:xfrm>
          <a:prstGeom prst="rect">
            <a:avLst/>
          </a:prstGeom>
        </p:spPr>
      </p:pic>
      <p:pic>
        <p:nvPicPr>
          <p:cNvPr id="6" name="Picture 5"/>
          <p:cNvPicPr>
            <a:picLocks noChangeAspect="1"/>
          </p:cNvPicPr>
          <p:nvPr/>
        </p:nvPicPr>
        <p:blipFill>
          <a:blip r:embed="rId3"/>
          <a:stretch>
            <a:fillRect/>
          </a:stretch>
        </p:blipFill>
        <p:spPr>
          <a:xfrm>
            <a:off x="674914" y="2182893"/>
            <a:ext cx="6207276" cy="2149620"/>
          </a:xfrm>
          <a:prstGeom prst="rect">
            <a:avLst/>
          </a:prstGeom>
        </p:spPr>
      </p:pic>
      <p:pic>
        <p:nvPicPr>
          <p:cNvPr id="8" name="Picture 7"/>
          <p:cNvPicPr>
            <a:picLocks noChangeAspect="1"/>
          </p:cNvPicPr>
          <p:nvPr/>
        </p:nvPicPr>
        <p:blipFill>
          <a:blip r:embed="rId4"/>
          <a:stretch>
            <a:fillRect/>
          </a:stretch>
        </p:blipFill>
        <p:spPr>
          <a:xfrm>
            <a:off x="7107163" y="2589279"/>
            <a:ext cx="1494970" cy="1064600"/>
          </a:xfrm>
          <a:prstGeom prst="rect">
            <a:avLst/>
          </a:prstGeom>
        </p:spPr>
      </p:pic>
    </p:spTree>
    <p:extLst>
      <p:ext uri="{BB962C8B-B14F-4D97-AF65-F5344CB8AC3E}">
        <p14:creationId xmlns:p14="http://schemas.microsoft.com/office/powerpoint/2010/main" val="6905372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solidFill>
                  <a:schemeClr val="tx1">
                    <a:lumMod val="50000"/>
                    <a:lumOff val="50000"/>
                  </a:schemeClr>
                </a:solidFill>
              </a:rPr>
              <a:t>Example: BLS Data</a:t>
            </a:r>
            <a:endParaRPr lang="en-US" dirty="0">
              <a:solidFill>
                <a:schemeClr val="tx1">
                  <a:lumMod val="50000"/>
                  <a:lumOff val="50000"/>
                </a:schemeClr>
              </a:solidFill>
            </a:endParaRPr>
          </a:p>
        </p:txBody>
      </p:sp>
      <p:sp>
        <p:nvSpPr>
          <p:cNvPr id="3" name="Content Placeholder 2"/>
          <p:cNvSpPr>
            <a:spLocks noGrp="1"/>
          </p:cNvSpPr>
          <p:nvPr>
            <p:ph idx="1"/>
          </p:nvPr>
        </p:nvSpPr>
        <p:spPr/>
        <p:txBody>
          <a:bodyPr>
            <a:normAutofit/>
          </a:bodyPr>
          <a:lstStyle/>
          <a:p>
            <a:pPr marL="571500" indent="-514350">
              <a:buFont typeface="+mj-lt"/>
              <a:buAutoNum type="arabicPeriod"/>
            </a:pPr>
            <a:endParaRPr lang="en-US" sz="1800" dirty="0">
              <a:solidFill>
                <a:schemeClr val="tx1">
                  <a:lumMod val="65000"/>
                  <a:lumOff val="35000"/>
                </a:schemeClr>
              </a:solidFill>
            </a:endParaRPr>
          </a:p>
          <a:p>
            <a:pPr marL="57150" indent="0">
              <a:buNone/>
            </a:pPr>
            <a:endParaRPr lang="en-US" sz="2000" dirty="0" smtClean="0">
              <a:solidFill>
                <a:schemeClr val="tx1">
                  <a:lumMod val="65000"/>
                  <a:lumOff val="35000"/>
                </a:schemeClr>
              </a:solidFill>
            </a:endParaRPr>
          </a:p>
          <a:p>
            <a:pPr marL="57150" indent="0">
              <a:buNone/>
            </a:pPr>
            <a:endParaRPr lang="en-US" sz="2000" dirty="0">
              <a:solidFill>
                <a:schemeClr val="tx1">
                  <a:lumMod val="65000"/>
                  <a:lumOff val="35000"/>
                </a:schemeClr>
              </a:solidFill>
            </a:endParaRPr>
          </a:p>
          <a:p>
            <a:pPr marL="57150" indent="0">
              <a:buNone/>
            </a:pPr>
            <a:endParaRPr lang="en-US" sz="2000" dirty="0" smtClean="0">
              <a:solidFill>
                <a:schemeClr val="tx1">
                  <a:lumMod val="65000"/>
                  <a:lumOff val="35000"/>
                </a:schemeClr>
              </a:solidFill>
            </a:endParaRPr>
          </a:p>
          <a:p>
            <a:pPr marL="57150" indent="0">
              <a:buNone/>
            </a:pPr>
            <a:r>
              <a:rPr lang="en-US" sz="2000" dirty="0" smtClean="0">
                <a:solidFill>
                  <a:schemeClr val="tx1">
                    <a:lumMod val="65000"/>
                    <a:lumOff val="35000"/>
                  </a:schemeClr>
                </a:solidFill>
              </a:rPr>
              <a:t>How </a:t>
            </a:r>
            <a:r>
              <a:rPr lang="en-US" sz="2000" dirty="0">
                <a:solidFill>
                  <a:schemeClr val="tx1">
                    <a:lumMod val="65000"/>
                    <a:lumOff val="35000"/>
                  </a:schemeClr>
                </a:solidFill>
              </a:rPr>
              <a:t>do you produce plots of wages by industry across time based on the </a:t>
            </a:r>
            <a:r>
              <a:rPr lang="en-US" sz="2000" dirty="0" smtClean="0">
                <a:solidFill>
                  <a:schemeClr val="tx1">
                    <a:lumMod val="65000"/>
                    <a:lumOff val="35000"/>
                  </a:schemeClr>
                </a:solidFill>
              </a:rPr>
              <a:t>formula?</a:t>
            </a:r>
            <a:br>
              <a:rPr lang="en-US" sz="2000" dirty="0" smtClean="0">
                <a:solidFill>
                  <a:schemeClr val="tx1">
                    <a:lumMod val="65000"/>
                    <a:lumOff val="35000"/>
                  </a:schemeClr>
                </a:solidFill>
              </a:rPr>
            </a:br>
            <a:endParaRPr lang="en-US" sz="2000" dirty="0" smtClean="0">
              <a:solidFill>
                <a:schemeClr val="tx1">
                  <a:lumMod val="65000"/>
                  <a:lumOff val="35000"/>
                </a:schemeClr>
              </a:solidFill>
            </a:endParaRPr>
          </a:p>
          <a:p>
            <a:pPr marL="57150" indent="0" algn="ctr">
              <a:buNone/>
            </a:pPr>
            <a:r>
              <a:rPr lang="en-US" sz="1800" dirty="0" smtClean="0">
                <a:solidFill>
                  <a:schemeClr val="tx1">
                    <a:lumMod val="65000"/>
                    <a:lumOff val="35000"/>
                  </a:schemeClr>
                </a:solidFill>
              </a:rPr>
              <a:t>salary = wage * (hours + 1.5 * overtime)</a:t>
            </a:r>
            <a:endParaRPr lang="en-US" sz="1800" dirty="0">
              <a:solidFill>
                <a:schemeClr val="tx1">
                  <a:lumMod val="65000"/>
                  <a:lumOff val="35000"/>
                </a:schemeClr>
              </a:solidFill>
            </a:endParaRPr>
          </a:p>
        </p:txBody>
      </p:sp>
      <p:pic>
        <p:nvPicPr>
          <p:cNvPr id="4" name="Picture 3"/>
          <p:cNvPicPr>
            <a:picLocks noChangeAspect="1"/>
          </p:cNvPicPr>
          <p:nvPr/>
        </p:nvPicPr>
        <p:blipFill>
          <a:blip r:embed="rId2"/>
          <a:stretch>
            <a:fillRect/>
          </a:stretch>
        </p:blipFill>
        <p:spPr>
          <a:xfrm>
            <a:off x="457200" y="274638"/>
            <a:ext cx="1336301" cy="1170600"/>
          </a:xfrm>
          <a:prstGeom prst="rect">
            <a:avLst/>
          </a:prstGeom>
        </p:spPr>
      </p:pic>
    </p:spTree>
    <p:extLst>
      <p:ext uri="{BB962C8B-B14F-4D97-AF65-F5344CB8AC3E}">
        <p14:creationId xmlns:p14="http://schemas.microsoft.com/office/powerpoint/2010/main" val="34953501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solidFill>
                  <a:schemeClr val="tx1">
                    <a:lumMod val="50000"/>
                    <a:lumOff val="50000"/>
                  </a:schemeClr>
                </a:solidFill>
              </a:rPr>
              <a:t>Excel Solution</a:t>
            </a:r>
            <a:endParaRPr lang="en-US" dirty="0">
              <a:solidFill>
                <a:schemeClr val="tx1">
                  <a:lumMod val="50000"/>
                  <a:lumOff val="50000"/>
                </a:schemeClr>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solidFill>
                  <a:schemeClr val="tx1">
                    <a:lumMod val="65000"/>
                    <a:lumOff val="35000"/>
                  </a:schemeClr>
                </a:solidFill>
              </a:rPr>
              <a:t>In Excel, you would:</a:t>
            </a:r>
            <a:br>
              <a:rPr lang="en-US" dirty="0" smtClean="0">
                <a:solidFill>
                  <a:schemeClr val="tx1">
                    <a:lumMod val="65000"/>
                    <a:lumOff val="35000"/>
                  </a:schemeClr>
                </a:solidFill>
              </a:rPr>
            </a:br>
            <a:endParaRPr lang="en-US" dirty="0" smtClean="0">
              <a:solidFill>
                <a:schemeClr val="tx1">
                  <a:lumMod val="65000"/>
                  <a:lumOff val="35000"/>
                </a:schemeClr>
              </a:solidFill>
            </a:endParaRPr>
          </a:p>
          <a:p>
            <a:r>
              <a:rPr lang="en-US" dirty="0" smtClean="0">
                <a:solidFill>
                  <a:schemeClr val="tx1">
                    <a:lumMod val="65000"/>
                    <a:lumOff val="35000"/>
                  </a:schemeClr>
                </a:solidFill>
              </a:rPr>
              <a:t>Squash </a:t>
            </a:r>
            <a:r>
              <a:rPr lang="en-US" dirty="0">
                <a:solidFill>
                  <a:schemeClr val="tx1">
                    <a:lumMod val="65000"/>
                    <a:lumOff val="35000"/>
                  </a:schemeClr>
                </a:solidFill>
              </a:rPr>
              <a:t>"years" (rows) and "months" (columns) into a single dimension "time".</a:t>
            </a:r>
          </a:p>
          <a:p>
            <a:r>
              <a:rPr lang="en-US" dirty="0" smtClean="0">
                <a:solidFill>
                  <a:schemeClr val="tx1">
                    <a:lumMod val="65000"/>
                    <a:lumOff val="35000"/>
                  </a:schemeClr>
                </a:solidFill>
              </a:rPr>
              <a:t>Repeat </a:t>
            </a:r>
            <a:r>
              <a:rPr lang="en-US" dirty="0">
                <a:solidFill>
                  <a:schemeClr val="tx1">
                    <a:lumMod val="65000"/>
                    <a:lumOff val="35000"/>
                  </a:schemeClr>
                </a:solidFill>
              </a:rPr>
              <a:t>this for every "industry" (sheets)</a:t>
            </a:r>
          </a:p>
          <a:p>
            <a:r>
              <a:rPr lang="en-US" dirty="0" smtClean="0">
                <a:solidFill>
                  <a:schemeClr val="tx1">
                    <a:lumMod val="65000"/>
                    <a:lumOff val="35000"/>
                  </a:schemeClr>
                </a:solidFill>
              </a:rPr>
              <a:t>Repeat </a:t>
            </a:r>
            <a:r>
              <a:rPr lang="en-US" dirty="0">
                <a:solidFill>
                  <a:schemeClr val="tx1">
                    <a:lumMod val="65000"/>
                    <a:lumOff val="35000"/>
                  </a:schemeClr>
                </a:solidFill>
              </a:rPr>
              <a:t>this for wages, hours, and overtime (workbooks).</a:t>
            </a:r>
          </a:p>
          <a:p>
            <a:r>
              <a:rPr lang="en-US" dirty="0" smtClean="0">
                <a:solidFill>
                  <a:schemeClr val="tx1">
                    <a:lumMod val="65000"/>
                    <a:lumOff val="35000"/>
                  </a:schemeClr>
                </a:solidFill>
              </a:rPr>
              <a:t>Handle missing </a:t>
            </a:r>
            <a:r>
              <a:rPr lang="en-US" dirty="0">
                <a:solidFill>
                  <a:schemeClr val="tx1">
                    <a:lumMod val="65000"/>
                    <a:lumOff val="35000"/>
                  </a:schemeClr>
                </a:solidFill>
              </a:rPr>
              <a:t>data ad </a:t>
            </a:r>
            <a:r>
              <a:rPr lang="en-US" dirty="0" smtClean="0">
                <a:solidFill>
                  <a:schemeClr val="tx1">
                    <a:lumMod val="65000"/>
                    <a:lumOff val="35000"/>
                  </a:schemeClr>
                </a:solidFill>
              </a:rPr>
              <a:t>hock:</a:t>
            </a:r>
          </a:p>
          <a:p>
            <a:pPr lvl="1">
              <a:buFont typeface="Arial"/>
              <a:buChar char="•"/>
            </a:pPr>
            <a:r>
              <a:rPr lang="en-US" dirty="0" smtClean="0">
                <a:solidFill>
                  <a:schemeClr val="tx1">
                    <a:lumMod val="65000"/>
                    <a:lumOff val="35000"/>
                  </a:schemeClr>
                </a:solidFill>
              </a:rPr>
              <a:t>e.g</a:t>
            </a:r>
            <a:r>
              <a:rPr lang="en-US" dirty="0">
                <a:solidFill>
                  <a:schemeClr val="tx1">
                    <a:lumMod val="65000"/>
                    <a:lumOff val="35000"/>
                  </a:schemeClr>
                </a:solidFill>
              </a:rPr>
              <a:t>. overtime only has 3 industries while hours has all 19</a:t>
            </a:r>
            <a:r>
              <a:rPr lang="en-US" dirty="0" smtClean="0">
                <a:solidFill>
                  <a:schemeClr val="tx1">
                    <a:lumMod val="65000"/>
                    <a:lumOff val="35000"/>
                  </a:schemeClr>
                </a:solidFill>
              </a:rPr>
              <a:t>.</a:t>
            </a:r>
          </a:p>
          <a:p>
            <a:pPr lvl="1">
              <a:buFont typeface="Arial"/>
              <a:buChar char="•"/>
            </a:pPr>
            <a:r>
              <a:rPr lang="en-US" dirty="0" smtClean="0">
                <a:solidFill>
                  <a:schemeClr val="tx1">
                    <a:lumMod val="65000"/>
                    <a:lumOff val="35000"/>
                  </a:schemeClr>
                </a:solidFill>
              </a:rPr>
              <a:t>some sheets </a:t>
            </a:r>
            <a:r>
              <a:rPr lang="en-US" dirty="0">
                <a:solidFill>
                  <a:schemeClr val="tx1">
                    <a:lumMod val="65000"/>
                    <a:lumOff val="35000"/>
                  </a:schemeClr>
                </a:solidFill>
              </a:rPr>
              <a:t>are missing data for certain dates but each sheet is different.</a:t>
            </a:r>
          </a:p>
          <a:p>
            <a:pPr marL="0" indent="0">
              <a:buNone/>
            </a:pPr>
            <a:endParaRPr lang="en-US" dirty="0" smtClean="0">
              <a:solidFill>
                <a:schemeClr val="tx1">
                  <a:lumMod val="65000"/>
                  <a:lumOff val="35000"/>
                </a:schemeClr>
              </a:solidFill>
            </a:endParaRPr>
          </a:p>
          <a:p>
            <a:pPr marL="0" indent="0">
              <a:buNone/>
            </a:pPr>
            <a:r>
              <a:rPr lang="en-US" dirty="0" smtClean="0">
                <a:solidFill>
                  <a:schemeClr val="tx1">
                    <a:lumMod val="65000"/>
                    <a:lumOff val="35000"/>
                  </a:schemeClr>
                </a:solidFill>
              </a:rPr>
              <a:t>And then, how would you </a:t>
            </a:r>
            <a:r>
              <a:rPr lang="is-IS" dirty="0" smtClean="0">
                <a:solidFill>
                  <a:schemeClr val="tx1">
                    <a:lumMod val="65000"/>
                    <a:lumOff val="35000"/>
                  </a:schemeClr>
                </a:solidFill>
              </a:rPr>
              <a:t>…</a:t>
            </a:r>
            <a:endParaRPr lang="en-US" dirty="0" smtClean="0">
              <a:solidFill>
                <a:schemeClr val="tx1">
                  <a:lumMod val="65000"/>
                  <a:lumOff val="35000"/>
                </a:schemeClr>
              </a:solidFill>
            </a:endParaRPr>
          </a:p>
          <a:p>
            <a:r>
              <a:rPr lang="en-US" dirty="0" smtClean="0">
                <a:solidFill>
                  <a:schemeClr val="tx1">
                    <a:lumMod val="65000"/>
                    <a:lumOff val="35000"/>
                  </a:schemeClr>
                </a:solidFill>
              </a:rPr>
              <a:t>Repeat </a:t>
            </a:r>
            <a:r>
              <a:rPr lang="en-US" dirty="0">
                <a:solidFill>
                  <a:schemeClr val="tx1">
                    <a:lumMod val="65000"/>
                    <a:lumOff val="35000"/>
                  </a:schemeClr>
                </a:solidFill>
              </a:rPr>
              <a:t>this analysis </a:t>
            </a:r>
            <a:r>
              <a:rPr lang="en-US">
                <a:solidFill>
                  <a:schemeClr val="tx1">
                    <a:lumMod val="65000"/>
                    <a:lumOff val="35000"/>
                  </a:schemeClr>
                </a:solidFill>
              </a:rPr>
              <a:t>each </a:t>
            </a:r>
            <a:r>
              <a:rPr lang="en-US" smtClean="0">
                <a:solidFill>
                  <a:schemeClr val="tx1">
                    <a:lumMod val="65000"/>
                    <a:lumOff val="35000"/>
                  </a:schemeClr>
                </a:solidFill>
              </a:rPr>
              <a:t>month as </a:t>
            </a:r>
            <a:r>
              <a:rPr lang="en-US" dirty="0">
                <a:solidFill>
                  <a:schemeClr val="tx1">
                    <a:lumMod val="65000"/>
                    <a:lumOff val="35000"/>
                  </a:schemeClr>
                </a:solidFill>
              </a:rPr>
              <a:t>the government updates </a:t>
            </a:r>
            <a:r>
              <a:rPr lang="en-US" dirty="0" smtClean="0">
                <a:solidFill>
                  <a:schemeClr val="tx1">
                    <a:lumMod val="65000"/>
                    <a:lumOff val="35000"/>
                  </a:schemeClr>
                </a:solidFill>
              </a:rPr>
              <a:t>it’s </a:t>
            </a:r>
            <a:r>
              <a:rPr lang="en-US" dirty="0">
                <a:solidFill>
                  <a:schemeClr val="tx1">
                    <a:lumMod val="65000"/>
                    <a:lumOff val="35000"/>
                  </a:schemeClr>
                </a:solidFill>
              </a:rPr>
              <a:t>data</a:t>
            </a:r>
            <a:r>
              <a:rPr lang="en-US" dirty="0" smtClean="0">
                <a:solidFill>
                  <a:schemeClr val="tx1">
                    <a:lumMod val="65000"/>
                    <a:lumOff val="35000"/>
                  </a:schemeClr>
                </a:solidFill>
              </a:rPr>
              <a:t>?</a:t>
            </a:r>
          </a:p>
          <a:p>
            <a:r>
              <a:rPr lang="en-US" dirty="0" smtClean="0">
                <a:solidFill>
                  <a:schemeClr val="tx1">
                    <a:lumMod val="65000"/>
                    <a:lumOff val="35000"/>
                  </a:schemeClr>
                </a:solidFill>
              </a:rPr>
              <a:t>Do other calculations based on the same data?</a:t>
            </a:r>
            <a:endParaRPr lang="en-US" dirty="0">
              <a:solidFill>
                <a:schemeClr val="tx1">
                  <a:lumMod val="65000"/>
                  <a:lumOff val="35000"/>
                </a:schemeClr>
              </a:solidFill>
            </a:endParaRPr>
          </a:p>
        </p:txBody>
      </p:sp>
      <p:pic>
        <p:nvPicPr>
          <p:cNvPr id="4" name="Picture 3"/>
          <p:cNvPicPr>
            <a:picLocks noChangeAspect="1"/>
          </p:cNvPicPr>
          <p:nvPr/>
        </p:nvPicPr>
        <p:blipFill>
          <a:blip r:embed="rId2"/>
          <a:stretch>
            <a:fillRect/>
          </a:stretch>
        </p:blipFill>
        <p:spPr>
          <a:xfrm>
            <a:off x="664773" y="534685"/>
            <a:ext cx="1997459" cy="723219"/>
          </a:xfrm>
          <a:prstGeom prst="rect">
            <a:avLst/>
          </a:prstGeom>
        </p:spPr>
      </p:pic>
    </p:spTree>
    <p:extLst>
      <p:ext uri="{BB962C8B-B14F-4D97-AF65-F5344CB8AC3E}">
        <p14:creationId xmlns:p14="http://schemas.microsoft.com/office/powerpoint/2010/main" val="29096021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118</TotalTime>
  <Words>92</Words>
  <Application>Microsoft Macintosh PowerPoint</Application>
  <PresentationFormat>On-screen Show (4:3)</PresentationFormat>
  <Paragraphs>42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Excel Pain Points</vt:lpstr>
      <vt:lpstr>Pain points in Excel</vt:lpstr>
      <vt:lpstr>Example: BLS Data</vt:lpstr>
      <vt:lpstr>Example: BLS Data</vt:lpstr>
      <vt:lpstr>Excel Solution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Pain Points</dc:title>
  <dc:creator>Microsoft Office User</dc:creator>
  <cp:lastModifiedBy>Microsoft Office User</cp:lastModifiedBy>
  <cp:revision>42</cp:revision>
  <dcterms:created xsi:type="dcterms:W3CDTF">2016-10-04T20:26:20Z</dcterms:created>
  <dcterms:modified xsi:type="dcterms:W3CDTF">2016-10-04T22:26:40Z</dcterms:modified>
</cp:coreProperties>
</file>