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Ovo" charset="1" panose="02020502070400060406"/>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53415" y="2120638"/>
            <a:ext cx="14781171" cy="2618616"/>
          </a:xfrm>
          <a:prstGeom prst="rect">
            <a:avLst/>
          </a:prstGeom>
        </p:spPr>
        <p:txBody>
          <a:bodyPr anchor="t" rtlCol="false" tIns="0" lIns="0" bIns="0" rIns="0">
            <a:spAutoFit/>
          </a:bodyPr>
          <a:lstStyle/>
          <a:p>
            <a:pPr algn="ctr">
              <a:lnSpc>
                <a:spcPts val="10223"/>
              </a:lnSpc>
            </a:pPr>
            <a:r>
              <a:rPr lang="en-US" sz="9294">
                <a:solidFill>
                  <a:srgbClr val="A86D3A"/>
                </a:solidFill>
                <a:latin typeface="Ovo"/>
                <a:ea typeface="Ovo"/>
                <a:cs typeface="Ovo"/>
                <a:sym typeface="Ovo"/>
              </a:rPr>
              <a:t>Uncertainty-Aware Road </a:t>
            </a:r>
            <a:r>
              <a:rPr lang="en-US" sz="9294">
                <a:solidFill>
                  <a:srgbClr val="A86D3A"/>
                </a:solidFill>
                <a:latin typeface="Ovo"/>
                <a:ea typeface="Ovo"/>
                <a:cs typeface="Ovo"/>
                <a:sym typeface="Ovo"/>
              </a:rPr>
              <a:t>Obstacle Identification</a:t>
            </a:r>
          </a:p>
        </p:txBody>
      </p:sp>
      <p:sp>
        <p:nvSpPr>
          <p:cNvPr name="TextBox 3" id="3"/>
          <p:cNvSpPr txBox="true"/>
          <p:nvPr/>
        </p:nvSpPr>
        <p:spPr>
          <a:xfrm rot="0">
            <a:off x="832554" y="6508058"/>
            <a:ext cx="9158114" cy="1225550"/>
          </a:xfrm>
          <a:prstGeom prst="rect">
            <a:avLst/>
          </a:prstGeom>
        </p:spPr>
        <p:txBody>
          <a:bodyPr anchor="t" rtlCol="false" tIns="0" lIns="0" bIns="0" rIns="0">
            <a:spAutoFit/>
          </a:bodyPr>
          <a:lstStyle/>
          <a:p>
            <a:pPr algn="l" marL="0" indent="0" lvl="0">
              <a:lnSpc>
                <a:spcPts val="4900"/>
              </a:lnSpc>
              <a:spcBef>
                <a:spcPct val="0"/>
              </a:spcBef>
            </a:pPr>
            <a:r>
              <a:rPr lang="en-US" sz="3500" strike="noStrike" u="none">
                <a:solidFill>
                  <a:srgbClr val="000000"/>
                </a:solidFill>
                <a:latin typeface="Ovo"/>
                <a:ea typeface="Ovo"/>
                <a:cs typeface="Ovo"/>
                <a:sym typeface="Ovo"/>
              </a:rPr>
              <a:t>Simona Pia Vestita</a:t>
            </a:r>
          </a:p>
          <a:p>
            <a:pPr algn="l" marL="0" indent="0" lvl="0">
              <a:lnSpc>
                <a:spcPts val="4900"/>
              </a:lnSpc>
              <a:spcBef>
                <a:spcPct val="0"/>
              </a:spcBef>
            </a:pPr>
            <a:r>
              <a:rPr lang="en-US" sz="3500" strike="noStrike" u="none">
                <a:solidFill>
                  <a:srgbClr val="000000"/>
                </a:solidFill>
                <a:latin typeface="Ovo"/>
                <a:ea typeface="Ovo"/>
                <a:cs typeface="Ovo"/>
                <a:sym typeface="Ovo"/>
              </a:rPr>
              <a:t>vestita.2196397@studenti.uniroma1.it</a:t>
            </a:r>
          </a:p>
        </p:txBody>
      </p:sp>
      <p:sp>
        <p:nvSpPr>
          <p:cNvPr name="TextBox 4" id="4"/>
          <p:cNvSpPr txBox="true"/>
          <p:nvPr/>
        </p:nvSpPr>
        <p:spPr>
          <a:xfrm rot="0">
            <a:off x="5411611" y="4802188"/>
            <a:ext cx="6928482" cy="606425"/>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Ovo"/>
                <a:ea typeface="Ovo"/>
                <a:cs typeface="Ovo"/>
                <a:sym typeface="Ovo"/>
              </a:rPr>
              <a:t>Project developed by: </a:t>
            </a:r>
          </a:p>
        </p:txBody>
      </p:sp>
      <p:sp>
        <p:nvSpPr>
          <p:cNvPr name="TextBox 5" id="5"/>
          <p:cNvSpPr txBox="true"/>
          <p:nvPr/>
        </p:nvSpPr>
        <p:spPr>
          <a:xfrm rot="0">
            <a:off x="9990668" y="6508058"/>
            <a:ext cx="9158114" cy="1225550"/>
          </a:xfrm>
          <a:prstGeom prst="rect">
            <a:avLst/>
          </a:prstGeom>
        </p:spPr>
        <p:txBody>
          <a:bodyPr anchor="t" rtlCol="false" tIns="0" lIns="0" bIns="0" rIns="0">
            <a:spAutoFit/>
          </a:bodyPr>
          <a:lstStyle/>
          <a:p>
            <a:pPr algn="l" marL="0" indent="0" lvl="0">
              <a:lnSpc>
                <a:spcPts val="4900"/>
              </a:lnSpc>
              <a:spcBef>
                <a:spcPct val="0"/>
              </a:spcBef>
            </a:pPr>
            <a:r>
              <a:rPr lang="en-US" sz="3500">
                <a:solidFill>
                  <a:srgbClr val="000000"/>
                </a:solidFill>
                <a:latin typeface="Ovo"/>
                <a:ea typeface="Ovo"/>
                <a:cs typeface="Ovo"/>
                <a:sym typeface="Ovo"/>
              </a:rPr>
              <a:t>Mercurio Veronica</a:t>
            </a:r>
          </a:p>
          <a:p>
            <a:pPr algn="l" marL="0" indent="0" lvl="0">
              <a:lnSpc>
                <a:spcPts val="4900"/>
              </a:lnSpc>
              <a:spcBef>
                <a:spcPct val="0"/>
              </a:spcBef>
            </a:pPr>
            <a:r>
              <a:rPr lang="en-US" sz="3500" strike="noStrike" u="none">
                <a:solidFill>
                  <a:srgbClr val="000000"/>
                </a:solidFill>
                <a:latin typeface="Ovo"/>
                <a:ea typeface="Ovo"/>
                <a:cs typeface="Ovo"/>
                <a:sym typeface="Ovo"/>
              </a:rPr>
              <a:t>mercurio.2213847@studenti.uniroma1.it</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562100" y="1681825"/>
            <a:ext cx="13422789" cy="972185"/>
          </a:xfrm>
          <a:prstGeom prst="rect">
            <a:avLst/>
          </a:prstGeom>
        </p:spPr>
        <p:txBody>
          <a:bodyPr anchor="t" rtlCol="false" tIns="0" lIns="0" bIns="0" rIns="0">
            <a:spAutoFit/>
          </a:bodyPr>
          <a:lstStyle/>
          <a:p>
            <a:pPr algn="l" marL="0" indent="0" lvl="0">
              <a:lnSpc>
                <a:spcPts val="7480"/>
              </a:lnSpc>
            </a:pPr>
            <a:r>
              <a:rPr lang="en-US" sz="6800">
                <a:solidFill>
                  <a:srgbClr val="A86D3A"/>
                </a:solidFill>
                <a:latin typeface="Ovo"/>
                <a:ea typeface="Ovo"/>
                <a:cs typeface="Ovo"/>
                <a:sym typeface="Ovo"/>
              </a:rPr>
              <a:t>Conclusion</a:t>
            </a:r>
          </a:p>
        </p:txBody>
      </p:sp>
      <p:sp>
        <p:nvSpPr>
          <p:cNvPr name="TextBox 3" id="3"/>
          <p:cNvSpPr txBox="true"/>
          <p:nvPr/>
        </p:nvSpPr>
        <p:spPr>
          <a:xfrm rot="0">
            <a:off x="1562100" y="3337678"/>
            <a:ext cx="13759644" cy="4451985"/>
          </a:xfrm>
          <a:prstGeom prst="rect">
            <a:avLst/>
          </a:prstGeom>
        </p:spPr>
        <p:txBody>
          <a:bodyPr anchor="t" rtlCol="false" tIns="0" lIns="0" bIns="0" rIns="0">
            <a:spAutoFit/>
          </a:bodyPr>
          <a:lstStyle/>
          <a:p>
            <a:pPr algn="l">
              <a:lnSpc>
                <a:spcPts val="5039"/>
              </a:lnSpc>
            </a:pPr>
            <a:r>
              <a:rPr lang="en-US" sz="3599">
                <a:solidFill>
                  <a:srgbClr val="000000"/>
                </a:solidFill>
                <a:latin typeface="Ovo"/>
                <a:ea typeface="Ovo"/>
                <a:cs typeface="Ovo"/>
                <a:sym typeface="Ovo"/>
              </a:rPr>
              <a:t>The metrics derived are not optimal, an indication that the challenge of anomaly-aware detection is daunting; however, work can be done on it.</a:t>
            </a:r>
          </a:p>
          <a:p>
            <a:pPr algn="l" marL="0" indent="0" lvl="0">
              <a:lnSpc>
                <a:spcPts val="5039"/>
              </a:lnSpc>
              <a:spcBef>
                <a:spcPct val="0"/>
              </a:spcBef>
            </a:pPr>
            <a:r>
              <a:rPr lang="en-US" sz="3599">
                <a:solidFill>
                  <a:srgbClr val="000000"/>
                </a:solidFill>
                <a:latin typeface="Ovo"/>
                <a:ea typeface="Ovo"/>
                <a:cs typeface="Ovo"/>
                <a:sym typeface="Ovo"/>
              </a:rPr>
              <a:t>In fact, as a future development, there is to complete the training on the whole dataset and run it on multiple epochs so as to improve the Mean IoU and specific metrics of anomaly detection, also thinking of implementing dataset augmentation and more effective balancing.</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562100" y="1681825"/>
            <a:ext cx="13422789" cy="972185"/>
          </a:xfrm>
          <a:prstGeom prst="rect">
            <a:avLst/>
          </a:prstGeom>
        </p:spPr>
        <p:txBody>
          <a:bodyPr anchor="t" rtlCol="false" tIns="0" lIns="0" bIns="0" rIns="0">
            <a:spAutoFit/>
          </a:bodyPr>
          <a:lstStyle/>
          <a:p>
            <a:pPr algn="l" marL="0" indent="0" lvl="0">
              <a:lnSpc>
                <a:spcPts val="7480"/>
              </a:lnSpc>
            </a:pPr>
            <a:r>
              <a:rPr lang="en-US" sz="6800">
                <a:solidFill>
                  <a:srgbClr val="A86D3A"/>
                </a:solidFill>
                <a:latin typeface="Ovo"/>
                <a:ea typeface="Ovo"/>
                <a:cs typeface="Ovo"/>
                <a:sym typeface="Ovo"/>
              </a:rPr>
              <a:t>References</a:t>
            </a:r>
          </a:p>
        </p:txBody>
      </p:sp>
      <p:sp>
        <p:nvSpPr>
          <p:cNvPr name="TextBox 3" id="3"/>
          <p:cNvSpPr txBox="true"/>
          <p:nvPr/>
        </p:nvSpPr>
        <p:spPr>
          <a:xfrm rot="0">
            <a:off x="1562100" y="3337678"/>
            <a:ext cx="13759644" cy="1899285"/>
          </a:xfrm>
          <a:prstGeom prst="rect">
            <a:avLst/>
          </a:prstGeom>
        </p:spPr>
        <p:txBody>
          <a:bodyPr anchor="t" rtlCol="false" tIns="0" lIns="0" bIns="0" rIns="0">
            <a:spAutoFit/>
          </a:bodyPr>
          <a:lstStyle/>
          <a:p>
            <a:pPr algn="l">
              <a:lnSpc>
                <a:spcPts val="5039"/>
              </a:lnSpc>
            </a:pPr>
            <a:r>
              <a:rPr lang="en-US" sz="3599">
                <a:solidFill>
                  <a:srgbClr val="000000"/>
                </a:solidFill>
                <a:latin typeface="Ovo"/>
                <a:ea typeface="Ovo"/>
                <a:cs typeface="Ovo"/>
                <a:sym typeface="Ovo"/>
              </a:rPr>
              <a:t>Noguchi, C., Ohgushi, T., &amp; Yamanaka, M. (2024). Road Obstacle Detection based on Unknown Objectness</a:t>
            </a:r>
          </a:p>
          <a:p>
            <a:pPr algn="l" marL="0" indent="0" lvl="0">
              <a:lnSpc>
                <a:spcPts val="5039"/>
              </a:lnSpc>
              <a:spcBef>
                <a:spcPct val="0"/>
              </a:spcBef>
            </a:pPr>
            <a:r>
              <a:rPr lang="en-US" sz="3599">
                <a:solidFill>
                  <a:srgbClr val="000000"/>
                </a:solidFill>
                <a:latin typeface="Ovo"/>
                <a:ea typeface="Ovo"/>
                <a:cs typeface="Ovo"/>
                <a:sym typeface="Ovo"/>
              </a:rPr>
              <a:t>Scores. arXiv [Cs.CV].</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104900"/>
            <a:ext cx="13422789" cy="1139823"/>
          </a:xfrm>
          <a:prstGeom prst="rect">
            <a:avLst/>
          </a:prstGeom>
        </p:spPr>
        <p:txBody>
          <a:bodyPr anchor="t" rtlCol="false" tIns="0" lIns="0" bIns="0" rIns="0">
            <a:spAutoFit/>
          </a:bodyPr>
          <a:lstStyle/>
          <a:p>
            <a:pPr algn="l" marL="0" indent="0" lvl="0">
              <a:lnSpc>
                <a:spcPts val="8799"/>
              </a:lnSpc>
            </a:pPr>
            <a:r>
              <a:rPr lang="en-US" sz="7999">
                <a:solidFill>
                  <a:srgbClr val="A86D3A"/>
                </a:solidFill>
                <a:latin typeface="Ovo"/>
                <a:ea typeface="Ovo"/>
                <a:cs typeface="Ovo"/>
                <a:sym typeface="Ovo"/>
              </a:rPr>
              <a:t>Outline</a:t>
            </a:r>
          </a:p>
        </p:txBody>
      </p:sp>
      <p:sp>
        <p:nvSpPr>
          <p:cNvPr name="TextBox 3" id="3"/>
          <p:cNvSpPr txBox="true"/>
          <p:nvPr/>
        </p:nvSpPr>
        <p:spPr>
          <a:xfrm rot="0">
            <a:off x="1028700" y="2948035"/>
            <a:ext cx="15316538" cy="5728334"/>
          </a:xfrm>
          <a:prstGeom prst="rect">
            <a:avLst/>
          </a:prstGeom>
        </p:spPr>
        <p:txBody>
          <a:bodyPr anchor="t" rtlCol="false" tIns="0" lIns="0" bIns="0" rIns="0">
            <a:spAutoFit/>
          </a:bodyPr>
          <a:lstStyle/>
          <a:p>
            <a:pPr algn="l" marL="777250" indent="-388625" lvl="1">
              <a:lnSpc>
                <a:spcPts val="5040"/>
              </a:lnSpc>
              <a:buFont typeface="Arial"/>
              <a:buChar char="•"/>
            </a:pPr>
            <a:r>
              <a:rPr lang="en-US" sz="3600">
                <a:solidFill>
                  <a:srgbClr val="000000"/>
                </a:solidFill>
                <a:latin typeface="Ovo"/>
                <a:ea typeface="Ovo"/>
                <a:cs typeface="Ovo"/>
                <a:sym typeface="Ovo"/>
              </a:rPr>
              <a:t>Problem Statement</a:t>
            </a:r>
          </a:p>
          <a:p>
            <a:pPr algn="l" marL="777250" indent="-388625" lvl="1">
              <a:lnSpc>
                <a:spcPts val="5040"/>
              </a:lnSpc>
              <a:buFont typeface="Arial"/>
              <a:buChar char="•"/>
            </a:pPr>
            <a:r>
              <a:rPr lang="en-US" sz="3600">
                <a:solidFill>
                  <a:srgbClr val="000000"/>
                </a:solidFill>
                <a:latin typeface="Ovo"/>
                <a:ea typeface="Ovo"/>
                <a:cs typeface="Ovo"/>
                <a:sym typeface="Ovo"/>
              </a:rPr>
              <a:t>State</a:t>
            </a:r>
            <a:r>
              <a:rPr lang="en-US" sz="3600">
                <a:solidFill>
                  <a:srgbClr val="000000"/>
                </a:solidFill>
                <a:latin typeface="Ovo"/>
                <a:ea typeface="Ovo"/>
                <a:cs typeface="Ovo"/>
                <a:sym typeface="Ovo"/>
              </a:rPr>
              <a:t> of the art</a:t>
            </a:r>
          </a:p>
          <a:p>
            <a:pPr algn="l" marL="777250" indent="-388625" lvl="1">
              <a:lnSpc>
                <a:spcPts val="5040"/>
              </a:lnSpc>
              <a:buFont typeface="Arial"/>
              <a:buChar char="•"/>
            </a:pPr>
            <a:r>
              <a:rPr lang="en-US" sz="3600">
                <a:solidFill>
                  <a:srgbClr val="000000"/>
                </a:solidFill>
                <a:latin typeface="Ovo"/>
                <a:ea typeface="Ovo"/>
                <a:cs typeface="Ovo"/>
                <a:sym typeface="Ovo"/>
              </a:rPr>
              <a:t>Proposed method</a:t>
            </a:r>
          </a:p>
          <a:p>
            <a:pPr algn="l" marL="777250" indent="-388625" lvl="1">
              <a:lnSpc>
                <a:spcPts val="5040"/>
              </a:lnSpc>
              <a:buFont typeface="Arial"/>
              <a:buChar char="•"/>
            </a:pPr>
            <a:r>
              <a:rPr lang="en-US" sz="3600">
                <a:solidFill>
                  <a:srgbClr val="000000"/>
                </a:solidFill>
                <a:latin typeface="Ovo"/>
                <a:ea typeface="Ovo"/>
                <a:cs typeface="Ovo"/>
                <a:sym typeface="Ovo"/>
              </a:rPr>
              <a:t>Architecture</a:t>
            </a:r>
          </a:p>
          <a:p>
            <a:pPr algn="l" marL="777250" indent="-388625" lvl="1">
              <a:lnSpc>
                <a:spcPts val="5040"/>
              </a:lnSpc>
              <a:buFont typeface="Arial"/>
              <a:buChar char="•"/>
            </a:pPr>
            <a:r>
              <a:rPr lang="en-US" sz="3600">
                <a:solidFill>
                  <a:srgbClr val="000000"/>
                </a:solidFill>
                <a:latin typeface="Ovo"/>
                <a:ea typeface="Ovo"/>
                <a:cs typeface="Ovo"/>
                <a:sym typeface="Ovo"/>
              </a:rPr>
              <a:t>Dataset</a:t>
            </a:r>
          </a:p>
          <a:p>
            <a:pPr algn="l" marL="777250" indent="-388625" lvl="1">
              <a:lnSpc>
                <a:spcPts val="5040"/>
              </a:lnSpc>
              <a:buFont typeface="Arial"/>
              <a:buChar char="•"/>
            </a:pPr>
            <a:r>
              <a:rPr lang="en-US" sz="3600">
                <a:solidFill>
                  <a:srgbClr val="000000"/>
                </a:solidFill>
                <a:latin typeface="Ovo"/>
                <a:ea typeface="Ovo"/>
                <a:cs typeface="Ovo"/>
                <a:sym typeface="Ovo"/>
              </a:rPr>
              <a:t>Experimental setup</a:t>
            </a:r>
          </a:p>
          <a:p>
            <a:pPr algn="l" marL="777250" indent="-388625" lvl="1">
              <a:lnSpc>
                <a:spcPts val="5040"/>
              </a:lnSpc>
              <a:buFont typeface="Arial"/>
              <a:buChar char="•"/>
            </a:pPr>
            <a:r>
              <a:rPr lang="en-US" sz="3600">
                <a:solidFill>
                  <a:srgbClr val="000000"/>
                </a:solidFill>
                <a:latin typeface="Ovo"/>
                <a:ea typeface="Ovo"/>
                <a:cs typeface="Ovo"/>
                <a:sym typeface="Ovo"/>
              </a:rPr>
              <a:t>Model Evaluation</a:t>
            </a:r>
          </a:p>
          <a:p>
            <a:pPr algn="l" marL="777250" indent="-388625" lvl="1">
              <a:lnSpc>
                <a:spcPts val="5040"/>
              </a:lnSpc>
              <a:buFont typeface="Arial"/>
              <a:buChar char="•"/>
            </a:pPr>
            <a:r>
              <a:rPr lang="en-US" sz="3600">
                <a:solidFill>
                  <a:srgbClr val="000000"/>
                </a:solidFill>
                <a:latin typeface="Ovo"/>
                <a:ea typeface="Ovo"/>
                <a:cs typeface="Ovo"/>
                <a:sym typeface="Ovo"/>
              </a:rPr>
              <a:t>Conclusion</a:t>
            </a:r>
          </a:p>
          <a:p>
            <a:pPr algn="l" marL="777250" indent="-388625" lvl="1">
              <a:lnSpc>
                <a:spcPts val="5040"/>
              </a:lnSpc>
              <a:buFont typeface="Arial"/>
              <a:buChar char="•"/>
            </a:pPr>
            <a:r>
              <a:rPr lang="en-US" sz="3600">
                <a:solidFill>
                  <a:srgbClr val="000000"/>
                </a:solidFill>
                <a:latin typeface="Ovo"/>
                <a:ea typeface="Ovo"/>
                <a:cs typeface="Ovo"/>
                <a:sym typeface="Ovo"/>
              </a:rPr>
              <a:t>References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71780" y="1273406"/>
            <a:ext cx="2908134" cy="2908134"/>
          </a:xfrm>
          <a:custGeom>
            <a:avLst/>
            <a:gdLst/>
            <a:ahLst/>
            <a:cxnLst/>
            <a:rect r="r" b="b" t="t" l="l"/>
            <a:pathLst>
              <a:path h="2908134" w="2908134">
                <a:moveTo>
                  <a:pt x="0" y="0"/>
                </a:moveTo>
                <a:lnTo>
                  <a:pt x="2908134" y="0"/>
                </a:lnTo>
                <a:lnTo>
                  <a:pt x="2908134" y="2908134"/>
                </a:lnTo>
                <a:lnTo>
                  <a:pt x="0" y="29081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89931" y="5067300"/>
            <a:ext cx="15108138" cy="3175635"/>
          </a:xfrm>
          <a:prstGeom prst="rect">
            <a:avLst/>
          </a:prstGeom>
        </p:spPr>
        <p:txBody>
          <a:bodyPr anchor="t" rtlCol="false" tIns="0" lIns="0" bIns="0" rIns="0">
            <a:spAutoFit/>
          </a:bodyPr>
          <a:lstStyle/>
          <a:p>
            <a:pPr algn="l">
              <a:lnSpc>
                <a:spcPts val="5040"/>
              </a:lnSpc>
              <a:spcBef>
                <a:spcPct val="0"/>
              </a:spcBef>
            </a:pPr>
            <a:r>
              <a:rPr lang="en-US" sz="3600">
                <a:solidFill>
                  <a:srgbClr val="000000"/>
                </a:solidFill>
                <a:latin typeface="Ovo"/>
                <a:ea typeface="Ovo"/>
                <a:cs typeface="Ovo"/>
                <a:sym typeface="Ovo"/>
              </a:rPr>
              <a:t>Reliable identification of road obstacles is crucial for the safety of autonomous vehicles. However, traditional methods of object detection often recognize only predefined categories and struggle to detect unknown or unexpected obstacles. The challenge is to make the model capable of detecting unknown obstacles.</a:t>
            </a:r>
          </a:p>
        </p:txBody>
      </p:sp>
      <p:sp>
        <p:nvSpPr>
          <p:cNvPr name="TextBox 4" id="4"/>
          <p:cNvSpPr txBox="true"/>
          <p:nvPr/>
        </p:nvSpPr>
        <p:spPr>
          <a:xfrm rot="0">
            <a:off x="4525847" y="2794148"/>
            <a:ext cx="12421413" cy="1004252"/>
          </a:xfrm>
          <a:prstGeom prst="rect">
            <a:avLst/>
          </a:prstGeom>
        </p:spPr>
        <p:txBody>
          <a:bodyPr anchor="t" rtlCol="false" tIns="0" lIns="0" bIns="0" rIns="0">
            <a:spAutoFit/>
          </a:bodyPr>
          <a:lstStyle/>
          <a:p>
            <a:pPr algn="ctr" marL="0" indent="0" lvl="0">
              <a:lnSpc>
                <a:spcPts val="7782"/>
              </a:lnSpc>
            </a:pPr>
            <a:r>
              <a:rPr lang="en-US" sz="7074">
                <a:solidFill>
                  <a:srgbClr val="A86D3A"/>
                </a:solidFill>
                <a:latin typeface="Ovo"/>
                <a:ea typeface="Ovo"/>
                <a:cs typeface="Ovo"/>
                <a:sym typeface="Ovo"/>
              </a:rPr>
              <a:t>P</a:t>
            </a:r>
            <a:r>
              <a:rPr lang="en-US" sz="7074">
                <a:solidFill>
                  <a:srgbClr val="A86D3A"/>
                </a:solidFill>
                <a:latin typeface="Ovo"/>
                <a:ea typeface="Ovo"/>
                <a:cs typeface="Ovo"/>
                <a:sym typeface="Ovo"/>
              </a:rPr>
              <a:t>roblem Statement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253615"/>
            <a:ext cx="15916326" cy="7004685"/>
          </a:xfrm>
          <a:prstGeom prst="rect">
            <a:avLst/>
          </a:prstGeom>
        </p:spPr>
        <p:txBody>
          <a:bodyPr anchor="t" rtlCol="false" tIns="0" lIns="0" bIns="0" rIns="0">
            <a:spAutoFit/>
          </a:bodyPr>
          <a:lstStyle/>
          <a:p>
            <a:pPr algn="l" marL="777240" indent="-388620" lvl="1">
              <a:lnSpc>
                <a:spcPts val="5040"/>
              </a:lnSpc>
              <a:buFont typeface="Arial"/>
              <a:buChar char="•"/>
            </a:pPr>
            <a:r>
              <a:rPr lang="en-US" sz="3600">
                <a:solidFill>
                  <a:srgbClr val="000000"/>
                </a:solidFill>
                <a:latin typeface="Ovo"/>
                <a:ea typeface="Ovo"/>
                <a:cs typeface="Ovo"/>
                <a:sym typeface="Ovo"/>
              </a:rPr>
              <a:t>Neural n</a:t>
            </a:r>
            <a:r>
              <a:rPr lang="en-US" sz="3600">
                <a:solidFill>
                  <a:srgbClr val="000000"/>
                </a:solidFill>
                <a:latin typeface="Ovo"/>
                <a:ea typeface="Ovo"/>
                <a:cs typeface="Ovo"/>
                <a:sym typeface="Ovo"/>
              </a:rPr>
              <a:t>etworks for object detection and semantic segmentation:</a:t>
            </a:r>
          </a:p>
          <a:p>
            <a:pPr algn="l">
              <a:lnSpc>
                <a:spcPts val="5040"/>
              </a:lnSpc>
            </a:pPr>
            <a:r>
              <a:rPr lang="en-US" sz="3600">
                <a:solidFill>
                  <a:srgbClr val="000000"/>
                </a:solidFill>
                <a:latin typeface="Ovo"/>
                <a:ea typeface="Ovo"/>
                <a:cs typeface="Ovo"/>
                <a:sym typeface="Ovo"/>
              </a:rPr>
              <a:t>       -&gt; Limited to predefined classes, difficulty in recognising unknown obstacles</a:t>
            </a:r>
          </a:p>
          <a:p>
            <a:pPr algn="l" marL="777240" indent="-388620" lvl="1">
              <a:lnSpc>
                <a:spcPts val="5040"/>
              </a:lnSpc>
              <a:buFont typeface="Arial"/>
              <a:buChar char="•"/>
            </a:pPr>
            <a:r>
              <a:rPr lang="en-US" sz="3600">
                <a:solidFill>
                  <a:srgbClr val="000000"/>
                </a:solidFill>
                <a:latin typeface="Ovo"/>
                <a:ea typeface="Ovo"/>
                <a:cs typeface="Ovo"/>
                <a:sym typeface="Ovo"/>
              </a:rPr>
              <a:t>Anomaly detection and open set recognition</a:t>
            </a:r>
          </a:p>
          <a:p>
            <a:pPr algn="l">
              <a:lnSpc>
                <a:spcPts val="5040"/>
              </a:lnSpc>
            </a:pPr>
            <a:r>
              <a:rPr lang="en-US" sz="3600">
                <a:solidFill>
                  <a:srgbClr val="000000"/>
                </a:solidFill>
                <a:latin typeface="Ovo"/>
                <a:ea typeface="Ovo"/>
                <a:cs typeface="Ovo"/>
                <a:sym typeface="Ovo"/>
              </a:rPr>
              <a:t>       -&gt;Techniques for identifying objects not belonging to known classes</a:t>
            </a:r>
          </a:p>
          <a:p>
            <a:pPr algn="l" marL="777240" indent="-388620" lvl="1">
              <a:lnSpc>
                <a:spcPts val="5040"/>
              </a:lnSpc>
              <a:buFont typeface="Arial"/>
              <a:buChar char="•"/>
            </a:pPr>
            <a:r>
              <a:rPr lang="en-US" sz="3600">
                <a:solidFill>
                  <a:srgbClr val="000000"/>
                </a:solidFill>
                <a:latin typeface="Ovo"/>
                <a:ea typeface="Ovo"/>
                <a:cs typeface="Ovo"/>
                <a:sym typeface="Ovo"/>
              </a:rPr>
              <a:t>Quantification of uncertainty</a:t>
            </a:r>
          </a:p>
          <a:p>
            <a:pPr algn="l">
              <a:lnSpc>
                <a:spcPts val="5040"/>
              </a:lnSpc>
            </a:pPr>
            <a:r>
              <a:rPr lang="en-US" sz="3600">
                <a:solidFill>
                  <a:srgbClr val="000000"/>
                </a:solidFill>
                <a:latin typeface="Ovo"/>
                <a:ea typeface="Ovo"/>
                <a:cs typeface="Ovo"/>
                <a:sym typeface="Ovo"/>
              </a:rPr>
              <a:t>       -&gt;Bayesian and Conformal Prediction methods to provide confidence in predictions</a:t>
            </a:r>
          </a:p>
          <a:p>
            <a:pPr algn="l" marL="777240" indent="-388620" lvl="1">
              <a:lnSpc>
                <a:spcPts val="5040"/>
              </a:lnSpc>
              <a:buFont typeface="Arial"/>
              <a:buChar char="•"/>
            </a:pPr>
            <a:r>
              <a:rPr lang="en-US" sz="3600">
                <a:solidFill>
                  <a:srgbClr val="000000"/>
                </a:solidFill>
                <a:latin typeface="Ovo"/>
                <a:ea typeface="Ovo"/>
                <a:cs typeface="Ovo"/>
                <a:sym typeface="Ovo"/>
              </a:rPr>
              <a:t>Quantification of uncertainty</a:t>
            </a:r>
          </a:p>
          <a:p>
            <a:pPr algn="l">
              <a:lnSpc>
                <a:spcPts val="5040"/>
              </a:lnSpc>
            </a:pPr>
            <a:r>
              <a:rPr lang="en-US" sz="3600">
                <a:solidFill>
                  <a:srgbClr val="000000"/>
                </a:solidFill>
                <a:latin typeface="Ovo"/>
                <a:ea typeface="Ovo"/>
                <a:cs typeface="Ovo"/>
                <a:sym typeface="Ovo"/>
              </a:rPr>
              <a:t>       -&gt;Flexible and modular systems usable with different segmentation networks</a:t>
            </a:r>
          </a:p>
        </p:txBody>
      </p:sp>
      <p:pic>
        <p:nvPicPr>
          <p:cNvPr name="Picture 3" id="3"/>
          <p:cNvPicPr>
            <a:picLocks noChangeAspect="true"/>
          </p:cNvPicPr>
          <p:nvPr/>
        </p:nvPicPr>
        <p:blipFill>
          <a:blip r:embed="rId2"/>
          <a:srcRect l="0" t="0" r="0" b="0"/>
          <a:stretch>
            <a:fillRect/>
          </a:stretch>
        </p:blipFill>
        <p:spPr>
          <a:xfrm flipH="false" flipV="false" rot="0">
            <a:off x="15285072" y="440447"/>
            <a:ext cx="1974228" cy="2205841"/>
          </a:xfrm>
          <a:prstGeom prst="rect">
            <a:avLst/>
          </a:prstGeom>
        </p:spPr>
      </p:pic>
      <p:sp>
        <p:nvSpPr>
          <p:cNvPr name="TextBox 4" id="4"/>
          <p:cNvSpPr txBox="true"/>
          <p:nvPr/>
        </p:nvSpPr>
        <p:spPr>
          <a:xfrm rot="0">
            <a:off x="1028700" y="1085850"/>
            <a:ext cx="13422789" cy="972185"/>
          </a:xfrm>
          <a:prstGeom prst="rect">
            <a:avLst/>
          </a:prstGeom>
        </p:spPr>
        <p:txBody>
          <a:bodyPr anchor="t" rtlCol="false" tIns="0" lIns="0" bIns="0" rIns="0">
            <a:spAutoFit/>
          </a:bodyPr>
          <a:lstStyle/>
          <a:p>
            <a:pPr algn="l" marL="0" indent="0" lvl="0">
              <a:lnSpc>
                <a:spcPts val="7480"/>
              </a:lnSpc>
            </a:pPr>
            <a:r>
              <a:rPr lang="en-US" sz="6800">
                <a:solidFill>
                  <a:srgbClr val="A86D3A"/>
                </a:solidFill>
                <a:latin typeface="Ovo"/>
                <a:ea typeface="Ovo"/>
                <a:cs typeface="Ovo"/>
                <a:sym typeface="Ovo"/>
              </a:rPr>
              <a:t>State of the Art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361030"/>
            <a:ext cx="20024100" cy="2118146"/>
            <a:chOff x="0" y="0"/>
            <a:chExt cx="5273837" cy="557866"/>
          </a:xfrm>
        </p:grpSpPr>
        <p:sp>
          <p:nvSpPr>
            <p:cNvPr name="Freeform 3" id="3"/>
            <p:cNvSpPr/>
            <p:nvPr/>
          </p:nvSpPr>
          <p:spPr>
            <a:xfrm flipH="false" flipV="false" rot="0">
              <a:off x="0" y="0"/>
              <a:ext cx="5273837" cy="557866"/>
            </a:xfrm>
            <a:custGeom>
              <a:avLst/>
              <a:gdLst/>
              <a:ahLst/>
              <a:cxnLst/>
              <a:rect r="r" b="b" t="t" l="l"/>
              <a:pathLst>
                <a:path h="557866" w="5273837">
                  <a:moveTo>
                    <a:pt x="5273837" y="278933"/>
                  </a:moveTo>
                  <a:lnTo>
                    <a:pt x="4867437" y="0"/>
                  </a:lnTo>
                  <a:lnTo>
                    <a:pt x="4867437" y="203200"/>
                  </a:lnTo>
                  <a:lnTo>
                    <a:pt x="0" y="203200"/>
                  </a:lnTo>
                  <a:lnTo>
                    <a:pt x="0" y="354666"/>
                  </a:lnTo>
                  <a:lnTo>
                    <a:pt x="4867437" y="354666"/>
                  </a:lnTo>
                  <a:lnTo>
                    <a:pt x="4867437" y="557866"/>
                  </a:lnTo>
                  <a:lnTo>
                    <a:pt x="5273837" y="278933"/>
                  </a:lnTo>
                  <a:close/>
                </a:path>
              </a:pathLst>
            </a:custGeom>
            <a:solidFill>
              <a:srgbClr val="A86D3A"/>
            </a:solidFill>
          </p:spPr>
        </p:sp>
        <p:sp>
          <p:nvSpPr>
            <p:cNvPr name="TextBox 4" id="4"/>
            <p:cNvSpPr txBox="true"/>
            <p:nvPr/>
          </p:nvSpPr>
          <p:spPr>
            <a:xfrm>
              <a:off x="0" y="146050"/>
              <a:ext cx="5172237" cy="208616"/>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484549" y="2365967"/>
            <a:ext cx="4162435" cy="2138877"/>
            <a:chOff x="0" y="0"/>
            <a:chExt cx="5549913" cy="2851836"/>
          </a:xfrm>
        </p:grpSpPr>
        <p:grpSp>
          <p:nvGrpSpPr>
            <p:cNvPr name="Group 6" id="6"/>
            <p:cNvGrpSpPr/>
            <p:nvPr/>
          </p:nvGrpSpPr>
          <p:grpSpPr>
            <a:xfrm rot="0">
              <a:off x="0" y="0"/>
              <a:ext cx="524933" cy="654050"/>
              <a:chOff x="0" y="0"/>
              <a:chExt cx="103690" cy="129195"/>
            </a:xfrm>
          </p:grpSpPr>
          <p:sp>
            <p:nvSpPr>
              <p:cNvPr name="Freeform 7" id="7"/>
              <p:cNvSpPr/>
              <p:nvPr/>
            </p:nvSpPr>
            <p:spPr>
              <a:xfrm flipH="false" flipV="false" rot="0">
                <a:off x="0" y="0"/>
                <a:ext cx="103690" cy="129195"/>
              </a:xfrm>
              <a:custGeom>
                <a:avLst/>
                <a:gdLst/>
                <a:ahLst/>
                <a:cxnLst/>
                <a:rect r="r" b="b" t="t" l="l"/>
                <a:pathLst>
                  <a:path h="129195" w="103690">
                    <a:moveTo>
                      <a:pt x="0" y="0"/>
                    </a:moveTo>
                    <a:lnTo>
                      <a:pt x="103690" y="0"/>
                    </a:lnTo>
                    <a:lnTo>
                      <a:pt x="103690" y="129195"/>
                    </a:lnTo>
                    <a:lnTo>
                      <a:pt x="0" y="129195"/>
                    </a:lnTo>
                    <a:close/>
                  </a:path>
                </a:pathLst>
              </a:custGeom>
              <a:solidFill>
                <a:srgbClr val="FFBD59"/>
              </a:solidFill>
            </p:spPr>
          </p:sp>
          <p:sp>
            <p:nvSpPr>
              <p:cNvPr name="TextBox 8" id="8"/>
              <p:cNvSpPr txBox="true"/>
              <p:nvPr/>
            </p:nvSpPr>
            <p:spPr>
              <a:xfrm>
                <a:off x="0" y="-57150"/>
                <a:ext cx="103690" cy="186345"/>
              </a:xfrm>
              <a:prstGeom prst="rect">
                <a:avLst/>
              </a:prstGeom>
            </p:spPr>
            <p:txBody>
              <a:bodyPr anchor="ctr" rtlCol="false" tIns="50800" lIns="50800" bIns="50800" rIns="50800"/>
              <a:lstStyle/>
              <a:p>
                <a:pPr algn="ctr">
                  <a:lnSpc>
                    <a:spcPts val="3499"/>
                  </a:lnSpc>
                </a:pPr>
                <a:r>
                  <a:rPr lang="en-US" sz="2499">
                    <a:solidFill>
                      <a:srgbClr val="000000"/>
                    </a:solidFill>
                    <a:latin typeface="Ovo"/>
                    <a:ea typeface="Ovo"/>
                    <a:cs typeface="Ovo"/>
                    <a:sym typeface="Ovo"/>
                  </a:rPr>
                  <a:t>1</a:t>
                </a:r>
              </a:p>
            </p:txBody>
          </p:sp>
        </p:grpSp>
        <p:sp>
          <p:nvSpPr>
            <p:cNvPr name="TextBox 9" id="9"/>
            <p:cNvSpPr txBox="true"/>
            <p:nvPr/>
          </p:nvSpPr>
          <p:spPr>
            <a:xfrm rot="0">
              <a:off x="682682" y="1126753"/>
              <a:ext cx="4867231" cy="1725083"/>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000000"/>
                  </a:solidFill>
                  <a:latin typeface="Ovo"/>
                  <a:ea typeface="Ovo"/>
                  <a:cs typeface="Ovo"/>
                  <a:sym typeface="Ovo"/>
                </a:rPr>
                <a:t>I</a:t>
              </a:r>
              <a:r>
                <a:rPr lang="en-US" sz="2499">
                  <a:solidFill>
                    <a:srgbClr val="000000"/>
                  </a:solidFill>
                  <a:latin typeface="Ovo"/>
                  <a:ea typeface="Ovo"/>
                  <a:cs typeface="Ovo"/>
                  <a:sym typeface="Ovo"/>
                </a:rPr>
                <a:t>nitialization of the DeepLabV3+ model. </a:t>
              </a:r>
            </a:p>
            <a:p>
              <a:pPr algn="l" marL="0" indent="0" lvl="0">
                <a:lnSpc>
                  <a:spcPts val="3500"/>
                </a:lnSpc>
                <a:spcBef>
                  <a:spcPct val="0"/>
                </a:spcBef>
              </a:pPr>
            </a:p>
          </p:txBody>
        </p:sp>
        <p:sp>
          <p:nvSpPr>
            <p:cNvPr name="TextBox 10" id="10"/>
            <p:cNvSpPr txBox="true"/>
            <p:nvPr/>
          </p:nvSpPr>
          <p:spPr>
            <a:xfrm rot="0">
              <a:off x="682682" y="0"/>
              <a:ext cx="4867231" cy="1117600"/>
            </a:xfrm>
            <a:prstGeom prst="rect">
              <a:avLst/>
            </a:prstGeom>
          </p:spPr>
          <p:txBody>
            <a:bodyPr anchor="t" rtlCol="false" tIns="0" lIns="0" bIns="0" rIns="0">
              <a:spAutoFit/>
            </a:bodyPr>
            <a:lstStyle/>
            <a:p>
              <a:pPr algn="l" marL="0" indent="0" lvl="0">
                <a:lnSpc>
                  <a:spcPts val="3359"/>
                </a:lnSpc>
              </a:pPr>
              <a:r>
                <a:rPr lang="en-US" sz="2799">
                  <a:solidFill>
                    <a:srgbClr val="000000"/>
                  </a:solidFill>
                  <a:latin typeface="Ovo"/>
                  <a:ea typeface="Ovo"/>
                  <a:cs typeface="Ovo"/>
                  <a:sym typeface="Ovo"/>
                </a:rPr>
                <a:t>SET</a:t>
              </a:r>
              <a:r>
                <a:rPr lang="en-US" sz="2799">
                  <a:solidFill>
                    <a:srgbClr val="000000"/>
                  </a:solidFill>
                  <a:latin typeface="Ovo"/>
                  <a:ea typeface="Ovo"/>
                  <a:cs typeface="Ovo"/>
                  <a:sym typeface="Ovo"/>
                </a:rPr>
                <a:t>UP AND CONFIGURATION:</a:t>
              </a:r>
            </a:p>
          </p:txBody>
        </p:sp>
      </p:grpSp>
      <p:grpSp>
        <p:nvGrpSpPr>
          <p:cNvPr name="Group 11" id="11"/>
          <p:cNvGrpSpPr/>
          <p:nvPr/>
        </p:nvGrpSpPr>
        <p:grpSpPr>
          <a:xfrm rot="0">
            <a:off x="5575090" y="2365967"/>
            <a:ext cx="4436960" cy="1804156"/>
            <a:chOff x="0" y="0"/>
            <a:chExt cx="5915947" cy="2405541"/>
          </a:xfrm>
        </p:grpSpPr>
        <p:grpSp>
          <p:nvGrpSpPr>
            <p:cNvPr name="Group 12" id="12"/>
            <p:cNvGrpSpPr/>
            <p:nvPr/>
          </p:nvGrpSpPr>
          <p:grpSpPr>
            <a:xfrm rot="0">
              <a:off x="0" y="0"/>
              <a:ext cx="524933" cy="654050"/>
              <a:chOff x="0" y="0"/>
              <a:chExt cx="103690" cy="129195"/>
            </a:xfrm>
          </p:grpSpPr>
          <p:sp>
            <p:nvSpPr>
              <p:cNvPr name="Freeform 13" id="13"/>
              <p:cNvSpPr/>
              <p:nvPr/>
            </p:nvSpPr>
            <p:spPr>
              <a:xfrm flipH="false" flipV="false" rot="0">
                <a:off x="0" y="0"/>
                <a:ext cx="103690" cy="129195"/>
              </a:xfrm>
              <a:custGeom>
                <a:avLst/>
                <a:gdLst/>
                <a:ahLst/>
                <a:cxnLst/>
                <a:rect r="r" b="b" t="t" l="l"/>
                <a:pathLst>
                  <a:path h="129195" w="103690">
                    <a:moveTo>
                      <a:pt x="0" y="0"/>
                    </a:moveTo>
                    <a:lnTo>
                      <a:pt x="103690" y="0"/>
                    </a:lnTo>
                    <a:lnTo>
                      <a:pt x="103690" y="129195"/>
                    </a:lnTo>
                    <a:lnTo>
                      <a:pt x="0" y="129195"/>
                    </a:lnTo>
                    <a:close/>
                  </a:path>
                </a:pathLst>
              </a:custGeom>
              <a:solidFill>
                <a:srgbClr val="FFBD59"/>
              </a:solidFill>
            </p:spPr>
          </p:sp>
          <p:sp>
            <p:nvSpPr>
              <p:cNvPr name="TextBox 14" id="14"/>
              <p:cNvSpPr txBox="true"/>
              <p:nvPr/>
            </p:nvSpPr>
            <p:spPr>
              <a:xfrm>
                <a:off x="0" y="-57150"/>
                <a:ext cx="103690" cy="186345"/>
              </a:xfrm>
              <a:prstGeom prst="rect">
                <a:avLst/>
              </a:prstGeom>
            </p:spPr>
            <p:txBody>
              <a:bodyPr anchor="ctr" rtlCol="false" tIns="50800" lIns="50800" bIns="50800" rIns="50800"/>
              <a:lstStyle/>
              <a:p>
                <a:pPr algn="ctr">
                  <a:lnSpc>
                    <a:spcPts val="3499"/>
                  </a:lnSpc>
                </a:pPr>
                <a:r>
                  <a:rPr lang="en-US" sz="2499">
                    <a:solidFill>
                      <a:srgbClr val="000000"/>
                    </a:solidFill>
                    <a:latin typeface="Ovo"/>
                    <a:ea typeface="Ovo"/>
                    <a:cs typeface="Ovo"/>
                    <a:sym typeface="Ovo"/>
                  </a:rPr>
                  <a:t>3</a:t>
                </a:r>
              </a:p>
            </p:txBody>
          </p:sp>
        </p:grpSp>
        <p:sp>
          <p:nvSpPr>
            <p:cNvPr name="TextBox 15" id="15"/>
            <p:cNvSpPr txBox="true"/>
            <p:nvPr/>
          </p:nvSpPr>
          <p:spPr>
            <a:xfrm rot="0">
              <a:off x="577393" y="670932"/>
              <a:ext cx="5338554" cy="1734608"/>
            </a:xfrm>
            <a:prstGeom prst="rect">
              <a:avLst/>
            </a:prstGeom>
          </p:spPr>
          <p:txBody>
            <a:bodyPr anchor="t" rtlCol="false" tIns="0" lIns="0" bIns="0" rIns="0">
              <a:spAutoFit/>
            </a:bodyPr>
            <a:lstStyle/>
            <a:p>
              <a:pPr algn="l" marL="0" indent="0" lvl="0">
                <a:lnSpc>
                  <a:spcPts val="3500"/>
                </a:lnSpc>
                <a:spcBef>
                  <a:spcPct val="0"/>
                </a:spcBef>
              </a:pPr>
              <a:r>
                <a:rPr lang="en-US" sz="2500">
                  <a:solidFill>
                    <a:srgbClr val="000000"/>
                  </a:solidFill>
                  <a:latin typeface="Ovo"/>
                  <a:ea typeface="Ovo"/>
                  <a:cs typeface="Ovo"/>
                  <a:sym typeface="Ovo"/>
                </a:rPr>
                <a:t>SGD </a:t>
              </a:r>
              <a:r>
                <a:rPr lang="en-US" sz="2500">
                  <a:solidFill>
                    <a:srgbClr val="000000"/>
                  </a:solidFill>
                  <a:latin typeface="Ovo"/>
                  <a:ea typeface="Ovo"/>
                  <a:cs typeface="Ovo"/>
                  <a:sym typeface="Ovo"/>
                </a:rPr>
                <a:t>optimizer, scheduler to adapt the learning rate (polynomial or step policy).</a:t>
              </a:r>
            </a:p>
          </p:txBody>
        </p:sp>
        <p:sp>
          <p:nvSpPr>
            <p:cNvPr name="TextBox 16" id="16"/>
            <p:cNvSpPr txBox="true"/>
            <p:nvPr/>
          </p:nvSpPr>
          <p:spPr>
            <a:xfrm rot="0">
              <a:off x="577393" y="0"/>
              <a:ext cx="3199704" cy="558800"/>
            </a:xfrm>
            <a:prstGeom prst="rect">
              <a:avLst/>
            </a:prstGeom>
          </p:spPr>
          <p:txBody>
            <a:bodyPr anchor="t" rtlCol="false" tIns="0" lIns="0" bIns="0" rIns="0">
              <a:spAutoFit/>
            </a:bodyPr>
            <a:lstStyle/>
            <a:p>
              <a:pPr algn="l" marL="0" indent="0" lvl="0">
                <a:lnSpc>
                  <a:spcPts val="3359"/>
                </a:lnSpc>
              </a:pPr>
              <a:r>
                <a:rPr lang="en-US" sz="2799">
                  <a:solidFill>
                    <a:srgbClr val="000000"/>
                  </a:solidFill>
                  <a:latin typeface="Ovo"/>
                  <a:ea typeface="Ovo"/>
                  <a:cs typeface="Ovo"/>
                  <a:sym typeface="Ovo"/>
                </a:rPr>
                <a:t>TRAIN:</a:t>
              </a:r>
            </a:p>
          </p:txBody>
        </p:sp>
      </p:grpSp>
      <p:grpSp>
        <p:nvGrpSpPr>
          <p:cNvPr name="Group 17" id="17"/>
          <p:cNvGrpSpPr/>
          <p:nvPr/>
        </p:nvGrpSpPr>
        <p:grpSpPr>
          <a:xfrm rot="0">
            <a:off x="2792213" y="6479176"/>
            <a:ext cx="3709542" cy="3002949"/>
            <a:chOff x="0" y="0"/>
            <a:chExt cx="4946056" cy="4003932"/>
          </a:xfrm>
        </p:grpSpPr>
        <p:grpSp>
          <p:nvGrpSpPr>
            <p:cNvPr name="Group 18" id="18"/>
            <p:cNvGrpSpPr/>
            <p:nvPr/>
          </p:nvGrpSpPr>
          <p:grpSpPr>
            <a:xfrm rot="0">
              <a:off x="0" y="0"/>
              <a:ext cx="524933" cy="654050"/>
              <a:chOff x="0" y="0"/>
              <a:chExt cx="103690" cy="129195"/>
            </a:xfrm>
          </p:grpSpPr>
          <p:sp>
            <p:nvSpPr>
              <p:cNvPr name="Freeform 19" id="19"/>
              <p:cNvSpPr/>
              <p:nvPr/>
            </p:nvSpPr>
            <p:spPr>
              <a:xfrm flipH="false" flipV="false" rot="0">
                <a:off x="0" y="0"/>
                <a:ext cx="103690" cy="129195"/>
              </a:xfrm>
              <a:custGeom>
                <a:avLst/>
                <a:gdLst/>
                <a:ahLst/>
                <a:cxnLst/>
                <a:rect r="r" b="b" t="t" l="l"/>
                <a:pathLst>
                  <a:path h="129195" w="103690">
                    <a:moveTo>
                      <a:pt x="0" y="0"/>
                    </a:moveTo>
                    <a:lnTo>
                      <a:pt x="103690" y="0"/>
                    </a:lnTo>
                    <a:lnTo>
                      <a:pt x="103690" y="129195"/>
                    </a:lnTo>
                    <a:lnTo>
                      <a:pt x="0" y="129195"/>
                    </a:lnTo>
                    <a:close/>
                  </a:path>
                </a:pathLst>
              </a:custGeom>
              <a:solidFill>
                <a:srgbClr val="FFBD59"/>
              </a:solidFill>
            </p:spPr>
          </p:sp>
          <p:sp>
            <p:nvSpPr>
              <p:cNvPr name="TextBox 20" id="20"/>
              <p:cNvSpPr txBox="true"/>
              <p:nvPr/>
            </p:nvSpPr>
            <p:spPr>
              <a:xfrm>
                <a:off x="0" y="-57150"/>
                <a:ext cx="103690" cy="186345"/>
              </a:xfrm>
              <a:prstGeom prst="rect">
                <a:avLst/>
              </a:prstGeom>
            </p:spPr>
            <p:txBody>
              <a:bodyPr anchor="ctr" rtlCol="false" tIns="50800" lIns="50800" bIns="50800" rIns="50800"/>
              <a:lstStyle/>
              <a:p>
                <a:pPr algn="ctr">
                  <a:lnSpc>
                    <a:spcPts val="3499"/>
                  </a:lnSpc>
                </a:pPr>
                <a:r>
                  <a:rPr lang="en-US" sz="2499">
                    <a:solidFill>
                      <a:srgbClr val="000000"/>
                    </a:solidFill>
                    <a:latin typeface="Ovo"/>
                    <a:ea typeface="Ovo"/>
                    <a:cs typeface="Ovo"/>
                    <a:sym typeface="Ovo"/>
                  </a:rPr>
                  <a:t>2</a:t>
                </a:r>
              </a:p>
            </p:txBody>
          </p:sp>
        </p:grpSp>
        <p:sp>
          <p:nvSpPr>
            <p:cNvPr name="TextBox 21" id="21"/>
            <p:cNvSpPr txBox="true"/>
            <p:nvPr/>
          </p:nvSpPr>
          <p:spPr>
            <a:xfrm rot="0">
              <a:off x="598087" y="1685123"/>
              <a:ext cx="4347969" cy="2318808"/>
            </a:xfrm>
            <a:prstGeom prst="rect">
              <a:avLst/>
            </a:prstGeom>
          </p:spPr>
          <p:txBody>
            <a:bodyPr anchor="t" rtlCol="false" tIns="0" lIns="0" bIns="0" rIns="0">
              <a:spAutoFit/>
            </a:bodyPr>
            <a:lstStyle/>
            <a:p>
              <a:pPr algn="l" marL="0" indent="0" lvl="0">
                <a:lnSpc>
                  <a:spcPts val="3500"/>
                </a:lnSpc>
                <a:spcBef>
                  <a:spcPct val="0"/>
                </a:spcBef>
              </a:pPr>
              <a:r>
                <a:rPr lang="en-US" sz="2500">
                  <a:solidFill>
                    <a:srgbClr val="000000"/>
                  </a:solidFill>
                  <a:latin typeface="Ovo"/>
                  <a:ea typeface="Ovo"/>
                  <a:cs typeface="Ovo"/>
                  <a:sym typeface="Ovo"/>
                </a:rPr>
                <a:t>Calculating normalized inverse weights to balance the boundary aware Loss.</a:t>
              </a:r>
            </a:p>
          </p:txBody>
        </p:sp>
        <p:sp>
          <p:nvSpPr>
            <p:cNvPr name="TextBox 22" id="22"/>
            <p:cNvSpPr txBox="true"/>
            <p:nvPr/>
          </p:nvSpPr>
          <p:spPr>
            <a:xfrm rot="0">
              <a:off x="598087" y="0"/>
              <a:ext cx="4347969" cy="1676400"/>
            </a:xfrm>
            <a:prstGeom prst="rect">
              <a:avLst/>
            </a:prstGeom>
          </p:spPr>
          <p:txBody>
            <a:bodyPr anchor="t" rtlCol="false" tIns="0" lIns="0" bIns="0" rIns="0">
              <a:spAutoFit/>
            </a:bodyPr>
            <a:lstStyle/>
            <a:p>
              <a:pPr algn="l" marL="0" indent="0" lvl="0">
                <a:lnSpc>
                  <a:spcPts val="3359"/>
                </a:lnSpc>
              </a:pPr>
              <a:r>
                <a:rPr lang="en-US" sz="2799">
                  <a:solidFill>
                    <a:srgbClr val="000000"/>
                  </a:solidFill>
                  <a:latin typeface="Ovo"/>
                  <a:ea typeface="Ovo"/>
                  <a:cs typeface="Ovo"/>
                  <a:sym typeface="Ovo"/>
                </a:rPr>
                <a:t>A</a:t>
              </a:r>
              <a:r>
                <a:rPr lang="en-US" sz="2799">
                  <a:solidFill>
                    <a:srgbClr val="000000"/>
                  </a:solidFill>
                  <a:latin typeface="Ovo"/>
                  <a:ea typeface="Ovo"/>
                  <a:cs typeface="Ovo"/>
                  <a:sym typeface="Ovo"/>
                </a:rPr>
                <a:t>UTOMATIC CALCULATION OF CLASS WEIGHTS:</a:t>
              </a:r>
            </a:p>
          </p:txBody>
        </p:sp>
      </p:grpSp>
      <p:grpSp>
        <p:nvGrpSpPr>
          <p:cNvPr name="Group 23" id="23"/>
          <p:cNvGrpSpPr/>
          <p:nvPr/>
        </p:nvGrpSpPr>
        <p:grpSpPr>
          <a:xfrm rot="0">
            <a:off x="9218512" y="6669676"/>
            <a:ext cx="4248572" cy="2612420"/>
            <a:chOff x="0" y="0"/>
            <a:chExt cx="5664763" cy="3483227"/>
          </a:xfrm>
        </p:grpSpPr>
        <p:grpSp>
          <p:nvGrpSpPr>
            <p:cNvPr name="Group 24" id="24"/>
            <p:cNvGrpSpPr/>
            <p:nvPr/>
          </p:nvGrpSpPr>
          <p:grpSpPr>
            <a:xfrm rot="0">
              <a:off x="0" y="0"/>
              <a:ext cx="524933" cy="654050"/>
              <a:chOff x="0" y="0"/>
              <a:chExt cx="103690" cy="129195"/>
            </a:xfrm>
          </p:grpSpPr>
          <p:sp>
            <p:nvSpPr>
              <p:cNvPr name="Freeform 25" id="25"/>
              <p:cNvSpPr/>
              <p:nvPr/>
            </p:nvSpPr>
            <p:spPr>
              <a:xfrm flipH="false" flipV="false" rot="0">
                <a:off x="0" y="0"/>
                <a:ext cx="103690" cy="129195"/>
              </a:xfrm>
              <a:custGeom>
                <a:avLst/>
                <a:gdLst/>
                <a:ahLst/>
                <a:cxnLst/>
                <a:rect r="r" b="b" t="t" l="l"/>
                <a:pathLst>
                  <a:path h="129195" w="103690">
                    <a:moveTo>
                      <a:pt x="0" y="0"/>
                    </a:moveTo>
                    <a:lnTo>
                      <a:pt x="103690" y="0"/>
                    </a:lnTo>
                    <a:lnTo>
                      <a:pt x="103690" y="129195"/>
                    </a:lnTo>
                    <a:lnTo>
                      <a:pt x="0" y="129195"/>
                    </a:lnTo>
                    <a:close/>
                  </a:path>
                </a:pathLst>
              </a:custGeom>
              <a:solidFill>
                <a:srgbClr val="FFBD59"/>
              </a:solidFill>
            </p:spPr>
          </p:sp>
          <p:sp>
            <p:nvSpPr>
              <p:cNvPr name="TextBox 26" id="26"/>
              <p:cNvSpPr txBox="true"/>
              <p:nvPr/>
            </p:nvSpPr>
            <p:spPr>
              <a:xfrm>
                <a:off x="0" y="-57150"/>
                <a:ext cx="103690" cy="186345"/>
              </a:xfrm>
              <a:prstGeom prst="rect">
                <a:avLst/>
              </a:prstGeom>
            </p:spPr>
            <p:txBody>
              <a:bodyPr anchor="ctr" rtlCol="false" tIns="50800" lIns="50800" bIns="50800" rIns="50800"/>
              <a:lstStyle/>
              <a:p>
                <a:pPr algn="ctr">
                  <a:lnSpc>
                    <a:spcPts val="3499"/>
                  </a:lnSpc>
                </a:pPr>
                <a:r>
                  <a:rPr lang="en-US" sz="2499">
                    <a:solidFill>
                      <a:srgbClr val="000000"/>
                    </a:solidFill>
                    <a:latin typeface="Ovo"/>
                    <a:ea typeface="Ovo"/>
                    <a:cs typeface="Ovo"/>
                    <a:sym typeface="Ovo"/>
                  </a:rPr>
                  <a:t>4</a:t>
                </a:r>
              </a:p>
            </p:txBody>
          </p:sp>
        </p:grpSp>
        <p:sp>
          <p:nvSpPr>
            <p:cNvPr name="TextBox 27" id="27"/>
            <p:cNvSpPr txBox="true"/>
            <p:nvPr/>
          </p:nvSpPr>
          <p:spPr>
            <a:xfrm rot="0">
              <a:off x="730938" y="1164418"/>
              <a:ext cx="4933825" cy="2318808"/>
            </a:xfrm>
            <a:prstGeom prst="rect">
              <a:avLst/>
            </a:prstGeom>
          </p:spPr>
          <p:txBody>
            <a:bodyPr anchor="t" rtlCol="false" tIns="0" lIns="0" bIns="0" rIns="0">
              <a:spAutoFit/>
            </a:bodyPr>
            <a:lstStyle/>
            <a:p>
              <a:pPr algn="l" marL="0" indent="0" lvl="0">
                <a:lnSpc>
                  <a:spcPts val="3500"/>
                </a:lnSpc>
                <a:spcBef>
                  <a:spcPct val="0"/>
                </a:spcBef>
              </a:pPr>
              <a:r>
                <a:rPr lang="en-US" sz="2500">
                  <a:solidFill>
                    <a:srgbClr val="000000"/>
                  </a:solidFill>
                  <a:latin typeface="Ovo"/>
                  <a:ea typeface="Ovo"/>
                  <a:cs typeface="Ovo"/>
                  <a:sym typeface="Ovo"/>
                </a:rPr>
                <a:t>Calculation of </a:t>
              </a:r>
              <a:r>
                <a:rPr lang="en-US" sz="2500">
                  <a:solidFill>
                    <a:srgbClr val="000000"/>
                  </a:solidFill>
                  <a:latin typeface="Ovo"/>
                  <a:ea typeface="Ovo"/>
                  <a:cs typeface="Ovo"/>
                  <a:sym typeface="Ovo"/>
                </a:rPr>
                <a:t>Mean IoU, Overall Accuracy, Mean Accuracy and FreqW. Saving of the best metric.</a:t>
              </a:r>
            </a:p>
          </p:txBody>
        </p:sp>
        <p:sp>
          <p:nvSpPr>
            <p:cNvPr name="TextBox 28" id="28"/>
            <p:cNvSpPr txBox="true"/>
            <p:nvPr/>
          </p:nvSpPr>
          <p:spPr>
            <a:xfrm rot="0">
              <a:off x="730938" y="0"/>
              <a:ext cx="4749575" cy="1117600"/>
            </a:xfrm>
            <a:prstGeom prst="rect">
              <a:avLst/>
            </a:prstGeom>
          </p:spPr>
          <p:txBody>
            <a:bodyPr anchor="t" rtlCol="false" tIns="0" lIns="0" bIns="0" rIns="0">
              <a:spAutoFit/>
            </a:bodyPr>
            <a:lstStyle/>
            <a:p>
              <a:pPr algn="l" marL="0" indent="0" lvl="0">
                <a:lnSpc>
                  <a:spcPts val="3359"/>
                </a:lnSpc>
              </a:pPr>
              <a:r>
                <a:rPr lang="en-US" sz="2799">
                  <a:solidFill>
                    <a:srgbClr val="000000"/>
                  </a:solidFill>
                  <a:latin typeface="Ovo"/>
                  <a:ea typeface="Ovo"/>
                  <a:cs typeface="Ovo"/>
                  <a:sym typeface="Ovo"/>
                </a:rPr>
                <a:t>VALIDA</a:t>
              </a:r>
              <a:r>
                <a:rPr lang="en-US" sz="2799">
                  <a:solidFill>
                    <a:srgbClr val="000000"/>
                  </a:solidFill>
                  <a:latin typeface="Ovo"/>
                  <a:ea typeface="Ovo"/>
                  <a:cs typeface="Ovo"/>
                  <a:sym typeface="Ovo"/>
                </a:rPr>
                <a:t>TION AND CHECKPOINT:</a:t>
              </a:r>
            </a:p>
          </p:txBody>
        </p:sp>
      </p:grpSp>
      <p:grpSp>
        <p:nvGrpSpPr>
          <p:cNvPr name="Group 29" id="29"/>
          <p:cNvGrpSpPr/>
          <p:nvPr/>
        </p:nvGrpSpPr>
        <p:grpSpPr>
          <a:xfrm rot="0">
            <a:off x="11342798" y="1964461"/>
            <a:ext cx="6945202" cy="2540383"/>
            <a:chOff x="0" y="0"/>
            <a:chExt cx="9260270" cy="3387177"/>
          </a:xfrm>
        </p:grpSpPr>
        <p:grpSp>
          <p:nvGrpSpPr>
            <p:cNvPr name="Group 30" id="30"/>
            <p:cNvGrpSpPr/>
            <p:nvPr/>
          </p:nvGrpSpPr>
          <p:grpSpPr>
            <a:xfrm rot="0">
              <a:off x="0" y="0"/>
              <a:ext cx="526234" cy="662836"/>
              <a:chOff x="0" y="0"/>
              <a:chExt cx="102633" cy="129274"/>
            </a:xfrm>
          </p:grpSpPr>
          <p:sp>
            <p:nvSpPr>
              <p:cNvPr name="Freeform 31" id="31"/>
              <p:cNvSpPr/>
              <p:nvPr/>
            </p:nvSpPr>
            <p:spPr>
              <a:xfrm flipH="false" flipV="false" rot="0">
                <a:off x="0" y="0"/>
                <a:ext cx="102633" cy="129274"/>
              </a:xfrm>
              <a:custGeom>
                <a:avLst/>
                <a:gdLst/>
                <a:ahLst/>
                <a:cxnLst/>
                <a:rect r="r" b="b" t="t" l="l"/>
                <a:pathLst>
                  <a:path h="129274" w="102633">
                    <a:moveTo>
                      <a:pt x="0" y="0"/>
                    </a:moveTo>
                    <a:lnTo>
                      <a:pt x="102633" y="0"/>
                    </a:lnTo>
                    <a:lnTo>
                      <a:pt x="102633" y="129274"/>
                    </a:lnTo>
                    <a:lnTo>
                      <a:pt x="0" y="129274"/>
                    </a:lnTo>
                    <a:close/>
                  </a:path>
                </a:pathLst>
              </a:custGeom>
              <a:solidFill>
                <a:srgbClr val="FFBD59"/>
              </a:solidFill>
            </p:spPr>
          </p:sp>
          <p:sp>
            <p:nvSpPr>
              <p:cNvPr name="TextBox 32" id="32"/>
              <p:cNvSpPr txBox="true"/>
              <p:nvPr/>
            </p:nvSpPr>
            <p:spPr>
              <a:xfrm>
                <a:off x="0" y="-57150"/>
                <a:ext cx="102633" cy="186424"/>
              </a:xfrm>
              <a:prstGeom prst="rect">
                <a:avLst/>
              </a:prstGeom>
            </p:spPr>
            <p:txBody>
              <a:bodyPr anchor="ctr" rtlCol="false" tIns="51451" lIns="51451" bIns="51451" rIns="51451"/>
              <a:lstStyle/>
              <a:p>
                <a:pPr algn="ctr">
                  <a:lnSpc>
                    <a:spcPts val="3499"/>
                  </a:lnSpc>
                </a:pPr>
                <a:r>
                  <a:rPr lang="en-US" sz="2499">
                    <a:solidFill>
                      <a:srgbClr val="000000"/>
                    </a:solidFill>
                    <a:latin typeface="Ovo"/>
                    <a:ea typeface="Ovo"/>
                    <a:cs typeface="Ovo"/>
                    <a:sym typeface="Ovo"/>
                  </a:rPr>
                  <a:t>5</a:t>
                </a:r>
              </a:p>
            </p:txBody>
          </p:sp>
        </p:grpSp>
        <p:sp>
          <p:nvSpPr>
            <p:cNvPr name="TextBox 33" id="33"/>
            <p:cNvSpPr txBox="true"/>
            <p:nvPr/>
          </p:nvSpPr>
          <p:spPr>
            <a:xfrm rot="0">
              <a:off x="789352" y="1631201"/>
              <a:ext cx="8470918" cy="1755976"/>
            </a:xfrm>
            <a:prstGeom prst="rect">
              <a:avLst/>
            </a:prstGeom>
          </p:spPr>
          <p:txBody>
            <a:bodyPr anchor="t" rtlCol="false" tIns="0" lIns="0" bIns="0" rIns="0">
              <a:spAutoFit/>
            </a:bodyPr>
            <a:lstStyle/>
            <a:p>
              <a:pPr algn="l" marL="0" indent="0" lvl="0">
                <a:lnSpc>
                  <a:spcPts val="3544"/>
                </a:lnSpc>
                <a:spcBef>
                  <a:spcPct val="0"/>
                </a:spcBef>
              </a:pPr>
              <a:r>
                <a:rPr lang="en-US" sz="2532">
                  <a:solidFill>
                    <a:srgbClr val="000000"/>
                  </a:solidFill>
                  <a:latin typeface="Ovo"/>
                  <a:ea typeface="Ovo"/>
                  <a:cs typeface="Ovo"/>
                  <a:sym typeface="Ovo"/>
                </a:rPr>
                <a:t>Autom</a:t>
              </a:r>
              <a:r>
                <a:rPr lang="en-US" sz="2532">
                  <a:solidFill>
                    <a:srgbClr val="000000"/>
                  </a:solidFill>
                  <a:latin typeface="Ovo"/>
                  <a:ea typeface="Ovo"/>
                  <a:cs typeface="Ovo"/>
                  <a:sym typeface="Ovo"/>
                </a:rPr>
                <a:t>atic calibration of the confidence. Identification certain pixels as anomalies ("unknown").</a:t>
              </a:r>
            </a:p>
          </p:txBody>
        </p:sp>
        <p:sp>
          <p:nvSpPr>
            <p:cNvPr name="TextBox 34" id="34"/>
            <p:cNvSpPr txBox="true"/>
            <p:nvPr/>
          </p:nvSpPr>
          <p:spPr>
            <a:xfrm rot="0">
              <a:off x="789352" y="-9525"/>
              <a:ext cx="7367931" cy="1707401"/>
            </a:xfrm>
            <a:prstGeom prst="rect">
              <a:avLst/>
            </a:prstGeom>
          </p:spPr>
          <p:txBody>
            <a:bodyPr anchor="t" rtlCol="false" tIns="0" lIns="0" bIns="0" rIns="0">
              <a:spAutoFit/>
            </a:bodyPr>
            <a:lstStyle/>
            <a:p>
              <a:pPr algn="l" marL="0" indent="0" lvl="0">
                <a:lnSpc>
                  <a:spcPts val="3403"/>
                </a:lnSpc>
              </a:pPr>
              <a:r>
                <a:rPr lang="en-US" sz="2835">
                  <a:solidFill>
                    <a:srgbClr val="000000"/>
                  </a:solidFill>
                  <a:latin typeface="Ovo"/>
                  <a:ea typeface="Ovo"/>
                  <a:cs typeface="Ovo"/>
                  <a:sym typeface="Ovo"/>
                </a:rPr>
                <a:t>A</a:t>
              </a:r>
              <a:r>
                <a:rPr lang="en-US" sz="2835">
                  <a:solidFill>
                    <a:srgbClr val="000000"/>
                  </a:solidFill>
                  <a:latin typeface="Ovo"/>
                  <a:ea typeface="Ovo"/>
                  <a:cs typeface="Ovo"/>
                  <a:sym typeface="Ovo"/>
                </a:rPr>
                <a:t>NOMALY-AWARE DETECTION USING CONFORMAL PREDICTION:</a:t>
              </a:r>
            </a:p>
          </p:txBody>
        </p:sp>
      </p:grpSp>
      <p:sp>
        <p:nvSpPr>
          <p:cNvPr name="AutoShape 35" id="35"/>
          <p:cNvSpPr/>
          <p:nvPr/>
        </p:nvSpPr>
        <p:spPr>
          <a:xfrm flipH="true">
            <a:off x="2565767" y="4504844"/>
            <a:ext cx="0" cy="664579"/>
          </a:xfrm>
          <a:prstGeom prst="line">
            <a:avLst/>
          </a:prstGeom>
          <a:ln cap="flat" w="38100">
            <a:solidFill>
              <a:srgbClr val="000000"/>
            </a:solidFill>
            <a:prstDash val="solid"/>
            <a:headEnd type="none" len="sm" w="sm"/>
            <a:tailEnd type="arrow" len="sm" w="med"/>
          </a:ln>
        </p:spPr>
      </p:sp>
      <p:sp>
        <p:nvSpPr>
          <p:cNvPr name="AutoShape 36" id="36"/>
          <p:cNvSpPr/>
          <p:nvPr/>
        </p:nvSpPr>
        <p:spPr>
          <a:xfrm flipH="true" flipV="true">
            <a:off x="4646984" y="5840061"/>
            <a:ext cx="0" cy="639115"/>
          </a:xfrm>
          <a:prstGeom prst="line">
            <a:avLst/>
          </a:prstGeom>
          <a:ln cap="flat" w="38100">
            <a:solidFill>
              <a:srgbClr val="000000"/>
            </a:solidFill>
            <a:prstDash val="solid"/>
            <a:headEnd type="none" len="sm" w="sm"/>
            <a:tailEnd type="arrow" len="sm" w="med"/>
          </a:ln>
        </p:spPr>
      </p:sp>
      <p:sp>
        <p:nvSpPr>
          <p:cNvPr name="AutoShape 37" id="37"/>
          <p:cNvSpPr/>
          <p:nvPr/>
        </p:nvSpPr>
        <p:spPr>
          <a:xfrm flipH="true" flipV="true">
            <a:off x="11323748" y="5707651"/>
            <a:ext cx="19050" cy="962025"/>
          </a:xfrm>
          <a:prstGeom prst="line">
            <a:avLst/>
          </a:prstGeom>
          <a:ln cap="flat" w="38100">
            <a:solidFill>
              <a:srgbClr val="000000"/>
            </a:solidFill>
            <a:prstDash val="solid"/>
            <a:headEnd type="none" len="sm" w="sm"/>
            <a:tailEnd type="arrow" len="sm" w="med"/>
          </a:ln>
        </p:spPr>
      </p:sp>
      <p:sp>
        <p:nvSpPr>
          <p:cNvPr name="AutoShape 38" id="38"/>
          <p:cNvSpPr/>
          <p:nvPr/>
        </p:nvSpPr>
        <p:spPr>
          <a:xfrm flipH="true">
            <a:off x="7793570" y="4170122"/>
            <a:ext cx="0" cy="1025235"/>
          </a:xfrm>
          <a:prstGeom prst="line">
            <a:avLst/>
          </a:prstGeom>
          <a:ln cap="flat" w="38100">
            <a:solidFill>
              <a:srgbClr val="000000"/>
            </a:solidFill>
            <a:prstDash val="solid"/>
            <a:headEnd type="none" len="sm" w="sm"/>
            <a:tailEnd type="arrow" len="sm" w="med"/>
          </a:ln>
        </p:spPr>
      </p:sp>
      <p:sp>
        <p:nvSpPr>
          <p:cNvPr name="AutoShape 39" id="39"/>
          <p:cNvSpPr/>
          <p:nvPr/>
        </p:nvSpPr>
        <p:spPr>
          <a:xfrm>
            <a:off x="14815399" y="4504844"/>
            <a:ext cx="0" cy="664579"/>
          </a:xfrm>
          <a:prstGeom prst="line">
            <a:avLst/>
          </a:prstGeom>
          <a:ln cap="flat" w="38100">
            <a:solidFill>
              <a:srgbClr val="000000"/>
            </a:solidFill>
            <a:prstDash val="solid"/>
            <a:headEnd type="none" len="sm" w="sm"/>
            <a:tailEnd type="arrow" len="sm" w="med"/>
          </a:ln>
        </p:spPr>
      </p:sp>
      <p:sp>
        <p:nvSpPr>
          <p:cNvPr name="Freeform 40" id="40"/>
          <p:cNvSpPr/>
          <p:nvPr/>
        </p:nvSpPr>
        <p:spPr>
          <a:xfrm flipH="false" flipV="false" rot="0">
            <a:off x="12454385" y="266839"/>
            <a:ext cx="1170097" cy="1187368"/>
          </a:xfrm>
          <a:custGeom>
            <a:avLst/>
            <a:gdLst/>
            <a:ahLst/>
            <a:cxnLst/>
            <a:rect r="r" b="b" t="t" l="l"/>
            <a:pathLst>
              <a:path h="1187368" w="1170097">
                <a:moveTo>
                  <a:pt x="0" y="0"/>
                </a:moveTo>
                <a:lnTo>
                  <a:pt x="1170098" y="0"/>
                </a:lnTo>
                <a:lnTo>
                  <a:pt x="1170098" y="1187369"/>
                </a:lnTo>
                <a:lnTo>
                  <a:pt x="0" y="1187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1" id="41"/>
          <p:cNvSpPr txBox="true"/>
          <p:nvPr/>
        </p:nvSpPr>
        <p:spPr>
          <a:xfrm rot="0">
            <a:off x="2933293" y="430152"/>
            <a:ext cx="12421413" cy="908368"/>
          </a:xfrm>
          <a:prstGeom prst="rect">
            <a:avLst/>
          </a:prstGeom>
        </p:spPr>
        <p:txBody>
          <a:bodyPr anchor="t" rtlCol="false" tIns="0" lIns="0" bIns="0" rIns="0">
            <a:spAutoFit/>
          </a:bodyPr>
          <a:lstStyle/>
          <a:p>
            <a:pPr algn="ctr" marL="0" indent="0" lvl="0">
              <a:lnSpc>
                <a:spcPts val="6902"/>
              </a:lnSpc>
            </a:pPr>
            <a:r>
              <a:rPr lang="en-US" sz="6275">
                <a:solidFill>
                  <a:srgbClr val="A86D3A"/>
                </a:solidFill>
                <a:latin typeface="Ovo"/>
                <a:ea typeface="Ovo"/>
                <a:cs typeface="Ovo"/>
                <a:sym typeface="Ovo"/>
              </a:rPr>
              <a:t>P</a:t>
            </a:r>
            <a:r>
              <a:rPr lang="en-US" sz="6275">
                <a:solidFill>
                  <a:srgbClr val="A86D3A"/>
                </a:solidFill>
                <a:latin typeface="Ovo"/>
                <a:ea typeface="Ovo"/>
                <a:cs typeface="Ovo"/>
                <a:sym typeface="Ovo"/>
              </a:rPr>
              <a:t>roposed Method</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009756" y="1916174"/>
            <a:ext cx="8268488" cy="1324088"/>
            <a:chOff x="0" y="0"/>
            <a:chExt cx="2177709" cy="348731"/>
          </a:xfrm>
        </p:grpSpPr>
        <p:sp>
          <p:nvSpPr>
            <p:cNvPr name="Freeform 3" id="3"/>
            <p:cNvSpPr/>
            <p:nvPr/>
          </p:nvSpPr>
          <p:spPr>
            <a:xfrm flipH="false" flipV="false" rot="0">
              <a:off x="0" y="0"/>
              <a:ext cx="2177709" cy="348731"/>
            </a:xfrm>
            <a:custGeom>
              <a:avLst/>
              <a:gdLst/>
              <a:ahLst/>
              <a:cxnLst/>
              <a:rect r="r" b="b" t="t" l="l"/>
              <a:pathLst>
                <a:path h="348731" w="2177709">
                  <a:moveTo>
                    <a:pt x="20599" y="0"/>
                  </a:moveTo>
                  <a:lnTo>
                    <a:pt x="2157110" y="0"/>
                  </a:lnTo>
                  <a:cubicBezTo>
                    <a:pt x="2168486" y="0"/>
                    <a:pt x="2177709" y="9222"/>
                    <a:pt x="2177709" y="20599"/>
                  </a:cubicBezTo>
                  <a:lnTo>
                    <a:pt x="2177709" y="328132"/>
                  </a:lnTo>
                  <a:cubicBezTo>
                    <a:pt x="2177709" y="333595"/>
                    <a:pt x="2175539" y="338835"/>
                    <a:pt x="2171675" y="342698"/>
                  </a:cubicBezTo>
                  <a:cubicBezTo>
                    <a:pt x="2167812" y="346561"/>
                    <a:pt x="2162573" y="348731"/>
                    <a:pt x="2157110" y="348731"/>
                  </a:cubicBezTo>
                  <a:lnTo>
                    <a:pt x="20599" y="348731"/>
                  </a:lnTo>
                  <a:cubicBezTo>
                    <a:pt x="9222" y="348731"/>
                    <a:pt x="0" y="339509"/>
                    <a:pt x="0" y="328132"/>
                  </a:cubicBezTo>
                  <a:lnTo>
                    <a:pt x="0" y="20599"/>
                  </a:lnTo>
                  <a:cubicBezTo>
                    <a:pt x="0" y="9222"/>
                    <a:pt x="9222" y="0"/>
                    <a:pt x="20599" y="0"/>
                  </a:cubicBezTo>
                  <a:close/>
                </a:path>
              </a:pathLst>
            </a:custGeom>
            <a:solidFill>
              <a:srgbClr val="A86D3A"/>
            </a:solidFill>
            <a:ln w="38100" cap="rnd">
              <a:solidFill>
                <a:srgbClr val="000000"/>
              </a:solidFill>
              <a:prstDash val="solid"/>
              <a:round/>
            </a:ln>
          </p:spPr>
        </p:sp>
        <p:sp>
          <p:nvSpPr>
            <p:cNvPr name="TextBox 4" id="4"/>
            <p:cNvSpPr txBox="true"/>
            <p:nvPr/>
          </p:nvSpPr>
          <p:spPr>
            <a:xfrm>
              <a:off x="0" y="-95250"/>
              <a:ext cx="2177709" cy="443981"/>
            </a:xfrm>
            <a:prstGeom prst="rect">
              <a:avLst/>
            </a:prstGeom>
          </p:spPr>
          <p:txBody>
            <a:bodyPr anchor="ctr" rtlCol="false" tIns="50800" lIns="50800" bIns="50800" rIns="50800"/>
            <a:lstStyle/>
            <a:p>
              <a:pPr algn="ctr">
                <a:lnSpc>
                  <a:spcPts val="5319"/>
                </a:lnSpc>
              </a:pPr>
              <a:r>
                <a:rPr lang="en-US" sz="3799">
                  <a:solidFill>
                    <a:srgbClr val="FFFFFF"/>
                  </a:solidFill>
                  <a:latin typeface="Ovo"/>
                  <a:ea typeface="Ovo"/>
                  <a:cs typeface="Ovo"/>
                  <a:sym typeface="Ovo"/>
                </a:rPr>
                <a:t>Backbone → ResNet 101</a:t>
              </a:r>
            </a:p>
          </p:txBody>
        </p:sp>
      </p:grpSp>
      <p:sp>
        <p:nvSpPr>
          <p:cNvPr name="TextBox 5" id="5"/>
          <p:cNvSpPr txBox="true"/>
          <p:nvPr/>
        </p:nvSpPr>
        <p:spPr>
          <a:xfrm rot="0">
            <a:off x="2933293" y="598329"/>
            <a:ext cx="12421413" cy="908368"/>
          </a:xfrm>
          <a:prstGeom prst="rect">
            <a:avLst/>
          </a:prstGeom>
        </p:spPr>
        <p:txBody>
          <a:bodyPr anchor="t" rtlCol="false" tIns="0" lIns="0" bIns="0" rIns="0">
            <a:spAutoFit/>
          </a:bodyPr>
          <a:lstStyle/>
          <a:p>
            <a:pPr algn="ctr" marL="0" indent="0" lvl="0">
              <a:lnSpc>
                <a:spcPts val="6902"/>
              </a:lnSpc>
            </a:pPr>
            <a:r>
              <a:rPr lang="en-US" sz="6275">
                <a:solidFill>
                  <a:srgbClr val="A86D3A"/>
                </a:solidFill>
                <a:latin typeface="Ovo"/>
                <a:ea typeface="Ovo"/>
                <a:cs typeface="Ovo"/>
                <a:sym typeface="Ovo"/>
              </a:rPr>
              <a:t>Architecture</a:t>
            </a:r>
          </a:p>
        </p:txBody>
      </p:sp>
      <p:grpSp>
        <p:nvGrpSpPr>
          <p:cNvPr name="Group 6" id="6"/>
          <p:cNvGrpSpPr/>
          <p:nvPr/>
        </p:nvGrpSpPr>
        <p:grpSpPr>
          <a:xfrm rot="0">
            <a:off x="5009756" y="3819412"/>
            <a:ext cx="8268488" cy="1324088"/>
            <a:chOff x="0" y="0"/>
            <a:chExt cx="2177709" cy="348731"/>
          </a:xfrm>
        </p:grpSpPr>
        <p:sp>
          <p:nvSpPr>
            <p:cNvPr name="Freeform 7" id="7"/>
            <p:cNvSpPr/>
            <p:nvPr/>
          </p:nvSpPr>
          <p:spPr>
            <a:xfrm flipH="false" flipV="false" rot="0">
              <a:off x="0" y="0"/>
              <a:ext cx="2177709" cy="348731"/>
            </a:xfrm>
            <a:custGeom>
              <a:avLst/>
              <a:gdLst/>
              <a:ahLst/>
              <a:cxnLst/>
              <a:rect r="r" b="b" t="t" l="l"/>
              <a:pathLst>
                <a:path h="348731" w="2177709">
                  <a:moveTo>
                    <a:pt x="20599" y="0"/>
                  </a:moveTo>
                  <a:lnTo>
                    <a:pt x="2157110" y="0"/>
                  </a:lnTo>
                  <a:cubicBezTo>
                    <a:pt x="2168486" y="0"/>
                    <a:pt x="2177709" y="9222"/>
                    <a:pt x="2177709" y="20599"/>
                  </a:cubicBezTo>
                  <a:lnTo>
                    <a:pt x="2177709" y="328132"/>
                  </a:lnTo>
                  <a:cubicBezTo>
                    <a:pt x="2177709" y="333595"/>
                    <a:pt x="2175539" y="338835"/>
                    <a:pt x="2171675" y="342698"/>
                  </a:cubicBezTo>
                  <a:cubicBezTo>
                    <a:pt x="2167812" y="346561"/>
                    <a:pt x="2162573" y="348731"/>
                    <a:pt x="2157110" y="348731"/>
                  </a:cubicBezTo>
                  <a:lnTo>
                    <a:pt x="20599" y="348731"/>
                  </a:lnTo>
                  <a:cubicBezTo>
                    <a:pt x="9222" y="348731"/>
                    <a:pt x="0" y="339509"/>
                    <a:pt x="0" y="328132"/>
                  </a:cubicBezTo>
                  <a:lnTo>
                    <a:pt x="0" y="20599"/>
                  </a:lnTo>
                  <a:cubicBezTo>
                    <a:pt x="0" y="9222"/>
                    <a:pt x="9222" y="0"/>
                    <a:pt x="20599" y="0"/>
                  </a:cubicBezTo>
                  <a:close/>
                </a:path>
              </a:pathLst>
            </a:custGeom>
            <a:solidFill>
              <a:srgbClr val="A86D3A"/>
            </a:solidFill>
            <a:ln w="38100" cap="rnd">
              <a:solidFill>
                <a:srgbClr val="000000"/>
              </a:solidFill>
              <a:prstDash val="solid"/>
              <a:round/>
            </a:ln>
          </p:spPr>
        </p:sp>
        <p:sp>
          <p:nvSpPr>
            <p:cNvPr name="TextBox 8" id="8"/>
            <p:cNvSpPr txBox="true"/>
            <p:nvPr/>
          </p:nvSpPr>
          <p:spPr>
            <a:xfrm>
              <a:off x="0" y="-76200"/>
              <a:ext cx="2177709" cy="424931"/>
            </a:xfrm>
            <a:prstGeom prst="rect">
              <a:avLst/>
            </a:prstGeom>
          </p:spPr>
          <p:txBody>
            <a:bodyPr anchor="ctr" rtlCol="false" tIns="50800" lIns="50800" bIns="50800" rIns="50800"/>
            <a:lstStyle/>
            <a:p>
              <a:pPr algn="ctr">
                <a:lnSpc>
                  <a:spcPts val="5039"/>
                </a:lnSpc>
              </a:pPr>
              <a:r>
                <a:rPr lang="en-US" sz="3599">
                  <a:solidFill>
                    <a:srgbClr val="FFFFFF"/>
                  </a:solidFill>
                  <a:latin typeface="Ovo"/>
                  <a:ea typeface="Ovo"/>
                  <a:cs typeface="Ovo"/>
                  <a:sym typeface="Ovo"/>
                </a:rPr>
                <a:t>ASPP (Atrous Spacial Pyramid Pooling)</a:t>
              </a:r>
            </a:p>
          </p:txBody>
        </p:sp>
      </p:grpSp>
      <p:grpSp>
        <p:nvGrpSpPr>
          <p:cNvPr name="Group 9" id="9"/>
          <p:cNvGrpSpPr/>
          <p:nvPr/>
        </p:nvGrpSpPr>
        <p:grpSpPr>
          <a:xfrm rot="0">
            <a:off x="5009756" y="5722650"/>
            <a:ext cx="8268488" cy="1324088"/>
            <a:chOff x="0" y="0"/>
            <a:chExt cx="2177709" cy="348731"/>
          </a:xfrm>
        </p:grpSpPr>
        <p:sp>
          <p:nvSpPr>
            <p:cNvPr name="Freeform 10" id="10"/>
            <p:cNvSpPr/>
            <p:nvPr/>
          </p:nvSpPr>
          <p:spPr>
            <a:xfrm flipH="false" flipV="false" rot="0">
              <a:off x="0" y="0"/>
              <a:ext cx="2177709" cy="348731"/>
            </a:xfrm>
            <a:custGeom>
              <a:avLst/>
              <a:gdLst/>
              <a:ahLst/>
              <a:cxnLst/>
              <a:rect r="r" b="b" t="t" l="l"/>
              <a:pathLst>
                <a:path h="348731" w="2177709">
                  <a:moveTo>
                    <a:pt x="20599" y="0"/>
                  </a:moveTo>
                  <a:lnTo>
                    <a:pt x="2157110" y="0"/>
                  </a:lnTo>
                  <a:cubicBezTo>
                    <a:pt x="2168486" y="0"/>
                    <a:pt x="2177709" y="9222"/>
                    <a:pt x="2177709" y="20599"/>
                  </a:cubicBezTo>
                  <a:lnTo>
                    <a:pt x="2177709" y="328132"/>
                  </a:lnTo>
                  <a:cubicBezTo>
                    <a:pt x="2177709" y="333595"/>
                    <a:pt x="2175539" y="338835"/>
                    <a:pt x="2171675" y="342698"/>
                  </a:cubicBezTo>
                  <a:cubicBezTo>
                    <a:pt x="2167812" y="346561"/>
                    <a:pt x="2162573" y="348731"/>
                    <a:pt x="2157110" y="348731"/>
                  </a:cubicBezTo>
                  <a:lnTo>
                    <a:pt x="20599" y="348731"/>
                  </a:lnTo>
                  <a:cubicBezTo>
                    <a:pt x="9222" y="348731"/>
                    <a:pt x="0" y="339509"/>
                    <a:pt x="0" y="328132"/>
                  </a:cubicBezTo>
                  <a:lnTo>
                    <a:pt x="0" y="20599"/>
                  </a:lnTo>
                  <a:cubicBezTo>
                    <a:pt x="0" y="9222"/>
                    <a:pt x="9222" y="0"/>
                    <a:pt x="20599" y="0"/>
                  </a:cubicBezTo>
                  <a:close/>
                </a:path>
              </a:pathLst>
            </a:custGeom>
            <a:solidFill>
              <a:srgbClr val="A86D3A"/>
            </a:solidFill>
            <a:ln w="38100" cap="rnd">
              <a:solidFill>
                <a:srgbClr val="000000"/>
              </a:solidFill>
              <a:prstDash val="solid"/>
              <a:round/>
            </a:ln>
          </p:spPr>
        </p:sp>
        <p:sp>
          <p:nvSpPr>
            <p:cNvPr name="TextBox 11" id="11"/>
            <p:cNvSpPr txBox="true"/>
            <p:nvPr/>
          </p:nvSpPr>
          <p:spPr>
            <a:xfrm>
              <a:off x="0" y="-95250"/>
              <a:ext cx="2177709" cy="443981"/>
            </a:xfrm>
            <a:prstGeom prst="rect">
              <a:avLst/>
            </a:prstGeom>
          </p:spPr>
          <p:txBody>
            <a:bodyPr anchor="ctr" rtlCol="false" tIns="50800" lIns="50800" bIns="50800" rIns="50800"/>
            <a:lstStyle/>
            <a:p>
              <a:pPr algn="ctr">
                <a:lnSpc>
                  <a:spcPts val="5319"/>
                </a:lnSpc>
              </a:pPr>
              <a:r>
                <a:rPr lang="en-US" sz="3799">
                  <a:solidFill>
                    <a:srgbClr val="FFFFFF"/>
                  </a:solidFill>
                  <a:latin typeface="Ovo"/>
                  <a:ea typeface="Ovo"/>
                  <a:cs typeface="Ovo"/>
                  <a:sym typeface="Ovo"/>
                </a:rPr>
                <a:t>Decoder</a:t>
              </a:r>
            </a:p>
          </p:txBody>
        </p:sp>
      </p:grpSp>
      <p:grpSp>
        <p:nvGrpSpPr>
          <p:cNvPr name="Group 12" id="12"/>
          <p:cNvGrpSpPr/>
          <p:nvPr/>
        </p:nvGrpSpPr>
        <p:grpSpPr>
          <a:xfrm rot="0">
            <a:off x="5009756" y="7625888"/>
            <a:ext cx="8268488" cy="1324088"/>
            <a:chOff x="0" y="0"/>
            <a:chExt cx="2177709" cy="348731"/>
          </a:xfrm>
        </p:grpSpPr>
        <p:sp>
          <p:nvSpPr>
            <p:cNvPr name="Freeform 13" id="13"/>
            <p:cNvSpPr/>
            <p:nvPr/>
          </p:nvSpPr>
          <p:spPr>
            <a:xfrm flipH="false" flipV="false" rot="0">
              <a:off x="0" y="0"/>
              <a:ext cx="2177709" cy="348731"/>
            </a:xfrm>
            <a:custGeom>
              <a:avLst/>
              <a:gdLst/>
              <a:ahLst/>
              <a:cxnLst/>
              <a:rect r="r" b="b" t="t" l="l"/>
              <a:pathLst>
                <a:path h="348731" w="2177709">
                  <a:moveTo>
                    <a:pt x="20599" y="0"/>
                  </a:moveTo>
                  <a:lnTo>
                    <a:pt x="2157110" y="0"/>
                  </a:lnTo>
                  <a:cubicBezTo>
                    <a:pt x="2168486" y="0"/>
                    <a:pt x="2177709" y="9222"/>
                    <a:pt x="2177709" y="20599"/>
                  </a:cubicBezTo>
                  <a:lnTo>
                    <a:pt x="2177709" y="328132"/>
                  </a:lnTo>
                  <a:cubicBezTo>
                    <a:pt x="2177709" y="333595"/>
                    <a:pt x="2175539" y="338835"/>
                    <a:pt x="2171675" y="342698"/>
                  </a:cubicBezTo>
                  <a:cubicBezTo>
                    <a:pt x="2167812" y="346561"/>
                    <a:pt x="2162573" y="348731"/>
                    <a:pt x="2157110" y="348731"/>
                  </a:cubicBezTo>
                  <a:lnTo>
                    <a:pt x="20599" y="348731"/>
                  </a:lnTo>
                  <a:cubicBezTo>
                    <a:pt x="9222" y="348731"/>
                    <a:pt x="0" y="339509"/>
                    <a:pt x="0" y="328132"/>
                  </a:cubicBezTo>
                  <a:lnTo>
                    <a:pt x="0" y="20599"/>
                  </a:lnTo>
                  <a:cubicBezTo>
                    <a:pt x="0" y="9222"/>
                    <a:pt x="9222" y="0"/>
                    <a:pt x="20599" y="0"/>
                  </a:cubicBezTo>
                  <a:close/>
                </a:path>
              </a:pathLst>
            </a:custGeom>
            <a:solidFill>
              <a:srgbClr val="A86D3A"/>
            </a:solidFill>
            <a:ln w="38100" cap="rnd">
              <a:solidFill>
                <a:srgbClr val="000000"/>
              </a:solidFill>
              <a:prstDash val="solid"/>
              <a:round/>
            </a:ln>
          </p:spPr>
        </p:sp>
        <p:sp>
          <p:nvSpPr>
            <p:cNvPr name="TextBox 14" id="14"/>
            <p:cNvSpPr txBox="true"/>
            <p:nvPr/>
          </p:nvSpPr>
          <p:spPr>
            <a:xfrm>
              <a:off x="0" y="-95250"/>
              <a:ext cx="2177709" cy="443981"/>
            </a:xfrm>
            <a:prstGeom prst="rect">
              <a:avLst/>
            </a:prstGeom>
          </p:spPr>
          <p:txBody>
            <a:bodyPr anchor="ctr" rtlCol="false" tIns="50800" lIns="50800" bIns="50800" rIns="50800"/>
            <a:lstStyle/>
            <a:p>
              <a:pPr algn="ctr">
                <a:lnSpc>
                  <a:spcPts val="5319"/>
                </a:lnSpc>
              </a:pPr>
              <a:r>
                <a:rPr lang="en-US" sz="3799">
                  <a:solidFill>
                    <a:srgbClr val="FFFFFF"/>
                  </a:solidFill>
                  <a:latin typeface="Ovo"/>
                  <a:ea typeface="Ovo"/>
                  <a:cs typeface="Ovo"/>
                  <a:sym typeface="Ovo"/>
                </a:rPr>
                <a:t>Segmentation map</a:t>
              </a:r>
            </a:p>
          </p:txBody>
        </p:sp>
      </p:grpSp>
      <p:sp>
        <p:nvSpPr>
          <p:cNvPr name="AutoShape 15" id="15"/>
          <p:cNvSpPr/>
          <p:nvPr/>
        </p:nvSpPr>
        <p:spPr>
          <a:xfrm flipH="true">
            <a:off x="9073392" y="3240262"/>
            <a:ext cx="70608" cy="633553"/>
          </a:xfrm>
          <a:prstGeom prst="line">
            <a:avLst/>
          </a:prstGeom>
          <a:ln cap="flat" w="38100">
            <a:solidFill>
              <a:srgbClr val="000000"/>
            </a:solidFill>
            <a:prstDash val="solid"/>
            <a:headEnd type="none" len="sm" w="sm"/>
            <a:tailEnd type="arrow" len="sm" w="med"/>
          </a:ln>
        </p:spPr>
      </p:sp>
      <p:sp>
        <p:nvSpPr>
          <p:cNvPr name="AutoShape 16" id="16"/>
          <p:cNvSpPr/>
          <p:nvPr/>
        </p:nvSpPr>
        <p:spPr>
          <a:xfrm flipH="true">
            <a:off x="8992584" y="5143500"/>
            <a:ext cx="151416" cy="515167"/>
          </a:xfrm>
          <a:prstGeom prst="line">
            <a:avLst/>
          </a:prstGeom>
          <a:ln cap="flat" w="38100">
            <a:solidFill>
              <a:srgbClr val="000000"/>
            </a:solidFill>
            <a:prstDash val="solid"/>
            <a:headEnd type="none" len="sm" w="sm"/>
            <a:tailEnd type="arrow" len="sm" w="med"/>
          </a:ln>
        </p:spPr>
      </p:sp>
      <p:sp>
        <p:nvSpPr>
          <p:cNvPr name="AutoShape 17" id="17"/>
          <p:cNvSpPr/>
          <p:nvPr/>
        </p:nvSpPr>
        <p:spPr>
          <a:xfrm>
            <a:off x="9144000" y="7046738"/>
            <a:ext cx="55880" cy="579150"/>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3231193"/>
            <a:ext cx="9868603" cy="4451985"/>
          </a:xfrm>
          <a:prstGeom prst="rect">
            <a:avLst/>
          </a:prstGeom>
        </p:spPr>
        <p:txBody>
          <a:bodyPr anchor="t" rtlCol="false" tIns="0" lIns="0" bIns="0" rIns="0">
            <a:spAutoFit/>
          </a:bodyPr>
          <a:lstStyle/>
          <a:p>
            <a:pPr algn="l">
              <a:lnSpc>
                <a:spcPts val="5040"/>
              </a:lnSpc>
              <a:spcBef>
                <a:spcPct val="0"/>
              </a:spcBef>
            </a:pPr>
            <a:r>
              <a:rPr lang="en-US" sz="3600">
                <a:solidFill>
                  <a:srgbClr val="000000"/>
                </a:solidFill>
                <a:latin typeface="Ovo"/>
                <a:ea typeface="Ovo"/>
                <a:cs typeface="Ovo"/>
                <a:sym typeface="Ovo"/>
              </a:rPr>
              <a:t>Th</a:t>
            </a:r>
            <a:r>
              <a:rPr lang="en-US" sz="3600">
                <a:solidFill>
                  <a:srgbClr val="000000"/>
                </a:solidFill>
                <a:latin typeface="Ovo"/>
                <a:ea typeface="Ovo"/>
                <a:cs typeface="Ovo"/>
                <a:sym typeface="Ovo"/>
              </a:rPr>
              <a:t>e dataset used for training is LostAndFound. It is a dataset designed for anomaly detection in autonomous driving, specifically focused on detecting small, unexpected obstacles on the road. Its images were preprocessed, so the resulting masks are made of 2 classes: normal and anomaly.</a:t>
            </a:r>
          </a:p>
        </p:txBody>
      </p:sp>
      <p:sp>
        <p:nvSpPr>
          <p:cNvPr name="TextBox 3" id="3"/>
          <p:cNvSpPr txBox="true"/>
          <p:nvPr/>
        </p:nvSpPr>
        <p:spPr>
          <a:xfrm rot="0">
            <a:off x="1028700" y="1085850"/>
            <a:ext cx="13422789" cy="972185"/>
          </a:xfrm>
          <a:prstGeom prst="rect">
            <a:avLst/>
          </a:prstGeom>
        </p:spPr>
        <p:txBody>
          <a:bodyPr anchor="t" rtlCol="false" tIns="0" lIns="0" bIns="0" rIns="0">
            <a:spAutoFit/>
          </a:bodyPr>
          <a:lstStyle/>
          <a:p>
            <a:pPr algn="l" marL="0" indent="0" lvl="0">
              <a:lnSpc>
                <a:spcPts val="7480"/>
              </a:lnSpc>
            </a:pPr>
            <a:r>
              <a:rPr lang="en-US" sz="6800">
                <a:solidFill>
                  <a:srgbClr val="A86D3A"/>
                </a:solidFill>
                <a:latin typeface="Ovo"/>
                <a:ea typeface="Ovo"/>
                <a:cs typeface="Ovo"/>
                <a:sym typeface="Ovo"/>
              </a:rPr>
              <a:t>Dataset </a:t>
            </a:r>
          </a:p>
        </p:txBody>
      </p:sp>
      <p:grpSp>
        <p:nvGrpSpPr>
          <p:cNvPr name="Group 4" id="4"/>
          <p:cNvGrpSpPr/>
          <p:nvPr/>
        </p:nvGrpSpPr>
        <p:grpSpPr>
          <a:xfrm rot="0">
            <a:off x="12571584" y="2589884"/>
            <a:ext cx="3759810" cy="5107231"/>
            <a:chOff x="0" y="0"/>
            <a:chExt cx="5013081" cy="6809642"/>
          </a:xfrm>
        </p:grpSpPr>
        <p:grpSp>
          <p:nvGrpSpPr>
            <p:cNvPr name="Group 5" id="5"/>
            <p:cNvGrpSpPr/>
            <p:nvPr/>
          </p:nvGrpSpPr>
          <p:grpSpPr>
            <a:xfrm rot="0">
              <a:off x="0" y="0"/>
              <a:ext cx="5013081" cy="6809642"/>
              <a:chOff x="0" y="0"/>
              <a:chExt cx="990238" cy="1345114"/>
            </a:xfrm>
          </p:grpSpPr>
          <p:sp>
            <p:nvSpPr>
              <p:cNvPr name="Freeform 6" id="6"/>
              <p:cNvSpPr/>
              <p:nvPr/>
            </p:nvSpPr>
            <p:spPr>
              <a:xfrm flipH="false" flipV="false" rot="0">
                <a:off x="0" y="0"/>
                <a:ext cx="990238" cy="1345114"/>
              </a:xfrm>
              <a:custGeom>
                <a:avLst/>
                <a:gdLst/>
                <a:ahLst/>
                <a:cxnLst/>
                <a:rect r="r" b="b" t="t" l="l"/>
                <a:pathLst>
                  <a:path h="1345114" w="990238">
                    <a:moveTo>
                      <a:pt x="105015" y="0"/>
                    </a:moveTo>
                    <a:lnTo>
                      <a:pt x="885223" y="0"/>
                    </a:lnTo>
                    <a:cubicBezTo>
                      <a:pt x="913074" y="0"/>
                      <a:pt x="939786" y="11064"/>
                      <a:pt x="959480" y="30758"/>
                    </a:cubicBezTo>
                    <a:cubicBezTo>
                      <a:pt x="979174" y="50452"/>
                      <a:pt x="990238" y="77164"/>
                      <a:pt x="990238" y="105015"/>
                    </a:cubicBezTo>
                    <a:lnTo>
                      <a:pt x="990238" y="1240099"/>
                    </a:lnTo>
                    <a:cubicBezTo>
                      <a:pt x="990238" y="1267951"/>
                      <a:pt x="979174" y="1294662"/>
                      <a:pt x="959480" y="1314356"/>
                    </a:cubicBezTo>
                    <a:cubicBezTo>
                      <a:pt x="939786" y="1334050"/>
                      <a:pt x="913074" y="1345114"/>
                      <a:pt x="885223" y="1345114"/>
                    </a:cubicBezTo>
                    <a:lnTo>
                      <a:pt x="105015" y="1345114"/>
                    </a:lnTo>
                    <a:cubicBezTo>
                      <a:pt x="77164" y="1345114"/>
                      <a:pt x="50452" y="1334050"/>
                      <a:pt x="30758" y="1314356"/>
                    </a:cubicBezTo>
                    <a:cubicBezTo>
                      <a:pt x="11064" y="1294662"/>
                      <a:pt x="0" y="1267951"/>
                      <a:pt x="0" y="1240099"/>
                    </a:cubicBezTo>
                    <a:lnTo>
                      <a:pt x="0" y="105015"/>
                    </a:lnTo>
                    <a:cubicBezTo>
                      <a:pt x="0" y="77164"/>
                      <a:pt x="11064" y="50452"/>
                      <a:pt x="30758" y="30758"/>
                    </a:cubicBezTo>
                    <a:cubicBezTo>
                      <a:pt x="50452" y="11064"/>
                      <a:pt x="77164" y="0"/>
                      <a:pt x="105015" y="0"/>
                    </a:cubicBezTo>
                    <a:close/>
                  </a:path>
                </a:pathLst>
              </a:custGeom>
              <a:solidFill>
                <a:srgbClr val="000000">
                  <a:alpha val="0"/>
                </a:srgbClr>
              </a:solidFill>
              <a:ln w="38100" cap="rnd">
                <a:solidFill>
                  <a:srgbClr val="000000"/>
                </a:solidFill>
                <a:prstDash val="solid"/>
                <a:round/>
              </a:ln>
            </p:spPr>
          </p:sp>
          <p:sp>
            <p:nvSpPr>
              <p:cNvPr name="TextBox 7" id="7"/>
              <p:cNvSpPr txBox="true"/>
              <p:nvPr/>
            </p:nvSpPr>
            <p:spPr>
              <a:xfrm>
                <a:off x="0" y="-57150"/>
                <a:ext cx="990238" cy="1402264"/>
              </a:xfrm>
              <a:prstGeom prst="rect">
                <a:avLst/>
              </a:prstGeom>
            </p:spPr>
            <p:txBody>
              <a:bodyPr anchor="ctr" rtlCol="false" tIns="50800" lIns="50800" bIns="50800" rIns="50800"/>
              <a:lstStyle/>
              <a:p>
                <a:pPr algn="ctr">
                  <a:lnSpc>
                    <a:spcPts val="3499"/>
                  </a:lnSpc>
                </a:pPr>
              </a:p>
            </p:txBody>
          </p:sp>
        </p:grpSp>
        <p:sp>
          <p:nvSpPr>
            <p:cNvPr name="TextBox 8" id="8"/>
            <p:cNvSpPr txBox="true"/>
            <p:nvPr/>
          </p:nvSpPr>
          <p:spPr>
            <a:xfrm rot="0">
              <a:off x="317637" y="184736"/>
              <a:ext cx="4280853" cy="6354444"/>
            </a:xfrm>
            <a:prstGeom prst="rect">
              <a:avLst/>
            </a:prstGeom>
          </p:spPr>
          <p:txBody>
            <a:bodyPr anchor="t" rtlCol="false" tIns="0" lIns="0" bIns="0" rIns="0">
              <a:spAutoFit/>
            </a:bodyPr>
            <a:lstStyle/>
            <a:p>
              <a:pPr algn="ctr">
                <a:lnSpc>
                  <a:spcPts val="5460"/>
                </a:lnSpc>
              </a:pPr>
              <a:r>
                <a:rPr lang="en-US" sz="3900">
                  <a:solidFill>
                    <a:srgbClr val="000000"/>
                  </a:solidFill>
                  <a:latin typeface="Ovo"/>
                  <a:ea typeface="Ovo"/>
                  <a:cs typeface="Ovo"/>
                  <a:sym typeface="Ovo"/>
                </a:rPr>
                <a:t>lostandfound:</a:t>
              </a:r>
            </a:p>
            <a:p>
              <a:pPr algn="l" marL="842016" indent="-421008" lvl="1">
                <a:lnSpc>
                  <a:spcPts val="5460"/>
                </a:lnSpc>
                <a:buFont typeface="Arial"/>
                <a:buChar char="•"/>
              </a:pPr>
              <a:r>
                <a:rPr lang="en-US" sz="3900">
                  <a:solidFill>
                    <a:srgbClr val="000000"/>
                  </a:solidFill>
                  <a:latin typeface="Ovo"/>
                  <a:ea typeface="Ovo"/>
                  <a:cs typeface="Ovo"/>
                  <a:sym typeface="Ovo"/>
                </a:rPr>
                <a:t>train</a:t>
              </a:r>
            </a:p>
            <a:p>
              <a:pPr algn="l" marL="1684033" indent="-561344" lvl="2">
                <a:lnSpc>
                  <a:spcPts val="5460"/>
                </a:lnSpc>
                <a:buFont typeface="Arial"/>
                <a:buChar char="⚬"/>
              </a:pPr>
              <a:r>
                <a:rPr lang="en-US" sz="3900">
                  <a:solidFill>
                    <a:srgbClr val="000000"/>
                  </a:solidFill>
                  <a:latin typeface="Ovo"/>
                  <a:ea typeface="Ovo"/>
                  <a:cs typeface="Ovo"/>
                  <a:sym typeface="Ovo"/>
                </a:rPr>
                <a:t>images</a:t>
              </a:r>
            </a:p>
            <a:p>
              <a:pPr algn="l" marL="1684033" indent="-561344" lvl="2">
                <a:lnSpc>
                  <a:spcPts val="5460"/>
                </a:lnSpc>
                <a:buFont typeface="Arial"/>
                <a:buChar char="⚬"/>
              </a:pPr>
              <a:r>
                <a:rPr lang="en-US" sz="3900">
                  <a:solidFill>
                    <a:srgbClr val="000000"/>
                  </a:solidFill>
                  <a:latin typeface="Ovo"/>
                  <a:ea typeface="Ovo"/>
                  <a:cs typeface="Ovo"/>
                  <a:sym typeface="Ovo"/>
                </a:rPr>
                <a:t>masks</a:t>
              </a:r>
            </a:p>
            <a:p>
              <a:pPr algn="l" marL="842016" indent="-421008" lvl="1">
                <a:lnSpc>
                  <a:spcPts val="5460"/>
                </a:lnSpc>
                <a:buFont typeface="Arial"/>
                <a:buChar char="•"/>
              </a:pPr>
              <a:r>
                <a:rPr lang="en-US" sz="3900">
                  <a:solidFill>
                    <a:srgbClr val="000000"/>
                  </a:solidFill>
                  <a:latin typeface="Ovo"/>
                  <a:ea typeface="Ovo"/>
                  <a:cs typeface="Ovo"/>
                  <a:sym typeface="Ovo"/>
                </a:rPr>
                <a:t>test</a:t>
              </a:r>
            </a:p>
            <a:p>
              <a:pPr algn="l" marL="1684033" indent="-561344" lvl="2">
                <a:lnSpc>
                  <a:spcPts val="5460"/>
                </a:lnSpc>
                <a:buFont typeface="Arial"/>
                <a:buChar char="⚬"/>
              </a:pPr>
              <a:r>
                <a:rPr lang="en-US" sz="3900">
                  <a:solidFill>
                    <a:srgbClr val="000000"/>
                  </a:solidFill>
                  <a:latin typeface="Ovo"/>
                  <a:ea typeface="Ovo"/>
                  <a:cs typeface="Ovo"/>
                  <a:sym typeface="Ovo"/>
                </a:rPr>
                <a:t>images</a:t>
              </a:r>
            </a:p>
            <a:p>
              <a:pPr algn="l" marL="1684033" indent="-561344" lvl="2">
                <a:lnSpc>
                  <a:spcPts val="5460"/>
                </a:lnSpc>
                <a:buFont typeface="Arial"/>
                <a:buChar char="⚬"/>
              </a:pPr>
              <a:r>
                <a:rPr lang="en-US" sz="3900">
                  <a:solidFill>
                    <a:srgbClr val="000000"/>
                  </a:solidFill>
                  <a:latin typeface="Ovo"/>
                  <a:ea typeface="Ovo"/>
                  <a:cs typeface="Ovo"/>
                  <a:sym typeface="Ovo"/>
                </a:rPr>
                <a:t>masks</a:t>
              </a:r>
            </a:p>
          </p:txBody>
        </p:sp>
      </p:gr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085850"/>
            <a:ext cx="13422789" cy="972185"/>
          </a:xfrm>
          <a:prstGeom prst="rect">
            <a:avLst/>
          </a:prstGeom>
        </p:spPr>
        <p:txBody>
          <a:bodyPr anchor="t" rtlCol="false" tIns="0" lIns="0" bIns="0" rIns="0">
            <a:spAutoFit/>
          </a:bodyPr>
          <a:lstStyle/>
          <a:p>
            <a:pPr algn="l" marL="0" indent="0" lvl="0">
              <a:lnSpc>
                <a:spcPts val="7480"/>
              </a:lnSpc>
            </a:pPr>
            <a:r>
              <a:rPr lang="en-US" sz="6800">
                <a:solidFill>
                  <a:srgbClr val="A86D3A"/>
                </a:solidFill>
                <a:latin typeface="Ovo"/>
                <a:ea typeface="Ovo"/>
                <a:cs typeface="Ovo"/>
                <a:sym typeface="Ovo"/>
              </a:rPr>
              <a:t>Expe</a:t>
            </a:r>
            <a:r>
              <a:rPr lang="en-US" sz="6800">
                <a:solidFill>
                  <a:srgbClr val="A86D3A"/>
                </a:solidFill>
                <a:latin typeface="Ovo"/>
                <a:ea typeface="Ovo"/>
                <a:cs typeface="Ovo"/>
                <a:sym typeface="Ovo"/>
              </a:rPr>
              <a:t>rimental Setup</a:t>
            </a:r>
          </a:p>
        </p:txBody>
      </p:sp>
      <p:sp>
        <p:nvSpPr>
          <p:cNvPr name="TextBox 3" id="3"/>
          <p:cNvSpPr txBox="true"/>
          <p:nvPr/>
        </p:nvSpPr>
        <p:spPr>
          <a:xfrm rot="0">
            <a:off x="1028700" y="2971800"/>
            <a:ext cx="16230600" cy="5728335"/>
          </a:xfrm>
          <a:prstGeom prst="rect">
            <a:avLst/>
          </a:prstGeom>
        </p:spPr>
        <p:txBody>
          <a:bodyPr anchor="t" rtlCol="false" tIns="0" lIns="0" bIns="0" rIns="0">
            <a:spAutoFit/>
          </a:bodyPr>
          <a:lstStyle/>
          <a:p>
            <a:pPr algn="l">
              <a:lnSpc>
                <a:spcPts val="5039"/>
              </a:lnSpc>
            </a:pPr>
            <a:r>
              <a:rPr lang="en-US" sz="3599">
                <a:solidFill>
                  <a:srgbClr val="000000"/>
                </a:solidFill>
                <a:latin typeface="Ovo"/>
                <a:ea typeface="Ovo"/>
                <a:cs typeface="Ovo"/>
                <a:sym typeface="Ovo"/>
              </a:rPr>
              <a:t>Consulting the papers, we chose to use DeepLabv3plus and tune it on the LostAndFound dataset. Before implementing the tuning, there was the preprocessing phase on the dataset in order to create binary masks. </a:t>
            </a:r>
          </a:p>
          <a:p>
            <a:pPr algn="l" marL="0" indent="0" lvl="0">
              <a:lnSpc>
                <a:spcPts val="5039"/>
              </a:lnSpc>
              <a:spcBef>
                <a:spcPct val="0"/>
              </a:spcBef>
            </a:pPr>
            <a:r>
              <a:rPr lang="en-US" sz="3599">
                <a:solidFill>
                  <a:srgbClr val="000000"/>
                </a:solidFill>
                <a:latin typeface="Ovo"/>
                <a:ea typeface="Ovo"/>
                <a:cs typeface="Ovo"/>
                <a:sym typeface="Ovo"/>
              </a:rPr>
              <a:t>During the tuning phase, we realized that the suitable loss was boundary-aware (related to semantic segmantation) weighted because the classes were unbalanced. As a next step we implemented anomaly detection by verifying that the masks contained labels equal to 1 (anomalous class), verifying also the safety of the model by conformal prediction. As a final step there is evaluation with the following merics.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62654" y="571182"/>
            <a:ext cx="13422789" cy="972185"/>
          </a:xfrm>
          <a:prstGeom prst="rect">
            <a:avLst/>
          </a:prstGeom>
        </p:spPr>
        <p:txBody>
          <a:bodyPr anchor="t" rtlCol="false" tIns="0" lIns="0" bIns="0" rIns="0">
            <a:spAutoFit/>
          </a:bodyPr>
          <a:lstStyle/>
          <a:p>
            <a:pPr algn="l" marL="0" indent="0" lvl="0">
              <a:lnSpc>
                <a:spcPts val="7480"/>
              </a:lnSpc>
            </a:pPr>
            <a:r>
              <a:rPr lang="en-US" sz="6800">
                <a:solidFill>
                  <a:srgbClr val="A86D3A"/>
                </a:solidFill>
                <a:latin typeface="Ovo"/>
                <a:ea typeface="Ovo"/>
                <a:cs typeface="Ovo"/>
                <a:sym typeface="Ovo"/>
              </a:rPr>
              <a:t> Model Evaluation</a:t>
            </a:r>
          </a:p>
        </p:txBody>
      </p:sp>
      <p:sp>
        <p:nvSpPr>
          <p:cNvPr name="TextBox 3" id="3"/>
          <p:cNvSpPr txBox="true"/>
          <p:nvPr/>
        </p:nvSpPr>
        <p:spPr>
          <a:xfrm rot="0">
            <a:off x="847316" y="1839277"/>
            <a:ext cx="8980736" cy="7642860"/>
          </a:xfrm>
          <a:prstGeom prst="rect">
            <a:avLst/>
          </a:prstGeom>
        </p:spPr>
        <p:txBody>
          <a:bodyPr anchor="t" rtlCol="false" tIns="0" lIns="0" bIns="0" rIns="0">
            <a:spAutoFit/>
          </a:bodyPr>
          <a:lstStyle/>
          <a:p>
            <a:pPr algn="l">
              <a:lnSpc>
                <a:spcPts val="5039"/>
              </a:lnSpc>
            </a:pPr>
            <a:r>
              <a:rPr lang="en-US" sz="3599">
                <a:solidFill>
                  <a:srgbClr val="000000"/>
                </a:solidFill>
                <a:latin typeface="Ovo"/>
                <a:ea typeface="Ovo"/>
                <a:cs typeface="Ovo"/>
                <a:sym typeface="Ovo"/>
              </a:rPr>
              <a:t>During the tuning phase we calculated, on validation, the Overall accuracy, Mean accuracy, freqW and mean IoU, noting the difference between the mean IoU of the pre-trained and the mean IoU resulting from tuning (with a 40% difference) due to the fact that the model head train was done only on half the dataset due to computational power issues!</a:t>
            </a:r>
          </a:p>
          <a:p>
            <a:pPr algn="l" marL="0" indent="0" lvl="0">
              <a:lnSpc>
                <a:spcPts val="5039"/>
              </a:lnSpc>
              <a:spcBef>
                <a:spcPct val="0"/>
              </a:spcBef>
            </a:pPr>
            <a:r>
              <a:rPr lang="en-US" sz="3599">
                <a:solidFill>
                  <a:srgbClr val="000000"/>
                </a:solidFill>
                <a:latin typeface="Ovo"/>
                <a:ea typeface="Ovo"/>
                <a:cs typeface="Ovo"/>
                <a:sym typeface="Ovo"/>
              </a:rPr>
              <a:t>During the testing phase, we dynamically estimated the CP threshold of 0.62 and typical anomaly detection metrics.</a:t>
            </a:r>
          </a:p>
        </p:txBody>
      </p:sp>
      <p:graphicFrame>
        <p:nvGraphicFramePr>
          <p:cNvPr name="Table 4" id="4"/>
          <p:cNvGraphicFramePr>
            <a:graphicFrameLocks noGrp="true"/>
          </p:cNvGraphicFramePr>
          <p:nvPr/>
        </p:nvGraphicFramePr>
        <p:xfrm>
          <a:off x="10227843" y="804863"/>
          <a:ext cx="7315200" cy="8677275"/>
        </p:xfrm>
        <a:graphic>
          <a:graphicData uri="http://schemas.openxmlformats.org/drawingml/2006/table">
            <a:tbl>
              <a:tblPr/>
              <a:tblGrid>
                <a:gridCol w="2438400"/>
                <a:gridCol w="2438400"/>
                <a:gridCol w="2438400"/>
              </a:tblGrid>
              <a:tr h="1046675">
                <a:tc>
                  <a:txBody>
                    <a:bodyPr anchor="t" rtlCol="false"/>
                    <a:lstStyle/>
                    <a:p>
                      <a:pPr algn="ctr">
                        <a:lnSpc>
                          <a:spcPts val="3079"/>
                        </a:lnSpc>
                        <a:defRPr/>
                      </a:pPr>
                      <a:r>
                        <a:rPr lang="en-US" sz="2199">
                          <a:solidFill>
                            <a:srgbClr val="000000"/>
                          </a:solidFill>
                          <a:latin typeface="Ovo"/>
                          <a:ea typeface="Ovo"/>
                          <a:cs typeface="Ovo"/>
                          <a:sym typeface="Ovo"/>
                        </a:rPr>
                        <a:t>Metrics</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3079"/>
                        </a:lnSpc>
                        <a:defRPr/>
                      </a:pPr>
                      <a:r>
                        <a:rPr lang="en-US" sz="2199">
                          <a:solidFill>
                            <a:srgbClr val="000000"/>
                          </a:solidFill>
                          <a:latin typeface="Ovo"/>
                          <a:ea typeface="Ovo"/>
                          <a:cs typeface="Ovo"/>
                          <a:sym typeface="Ovo"/>
                        </a:rPr>
                        <a:t>Train</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3079"/>
                        </a:lnSpc>
                        <a:defRPr/>
                      </a:pPr>
                      <a:r>
                        <a:rPr lang="en-US" sz="2199">
                          <a:solidFill>
                            <a:srgbClr val="000000"/>
                          </a:solidFill>
                          <a:latin typeface="Ovo"/>
                          <a:ea typeface="Ovo"/>
                          <a:cs typeface="Ovo"/>
                          <a:sym typeface="Ovo"/>
                        </a:rPr>
                        <a:t>Test</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r>
              <a:tr h="1350549">
                <a:tc>
                  <a:txBody>
                    <a:bodyPr anchor="t" rtlCol="false"/>
                    <a:lstStyle/>
                    <a:p>
                      <a:pPr algn="ctr">
                        <a:lnSpc>
                          <a:spcPts val="3079"/>
                        </a:lnSpc>
                        <a:defRPr/>
                      </a:pPr>
                      <a:r>
                        <a:rPr lang="en-US" sz="2199">
                          <a:solidFill>
                            <a:srgbClr val="000000"/>
                          </a:solidFill>
                          <a:latin typeface="Ovo"/>
                          <a:ea typeface="Ovo"/>
                          <a:cs typeface="Ovo"/>
                          <a:sym typeface="Ovo"/>
                        </a:rPr>
                        <a:t>Overall accuracy</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3079"/>
                        </a:lnSpc>
                        <a:defRPr/>
                      </a:pPr>
                      <a:r>
                        <a:rPr lang="en-US" sz="2199">
                          <a:solidFill>
                            <a:srgbClr val="000000"/>
                          </a:solidFill>
                          <a:latin typeface="Ovo"/>
                          <a:ea typeface="Ovo"/>
                          <a:cs typeface="Ovo"/>
                          <a:sym typeface="Ovo"/>
                        </a:rPr>
                        <a:t>95%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3079"/>
                        </a:lnSpc>
                        <a:defRPr/>
                      </a:pPr>
                      <a:r>
                        <a:rPr lang="en-US" sz="2199">
                          <a:solidFill>
                            <a:srgbClr val="000000"/>
                          </a:solidFill>
                          <a:latin typeface="Ovo"/>
                          <a:ea typeface="Ovo"/>
                          <a:cs typeface="Ovo"/>
                          <a:sym typeface="Ovo"/>
                        </a:rPr>
                        <a:t>87%</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r h="1046675">
                <a:tc>
                  <a:txBody>
                    <a:bodyPr anchor="t" rtlCol="false"/>
                    <a:lstStyle/>
                    <a:p>
                      <a:pPr algn="ctr">
                        <a:lnSpc>
                          <a:spcPts val="3079"/>
                        </a:lnSpc>
                        <a:defRPr/>
                      </a:pPr>
                      <a:r>
                        <a:rPr lang="en-US" sz="2199">
                          <a:solidFill>
                            <a:srgbClr val="000000"/>
                          </a:solidFill>
                          <a:latin typeface="Ovo"/>
                          <a:ea typeface="Ovo"/>
                          <a:cs typeface="Ovo"/>
                          <a:sym typeface="Ovo"/>
                        </a:rPr>
                        <a:t>Mean accuracy</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3079"/>
                        </a:lnSpc>
                        <a:defRPr/>
                      </a:pPr>
                      <a:r>
                        <a:rPr lang="en-US" sz="2199">
                          <a:solidFill>
                            <a:srgbClr val="000000"/>
                          </a:solidFill>
                          <a:latin typeface="Ovo"/>
                          <a:ea typeface="Ovo"/>
                          <a:cs typeface="Ovo"/>
                          <a:sym typeface="Ovo"/>
                        </a:rPr>
                        <a:t>97%</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3079"/>
                        </a:lnSpc>
                        <a:defRPr/>
                      </a:pPr>
                      <a:r>
                        <a:rPr lang="en-US" sz="2199">
                          <a:solidFill>
                            <a:srgbClr val="000000"/>
                          </a:solidFill>
                          <a:latin typeface="Ovo"/>
                          <a:ea typeface="Ovo"/>
                          <a:cs typeface="Ovo"/>
                          <a:sym typeface="Ovo"/>
                        </a:rPr>
                        <a:t>87%</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r h="1046675">
                <a:tc>
                  <a:txBody>
                    <a:bodyPr anchor="t" rtlCol="false"/>
                    <a:lstStyle/>
                    <a:p>
                      <a:pPr algn="ctr">
                        <a:lnSpc>
                          <a:spcPts val="3079"/>
                        </a:lnSpc>
                        <a:defRPr/>
                      </a:pPr>
                      <a:r>
                        <a:rPr lang="en-US" sz="2199">
                          <a:solidFill>
                            <a:srgbClr val="000000"/>
                          </a:solidFill>
                          <a:latin typeface="Ovo"/>
                          <a:ea typeface="Ovo"/>
                          <a:cs typeface="Ovo"/>
                          <a:sym typeface="Ovo"/>
                        </a:rPr>
                        <a:t>FreqW</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3079"/>
                        </a:lnSpc>
                        <a:defRPr/>
                      </a:pPr>
                      <a:r>
                        <a:rPr lang="en-US" sz="2199">
                          <a:solidFill>
                            <a:srgbClr val="000000"/>
                          </a:solidFill>
                          <a:latin typeface="Ovo"/>
                          <a:ea typeface="Ovo"/>
                          <a:cs typeface="Ovo"/>
                          <a:sym typeface="Ovo"/>
                        </a:rPr>
                        <a:t>94%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3079"/>
                        </a:lnSpc>
                        <a:defRPr/>
                      </a:pPr>
                      <a:r>
                        <a:rPr lang="en-US" sz="2199">
                          <a:solidFill>
                            <a:srgbClr val="000000"/>
                          </a:solidFill>
                          <a:latin typeface="Ovo"/>
                          <a:ea typeface="Ovo"/>
                          <a:cs typeface="Ovo"/>
                          <a:sym typeface="Ovo"/>
                        </a:rPr>
                        <a:t>87%</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r h="1046675">
                <a:tc>
                  <a:txBody>
                    <a:bodyPr anchor="t" rtlCol="false"/>
                    <a:lstStyle/>
                    <a:p>
                      <a:pPr algn="ctr">
                        <a:lnSpc>
                          <a:spcPts val="3079"/>
                        </a:lnSpc>
                        <a:defRPr/>
                      </a:pPr>
                      <a:r>
                        <a:rPr lang="en-US" sz="2199">
                          <a:solidFill>
                            <a:srgbClr val="000000"/>
                          </a:solidFill>
                          <a:latin typeface="Ovo"/>
                          <a:ea typeface="Ovo"/>
                          <a:cs typeface="Ovo"/>
                          <a:sym typeface="Ovo"/>
                        </a:rPr>
                        <a:t>Mean IoU</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3079"/>
                        </a:lnSpc>
                        <a:defRPr/>
                      </a:pPr>
                      <a:r>
                        <a:rPr lang="en-US" sz="2199">
                          <a:solidFill>
                            <a:srgbClr val="000000"/>
                          </a:solidFill>
                          <a:latin typeface="Ovo"/>
                          <a:ea typeface="Ovo"/>
                          <a:cs typeface="Ovo"/>
                          <a:sym typeface="Ovo"/>
                        </a:rPr>
                        <a:t>35%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3079"/>
                        </a:lnSpc>
                        <a:defRPr/>
                      </a:pPr>
                      <a:r>
                        <a:rPr lang="en-US" sz="2199">
                          <a:solidFill>
                            <a:srgbClr val="000000"/>
                          </a:solidFill>
                          <a:latin typeface="Ovo"/>
                          <a:ea typeface="Ovo"/>
                          <a:cs typeface="Ovo"/>
                          <a:sym typeface="Ovo"/>
                        </a:rPr>
                        <a:t>43%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r h="1046675">
                <a:tc>
                  <a:txBody>
                    <a:bodyPr anchor="t" rtlCol="false"/>
                    <a:lstStyle/>
                    <a:p>
                      <a:pPr algn="ctr">
                        <a:lnSpc>
                          <a:spcPts val="3079"/>
                        </a:lnSpc>
                        <a:defRPr/>
                      </a:pPr>
                      <a:r>
                        <a:rPr lang="en-US" sz="2199">
                          <a:solidFill>
                            <a:srgbClr val="000000"/>
                          </a:solidFill>
                          <a:latin typeface="Ovo"/>
                          <a:ea typeface="Ovo"/>
                          <a:cs typeface="Ovo"/>
                          <a:sym typeface="Ovo"/>
                        </a:rPr>
                        <a:t>ROC-AUC</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307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3079"/>
                        </a:lnSpc>
                        <a:defRPr/>
                      </a:pPr>
                      <a:r>
                        <a:rPr lang="en-US" sz="2199">
                          <a:solidFill>
                            <a:srgbClr val="000000"/>
                          </a:solidFill>
                          <a:latin typeface="Ovo"/>
                          <a:ea typeface="Ovo"/>
                          <a:cs typeface="Ovo"/>
                          <a:sym typeface="Ovo"/>
                        </a:rPr>
                        <a:t>60%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r h="1046675">
                <a:tc>
                  <a:txBody>
                    <a:bodyPr anchor="t" rtlCol="false"/>
                    <a:lstStyle/>
                    <a:p>
                      <a:pPr algn="ctr">
                        <a:lnSpc>
                          <a:spcPts val="3079"/>
                        </a:lnSpc>
                        <a:defRPr/>
                      </a:pPr>
                      <a:r>
                        <a:rPr lang="en-US" sz="2199">
                          <a:solidFill>
                            <a:srgbClr val="000000"/>
                          </a:solidFill>
                          <a:latin typeface="Ovo"/>
                          <a:ea typeface="Ovo"/>
                          <a:cs typeface="Ovo"/>
                          <a:sym typeface="Ovo"/>
                        </a:rPr>
                        <a:t>PR-AUC</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307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3079"/>
                        </a:lnSpc>
                        <a:defRPr/>
                      </a:pPr>
                      <a:r>
                        <a:rPr lang="en-US" sz="2199">
                          <a:solidFill>
                            <a:srgbClr val="000000"/>
                          </a:solidFill>
                          <a:latin typeface="Ovo"/>
                          <a:ea typeface="Ovo"/>
                          <a:cs typeface="Ovo"/>
                          <a:sym typeface="Ovo"/>
                        </a:rPr>
                        <a:t>0.02</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r h="1046675">
                <a:tc>
                  <a:txBody>
                    <a:bodyPr anchor="t" rtlCol="false"/>
                    <a:lstStyle/>
                    <a:p>
                      <a:pPr algn="ctr">
                        <a:lnSpc>
                          <a:spcPts val="3079"/>
                        </a:lnSpc>
                        <a:defRPr/>
                      </a:pPr>
                      <a:r>
                        <a:rPr lang="en-US" sz="2199">
                          <a:solidFill>
                            <a:srgbClr val="000000"/>
                          </a:solidFill>
                          <a:latin typeface="Ovo"/>
                          <a:ea typeface="Ovo"/>
                          <a:cs typeface="Ovo"/>
                          <a:sym typeface="Ovo"/>
                        </a:rPr>
                        <a:t>Max F1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307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3079"/>
                        </a:lnSpc>
                        <a:defRPr/>
                      </a:pPr>
                      <a:r>
                        <a:rPr lang="en-US" sz="2199">
                          <a:solidFill>
                            <a:srgbClr val="000000"/>
                          </a:solidFill>
                          <a:latin typeface="Ovo"/>
                          <a:ea typeface="Ovo"/>
                          <a:cs typeface="Ovo"/>
                          <a:sym typeface="Ovo"/>
                        </a:rPr>
                        <a:t>0.06</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DAGqr2vtLu8</dc:identifier>
  <dcterms:modified xsi:type="dcterms:W3CDTF">2011-08-01T06:04:30Z</dcterms:modified>
  <cp:revision>1</cp:revision>
  <dc:title>Uncertainty-Aware Road Obstacle Identification</dc:title>
</cp:coreProperties>
</file>