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ACB"/>
          </a:solidFill>
        </a:fill>
      </a:tcStyle>
    </a:wholeTbl>
    <a:band2H>
      <a:tcTxStyle b="def" i="def"/>
      <a:tcStyle>
        <a:tcBdr/>
        <a:fill>
          <a:solidFill>
            <a:srgbClr val="F1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AF3"/>
          </a:solidFill>
        </a:fill>
      </a:tcStyle>
    </a:wholeTbl>
    <a:band2H>
      <a:tcTxStyle b="def" i="def"/>
      <a:tcStyle>
        <a:tcBdr/>
        <a:fill>
          <a:solidFill>
            <a:srgbClr val="FDFC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5E5"/>
          </a:solidFill>
        </a:fill>
      </a:tcStyle>
    </a:wholeTbl>
    <a:band2H>
      <a:tcTxStyle b="def" i="def"/>
      <a:tcStyle>
        <a:tcBdr/>
        <a:fill>
          <a:solidFill>
            <a:srgbClr val="F3F3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>
              <a:alpha val="20000"/>
            </a:srgbClr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;p2"/>
          <p:cNvSpPr/>
          <p:nvPr/>
        </p:nvSpPr>
        <p:spPr>
          <a:xfrm>
            <a:off x="99" y="2580674"/>
            <a:ext cx="9144001" cy="25629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" name="Google Shape;11;p2"/>
          <p:cNvSpPr/>
          <p:nvPr/>
        </p:nvSpPr>
        <p:spPr>
          <a:xfrm>
            <a:off x="1903500" y="1786850"/>
            <a:ext cx="5337000" cy="1569904"/>
          </a:xfrm>
          <a:prstGeom prst="rect">
            <a:avLst/>
          </a:prstGeom>
          <a:ln w="19050">
            <a:solidFill>
              <a:srgbClr val="222222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1944447" y="1831388"/>
            <a:ext cx="5255106" cy="148080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6377733" y="4767262"/>
            <a:ext cx="350934" cy="34794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62;p11"/>
          <p:cNvSpPr/>
          <p:nvPr/>
        </p:nvSpPr>
        <p:spPr>
          <a:xfrm>
            <a:off x="322800" y="328497"/>
            <a:ext cx="8498400" cy="4486506"/>
          </a:xfrm>
          <a:prstGeom prst="rect">
            <a:avLst/>
          </a:prstGeom>
          <a:ln>
            <a:solidFill>
              <a:schemeClr val="accent3"/>
            </a:solidFill>
            <a:miter lim="8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ln w="28575">
            <a:solidFill>
              <a:schemeClr val="accent3"/>
            </a:solidFill>
            <a:miter lim="8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4;p3"/>
          <p:cNvSpPr/>
          <p:nvPr/>
        </p:nvSpPr>
        <p:spPr>
          <a:xfrm>
            <a:off x="99" y="2580674"/>
            <a:ext cx="9144001" cy="25629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" name="Google Shape;15;p3"/>
          <p:cNvSpPr/>
          <p:nvPr/>
        </p:nvSpPr>
        <p:spPr>
          <a:xfrm>
            <a:off x="662349" y="2122875"/>
            <a:ext cx="7819202" cy="897600"/>
          </a:xfrm>
          <a:prstGeom prst="rect">
            <a:avLst/>
          </a:prstGeom>
          <a:ln>
            <a:solidFill>
              <a:srgbClr val="222222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685800" y="2146611"/>
            <a:ext cx="7772400" cy="85020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685800" y="3147610"/>
            <a:ext cx="7772400" cy="784801"/>
          </a:xfrm>
          <a:prstGeom prst="rect">
            <a:avLst/>
          </a:prstGeom>
        </p:spPr>
        <p:txBody>
          <a:bodyPr/>
          <a:lstStyle>
            <a:lvl1pPr marL="0" indent="114300" algn="ctr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indent="114300" algn="ctr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indent="114300" algn="ctr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indent="114300" algn="ctr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indent="114300" algn="ctr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1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0;p4"/>
          <p:cNvSpPr/>
          <p:nvPr/>
        </p:nvSpPr>
        <p:spPr>
          <a:xfrm>
            <a:off x="99" y="-1"/>
            <a:ext cx="9144001" cy="16410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" name="Google Shape;21;p4"/>
          <p:cNvSpPr/>
          <p:nvPr/>
        </p:nvSpPr>
        <p:spPr>
          <a:xfrm>
            <a:off x="4087474" y="1147237"/>
            <a:ext cx="969304" cy="96930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" name="Google Shape;22;p4"/>
          <p:cNvSpPr/>
          <p:nvPr/>
        </p:nvSpPr>
        <p:spPr>
          <a:xfrm>
            <a:off x="4135949" y="1208047"/>
            <a:ext cx="872100" cy="847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</p:spPr>
        <p:txBody>
          <a:bodyPr/>
          <a:lstStyle>
            <a:lvl1pPr algn="ctr">
              <a:buClr>
                <a:srgbClr val="FFFFFF"/>
              </a:buClr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algn="ctr">
              <a:buClr>
                <a:srgbClr val="FFFFFF"/>
              </a:buClr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algn="ctr">
              <a:buClr>
                <a:srgbClr val="FFFFFF"/>
              </a:buClr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algn="ctr">
              <a:buClr>
                <a:srgbClr val="FFFFFF"/>
              </a:buClr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algn="ctr">
              <a:buClr>
                <a:srgbClr val="FFFFFF"/>
              </a:buClr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Google Shape;24;p4"/>
          <p:cNvSpPr txBox="1"/>
          <p:nvPr/>
        </p:nvSpPr>
        <p:spPr>
          <a:xfrm>
            <a:off x="3593400" y="1134154"/>
            <a:ext cx="1957200" cy="1643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sz="9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457200" y="1397361"/>
            <a:ext cx="3994500" cy="3528306"/>
          </a:xfrm>
          <a:prstGeom prst="rect">
            <a:avLst/>
          </a:prstGeom>
        </p:spPr>
        <p:txBody>
          <a:bodyPr/>
          <a:lstStyle>
            <a:lvl1pPr indent="-355600">
              <a:buSzPts val="2000"/>
              <a:defRPr sz="2000"/>
            </a:lvl1pPr>
            <a:lvl2pPr indent="-355600">
              <a:buSzPts val="2000"/>
              <a:defRPr sz="2000"/>
            </a:lvl2pPr>
            <a:lvl3pPr indent="-355600">
              <a:buSzPts val="2000"/>
              <a:defRPr sz="2000"/>
            </a:lvl3pPr>
            <a:lvl4pPr indent="-355600">
              <a:buSzPts val="2000"/>
              <a:defRPr sz="2000"/>
            </a:lvl4pPr>
            <a:lvl5pPr indent="-355600">
              <a:buSzPts val="2000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Google Shape;36;p6"/>
          <p:cNvSpPr txBox="1"/>
          <p:nvPr>
            <p:ph type="body" sz="half" idx="13"/>
          </p:nvPr>
        </p:nvSpPr>
        <p:spPr>
          <a:xfrm>
            <a:off x="4692272" y="1397360"/>
            <a:ext cx="3994504" cy="352830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462779"/>
            <a:ext cx="2631901" cy="3463203"/>
          </a:xfrm>
          <a:prstGeom prst="rect">
            <a:avLst/>
          </a:prstGeom>
        </p:spPr>
        <p:txBody>
          <a:bodyPr/>
          <a:lstStyle>
            <a:lvl1pPr>
              <a:buSzPts val="1800"/>
              <a:defRPr sz="1800"/>
            </a:lvl1pPr>
            <a:lvl2pPr indent="-342900">
              <a:buSzPts val="1800"/>
              <a:defRPr sz="1800"/>
            </a:lvl2pPr>
            <a:lvl3pPr indent="-342900">
              <a:buSzPts val="1800"/>
              <a:defRPr sz="1800"/>
            </a:lvl3pPr>
            <a:lvl4pPr indent="-342900">
              <a:buSzPts val="1800"/>
              <a:defRPr sz="1800"/>
            </a:lvl4pPr>
            <a:lvl5pPr indent="-342900">
              <a:buSzPts val="1800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Google Shape;43;p7"/>
          <p:cNvSpPr txBox="1"/>
          <p:nvPr>
            <p:ph type="body" sz="quarter" idx="13"/>
          </p:nvPr>
        </p:nvSpPr>
        <p:spPr>
          <a:xfrm>
            <a:off x="3223964" y="1462778"/>
            <a:ext cx="2631904" cy="34632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Google Shape;44;p7"/>
          <p:cNvSpPr txBox="1"/>
          <p:nvPr>
            <p:ph type="body" sz="quarter" idx="14"/>
          </p:nvPr>
        </p:nvSpPr>
        <p:spPr>
          <a:xfrm>
            <a:off x="5990726" y="1462778"/>
            <a:ext cx="2631904" cy="34632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53;p9"/>
          <p:cNvSpPr/>
          <p:nvPr/>
        </p:nvSpPr>
        <p:spPr>
          <a:xfrm>
            <a:off x="99" y="4346773"/>
            <a:ext cx="9144001" cy="7968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457200" y="4346773"/>
            <a:ext cx="8229600" cy="554404"/>
          </a:xfrm>
          <a:prstGeom prst="rect">
            <a:avLst/>
          </a:prstGeom>
        </p:spPr>
        <p:txBody>
          <a:bodyPr anchor="ctr"/>
          <a:lstStyle>
            <a:lvl1pPr marL="0" indent="228600" algn="ctr">
              <a:spcBef>
                <a:spcPts val="300"/>
              </a:spcBef>
              <a:buClrTx/>
              <a:buSzTx/>
              <a:buFontTx/>
              <a:buNone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1212850" indent="-222250" algn="ctr">
              <a:spcBef>
                <a:spcPts val="300"/>
              </a:spcBef>
              <a:buClrTx/>
              <a:buSzPts val="1400"/>
              <a:buFontTx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670050" indent="-222250" algn="ctr">
              <a:spcBef>
                <a:spcPts val="300"/>
              </a:spcBef>
              <a:buClrTx/>
              <a:buSzPts val="1400"/>
              <a:buFontTx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2127250" indent="-222250" algn="ctr">
              <a:spcBef>
                <a:spcPts val="300"/>
              </a:spcBef>
              <a:buClrTx/>
              <a:buSzPts val="1400"/>
              <a:buFontTx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584450" indent="-222250" algn="ctr">
              <a:spcBef>
                <a:spcPts val="300"/>
              </a:spcBef>
              <a:buClrTx/>
              <a:buSzPts val="1400"/>
              <a:buFontTx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57;p10"/>
          <p:cNvSpPr/>
          <p:nvPr/>
        </p:nvSpPr>
        <p:spPr>
          <a:xfrm>
            <a:off x="322800" y="328497"/>
            <a:ext cx="8498400" cy="4486506"/>
          </a:xfrm>
          <a:prstGeom prst="rect">
            <a:avLst/>
          </a:prstGeom>
          <a:ln>
            <a:solidFill>
              <a:srgbClr val="222222"/>
            </a:solidFill>
            <a:miter lim="8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4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ln w="28575">
            <a:solidFill>
              <a:srgbClr val="222222"/>
            </a:solidFill>
            <a:miter lim="8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;p5"/>
          <p:cNvSpPr/>
          <p:nvPr/>
        </p:nvSpPr>
        <p:spPr>
          <a:xfrm>
            <a:off x="99" y="-1"/>
            <a:ext cx="9144001" cy="7968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Google Shape;28;p5"/>
          <p:cNvSpPr/>
          <p:nvPr/>
        </p:nvSpPr>
        <p:spPr>
          <a:xfrm>
            <a:off x="1777275" y="522973"/>
            <a:ext cx="5589600" cy="546905"/>
          </a:xfrm>
          <a:prstGeom prst="rect">
            <a:avLst/>
          </a:prstGeom>
          <a:ln>
            <a:solidFill>
              <a:srgbClr val="222222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403306"/>
            <a:ext cx="8229600" cy="35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396533" y="4764749"/>
            <a:ext cx="350934" cy="347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>
            <a:lvl1pPr algn="ctr">
              <a:defRPr sz="1100"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22222"/>
        </a:buClr>
        <a:buSzPts val="2400"/>
        <a:buFont typeface="Helvetica"/>
        <a:buChar char="◉"/>
        <a:tabLst/>
        <a:defRPr b="0" baseline="0" cap="none" i="0" spc="0" strike="noStrike" sz="2400" u="none">
          <a:solidFill>
            <a:srgbClr val="222222"/>
          </a:solidFill>
          <a:uFillTx/>
          <a:latin typeface="Raleway"/>
          <a:ea typeface="Raleway"/>
          <a:cs typeface="Raleway"/>
          <a:sym typeface="Raleway"/>
        </a:defRPr>
      </a:lvl1pPr>
      <a:lvl2pPr marL="914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22222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222222"/>
          </a:solidFill>
          <a:uFillTx/>
          <a:latin typeface="Raleway"/>
          <a:ea typeface="Raleway"/>
          <a:cs typeface="Raleway"/>
          <a:sym typeface="Raleway"/>
        </a:defRPr>
      </a:lvl2pPr>
      <a:lvl3pPr marL="1371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22222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222222"/>
          </a:solidFill>
          <a:uFillTx/>
          <a:latin typeface="Raleway"/>
          <a:ea typeface="Raleway"/>
          <a:cs typeface="Raleway"/>
          <a:sym typeface="Raleway"/>
        </a:defRPr>
      </a:lvl3pPr>
      <a:lvl4pPr marL="1828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22222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222222"/>
          </a:solidFill>
          <a:uFillTx/>
          <a:latin typeface="Raleway"/>
          <a:ea typeface="Raleway"/>
          <a:cs typeface="Raleway"/>
          <a:sym typeface="Raleway"/>
        </a:defRPr>
      </a:lvl4pPr>
      <a:lvl5pPr marL="22860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22222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222222"/>
          </a:solidFill>
          <a:uFillTx/>
          <a:latin typeface="Raleway"/>
          <a:ea typeface="Raleway"/>
          <a:cs typeface="Raleway"/>
          <a:sym typeface="Raleway"/>
        </a:defRPr>
      </a:lvl5pPr>
      <a:lvl6pPr marL="2743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22222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222222"/>
          </a:solidFill>
          <a:uFillTx/>
          <a:latin typeface="Raleway"/>
          <a:ea typeface="Raleway"/>
          <a:cs typeface="Raleway"/>
          <a:sym typeface="Raleway"/>
        </a:defRPr>
      </a:lvl6pPr>
      <a:lvl7pPr marL="3200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22222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222222"/>
          </a:solidFill>
          <a:uFillTx/>
          <a:latin typeface="Raleway"/>
          <a:ea typeface="Raleway"/>
          <a:cs typeface="Raleway"/>
          <a:sym typeface="Raleway"/>
        </a:defRPr>
      </a:lvl7pPr>
      <a:lvl8pPr marL="3657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22222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222222"/>
          </a:solidFill>
          <a:uFillTx/>
          <a:latin typeface="Raleway"/>
          <a:ea typeface="Raleway"/>
          <a:cs typeface="Raleway"/>
          <a:sym typeface="Raleway"/>
        </a:defRPr>
      </a:lvl8pPr>
      <a:lvl9pPr marL="4114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22222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222222"/>
          </a:solidFill>
          <a:uFillTx/>
          <a:latin typeface="Raleway"/>
          <a:ea typeface="Raleway"/>
          <a:cs typeface="Raleway"/>
          <a:sym typeface="Raleway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Merriweathe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Merriweathe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Merriweathe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Merriweathe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Merriweathe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Merriweathe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Merriweathe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Merriweathe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Merriweath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8;p12"/>
          <p:cNvSpPr txBox="1"/>
          <p:nvPr>
            <p:ph type="title"/>
          </p:nvPr>
        </p:nvSpPr>
        <p:spPr>
          <a:xfrm>
            <a:off x="1944447" y="1831387"/>
            <a:ext cx="5255105" cy="1480805"/>
          </a:xfrm>
          <a:prstGeom prst="rect">
            <a:avLst/>
          </a:prstGeom>
        </p:spPr>
        <p:txBody>
          <a:bodyPr/>
          <a:lstStyle>
            <a:lvl1pPr defTabSz="768094">
              <a:defRPr sz="30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Framework7 - разработка на  уеб приложения за Android и iOS.</a:t>
            </a:r>
          </a:p>
        </p:txBody>
      </p:sp>
      <p:sp>
        <p:nvSpPr>
          <p:cNvPr id="114" name="Изготвил: Симона Иванова.…"/>
          <p:cNvSpPr txBox="1"/>
          <p:nvPr/>
        </p:nvSpPr>
        <p:spPr>
          <a:xfrm>
            <a:off x="6993408" y="4632057"/>
            <a:ext cx="2080730" cy="462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FFFFFF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Изготвил: Симона Иванова.</a:t>
            </a:r>
          </a:p>
          <a:p>
            <a:pPr>
              <a:defRPr>
                <a:solidFill>
                  <a:srgbClr val="FFFFFF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Ф.н.: 81455.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Елементи на формуляри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Елементи на формуляри.</a:t>
            </a:r>
          </a:p>
        </p:txBody>
      </p:sp>
      <p:sp>
        <p:nvSpPr>
          <p:cNvPr id="169" name="Slide Number"/>
          <p:cNvSpPr txBox="1"/>
          <p:nvPr>
            <p:ph type="sldNum" sz="quarter" idx="4294967295"/>
          </p:nvPr>
        </p:nvSpPr>
        <p:spPr>
          <a:xfrm>
            <a:off x="4396530" y="4764749"/>
            <a:ext cx="350934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0" name="Screenshot 2020-12-07 at 15.55.55.png" descr="Screenshot 2020-12-07 at 15.5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0055" y="1286994"/>
            <a:ext cx="2891292" cy="3515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shot 2020-12-07 at 15.56.02.png" descr="Screenshot 2020-12-07 at 15.56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6565" y="1286994"/>
            <a:ext cx="2877928" cy="3515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Лента за инструменти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Лента с инструменти.</a:t>
            </a:r>
          </a:p>
        </p:txBody>
      </p:sp>
      <p:sp>
        <p:nvSpPr>
          <p:cNvPr id="174" name="Slide Number"/>
          <p:cNvSpPr txBox="1"/>
          <p:nvPr>
            <p:ph type="sldNum" sz="quarter" idx="4294967295"/>
          </p:nvPr>
        </p:nvSpPr>
        <p:spPr>
          <a:xfrm>
            <a:off x="4401680" y="4764749"/>
            <a:ext cx="340633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Google Shape;76;p13"/>
          <p:cNvSpPr txBox="1"/>
          <p:nvPr/>
        </p:nvSpPr>
        <p:spPr>
          <a:xfrm>
            <a:off x="972241" y="1175800"/>
            <a:ext cx="7199518" cy="1249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algn="ctr">
              <a:spcBef>
                <a:spcPts val="600"/>
              </a:spcBef>
              <a:defRPr sz="1500">
                <a:solidFill>
                  <a:srgbClr val="D13C3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Лентата с инструменти представлява фиксирана област в горната или долната част на екрана.</a:t>
            </a:r>
          </a:p>
          <a:p>
            <a:pPr algn="ctr">
              <a:spcBef>
                <a:spcPts val="600"/>
              </a:spcBef>
              <a:defRPr sz="1500">
                <a:solidFill>
                  <a:srgbClr val="D13C30"/>
                </a:solidFill>
                <a:latin typeface="Raleway"/>
                <a:ea typeface="Raleway"/>
                <a:cs typeface="Raleway"/>
                <a:sym typeface="Raleway"/>
              </a:defRPr>
            </a:pPr>
          </a:p>
          <a:p>
            <a:pPr algn="ctr">
              <a:spcBef>
                <a:spcPts val="600"/>
              </a:spcBef>
              <a:defRPr sz="1500">
                <a:solidFill>
                  <a:srgbClr val="D13C3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В</a:t>
            </a:r>
            <a:r>
              <a:t>идовете ленти с инстументи: Static Toolbar, Fixed Toolbar.</a:t>
            </a:r>
          </a:p>
        </p:txBody>
      </p:sp>
      <p:pic>
        <p:nvPicPr>
          <p:cNvPr id="176" name="Screenshot 2020-12-07 at 16.12.09.png" descr="Screenshot 2020-12-07 at 16.12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9178" y="2526617"/>
            <a:ext cx="2012813" cy="2522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 2020-12-07 at 16.13.29.png" descr="Screenshot 2020-12-07 at 16.13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2193" y="2526617"/>
            <a:ext cx="2189970" cy="252232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tatic Toolbar."/>
          <p:cNvSpPr txBox="1"/>
          <p:nvPr/>
        </p:nvSpPr>
        <p:spPr>
          <a:xfrm>
            <a:off x="2296098" y="2315403"/>
            <a:ext cx="10021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Static Toolbar.</a:t>
            </a:r>
          </a:p>
        </p:txBody>
      </p:sp>
      <p:sp>
        <p:nvSpPr>
          <p:cNvPr id="179" name="Fixed Toolbar."/>
          <p:cNvSpPr txBox="1"/>
          <p:nvPr/>
        </p:nvSpPr>
        <p:spPr>
          <a:xfrm>
            <a:off x="5614503" y="2315403"/>
            <a:ext cx="10018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Fixed Toolbar.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atic ToolBar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96111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Static ToolBar.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4396530" y="4764749"/>
            <a:ext cx="350934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Screenshot 2020-12-07 at 16.05.55.png" descr="Screenshot 2020-12-07 at 16.0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521" y="1593665"/>
            <a:ext cx="4120695" cy="2540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0-12-07 at 16.06.21.png" descr="Screenshot 2020-12-07 at 16.06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8545" y="1593665"/>
            <a:ext cx="4091443" cy="2540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ixed ToolBar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96111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Fixed ToolBar.</a:t>
            </a:r>
          </a:p>
        </p:txBody>
      </p:sp>
      <p:sp>
        <p:nvSpPr>
          <p:cNvPr id="187" name="Slide Number"/>
          <p:cNvSpPr txBox="1"/>
          <p:nvPr>
            <p:ph type="sldNum" sz="quarter" idx="4294967295"/>
          </p:nvPr>
        </p:nvSpPr>
        <p:spPr>
          <a:xfrm>
            <a:off x="4396530" y="4764749"/>
            <a:ext cx="350934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8" name="Screenshot 2020-12-07 at 16.10.20.png" descr="Screenshot 2020-12-07 at 16.10.20.png"/>
          <p:cNvPicPr>
            <a:picLocks noChangeAspect="1"/>
          </p:cNvPicPr>
          <p:nvPr/>
        </p:nvPicPr>
        <p:blipFill>
          <a:blip r:embed="rId2">
            <a:extLst/>
          </a:blip>
          <a:srcRect l="284" t="142" r="0" b="142"/>
          <a:stretch>
            <a:fillRect/>
          </a:stretch>
        </p:blipFill>
        <p:spPr>
          <a:xfrm>
            <a:off x="1939528" y="1283576"/>
            <a:ext cx="5264800" cy="3272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Лента за търсене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Лента за търсене.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4396530" y="4764749"/>
            <a:ext cx="350934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Screenshot 2020-12-07 at 3.39.57.png" descr="Screenshot 2020-12-07 at 3.39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097" y="1121981"/>
            <a:ext cx="5433806" cy="4012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Лента за търсене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Лента за търсене.</a:t>
            </a:r>
          </a:p>
        </p:txBody>
      </p:sp>
      <p:sp>
        <p:nvSpPr>
          <p:cNvPr id="195" name="Slide Number"/>
          <p:cNvSpPr txBox="1"/>
          <p:nvPr>
            <p:ph type="sldNum" sz="quarter" idx="4294967295"/>
          </p:nvPr>
        </p:nvSpPr>
        <p:spPr>
          <a:xfrm>
            <a:off x="4396530" y="4764749"/>
            <a:ext cx="350934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6" name="Screenshot 2020-12-07 at 15.56.14.png" descr="Screenshot 2020-12-07 at 15.56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172" y="1282834"/>
            <a:ext cx="2890442" cy="3512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Screenshot 2020-12-07 at 15.56.29.png" descr="Screenshot 2020-12-07 at 15.56.29.png"/>
          <p:cNvPicPr>
            <a:picLocks noChangeAspect="1"/>
          </p:cNvPicPr>
          <p:nvPr/>
        </p:nvPicPr>
        <p:blipFill>
          <a:blip r:embed="rId3">
            <a:extLst/>
          </a:blip>
          <a:srcRect l="1442" t="0" r="1442" b="0"/>
          <a:stretch>
            <a:fillRect/>
          </a:stretch>
        </p:blipFill>
        <p:spPr>
          <a:xfrm>
            <a:off x="3206175" y="1258472"/>
            <a:ext cx="2890261" cy="356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shot 2020-12-07 at 15.56.40.png" descr="Screenshot 2020-12-07 at 15.56.4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3177" y="1258441"/>
            <a:ext cx="2928941" cy="356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Благодаря за вниманието!"/>
          <p:cNvSpPr txBox="1"/>
          <p:nvPr>
            <p:ph type="title"/>
          </p:nvPr>
        </p:nvSpPr>
        <p:spPr>
          <a:xfrm>
            <a:off x="1944447" y="1831387"/>
            <a:ext cx="5255105" cy="1480805"/>
          </a:xfrm>
          <a:prstGeom prst="rect">
            <a:avLst/>
          </a:prstGeom>
        </p:spPr>
        <p:txBody>
          <a:bodyPr/>
          <a:lstStyle>
            <a:lvl1pPr>
              <a:defRPr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Благодаря за вниманието!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3;p13"/>
          <p:cNvSpPr txBox="1"/>
          <p:nvPr>
            <p:ph type="title"/>
          </p:nvPr>
        </p:nvSpPr>
        <p:spPr>
          <a:xfrm>
            <a:off x="1810299" y="556799"/>
            <a:ext cx="5523602" cy="477902"/>
          </a:xfrm>
          <a:prstGeom prst="rect">
            <a:avLst/>
          </a:prstGeom>
        </p:spPr>
        <p:txBody>
          <a:bodyPr/>
          <a:lstStyle/>
          <a:p>
            <a:pPr/>
            <a:r>
              <a:t>About this template</a:t>
            </a:r>
          </a:p>
        </p:txBody>
      </p:sp>
      <p:sp>
        <p:nvSpPr>
          <p:cNvPr id="117" name="Google Shape;74;p13"/>
          <p:cNvSpPr txBox="1"/>
          <p:nvPr/>
        </p:nvSpPr>
        <p:spPr>
          <a:xfrm>
            <a:off x="1810199" y="557513"/>
            <a:ext cx="5523602" cy="48198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>
            <a:lvl1pPr algn="ctr" defTabSz="585215">
              <a:defRPr sz="1900">
                <a:solidFill>
                  <a:srgbClr val="FFFFFF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Какво е framework7?</a:t>
            </a:r>
          </a:p>
        </p:txBody>
      </p:sp>
      <p:sp>
        <p:nvSpPr>
          <p:cNvPr id="118" name="Google Shape;76;p13"/>
          <p:cNvSpPr txBox="1"/>
          <p:nvPr/>
        </p:nvSpPr>
        <p:spPr>
          <a:xfrm>
            <a:off x="1508997" y="1659893"/>
            <a:ext cx="6126005" cy="1418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spcBef>
                <a:spcPts val="600"/>
              </a:spcBef>
              <a:defRPr sz="20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Framework7 е отворен проект (open source project), към който може да допринесе всеки, както и да бъде използван от всеки. Използва се за разработването на мобилни, настолни или уеб приложения.</a:t>
            </a:r>
          </a:p>
        </p:txBody>
      </p:sp>
      <p:sp>
        <p:nvSpPr>
          <p:cNvPr id="119" name="Google Shape;78;p13"/>
          <p:cNvSpPr txBox="1"/>
          <p:nvPr>
            <p:ph type="sldNum" sz="quarter" idx="4294967295"/>
          </p:nvPr>
        </p:nvSpPr>
        <p:spPr>
          <a:xfrm>
            <a:off x="4435376" y="4764749"/>
            <a:ext cx="273239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thumbnail.png" descr="thumbn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6438" y="3187691"/>
            <a:ext cx="1631126" cy="163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Какво е framework7?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585215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Какво е framework7?</a:t>
            </a:r>
          </a:p>
        </p:txBody>
      </p:sp>
      <p:sp>
        <p:nvSpPr>
          <p:cNvPr id="123" name="Slide Number"/>
          <p:cNvSpPr txBox="1"/>
          <p:nvPr>
            <p:ph type="sldNum" sz="quarter" idx="4294967295"/>
          </p:nvPr>
        </p:nvSpPr>
        <p:spPr>
          <a:xfrm>
            <a:off x="4435376" y="4764749"/>
            <a:ext cx="273239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Google Shape;76;p13"/>
          <p:cNvSpPr txBox="1"/>
          <p:nvPr/>
        </p:nvSpPr>
        <p:spPr>
          <a:xfrm>
            <a:off x="840580" y="1563983"/>
            <a:ext cx="3800290" cy="49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spcBef>
                <a:spcPts val="600"/>
              </a:spcBef>
              <a:defRPr sz="20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Предимства на Framework7:</a:t>
            </a:r>
          </a:p>
        </p:txBody>
      </p:sp>
      <p:pic>
        <p:nvPicPr>
          <p:cNvPr id="125" name="thumbnail.png" descr="thumbn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7384" y="2020747"/>
            <a:ext cx="2153491" cy="215349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Използвайки го, ние лесно може да разработваме Andorid и iOS приложения.…"/>
          <p:cNvSpPr txBox="1"/>
          <p:nvPr/>
        </p:nvSpPr>
        <p:spPr>
          <a:xfrm>
            <a:off x="261369" y="2200062"/>
            <a:ext cx="4958712" cy="2051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0367" indent="-140367"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Използвайки го, ние лесно може да разработваме Andorid и iOS приложения.</a:t>
            </a:r>
          </a:p>
          <a:p>
            <a:pPr marL="140367" indent="-140367"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Притежава много предварително констуирани компоненти.</a:t>
            </a:r>
          </a:p>
          <a:p>
            <a:pPr marL="140367" indent="-140367"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Има вградени помощни библиотеки.</a:t>
            </a:r>
          </a:p>
          <a:p>
            <a:pPr marL="140367" indent="-140367"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Може да се използва с други софтуерни рамки като Angular и React.</a:t>
            </a:r>
          </a:p>
          <a:p>
            <a:pPr marL="140367" indent="-140367"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Framework7 ни улеснява доста при създаването на приложения, защото изисква единстено основни познания на HTML, CSS и JavaScript.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Какво е framework7?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Какво е framework7?</a:t>
            </a:r>
          </a:p>
        </p:txBody>
      </p:sp>
      <p:sp>
        <p:nvSpPr>
          <p:cNvPr id="129" name="Slide Number"/>
          <p:cNvSpPr txBox="1"/>
          <p:nvPr>
            <p:ph type="sldNum" sz="quarter" idx="4294967295"/>
          </p:nvPr>
        </p:nvSpPr>
        <p:spPr>
          <a:xfrm>
            <a:off x="4435376" y="4764749"/>
            <a:ext cx="273239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Google Shape;76;p13"/>
          <p:cNvSpPr txBox="1"/>
          <p:nvPr/>
        </p:nvSpPr>
        <p:spPr>
          <a:xfrm>
            <a:off x="838199" y="1562099"/>
            <a:ext cx="4284877" cy="49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spcBef>
                <a:spcPts val="600"/>
              </a:spcBef>
              <a:defRPr sz="20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Недостатъци на Framework7:</a:t>
            </a:r>
          </a:p>
        </p:txBody>
      </p:sp>
      <p:pic>
        <p:nvPicPr>
          <p:cNvPr id="131" name="thumbnail.png" descr="thumbn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0" y="2019300"/>
            <a:ext cx="2159000" cy="21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Поддържа само платформи като iOS и Android.…"/>
          <p:cNvSpPr txBox="1"/>
          <p:nvPr/>
        </p:nvSpPr>
        <p:spPr>
          <a:xfrm>
            <a:off x="261369" y="2197099"/>
            <a:ext cx="4958712" cy="694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0367" indent="-140367"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Поддържа само платформи като iOS и Android.</a:t>
            </a:r>
          </a:p>
          <a:p>
            <a:pPr marL="140367" indent="-140367"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Изграден е околко средата на Apple, и заради това е възможно темите да не изглеждат добре на устройства с Android.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Kак да започнем работа с framework7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Kак да започнем работа с framework7.</a:t>
            </a:r>
          </a:p>
        </p:txBody>
      </p:sp>
      <p:sp>
        <p:nvSpPr>
          <p:cNvPr id="135" name="Slide Number"/>
          <p:cNvSpPr txBox="1"/>
          <p:nvPr>
            <p:ph type="sldNum" sz="quarter" idx="4294967295"/>
          </p:nvPr>
        </p:nvSpPr>
        <p:spPr>
          <a:xfrm>
            <a:off x="4435376" y="4764749"/>
            <a:ext cx="273239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Framework7 CLI (Command-Line Interface) е мощен инструмент и най-препоръчителният начин, с който да започнем разработването на приложения с Framework7."/>
          <p:cNvSpPr txBox="1"/>
          <p:nvPr/>
        </p:nvSpPr>
        <p:spPr>
          <a:xfrm>
            <a:off x="1099780" y="1580625"/>
            <a:ext cx="6944439" cy="73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600"/>
              </a:spcBef>
              <a:defRPr sz="16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Framework7 CLI (Command-Line Interface) е мощен инструмент и най-препоръчителният начин, с който да започнем разработването на приложения с Framework7.</a:t>
            </a:r>
          </a:p>
        </p:txBody>
      </p:sp>
      <p:sp>
        <p:nvSpPr>
          <p:cNvPr id="137" name="Ето как да инталираме  Framework7 CLI:…"/>
          <p:cNvSpPr txBox="1"/>
          <p:nvPr/>
        </p:nvSpPr>
        <p:spPr>
          <a:xfrm>
            <a:off x="144868" y="2479914"/>
            <a:ext cx="7777423" cy="2179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15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Ето как да инталираме  Framework7 CLI:</a:t>
            </a:r>
          </a:p>
          <a:p>
            <a:pPr>
              <a:spcBef>
                <a:spcPts val="600"/>
              </a:spcBef>
              <a:defRPr sz="1500">
                <a:solidFill>
                  <a:srgbClr val="D13C30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</a:p>
          <a:p>
            <a:pPr marL="200526" indent="-200526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2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Инсталираме Node.js  и NPM.</a:t>
            </a:r>
          </a:p>
          <a:p>
            <a:pPr marL="200526" indent="-200526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2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Инсталираме Cordova  (при мен изискваше sudo).</a:t>
            </a:r>
          </a:p>
          <a:p>
            <a:pPr marL="200526" indent="-200526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2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Инсталираме Framework7 CLI (при мен изискваше sudo).</a:t>
            </a:r>
          </a:p>
          <a:p>
            <a:pPr marL="200526" indent="-200526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2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Сега вече може да създадем  приложение: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sz="12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(след изпълнението на командата следват няколко въпроси за изброрът на софтуерна рамка и шаблон )</a:t>
            </a:r>
          </a:p>
        </p:txBody>
      </p:sp>
      <p:pic>
        <p:nvPicPr>
          <p:cNvPr id="138" name="Screenshot 2020-12-06 at 21.02.16.png" descr="Screenshot 2020-12-06 at 21.02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0371" y="3903193"/>
            <a:ext cx="5103629" cy="159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Screenshot 2020-12-06 at 21.38.34.png" descr="Screenshot 2020-12-06 at 21.38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3055" y="4265638"/>
            <a:ext cx="3252695" cy="156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shot 2020-12-06 at 20.56.46.png" descr="Screenshot 2020-12-06 at 20.56.4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73055" y="3569477"/>
            <a:ext cx="3802325" cy="13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amework7 компоненти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Framework7 компоненти.</a:t>
            </a:r>
          </a:p>
        </p:txBody>
      </p:sp>
      <p:sp>
        <p:nvSpPr>
          <p:cNvPr id="143" name="Slide Number"/>
          <p:cNvSpPr txBox="1"/>
          <p:nvPr>
            <p:ph type="sldNum" sz="quarter" idx="4294967295"/>
          </p:nvPr>
        </p:nvSpPr>
        <p:spPr>
          <a:xfrm>
            <a:off x="4435376" y="4764749"/>
            <a:ext cx="273239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Както казахме има много компоненти, затова ще бъдат разгледани само част от тях.…"/>
          <p:cNvSpPr txBox="1"/>
          <p:nvPr/>
        </p:nvSpPr>
        <p:spPr>
          <a:xfrm>
            <a:off x="1099780" y="1727018"/>
            <a:ext cx="6944439" cy="217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Както казахме има много компоненти, затова ще бъдат разгледани само част от тях.</a:t>
            </a:r>
          </a:p>
          <a:p>
            <a:pPr algn="ctr">
              <a:spcBef>
                <a:spcPts val="600"/>
              </a:spcBef>
              <a:defRPr sz="18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</a:p>
          <a:p>
            <a:pPr marL="150394" indent="-150394" algn="ctr">
              <a:spcBef>
                <a:spcPts val="600"/>
              </a:spcBef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Бутони.</a:t>
            </a:r>
          </a:p>
          <a:p>
            <a:pPr marL="150394" indent="-150394" algn="ctr">
              <a:spcBef>
                <a:spcPts val="600"/>
              </a:spcBef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Елементи на формуляри.</a:t>
            </a:r>
          </a:p>
          <a:p>
            <a:pPr marL="150394" indent="-150394" algn="ctr">
              <a:spcBef>
                <a:spcPts val="600"/>
              </a:spcBef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Лента с инструменти.</a:t>
            </a:r>
          </a:p>
          <a:p>
            <a:pPr marL="150394" indent="-150394" algn="ctr">
              <a:spcBef>
                <a:spcPts val="600"/>
              </a:spcBef>
              <a:buSzPct val="100000"/>
              <a:buChar char="•"/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Лента за търсене.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Бутони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Бутони.</a:t>
            </a:r>
          </a:p>
        </p:txBody>
      </p:sp>
      <p:sp>
        <p:nvSpPr>
          <p:cNvPr id="147" name="Slide Number"/>
          <p:cNvSpPr txBox="1"/>
          <p:nvPr>
            <p:ph type="sldNum" sz="quarter" idx="4294967295"/>
          </p:nvPr>
        </p:nvSpPr>
        <p:spPr>
          <a:xfrm>
            <a:off x="4435376" y="4764749"/>
            <a:ext cx="273239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Обичайни бутони:"/>
          <p:cNvSpPr txBox="1"/>
          <p:nvPr/>
        </p:nvSpPr>
        <p:spPr>
          <a:xfrm>
            <a:off x="101392" y="1687858"/>
            <a:ext cx="1714327" cy="231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600"/>
              </a:spcBef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Обичайни бутони:</a:t>
            </a:r>
          </a:p>
        </p:txBody>
      </p:sp>
      <p:pic>
        <p:nvPicPr>
          <p:cNvPr id="149" name="Screenshot 2020-12-07 at 3.16.45.png" descr="Screenshot 2020-12-07 at 3.16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0636" y="1679705"/>
            <a:ext cx="5524504" cy="24130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Активни бутони:"/>
          <p:cNvSpPr txBox="1"/>
          <p:nvPr/>
        </p:nvSpPr>
        <p:spPr>
          <a:xfrm>
            <a:off x="-270993" y="2124877"/>
            <a:ext cx="2459098" cy="231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600"/>
              </a:spcBef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Активни бутони:</a:t>
            </a:r>
          </a:p>
        </p:txBody>
      </p:sp>
      <p:pic>
        <p:nvPicPr>
          <p:cNvPr id="151" name="Screenshot 2020-12-07 at 3.19.21.png" descr="Screenshot 2020-12-07 at 3.19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5336" y="2124877"/>
            <a:ext cx="6515101" cy="24130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Заоблени бутони:"/>
          <p:cNvSpPr txBox="1"/>
          <p:nvPr/>
        </p:nvSpPr>
        <p:spPr>
          <a:xfrm>
            <a:off x="101392" y="2571750"/>
            <a:ext cx="1714327" cy="231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600"/>
              </a:spcBef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Заоблени бутони:</a:t>
            </a:r>
          </a:p>
        </p:txBody>
      </p:sp>
      <p:pic>
        <p:nvPicPr>
          <p:cNvPr id="153" name="Screenshot 2020-12-07 at 3.20.25.png" descr="Screenshot 2020-12-07 at 3.20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0686" y="2571750"/>
            <a:ext cx="7264401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Големи бутони:"/>
          <p:cNvSpPr txBox="1"/>
          <p:nvPr/>
        </p:nvSpPr>
        <p:spPr>
          <a:xfrm>
            <a:off x="197968" y="2971244"/>
            <a:ext cx="1521175" cy="231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600"/>
              </a:spcBef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Големи бутони:</a:t>
            </a:r>
          </a:p>
        </p:txBody>
      </p:sp>
      <p:pic>
        <p:nvPicPr>
          <p:cNvPr id="155" name="Screenshot 2020-12-07 at 3.21.44.png" descr="Screenshot 2020-12-07 at 3.21.4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83636" y="2979017"/>
            <a:ext cx="5778504" cy="21590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Бутони на ред:"/>
          <p:cNvSpPr txBox="1"/>
          <p:nvPr/>
        </p:nvSpPr>
        <p:spPr>
          <a:xfrm>
            <a:off x="-198324" y="3906491"/>
            <a:ext cx="2313759" cy="231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600"/>
              </a:spcBef>
              <a:defRPr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Бутони на ред:</a:t>
            </a:r>
          </a:p>
        </p:txBody>
      </p:sp>
      <p:pic>
        <p:nvPicPr>
          <p:cNvPr id="157" name="Screenshot 2020-12-07 at 3.24.49.png" descr="Screenshot 2020-12-07 at 3.24.4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71036" y="3450714"/>
            <a:ext cx="4203704" cy="1143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Бутони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Бутони.</a:t>
            </a:r>
          </a:p>
        </p:txBody>
      </p:sp>
      <p:sp>
        <p:nvSpPr>
          <p:cNvPr id="160" name="Slide Number"/>
          <p:cNvSpPr txBox="1"/>
          <p:nvPr>
            <p:ph type="sldNum" sz="quarter" idx="4294967295"/>
          </p:nvPr>
        </p:nvSpPr>
        <p:spPr>
          <a:xfrm>
            <a:off x="4435376" y="4764749"/>
            <a:ext cx="273239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Screenshot 2020-12-07 at 15.55.47.png" descr="Screenshot 2020-12-07 at 15.55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2545" y="1185802"/>
            <a:ext cx="2998910" cy="3647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Елементи на формуляри."/>
          <p:cNvSpPr txBox="1"/>
          <p:nvPr>
            <p:ph type="title"/>
          </p:nvPr>
        </p:nvSpPr>
        <p:spPr>
          <a:xfrm>
            <a:off x="1810199" y="557513"/>
            <a:ext cx="5523602" cy="477902"/>
          </a:xfrm>
          <a:prstGeom prst="rect">
            <a:avLst/>
          </a:prstGeom>
        </p:spPr>
        <p:txBody>
          <a:bodyPr/>
          <a:lstStyle>
            <a:lvl1pPr defTabSz="877822">
              <a:defRPr sz="190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Елементи на формуляри.</a:t>
            </a:r>
          </a:p>
        </p:txBody>
      </p:sp>
      <p:sp>
        <p:nvSpPr>
          <p:cNvPr id="164" name="Slide Number"/>
          <p:cNvSpPr txBox="1"/>
          <p:nvPr>
            <p:ph type="sldNum" sz="quarter" idx="4294967295"/>
          </p:nvPr>
        </p:nvSpPr>
        <p:spPr>
          <a:xfrm>
            <a:off x="4435376" y="4764749"/>
            <a:ext cx="273239" cy="347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Google Shape;76;p13"/>
          <p:cNvSpPr txBox="1"/>
          <p:nvPr/>
        </p:nvSpPr>
        <p:spPr>
          <a:xfrm>
            <a:off x="972241" y="1584621"/>
            <a:ext cx="7199518" cy="796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algn="ctr">
              <a:spcBef>
                <a:spcPts val="600"/>
              </a:spcBef>
              <a:defRPr sz="2000">
                <a:solidFill>
                  <a:srgbClr val="D13C3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С тях създаваме визуално по-добро оформление.</a:t>
            </a:r>
          </a:p>
          <a:p>
            <a:pPr algn="ctr">
              <a:spcBef>
                <a:spcPts val="600"/>
              </a:spcBef>
              <a:defRPr sz="1500">
                <a:solidFill>
                  <a:srgbClr val="D13C3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Ето как да направим оформлнеие на единичен елемент на формуляр.</a:t>
            </a:r>
          </a:p>
        </p:txBody>
      </p:sp>
      <p:pic>
        <p:nvPicPr>
          <p:cNvPr id="166" name="Screenshot 2020-12-07 at 13.16.30.png" descr="Screenshot 2020-12-07 at 13.1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199" y="2323170"/>
            <a:ext cx="5523602" cy="2527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Othello template">
      <a:dk1>
        <a:srgbClr val="222222"/>
      </a:dk1>
      <a:lt1>
        <a:srgbClr val="FFFFFF"/>
      </a:lt1>
      <a:dk2>
        <a:srgbClr val="A7A7A7"/>
      </a:dk2>
      <a:lt2>
        <a:srgbClr val="53535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0000FF"/>
      </a:hlink>
      <a:folHlink>
        <a:srgbClr val="FF00FF"/>
      </a:folHlink>
    </a:clrScheme>
    <a:fontScheme name="Othello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thell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thello template">
  <a:themeElements>
    <a:clrScheme name="Othell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0000FF"/>
      </a:hlink>
      <a:folHlink>
        <a:srgbClr val="FF00FF"/>
      </a:folHlink>
    </a:clrScheme>
    <a:fontScheme name="Othello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thell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