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JetBrains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C2FB8D-B0B7-4A3A-951D-A8E11BDEB8A6}">
  <a:tblStyle styleId="{7DC2FB8D-B0B7-4A3A-951D-A8E11BDEB8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JetBrainsMono-bold.fntdata"/><Relationship Id="rId10" Type="http://schemas.openxmlformats.org/officeDocument/2006/relationships/slide" Target="slides/slide4.xml"/><Relationship Id="rId21" Type="http://schemas.openxmlformats.org/officeDocument/2006/relationships/font" Target="fonts/JetBrainsMono-regular.fntdata"/><Relationship Id="rId13" Type="http://schemas.openxmlformats.org/officeDocument/2006/relationships/slide" Target="slides/slide7.xml"/><Relationship Id="rId24" Type="http://schemas.openxmlformats.org/officeDocument/2006/relationships/font" Target="fonts/JetBrainsMono-boldItalic.fntdata"/><Relationship Id="rId12" Type="http://schemas.openxmlformats.org/officeDocument/2006/relationships/slide" Target="slides/slide6.xml"/><Relationship Id="rId23" Type="http://schemas.openxmlformats.org/officeDocument/2006/relationships/font" Target="fonts/JetBrains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69751398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69751398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69751398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69751398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69751398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69751398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6bbec92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6bbec92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6bbec92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6bbec92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6975139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6975139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69751398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69751398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69751398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69751398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69751398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69751398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69751398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69751398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69751398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69751398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69751398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69751398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69751398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69751398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4550" y="744575"/>
            <a:ext cx="8971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Впр лабораторно упражнение 8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Едномерни масиви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150" y="0"/>
            <a:ext cx="1953850" cy="19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Средна стойност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Да се намери </a:t>
            </a:r>
            <a:r>
              <a:rPr b="1" lang="en"/>
              <a:t>средната стойност</a:t>
            </a:r>
            <a:r>
              <a:rPr lang="en"/>
              <a:t> на елементите на масива </a:t>
            </a:r>
            <a:r>
              <a:rPr b="1" lang="en">
                <a:solidFill>
                  <a:srgbClr val="6D9E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А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r>
              <a:rPr lang="en"/>
              <a:t>, като стойностите на елементите се </a:t>
            </a:r>
            <a:r>
              <a:rPr b="1" lang="en"/>
              <a:t>въвеждат от клавиатурата</a:t>
            </a:r>
            <a:r>
              <a:rPr lang="en"/>
              <a:t>.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2387638"/>
            <a:ext cx="63246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Максимален елемент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Да се намери максималният елемент в едномерен масив </a:t>
            </a:r>
            <a:r>
              <a:rPr b="1" lang="en">
                <a:solidFill>
                  <a:srgbClr val="6D9E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А</a:t>
            </a:r>
            <a:r>
              <a:rPr lang="en"/>
              <a:t>. Броят на елементите на масива и техните стойности се въвеждат от клавиатурата.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2080275"/>
            <a:ext cx="53721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Обратен ред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Прочетете </a:t>
            </a:r>
            <a:r>
              <a:rPr b="1" lang="en">
                <a:solidFill>
                  <a:srgbClr val="6D9E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</a:t>
            </a:r>
            <a:r>
              <a:rPr lang="en"/>
              <a:t> числа и ги принтирайте на конзолата в обратен ред.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150" y="1609725"/>
            <a:ext cx="52197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Изваждане на четно и нечетно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Напишете програма, която пресмята разликата между </a:t>
            </a:r>
            <a:r>
              <a:rPr b="1" lang="en"/>
              <a:t>сумата на четните</a:t>
            </a:r>
            <a:r>
              <a:rPr lang="en"/>
              <a:t> и </a:t>
            </a:r>
            <a:r>
              <a:rPr b="1" lang="en"/>
              <a:t>сумата на нечетните</a:t>
            </a:r>
            <a:r>
              <a:rPr lang="en"/>
              <a:t> числа в един масив.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263" y="2006025"/>
            <a:ext cx="570547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Еднаквост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0" y="1017725"/>
            <a:ext cx="50448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Прочетете два масива и преценете, дали са </a:t>
            </a:r>
            <a:r>
              <a:rPr b="1" lang="en"/>
              <a:t>еднакви</a:t>
            </a:r>
            <a:r>
              <a:rPr lang="en"/>
              <a:t> или не. Два масива са еднакви само </a:t>
            </a:r>
            <a:r>
              <a:rPr b="1" lang="en"/>
              <a:t>ако елементите им са еднакви</a:t>
            </a:r>
            <a:r>
              <a:rPr lang="en"/>
              <a:t>. Ако масивите са идентични, намерете </a:t>
            </a:r>
            <a:r>
              <a:rPr b="1" lang="en"/>
              <a:t>сумата на елементите на един от тях</a:t>
            </a:r>
            <a:r>
              <a:rPr lang="en"/>
              <a:t>. В противен случай намерете </a:t>
            </a:r>
            <a:r>
              <a:rPr b="1" lang="en"/>
              <a:t>първия индекс</a:t>
            </a:r>
            <a:r>
              <a:rPr lang="en"/>
              <a:t>, на който масивите се </a:t>
            </a:r>
            <a:r>
              <a:rPr b="1" lang="en"/>
              <a:t>различават</a:t>
            </a:r>
            <a:r>
              <a:rPr lang="en"/>
              <a:t> и го изпишете на конзолата.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800" y="0"/>
            <a:ext cx="4099200" cy="2469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259" y="2469224"/>
            <a:ext cx="3945740" cy="267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Едномерни масиви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Масивът е структура от данни, която съдържа </a:t>
            </a:r>
            <a:r>
              <a:rPr b="1" lang="en">
                <a:solidFill>
                  <a:srgbClr val="CC0000"/>
                </a:solidFill>
              </a:rPr>
              <a:t>определен фиксиран брой елементи</a:t>
            </a:r>
            <a:r>
              <a:rPr lang="en"/>
              <a:t>, които са от </a:t>
            </a:r>
            <a:r>
              <a:rPr b="1" lang="en">
                <a:solidFill>
                  <a:srgbClr val="CC0000"/>
                </a:solidFill>
              </a:rPr>
              <a:t>един и същи тип</a:t>
            </a:r>
            <a:r>
              <a:rPr lang="en"/>
              <a:t>.</a:t>
            </a:r>
            <a:br>
              <a:rPr lang="en"/>
            </a:br>
            <a:r>
              <a:rPr lang="en"/>
              <a:t>Всеки елемент от масива може да бъде </a:t>
            </a:r>
            <a:r>
              <a:rPr b="1" lang="en"/>
              <a:t>избран</a:t>
            </a:r>
            <a:r>
              <a:rPr lang="en"/>
              <a:t> чрез неговия </a:t>
            </a:r>
            <a:r>
              <a:rPr b="1" lang="en"/>
              <a:t>индекс</a:t>
            </a:r>
            <a:r>
              <a:rPr lang="en"/>
              <a:t>.</a:t>
            </a:r>
            <a:br>
              <a:rPr lang="en"/>
            </a:br>
            <a:r>
              <a:rPr lang="en"/>
              <a:t>Броенето на индекса </a:t>
            </a:r>
            <a:r>
              <a:rPr b="1" lang="en">
                <a:solidFill>
                  <a:srgbClr val="CC0000"/>
                </a:solidFill>
              </a:rPr>
              <a:t>започва от 0</a:t>
            </a:r>
            <a:r>
              <a:rPr lang="en"/>
              <a:t>.</a:t>
            </a:r>
            <a:br>
              <a:rPr lang="en"/>
            </a:br>
            <a:r>
              <a:rPr b="1" lang="en">
                <a:solidFill>
                  <a:srgbClr val="3C78D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А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r>
              <a:rPr lang="en"/>
              <a:t> - посочва </a:t>
            </a:r>
            <a:r>
              <a:rPr b="1" lang="en"/>
              <a:t>втория елемент</a:t>
            </a:r>
            <a:r>
              <a:rPr lang="en"/>
              <a:t> от масива.</a:t>
            </a:r>
            <a:br>
              <a:rPr lang="en"/>
            </a:br>
            <a:r>
              <a:rPr lang="en"/>
              <a:t>Например, ако </a:t>
            </a:r>
            <a:r>
              <a:rPr b="1" lang="en">
                <a:solidFill>
                  <a:srgbClr val="3C78D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А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] = 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 -&gt; </a:t>
            </a:r>
            <a:r>
              <a:rPr b="1" lang="en">
                <a:solidFill>
                  <a:srgbClr val="38761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Console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1" lang="en">
                <a:solidFill>
                  <a:srgbClr val="BF9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WriteLine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1" lang="en">
                <a:solidFill>
                  <a:srgbClr val="3C78D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А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]);</a:t>
            </a:r>
            <a:r>
              <a:rPr lang="en"/>
              <a:t> ще изпечата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r>
              <a:rPr lang="en"/>
              <a:t> на конзолата.</a:t>
            </a:r>
            <a:endParaRPr/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778050" y="375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{7DC2FB8D-B0B7-4A3A-951D-A8E11BDEB8A6}</a:tableStyleId>
              </a:tblPr>
              <a:tblGrid>
                <a:gridCol w="1296550"/>
                <a:gridCol w="1296550"/>
                <a:gridCol w="1296550"/>
                <a:gridCol w="1296550"/>
                <a:gridCol w="1296550"/>
                <a:gridCol w="1296550"/>
              </a:tblGrid>
              <a:tr h="43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solidFill>
                            <a:srgbClr val="3C78D8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A</a:t>
                      </a:r>
                      <a:r>
                        <a:rPr b="1" lang="en" sz="2300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[</a:t>
                      </a:r>
                      <a:r>
                        <a:rPr b="1" lang="en" sz="2300">
                          <a:solidFill>
                            <a:srgbClr val="6AA84F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0</a:t>
                      </a:r>
                      <a:r>
                        <a:rPr b="1" lang="en" sz="2300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]</a:t>
                      </a:r>
                      <a:endParaRPr b="1" sz="2300"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solidFill>
                            <a:srgbClr val="3C78D8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A</a:t>
                      </a:r>
                      <a:r>
                        <a:rPr b="1" lang="en" sz="2300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[</a:t>
                      </a:r>
                      <a:r>
                        <a:rPr b="1" lang="en" sz="2300">
                          <a:solidFill>
                            <a:srgbClr val="6AA84F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1</a:t>
                      </a:r>
                      <a:r>
                        <a:rPr b="1" lang="en" sz="2300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]</a:t>
                      </a:r>
                      <a:endParaRPr b="1" sz="2300"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solidFill>
                            <a:srgbClr val="3C78D8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A</a:t>
                      </a:r>
                      <a:r>
                        <a:rPr b="1" lang="en" sz="2300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[</a:t>
                      </a:r>
                      <a:r>
                        <a:rPr b="1" lang="en" sz="2300">
                          <a:solidFill>
                            <a:srgbClr val="6AA84F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2</a:t>
                      </a:r>
                      <a:r>
                        <a:rPr b="1" lang="en" sz="2300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]</a:t>
                      </a:r>
                      <a:endParaRPr b="1" sz="2300"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solidFill>
                            <a:srgbClr val="3C78D8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A</a:t>
                      </a:r>
                      <a:r>
                        <a:rPr b="1" lang="en" sz="2300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[</a:t>
                      </a:r>
                      <a:r>
                        <a:rPr b="1" lang="en" sz="2300">
                          <a:solidFill>
                            <a:srgbClr val="6AA84F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3</a:t>
                      </a:r>
                      <a:r>
                        <a:rPr b="1" lang="en" sz="2300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]</a:t>
                      </a:r>
                      <a:endParaRPr b="1" sz="2300"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solidFill>
                            <a:srgbClr val="3C78D8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A</a:t>
                      </a:r>
                      <a:r>
                        <a:rPr b="1" lang="en" sz="2300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[...]</a:t>
                      </a:r>
                      <a:endParaRPr b="1" sz="2300"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solidFill>
                            <a:srgbClr val="3C78D8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A</a:t>
                      </a:r>
                      <a:r>
                        <a:rPr b="1" lang="en" sz="2300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[</a:t>
                      </a:r>
                      <a:r>
                        <a:rPr b="1" lang="en" sz="2300">
                          <a:solidFill>
                            <a:srgbClr val="6AA84F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n</a:t>
                      </a:r>
                      <a:r>
                        <a:rPr b="1" lang="en" sz="2300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]</a:t>
                      </a:r>
                      <a:endParaRPr b="1" sz="2300"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Едномерни масиви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Еле</a:t>
            </a:r>
            <a:r>
              <a:rPr b="1" lang="en">
                <a:solidFill>
                  <a:srgbClr val="CC0000"/>
                </a:solidFill>
              </a:rPr>
              <a:t>м</a:t>
            </a:r>
            <a:r>
              <a:rPr b="1" lang="en">
                <a:solidFill>
                  <a:srgbClr val="CC0000"/>
                </a:solidFill>
              </a:rPr>
              <a:t>ент от масив</a:t>
            </a:r>
            <a:r>
              <a:rPr lang="en"/>
              <a:t> може да се използва като </a:t>
            </a:r>
            <a:r>
              <a:rPr b="1" lang="en">
                <a:solidFill>
                  <a:srgbClr val="CC0000"/>
                </a:solidFill>
              </a:rPr>
              <a:t>обикновена променлива</a:t>
            </a:r>
            <a:r>
              <a:rPr lang="en"/>
              <a:t>.</a:t>
            </a:r>
            <a:br>
              <a:rPr lang="en"/>
            </a:br>
            <a:r>
              <a:rPr lang="en"/>
              <a:t>Нека </a:t>
            </a:r>
            <a:r>
              <a:rPr b="1" lang="en">
                <a:solidFill>
                  <a:srgbClr val="1155C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b="1" lang="en">
                <a:solidFill>
                  <a:srgbClr val="6D9E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grade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 = </a:t>
            </a:r>
            <a:r>
              <a:rPr b="1" lang="en">
                <a:solidFill>
                  <a:srgbClr val="6D9E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grades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b="1" lang="en">
                <a:solidFill>
                  <a:srgbClr val="93C47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r>
              <a:rPr lang="en"/>
              <a:t>, където </a:t>
            </a:r>
            <a:r>
              <a:rPr b="1" lang="en">
                <a:solidFill>
                  <a:srgbClr val="6D9E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grades</a:t>
            </a:r>
            <a:r>
              <a:rPr lang="en"/>
              <a:t> е едномерен масив с 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</a:t>
            </a:r>
            <a:r>
              <a:rPr lang="en"/>
              <a:t> на брой целочислени елементи. Променливата </a:t>
            </a:r>
            <a:r>
              <a:rPr b="1" lang="en">
                <a:solidFill>
                  <a:srgbClr val="6D9E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grade</a:t>
            </a:r>
            <a:r>
              <a:rPr lang="en"/>
              <a:t> ще приеме </a:t>
            </a:r>
            <a:r>
              <a:rPr b="1" lang="en"/>
              <a:t>стойността</a:t>
            </a:r>
            <a:r>
              <a:rPr lang="en"/>
              <a:t> на </a:t>
            </a:r>
            <a:r>
              <a:rPr b="1" lang="en"/>
              <a:t>четвъртия елемент</a:t>
            </a:r>
            <a:r>
              <a:rPr lang="en"/>
              <a:t> на масива.</a:t>
            </a:r>
            <a:br>
              <a:rPr lang="en"/>
            </a:br>
            <a:r>
              <a:rPr b="1" lang="en" u="sng"/>
              <a:t>Индексът винаги е цяло число</a:t>
            </a:r>
            <a:r>
              <a:rPr lang="en"/>
              <a:t>. Масивите </a:t>
            </a:r>
            <a:r>
              <a:rPr b="1" lang="en"/>
              <a:t>винаги</a:t>
            </a:r>
            <a:r>
              <a:rPr lang="en"/>
              <a:t> се предават по </a:t>
            </a:r>
            <a:r>
              <a:rPr b="1" lang="en"/>
              <a:t>референция</a:t>
            </a:r>
            <a:endParaRPr b="1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625" y="3225850"/>
            <a:ext cx="5886249" cy="17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Деклариране на едномерен масив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Масивите</a:t>
            </a:r>
            <a:r>
              <a:rPr lang="en">
                <a:solidFill>
                  <a:srgbClr val="CC0000"/>
                </a:solidFill>
              </a:rPr>
              <a:t> </a:t>
            </a:r>
            <a:r>
              <a:rPr lang="en"/>
              <a:t>трябва да се декларират, </a:t>
            </a:r>
            <a:r>
              <a:rPr b="1" lang="en">
                <a:solidFill>
                  <a:srgbClr val="CC0000"/>
                </a:solidFill>
              </a:rPr>
              <a:t>преди</a:t>
            </a:r>
            <a:r>
              <a:rPr lang="en"/>
              <a:t> да се използват.</a:t>
            </a:r>
            <a:br>
              <a:rPr lang="en"/>
            </a:br>
            <a:r>
              <a:rPr b="1" lang="en"/>
              <a:t>Декларацията </a:t>
            </a:r>
            <a:r>
              <a:rPr lang="en"/>
              <a:t>включва </a:t>
            </a:r>
            <a:r>
              <a:rPr b="1" lang="en">
                <a:solidFill>
                  <a:srgbClr val="CC0000"/>
                </a:solidFill>
              </a:rPr>
              <a:t>типа</a:t>
            </a:r>
            <a:r>
              <a:rPr lang="en"/>
              <a:t> на участващите елементи (</a:t>
            </a:r>
            <a:r>
              <a:rPr b="1" lang="en">
                <a:solidFill>
                  <a:srgbClr val="1155C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</a:t>
            </a:r>
            <a:r>
              <a:rPr lang="en"/>
              <a:t>, </a:t>
            </a:r>
            <a:r>
              <a:rPr b="1" lang="en">
                <a:solidFill>
                  <a:srgbClr val="1155C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float</a:t>
            </a:r>
            <a:r>
              <a:rPr lang="en"/>
              <a:t>, </a:t>
            </a:r>
            <a:r>
              <a:rPr b="1" lang="en">
                <a:solidFill>
                  <a:srgbClr val="1155C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char</a:t>
            </a:r>
            <a:r>
              <a:rPr lang="en"/>
              <a:t>, </a:t>
            </a:r>
            <a:r>
              <a:rPr b="1" lang="en">
                <a:solidFill>
                  <a:srgbClr val="1155CC"/>
                </a:solidFill>
              </a:rPr>
              <a:t>string </a:t>
            </a:r>
            <a:r>
              <a:rPr lang="en"/>
              <a:t>и т.н.), както и </a:t>
            </a:r>
            <a:r>
              <a:rPr b="1" lang="en">
                <a:solidFill>
                  <a:srgbClr val="CC0000"/>
                </a:solidFill>
              </a:rPr>
              <a:t>максималния брой на елементите</a:t>
            </a:r>
            <a:r>
              <a:rPr lang="en"/>
              <a:t>, които се съхраняват в масива. Компилаторът изисква тази информация, за да знае колко памет да запази за този масив.</a:t>
            </a:r>
            <a:br>
              <a:rPr lang="en"/>
            </a:br>
            <a:r>
              <a:rPr lang="en"/>
              <a:t>Пример за деклариране на масив:</a:t>
            </a:r>
            <a:br>
              <a:rPr lang="en"/>
            </a:br>
            <a:r>
              <a:rPr b="1" lang="en">
                <a:solidFill>
                  <a:srgbClr val="1155C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b="1" lang="en">
                <a:solidFill>
                  <a:srgbClr val="1155C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nt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[] </a:t>
            </a:r>
            <a:r>
              <a:rPr b="1" lang="en">
                <a:solidFill>
                  <a:srgbClr val="6D9E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grades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 = </a:t>
            </a:r>
            <a:r>
              <a:rPr b="1" lang="en">
                <a:solidFill>
                  <a:srgbClr val="1155C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new int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50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];</a:t>
            </a:r>
            <a:r>
              <a:rPr b="1" lang="en"/>
              <a:t> </a:t>
            </a:r>
            <a:r>
              <a:rPr lang="en"/>
              <a:t>- това е масив </a:t>
            </a:r>
            <a:r>
              <a:rPr b="1" lang="en">
                <a:solidFill>
                  <a:srgbClr val="6D9E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grades</a:t>
            </a:r>
            <a:r>
              <a:rPr lang="en"/>
              <a:t> с 50 елемента от </a:t>
            </a:r>
            <a:r>
              <a:rPr b="1" lang="en"/>
              <a:t>целочислен тип</a:t>
            </a:r>
            <a:r>
              <a:rPr lang="en"/>
              <a:t>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213" y="3894925"/>
            <a:ext cx="7087575" cy="7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Инициализация на едномерен масив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Задаване стойности на елементите на масива</a:t>
            </a:r>
            <a:br>
              <a:rPr lang="en"/>
            </a:br>
            <a:r>
              <a:rPr b="1" lang="en">
                <a:solidFill>
                  <a:srgbClr val="1155C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[] </a:t>
            </a:r>
            <a:r>
              <a:rPr b="1" lang="en">
                <a:solidFill>
                  <a:srgbClr val="6D9E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values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 = </a:t>
            </a:r>
            <a:r>
              <a:rPr b="1" lang="en">
                <a:solidFill>
                  <a:srgbClr val="1155C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new int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];</a:t>
            </a:r>
            <a:br>
              <a:rPr lang="en"/>
            </a:br>
            <a:r>
              <a:rPr b="1" lang="en">
                <a:solidFill>
                  <a:srgbClr val="6D9E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values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] = 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215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1" lang="en">
                <a:solidFill>
                  <a:srgbClr val="6D9E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values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] = -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99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1" lang="en">
                <a:solidFill>
                  <a:srgbClr val="6D9E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values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] = 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500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1" lang="en">
                <a:solidFill>
                  <a:srgbClr val="6D9E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values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] = </a:t>
            </a:r>
            <a:r>
              <a:rPr b="1" lang="en">
                <a:solidFill>
                  <a:srgbClr val="6D9E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values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] + </a:t>
            </a:r>
            <a:r>
              <a:rPr b="1" lang="en">
                <a:solidFill>
                  <a:srgbClr val="6D9E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values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];</a:t>
            </a:r>
            <a:b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1" lang="en">
                <a:solidFill>
                  <a:srgbClr val="6D9E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values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] = </a:t>
            </a:r>
            <a:r>
              <a:rPr b="1" lang="en">
                <a:solidFill>
                  <a:srgbClr val="6D9E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values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] / 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-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-</a:t>
            </a:r>
            <a:r>
              <a:rPr b="1" lang="en">
                <a:solidFill>
                  <a:srgbClr val="6D9E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values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];</a:t>
            </a:r>
            <a:endParaRPr b="1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980" y="1656050"/>
            <a:ext cx="3263625" cy="33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Втори начин за инициализиране на масив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Можем да инициализираме масив,</a:t>
            </a:r>
            <a:br>
              <a:rPr lang="en"/>
            </a:br>
            <a:r>
              <a:rPr lang="en"/>
              <a:t>к</a:t>
            </a:r>
            <a:r>
              <a:rPr lang="en"/>
              <a:t>ато му подадем начални стойности по този начин.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151038"/>
            <a:ext cx="5340022" cy="14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9575" y="1337075"/>
            <a:ext cx="2952725" cy="30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1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Динамично попълване на масив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184" y="0"/>
            <a:ext cx="345181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0463"/>
            <a:ext cx="5692175" cy="314257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100" y="4143025"/>
            <a:ext cx="56922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Можем да вземем броя на елементите в един масив, като след името на масива прибавим </a:t>
            </a:r>
            <a:r>
              <a:rPr b="1" lang="en" sz="17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“.Length”</a:t>
            </a:r>
            <a:endParaRPr b="1" sz="17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15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Търсене на елемент в масив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12" y="729725"/>
            <a:ext cx="8051775" cy="382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125" y="4562750"/>
            <a:ext cx="9144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Можем да вземем броя на елементите в един масив, като след името на масива прибавим </a:t>
            </a:r>
            <a:r>
              <a:rPr b="1" lang="en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“.Length”</a:t>
            </a:r>
            <a:endParaRPr b="1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Инициализация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Да се инициализират елементите на масива </a:t>
            </a:r>
            <a:r>
              <a:rPr b="1" lang="en">
                <a:solidFill>
                  <a:srgbClr val="6D9E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А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r>
              <a:rPr lang="en"/>
              <a:t>, чрез използване на оператора </a:t>
            </a:r>
            <a:r>
              <a:rPr b="1" lang="en">
                <a:solidFill>
                  <a:srgbClr val="674EA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n"/>
              <a:t>, като се приложи формулата </a:t>
            </a:r>
            <a:r>
              <a:rPr b="1" lang="en">
                <a:solidFill>
                  <a:srgbClr val="6D9E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b="1" lang="en">
                <a:solidFill>
                  <a:srgbClr val="6D9E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] = </a:t>
            </a:r>
            <a:r>
              <a:rPr b="1" lang="en">
                <a:solidFill>
                  <a:srgbClr val="6D9E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 * </a:t>
            </a:r>
            <a:r>
              <a:rPr b="1" lang="en">
                <a:solidFill>
                  <a:srgbClr val="6D9E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lang="en"/>
              <a:t>. Така получените стойности на елементите на масива да се отпечатат на екрана.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025" y="2183938"/>
            <a:ext cx="13716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