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etBrains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-regular.fntdata"/><Relationship Id="rId11" Type="http://schemas.openxmlformats.org/officeDocument/2006/relationships/slide" Target="slides/slide6.xml"/><Relationship Id="rId22" Type="http://schemas.openxmlformats.org/officeDocument/2006/relationships/font" Target="fonts/JetBrainsMono-italic.fntdata"/><Relationship Id="rId10" Type="http://schemas.openxmlformats.org/officeDocument/2006/relationships/slide" Target="slides/slide5.xml"/><Relationship Id="rId21" Type="http://schemas.openxmlformats.org/officeDocument/2006/relationships/font" Target="fonts/JetBrains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JetBrains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9b85335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9b85335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b85335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b85335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b85335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9b85335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9b85335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9b85335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b5f404d0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b5f404d0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5f404d0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5f404d0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5f404d0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5f404d0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b5f404d0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b5f404d0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9b8533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9b8533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9b8533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9b8533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b85335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b85335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9b85335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9b85335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9b85335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9b85335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Условни оператори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Прост калкулатор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50"/>
              <a:t>Напишете програма, която предоставя </a:t>
            </a:r>
            <a:r>
              <a:rPr b="1" lang="en" sz="1750"/>
              <a:t>меню</a:t>
            </a:r>
            <a:r>
              <a:rPr lang="en" sz="1750"/>
              <a:t> и извършва </a:t>
            </a:r>
            <a:r>
              <a:rPr b="1" lang="en" sz="1750"/>
              <a:t>прости математически изчисления</a:t>
            </a:r>
            <a:r>
              <a:rPr lang="en" sz="1750"/>
              <a:t>.</a:t>
            </a:r>
            <a:endParaRPr sz="17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750"/>
              <a:t>Вход:</a:t>
            </a:r>
            <a:br>
              <a:rPr lang="en" sz="1750"/>
            </a:br>
            <a:r>
              <a:rPr lang="en" sz="1750"/>
              <a:t>- Първо число, </a:t>
            </a:r>
            <a:r>
              <a:rPr b="1" lang="en" sz="1750"/>
              <a:t>(реално число)</a:t>
            </a:r>
            <a:br>
              <a:rPr lang="en" sz="1750"/>
            </a:br>
            <a:r>
              <a:rPr lang="en" sz="1750"/>
              <a:t>- Второ число, </a:t>
            </a:r>
            <a:r>
              <a:rPr b="1" lang="en" sz="1750"/>
              <a:t>(реално число)</a:t>
            </a:r>
            <a:br>
              <a:rPr b="1" lang="en" sz="1750"/>
            </a:br>
            <a:r>
              <a:rPr lang="en" sz="1750"/>
              <a:t>- Трето число, това е </a:t>
            </a:r>
            <a:r>
              <a:rPr b="1" lang="en" sz="1750"/>
              <a:t>командата за опцията</a:t>
            </a:r>
            <a:r>
              <a:rPr lang="en" sz="1750"/>
              <a:t>. (Например 1 - Събиране, 2 - Изваждане и т.н.) </a:t>
            </a:r>
            <a:r>
              <a:rPr b="1" lang="en" sz="1750"/>
              <a:t>(цяло число)</a:t>
            </a:r>
            <a:endParaRPr b="1" sz="17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" sz="1750"/>
              <a:t>Изход:</a:t>
            </a:r>
            <a:br>
              <a:rPr lang="en" sz="1750"/>
            </a:br>
            <a:r>
              <a:rPr lang="en" sz="1750"/>
              <a:t>В зависимост от </a:t>
            </a:r>
            <a:r>
              <a:rPr b="1" lang="en" sz="1750"/>
              <a:t>избраната опция</a:t>
            </a:r>
            <a:r>
              <a:rPr lang="en" sz="1750"/>
              <a:t> трябва да се изпише </a:t>
            </a:r>
            <a:r>
              <a:rPr b="1" lang="en" sz="1750"/>
              <a:t>различен отговор</a:t>
            </a:r>
            <a:r>
              <a:rPr lang="en" sz="1750"/>
              <a:t>. Например избираме опцията </a:t>
            </a:r>
            <a:r>
              <a:rPr b="1" lang="en" sz="1750"/>
              <a:t>“Умножение”</a:t>
            </a:r>
            <a:r>
              <a:rPr lang="en" sz="1750"/>
              <a:t>, тогава двете числа трябва да бъдат </a:t>
            </a:r>
            <a:r>
              <a:rPr b="1" lang="en" sz="1750"/>
              <a:t>умножени</a:t>
            </a:r>
            <a:r>
              <a:rPr lang="en" sz="1750"/>
              <a:t> и отговорът се изписва на конзолата.</a:t>
            </a:r>
            <a:endParaRPr sz="17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1. Примерна употреба на програмата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50" y="1343300"/>
            <a:ext cx="46101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Обедна почивка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Искате да гледате епизод от любимия си сериал по време на обедната почивка. Трябва да </a:t>
            </a:r>
            <a:r>
              <a:rPr b="1" lang="en" sz="1450"/>
              <a:t>изчислите дали времето е достатъчно</a:t>
            </a:r>
            <a:r>
              <a:rPr lang="en" sz="1450"/>
              <a:t>, като вземете предвид </a:t>
            </a:r>
            <a:r>
              <a:rPr b="1" lang="en" sz="1450"/>
              <a:t>време за обяд</a:t>
            </a:r>
            <a:r>
              <a:rPr lang="en" sz="1450"/>
              <a:t> </a:t>
            </a:r>
            <a:r>
              <a:rPr b="1" lang="en" sz="1450"/>
              <a:t>(⅛ от почивката)</a:t>
            </a:r>
            <a:r>
              <a:rPr lang="en" sz="1450"/>
              <a:t> и </a:t>
            </a:r>
            <a:r>
              <a:rPr b="1" lang="en" sz="1450"/>
              <a:t>време за отдих</a:t>
            </a:r>
            <a:r>
              <a:rPr lang="en" sz="1450"/>
              <a:t> </a:t>
            </a:r>
            <a:r>
              <a:rPr b="1" lang="en" sz="1450"/>
              <a:t>(¼ от почивката)</a:t>
            </a:r>
            <a:r>
              <a:rPr lang="en" sz="1450"/>
              <a:t>.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Вход:</a:t>
            </a:r>
            <a:br>
              <a:rPr lang="en" sz="1450"/>
            </a:br>
            <a:r>
              <a:rPr lang="en" sz="1450"/>
              <a:t>- Име на сериал, </a:t>
            </a:r>
            <a:r>
              <a:rPr b="1" lang="en" sz="1450"/>
              <a:t>(текст)</a:t>
            </a:r>
            <a:br>
              <a:rPr lang="en" sz="1450"/>
            </a:br>
            <a:r>
              <a:rPr lang="en" sz="1450"/>
              <a:t>- Продължителност на епизода, </a:t>
            </a:r>
            <a:r>
              <a:rPr b="1" lang="en" sz="1450"/>
              <a:t>(цяло число)</a:t>
            </a:r>
            <a:br>
              <a:rPr lang="en" sz="1450"/>
            </a:br>
            <a:r>
              <a:rPr lang="en" sz="1450"/>
              <a:t>- Продължителност на почивката, </a:t>
            </a:r>
            <a:r>
              <a:rPr b="1" lang="en" sz="1450"/>
              <a:t>(цяло число)</a:t>
            </a:r>
            <a:br>
              <a:rPr lang="en" sz="1450"/>
            </a:br>
            <a:r>
              <a:rPr b="1" lang="en" sz="1450"/>
              <a:t>Изход:</a:t>
            </a:r>
            <a:br>
              <a:rPr lang="en" sz="1450"/>
            </a:br>
            <a:r>
              <a:rPr lang="en" sz="1450"/>
              <a:t>- Ако времето стига:</a:t>
            </a:r>
            <a:br>
              <a:rPr lang="en" sz="1450"/>
            </a:br>
            <a:r>
              <a:rPr lang="en" sz="1450">
                <a:latin typeface="JetBrains Mono"/>
                <a:ea typeface="JetBrains Mono"/>
                <a:cs typeface="JetBrains Mono"/>
                <a:sym typeface="JetBrains Mono"/>
              </a:rPr>
              <a:t>– “You have enough time to watch </a:t>
            </a:r>
            <a:r>
              <a:rPr b="1" lang="en" sz="1450">
                <a:latin typeface="JetBrains Mono"/>
                <a:ea typeface="JetBrains Mono"/>
                <a:cs typeface="JetBrains Mono"/>
                <a:sym typeface="JetBrains Mono"/>
              </a:rPr>
              <a:t>{seriesName}</a:t>
            </a:r>
            <a:r>
              <a:rPr lang="en" sz="1450">
                <a:latin typeface="JetBrains Mono"/>
                <a:ea typeface="JetBrains Mono"/>
                <a:cs typeface="JetBrains Mono"/>
                <a:sym typeface="JetBrains Mono"/>
              </a:rPr>
              <a:t> and left with </a:t>
            </a:r>
            <a:r>
              <a:rPr b="1" lang="en" sz="1450">
                <a:latin typeface="JetBrains Mono"/>
                <a:ea typeface="JetBrains Mono"/>
                <a:cs typeface="JetBrains Mono"/>
                <a:sym typeface="JetBrains Mono"/>
              </a:rPr>
              <a:t>{remainingTime}</a:t>
            </a:r>
            <a:r>
              <a:rPr lang="en" sz="1450">
                <a:latin typeface="JetBrains Mono"/>
                <a:ea typeface="JetBrains Mono"/>
                <a:cs typeface="JetBrains Mono"/>
                <a:sym typeface="JetBrains Mono"/>
              </a:rPr>
              <a:t> minutes free time.”</a:t>
            </a:r>
            <a:br>
              <a:rPr lang="en" sz="1450"/>
            </a:br>
            <a:r>
              <a:rPr lang="en" sz="1450"/>
              <a:t>- Ако времето не стига:</a:t>
            </a:r>
            <a:br>
              <a:rPr lang="en" sz="1450"/>
            </a:br>
            <a:r>
              <a:rPr lang="en" sz="1450">
                <a:latin typeface="JetBrains Mono"/>
                <a:ea typeface="JetBrains Mono"/>
                <a:cs typeface="JetBrains Mono"/>
                <a:sym typeface="JetBrains Mono"/>
              </a:rPr>
              <a:t>– “You don’t have enough time to watch </a:t>
            </a:r>
            <a:r>
              <a:rPr b="1" lang="en" sz="1450">
                <a:latin typeface="JetBrains Mono"/>
                <a:ea typeface="JetBrains Mono"/>
                <a:cs typeface="JetBrains Mono"/>
                <a:sym typeface="JetBrains Mono"/>
              </a:rPr>
              <a:t>{seriesName}</a:t>
            </a:r>
            <a:r>
              <a:rPr lang="en" sz="1450">
                <a:latin typeface="JetBrains Mono"/>
                <a:ea typeface="JetBrains Mono"/>
                <a:cs typeface="JetBrains Mono"/>
                <a:sym typeface="JetBrains Mono"/>
              </a:rPr>
              <a:t>, you need </a:t>
            </a:r>
            <a:r>
              <a:rPr b="1" lang="en" sz="1450">
                <a:latin typeface="JetBrains Mono"/>
                <a:ea typeface="JetBrains Mono"/>
                <a:cs typeface="JetBrains Mono"/>
                <a:sym typeface="JetBrains Mono"/>
              </a:rPr>
              <a:t>{timeNeeded}</a:t>
            </a:r>
            <a:r>
              <a:rPr lang="en" sz="1450">
                <a:latin typeface="JetBrains Mono"/>
                <a:ea typeface="JetBrains Mono"/>
                <a:cs typeface="JetBrains Mono"/>
                <a:sym typeface="JetBrains Mono"/>
              </a:rPr>
              <a:t> more minutes.”</a:t>
            </a:r>
            <a:endParaRPr sz="145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50"/>
              <a:t>Формули:</a:t>
            </a:r>
            <a:br>
              <a:rPr lang="en" sz="1450"/>
            </a:br>
            <a:r>
              <a:rPr lang="en" sz="1450"/>
              <a:t>- Време за обяд = </a:t>
            </a:r>
            <a:r>
              <a:rPr b="1" lang="en" sz="1450"/>
              <a:t>почивка * ⅛</a:t>
            </a:r>
            <a:br>
              <a:rPr lang="en" sz="1450"/>
            </a:br>
            <a:r>
              <a:rPr lang="en" sz="1450"/>
              <a:t>- Време за отдих = </a:t>
            </a:r>
            <a:r>
              <a:rPr b="1" lang="en" sz="1450"/>
              <a:t>почивка * ¼</a:t>
            </a:r>
            <a:br>
              <a:rPr lang="en" sz="1450"/>
            </a:br>
            <a:r>
              <a:rPr lang="en" sz="1450"/>
              <a:t>- Оставащо време = </a:t>
            </a:r>
            <a:r>
              <a:rPr b="1" lang="en" sz="1450"/>
              <a:t>почивка - обяд - отдих</a:t>
            </a:r>
            <a:endParaRPr b="1" sz="1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1. Примерна употреба на програмата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5" y="3046425"/>
            <a:ext cx="8911425" cy="20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15" y="1017725"/>
            <a:ext cx="7575771" cy="20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Време + 15 минути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0" y="1152475"/>
            <a:ext cx="4938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Да се напише програма, която </a:t>
            </a:r>
            <a:r>
              <a:rPr b="1" lang="en" sz="2000"/>
              <a:t>чете час и минути</a:t>
            </a:r>
            <a:r>
              <a:rPr lang="en" sz="2000"/>
              <a:t> от 24-часово денонощие, въведени от потребителя и изчислява колко ще е </a:t>
            </a:r>
            <a:r>
              <a:rPr b="1" lang="en" sz="2000"/>
              <a:t>часът след 15 минути</a:t>
            </a:r>
            <a:r>
              <a:rPr lang="en" sz="2000"/>
              <a:t>. Резултатът да се отпечата във формат 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{часове}:{минути}</a:t>
            </a:r>
            <a:r>
              <a:rPr lang="en" sz="2000"/>
              <a:t>. Часовете </a:t>
            </a:r>
            <a:r>
              <a:rPr b="1" lang="en" sz="2000"/>
              <a:t>винаги</a:t>
            </a:r>
            <a:r>
              <a:rPr lang="en" sz="2000"/>
              <a:t> са между 0 и 23, а минутите са между 0 и 59. Часовете се изписват с една или две цифри. Минутите се изписват винаги с по две цифри, с </a:t>
            </a:r>
            <a:r>
              <a:rPr b="1" lang="en" sz="2000"/>
              <a:t>водеща нула</a:t>
            </a:r>
            <a:r>
              <a:rPr lang="en" sz="2000"/>
              <a:t>, когато е необходимо.</a:t>
            </a:r>
            <a:endParaRPr sz="20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25" y="-1"/>
            <a:ext cx="3278075" cy="24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325" y="2401050"/>
            <a:ext cx="3364675" cy="19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Абсолютна стойност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се напише програма за изчисляване на абсолютната стойност на цяло число чрез използване на условен оператор </a:t>
            </a:r>
            <a:r>
              <a:rPr b="1" lang="en"/>
              <a:t>IF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Вход:</a:t>
            </a:r>
            <a:br>
              <a:rPr b="1" lang="en"/>
            </a:br>
            <a:r>
              <a:rPr lang="en"/>
              <a:t>- Отрицателно число, </a:t>
            </a:r>
            <a:r>
              <a:rPr b="1" lang="en"/>
              <a:t>(цяло число)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Изход:</a:t>
            </a:r>
            <a:br>
              <a:rPr b="1" lang="en"/>
            </a:br>
            <a:r>
              <a:rPr lang="en"/>
              <a:t>- Същото число, но положително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2734800"/>
            <a:ext cx="46863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Сума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572700"/>
            <a:ext cx="4233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се напише програма, която да отпечатва сумата на две числа, само когато едното число е със стойност 100, а другото е със стойност 200. Да се </a:t>
            </a:r>
            <a:r>
              <a:rPr b="1" lang="en"/>
              <a:t>използва вложен оператор IF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Вход:</a:t>
            </a:r>
            <a:br>
              <a:rPr b="1" lang="en"/>
            </a:br>
            <a:r>
              <a:rPr lang="en"/>
              <a:t>- Две </a:t>
            </a:r>
            <a:r>
              <a:rPr b="1" lang="en"/>
              <a:t>цели</a:t>
            </a:r>
            <a:r>
              <a:rPr lang="en"/>
              <a:t> числа</a:t>
            </a:r>
            <a:br>
              <a:rPr lang="en"/>
            </a:br>
            <a:r>
              <a:rPr b="1" lang="en"/>
              <a:t>Изход:</a:t>
            </a:r>
            <a:br>
              <a:rPr b="1" lang="en"/>
            </a:br>
            <a:r>
              <a:rPr lang="en"/>
              <a:t>- Ако числата са точно </a:t>
            </a:r>
            <a:r>
              <a:rPr b="1" lang="en"/>
              <a:t>100</a:t>
            </a:r>
            <a:r>
              <a:rPr lang="en"/>
              <a:t> и </a:t>
            </a:r>
            <a:r>
              <a:rPr b="1" lang="en"/>
              <a:t>200</a:t>
            </a:r>
            <a:r>
              <a:rPr lang="en"/>
              <a:t>, то тогава трябва да се изкара </a:t>
            </a:r>
            <a:r>
              <a:rPr b="1" lang="en"/>
              <a:t>тяхната сума</a:t>
            </a:r>
            <a:r>
              <a:rPr lang="en"/>
              <a:t>, ако не, то тогава се изписва </a:t>
            </a:r>
            <a:r>
              <a:rPr b="1" lang="en"/>
              <a:t>само стойностите</a:t>
            </a:r>
            <a:r>
              <a:rPr lang="en"/>
              <a:t> на двете числа.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850" y="-8"/>
            <a:ext cx="3005150" cy="161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850" y="1635914"/>
            <a:ext cx="3005150" cy="175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75" y="3408849"/>
            <a:ext cx="2811300" cy="17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Седмица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1425" y="1152475"/>
            <a:ext cx="87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се напише програма за определяне на въведения ден от клавиатурата чрез използване на оператора </a:t>
            </a:r>
            <a:r>
              <a:rPr b="1" lang="en"/>
              <a:t>SWITCH</a:t>
            </a:r>
            <a:r>
              <a:rPr lang="en"/>
              <a:t>. Дните се означават с числата от </a:t>
            </a:r>
            <a:r>
              <a:rPr b="1" lang="en"/>
              <a:t>1 до 7.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Вход:</a:t>
            </a:r>
            <a:br>
              <a:rPr lang="en"/>
            </a:br>
            <a:r>
              <a:rPr lang="en"/>
              <a:t>- Число, </a:t>
            </a:r>
            <a:r>
              <a:rPr b="1" lang="en"/>
              <a:t>представляващо ден от седмицата</a:t>
            </a:r>
            <a:r>
              <a:rPr lang="en"/>
              <a:t>, </a:t>
            </a:r>
            <a:r>
              <a:rPr b="1" lang="en"/>
              <a:t>(цяло число)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Изход:</a:t>
            </a:r>
            <a:br>
              <a:rPr b="1" lang="en"/>
            </a:br>
            <a:r>
              <a:rPr lang="en"/>
              <a:t>- Името на деня от седмицата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075" y="2751125"/>
            <a:ext cx="5311125" cy="1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Еднаквост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Напишете програма, която приема </a:t>
            </a:r>
            <a:r>
              <a:rPr b="1" lang="en"/>
              <a:t>две цели числа</a:t>
            </a:r>
            <a:r>
              <a:rPr lang="en"/>
              <a:t> от конзолата и проверява дали те са </a:t>
            </a:r>
            <a:r>
              <a:rPr b="1" lang="en"/>
              <a:t>еднакви или не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Входни данни: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Първо число, </a:t>
            </a:r>
            <a:r>
              <a:rPr b="1" lang="en"/>
              <a:t>(цяло число)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Второ число, </a:t>
            </a:r>
            <a:r>
              <a:rPr b="1" lang="en"/>
              <a:t>(цяло число)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Изход: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“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{num1}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 and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{num2}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 are equal.”</a:t>
            </a:r>
            <a:r>
              <a:rPr lang="en"/>
              <a:t>, $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“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{num1}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 and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{num2}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 are not equal.”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50" y="1651350"/>
            <a:ext cx="3470325" cy="19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Четни или нечетни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Напишете програма, която </a:t>
            </a:r>
            <a:r>
              <a:rPr b="1" lang="en" sz="2000"/>
              <a:t>проверява</a:t>
            </a:r>
            <a:r>
              <a:rPr lang="en" sz="2000"/>
              <a:t> дали цяло число е </a:t>
            </a:r>
            <a:r>
              <a:rPr b="1" lang="en" sz="2000"/>
              <a:t>четно или нечетно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Входни данни: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Число за проверка</a:t>
            </a:r>
            <a:r>
              <a:rPr b="1" lang="en" sz="2000"/>
              <a:t> (цяло число)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Изход: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$“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{num}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is an odd number”, $“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{num}</a:t>
            </a:r>
            <a: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  <a:t> is an even number”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50" y="1578250"/>
            <a:ext cx="3661825" cy="2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Години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Напишете програма която преценява дали човек е </a:t>
            </a:r>
            <a:r>
              <a:rPr b="1" lang="en" sz="2000"/>
              <a:t>бебе, дете, </a:t>
            </a:r>
            <a:r>
              <a:rPr b="1" lang="en" sz="2000"/>
              <a:t>тийнейджър</a:t>
            </a:r>
            <a:r>
              <a:rPr b="1" lang="en" sz="2000"/>
              <a:t>, пълнолетен или възрастен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Границите са: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0-2 - бебе,</a:t>
            </a:r>
            <a:br>
              <a:rPr b="1" lang="en" sz="2000"/>
            </a:br>
            <a:r>
              <a:rPr b="1" lang="en" sz="2000"/>
              <a:t>3-13 - дете,</a:t>
            </a:r>
            <a:br>
              <a:rPr b="1" lang="en" sz="2000"/>
            </a:br>
            <a:r>
              <a:rPr b="1" lang="en" sz="2000"/>
              <a:t>14-19 - тийнейджър,</a:t>
            </a:r>
            <a:br>
              <a:rPr b="1" lang="en" sz="2000"/>
            </a:br>
            <a:r>
              <a:rPr b="1" lang="en" sz="2000"/>
              <a:t>20-65 - пълнолетен,</a:t>
            </a:r>
            <a:br>
              <a:rPr b="1" lang="en" sz="2000"/>
            </a:br>
            <a:r>
              <a:rPr b="1" lang="en" sz="2000"/>
              <a:t>&gt;= 66 - възрастен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Вход:</a:t>
            </a:r>
            <a:br>
              <a:rPr lang="en" sz="2000"/>
            </a:br>
            <a:r>
              <a:rPr lang="en" sz="2000"/>
              <a:t>- Години, </a:t>
            </a:r>
            <a:r>
              <a:rPr b="1" lang="en" sz="2000"/>
              <a:t>(цяло число)</a:t>
            </a:r>
            <a:br>
              <a:rPr b="1" lang="en" sz="2000"/>
            </a:br>
            <a:r>
              <a:rPr b="1" lang="en" sz="2000"/>
              <a:t>Изход:</a:t>
            </a:r>
            <a:br>
              <a:rPr b="1" lang="en" sz="2000"/>
            </a:br>
            <a:r>
              <a:rPr lang="en" sz="2000"/>
              <a:t>- Възрастовата група на човека.</a:t>
            </a:r>
            <a:endParaRPr sz="2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75" y="959625"/>
            <a:ext cx="2739825" cy="20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200" y="1323655"/>
            <a:ext cx="2739825" cy="171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9625" y="3135025"/>
            <a:ext cx="2694158" cy="19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Оценки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0" y="572700"/>
            <a:ext cx="4810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Напишете програма, която да приема</a:t>
            </a:r>
            <a:r>
              <a:rPr b="1" lang="en" sz="2300"/>
              <a:t> оценка (2.00-6.00)</a:t>
            </a:r>
            <a:r>
              <a:rPr lang="en" sz="2300"/>
              <a:t> и да изписва на конзолата </a:t>
            </a:r>
            <a:r>
              <a:rPr b="1" lang="en" sz="2300"/>
              <a:t>еквивалентната дескрипция</a:t>
            </a:r>
            <a:r>
              <a:rPr lang="en" sz="2300"/>
              <a:t>: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Вход:</a:t>
            </a:r>
            <a:endParaRPr b="1"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Оценка, </a:t>
            </a:r>
            <a:r>
              <a:rPr b="1" lang="en" sz="2300"/>
              <a:t>(реално число)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Изход</a:t>
            </a:r>
            <a:r>
              <a:rPr lang="en" sz="2300"/>
              <a:t>: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На конзолата се отпечатва </a:t>
            </a:r>
            <a:r>
              <a:rPr b="1" lang="en" sz="2300"/>
              <a:t>дескрипцията</a:t>
            </a:r>
            <a:r>
              <a:rPr lang="en" sz="2300"/>
              <a:t> на оценката</a:t>
            </a:r>
            <a:r>
              <a:rPr lang="en" sz="2300"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endParaRPr sz="23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13" y="0"/>
            <a:ext cx="4333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350" y="1428750"/>
            <a:ext cx="36766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475" y="2762250"/>
            <a:ext cx="38195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Най-голямото от 3 числа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0" y="572700"/>
            <a:ext cx="47934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Напишете програма, която приема като вход </a:t>
            </a:r>
            <a:r>
              <a:rPr b="1" lang="en" sz="2100"/>
              <a:t>3 числа</a:t>
            </a:r>
            <a:r>
              <a:rPr lang="en" sz="2100"/>
              <a:t>. Намерете </a:t>
            </a:r>
            <a:r>
              <a:rPr b="1" lang="en" sz="2100"/>
              <a:t>най-голямото</a:t>
            </a:r>
            <a:r>
              <a:rPr lang="en" sz="2100"/>
              <a:t> число от тези 3.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Вход:</a:t>
            </a:r>
            <a:br>
              <a:rPr lang="en" sz="2100"/>
            </a:br>
            <a:r>
              <a:rPr lang="en" sz="2100"/>
              <a:t>- Първо число, </a:t>
            </a:r>
            <a:r>
              <a:rPr b="1" lang="en" sz="2100"/>
              <a:t>(цяло число)</a:t>
            </a:r>
            <a:br>
              <a:rPr lang="en" sz="2100"/>
            </a:br>
            <a:r>
              <a:rPr lang="en" sz="2100"/>
              <a:t>- Второ число, </a:t>
            </a:r>
            <a:r>
              <a:rPr b="1" lang="en" sz="2100"/>
              <a:t>(цяло число)</a:t>
            </a:r>
            <a:br>
              <a:rPr lang="en" sz="2100"/>
            </a:br>
            <a:r>
              <a:rPr lang="en" sz="2100"/>
              <a:t>- Трето число, </a:t>
            </a:r>
            <a:r>
              <a:rPr b="1" lang="en" sz="2100"/>
              <a:t>(цяло число)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Изход:</a:t>
            </a:r>
            <a:br>
              <a:rPr b="1" lang="en" sz="2100"/>
            </a:br>
            <a:r>
              <a:rPr lang="en" sz="2100">
                <a:latin typeface="JetBrains Mono"/>
                <a:ea typeface="JetBrains Mono"/>
                <a:cs typeface="JetBrains Mono"/>
                <a:sym typeface="JetBrains Mono"/>
              </a:rPr>
              <a:t>“</a:t>
            </a:r>
            <a:r>
              <a:rPr b="1" lang="en" sz="2100">
                <a:latin typeface="JetBrains Mono"/>
                <a:ea typeface="JetBrains Mono"/>
                <a:cs typeface="JetBrains Mono"/>
                <a:sym typeface="JetBrains Mono"/>
              </a:rPr>
              <a:t>{num}</a:t>
            </a:r>
            <a:r>
              <a:rPr lang="en" sz="2100">
                <a:latin typeface="JetBrains Mono"/>
                <a:ea typeface="JetBrains Mono"/>
                <a:cs typeface="JetBrains Mono"/>
                <a:sym typeface="JetBrains Mono"/>
              </a:rPr>
              <a:t> is the biggest.”</a:t>
            </a:r>
            <a:endParaRPr sz="2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0"/>
            <a:ext cx="421192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50" y="2123175"/>
            <a:ext cx="30289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