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JetBrains Mon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JetBrainsMono-regular.fntdata"/><Relationship Id="rId14" Type="http://schemas.openxmlformats.org/officeDocument/2006/relationships/slide" Target="slides/slide9.xml"/><Relationship Id="rId17" Type="http://schemas.openxmlformats.org/officeDocument/2006/relationships/font" Target="fonts/JetBrainsMono-italic.fntdata"/><Relationship Id="rId16" Type="http://schemas.openxmlformats.org/officeDocument/2006/relationships/font" Target="fonts/JetBrains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JetBrains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b5f404d07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b5f404d07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b5f404d07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b5f404d07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b5f404d07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b5f404d07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02c4b1f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02c4b1f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9b85335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9b85335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9b853351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9b853351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d53a163b1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d53a163b1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da1ecd1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da1ecd1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84550" y="744575"/>
            <a:ext cx="8971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Впр лабораторно упражнение 6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Структури за цикли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0150" y="0"/>
            <a:ext cx="1953850" cy="19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Числа в интервал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Да се напише програма за отпечатване върху екрана на числата от </a:t>
            </a:r>
            <a:r>
              <a:rPr b="1" lang="en"/>
              <a:t>10 до 20,</a:t>
            </a:r>
            <a:r>
              <a:rPr lang="en"/>
              <a:t> чрез използване на структурата </a:t>
            </a:r>
            <a:r>
              <a:rPr b="1" lang="en">
                <a:solidFill>
                  <a:srgbClr val="674EA7"/>
                </a:solidFill>
              </a:rPr>
              <a:t>do while</a:t>
            </a:r>
            <a:r>
              <a:rPr b="1" lang="en"/>
              <a:t>.</a:t>
            </a:r>
            <a:endParaRPr b="1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225" y="1894050"/>
            <a:ext cx="325755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Сума и изпечатване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Ще получите две цели числа от конзолата, които представляват </a:t>
            </a:r>
            <a:r>
              <a:rPr b="1" lang="en"/>
              <a:t>началото</a:t>
            </a:r>
            <a:r>
              <a:rPr lang="en"/>
              <a:t> и </a:t>
            </a:r>
            <a:r>
              <a:rPr b="1" lang="en"/>
              <a:t>краят</a:t>
            </a:r>
            <a:r>
              <a:rPr lang="en"/>
              <a:t> на </a:t>
            </a:r>
            <a:r>
              <a:rPr b="1" lang="en"/>
              <a:t>интервала от числа</a:t>
            </a:r>
            <a:r>
              <a:rPr lang="en"/>
              <a:t>.</a:t>
            </a:r>
            <a:br>
              <a:rPr lang="en"/>
            </a:br>
            <a:r>
              <a:rPr lang="en"/>
              <a:t>Вашата задача е да изпринтите </a:t>
            </a:r>
            <a:r>
              <a:rPr b="1" lang="en"/>
              <a:t>два реда</a:t>
            </a:r>
            <a:r>
              <a:rPr lang="en"/>
              <a:t>:</a:t>
            </a:r>
            <a:br>
              <a:rPr lang="en"/>
            </a:br>
            <a:r>
              <a:rPr lang="en"/>
              <a:t>На първия ред принтирате </a:t>
            </a:r>
            <a:r>
              <a:rPr b="1" lang="en"/>
              <a:t>всички числа в дадения интервал</a:t>
            </a:r>
            <a:br>
              <a:rPr lang="en"/>
            </a:br>
            <a:r>
              <a:rPr lang="en"/>
              <a:t>На втория ред принтирате </a:t>
            </a:r>
            <a:r>
              <a:rPr b="1" lang="en"/>
              <a:t>сумата на всички числа</a:t>
            </a:r>
            <a:r>
              <a:rPr lang="en"/>
              <a:t> в този интервал във формата </a:t>
            </a:r>
            <a:r>
              <a:rPr b="1" lang="en">
                <a:solidFill>
                  <a:srgbClr val="BF9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“Sum: 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r>
              <a:rPr b="1" lang="en">
                <a:solidFill>
                  <a:srgbClr val="6D9E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sum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r>
              <a:rPr b="1" lang="en">
                <a:solidFill>
                  <a:srgbClr val="BF9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”</a:t>
            </a:r>
            <a:endParaRPr b="1">
              <a:solidFill>
                <a:srgbClr val="BF9000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75" y="3009088"/>
            <a:ext cx="4133850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3047188"/>
            <a:ext cx="4257675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38250" y="169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Четене на думи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0" y="927275"/>
            <a:ext cx="5202000" cy="4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Напишете програма, която чете текст от конзолата и го принтира, докато не получи командата </a:t>
            </a:r>
            <a:r>
              <a:rPr b="1" lang="en">
                <a:solidFill>
                  <a:srgbClr val="BF9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“Stop”</a:t>
            </a:r>
            <a:r>
              <a:rPr lang="en"/>
              <a:t>. Кода обаче не трябва да приключва след командата </a:t>
            </a:r>
            <a:r>
              <a:rPr b="1" lang="en">
                <a:solidFill>
                  <a:srgbClr val="BF9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“Stop”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7825" y="990600"/>
            <a:ext cx="3457575" cy="3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6600" y="2303946"/>
            <a:ext cx="2855400" cy="2839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Логин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0" y="937100"/>
            <a:ext cx="4572000" cy="42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Напишете програма, която първоначално прочита </a:t>
            </a:r>
            <a:r>
              <a:rPr b="1" lang="en" sz="1900"/>
              <a:t>име и парола</a:t>
            </a:r>
            <a:r>
              <a:rPr lang="en" sz="1900"/>
              <a:t> на потребителски профил. След това чете </a:t>
            </a:r>
            <a:r>
              <a:rPr b="1" lang="en" sz="1900"/>
              <a:t>парола за вход</a:t>
            </a:r>
            <a:r>
              <a:rPr lang="en" sz="1900"/>
              <a:t>, при въвеждане на </a:t>
            </a:r>
            <a:r>
              <a:rPr b="1" lang="en" sz="1900"/>
              <a:t>грешна парола</a:t>
            </a:r>
            <a:r>
              <a:rPr lang="en" sz="1900"/>
              <a:t>, потребителя да се подкани да въведе </a:t>
            </a:r>
            <a:r>
              <a:rPr b="1" lang="en" sz="1900"/>
              <a:t>нова парола</a:t>
            </a:r>
            <a:r>
              <a:rPr lang="en" sz="1900"/>
              <a:t>, но всеки път опитите му </a:t>
            </a:r>
            <a:r>
              <a:rPr b="1" lang="en" sz="1900"/>
              <a:t>намаляват</a:t>
            </a:r>
            <a:r>
              <a:rPr lang="en" sz="1900"/>
              <a:t>. Позволено е всеки потребител да има </a:t>
            </a:r>
            <a:r>
              <a:rPr b="1" lang="en" sz="1900"/>
              <a:t>поне 5 опита.</a:t>
            </a:r>
            <a:endParaRPr b="1" sz="19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236" y="0"/>
            <a:ext cx="4016764" cy="268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1959" y="2680325"/>
            <a:ext cx="3352042" cy="24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10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Баланс по сметка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0" y="725525"/>
            <a:ext cx="5534100" cy="44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Напишете програма, която пресмята колко общо пари има в сметката, след като направите определен брой вноски. На всеки ред ще получавате сумата, която трябва да внесете в системата, </a:t>
            </a:r>
            <a:r>
              <a:rPr b="1" lang="en"/>
              <a:t>до получаване на команда </a:t>
            </a:r>
            <a:r>
              <a:rPr b="1" lang="en">
                <a:solidFill>
                  <a:srgbClr val="BF9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“NoMoreMoney”</a:t>
            </a:r>
            <a:r>
              <a:rPr lang="en"/>
              <a:t>. При всяка получена сума на конзолата трябва да се извежда </a:t>
            </a:r>
            <a:r>
              <a:rPr b="1" lang="en">
                <a:solidFill>
                  <a:srgbClr val="BF9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“Increase: ”</a:t>
            </a:r>
            <a:r>
              <a:rPr lang="en"/>
              <a:t> + сумата и тя се </a:t>
            </a:r>
            <a:r>
              <a:rPr b="1" lang="en"/>
              <a:t>прибавя в сметката</a:t>
            </a:r>
            <a:r>
              <a:rPr lang="en"/>
              <a:t>. Ако получите число </a:t>
            </a:r>
            <a:r>
              <a:rPr b="1" lang="en"/>
              <a:t>по-малко от 0</a:t>
            </a:r>
            <a:r>
              <a:rPr lang="en"/>
              <a:t> на конзолата трябва да се изведе: </a:t>
            </a:r>
            <a:r>
              <a:rPr b="1" lang="en">
                <a:solidFill>
                  <a:srgbClr val="BF9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“Invalid operation!”</a:t>
            </a:r>
            <a:r>
              <a:rPr lang="en"/>
              <a:t> и </a:t>
            </a:r>
            <a:r>
              <a:rPr b="1" lang="en"/>
              <a:t>програмата да приключи</a:t>
            </a:r>
            <a:r>
              <a:rPr lang="en"/>
              <a:t>. Когато програмата приключи трябва да се принтира </a:t>
            </a:r>
            <a:r>
              <a:rPr b="1" lang="en">
                <a:solidFill>
                  <a:srgbClr val="BF9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“Total: ”</a:t>
            </a:r>
            <a:r>
              <a:rPr lang="en"/>
              <a:t> + общата сума в сметката форматирана с </a:t>
            </a:r>
            <a:r>
              <a:rPr b="1" lang="en">
                <a:solidFill>
                  <a:srgbClr val="BF9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“:f2”</a:t>
            </a:r>
            <a:endParaRPr b="1">
              <a:solidFill>
                <a:srgbClr val="BF9000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4013" y="-12"/>
            <a:ext cx="3609975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6063" y="2314575"/>
            <a:ext cx="244792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Автомат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0" y="970750"/>
            <a:ext cx="91440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Напишете програма, която събира стотинки. Докато не подадем командата </a:t>
            </a:r>
            <a:r>
              <a:rPr b="1" lang="en" sz="2000">
                <a:solidFill>
                  <a:srgbClr val="BF9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“Start”</a:t>
            </a:r>
            <a:r>
              <a:rPr lang="en" sz="2000"/>
              <a:t>, ще получаваме стотинки, </a:t>
            </a:r>
            <a:r>
              <a:rPr b="1" lang="en" sz="2000"/>
              <a:t>само валидните стотинки </a:t>
            </a:r>
            <a:r>
              <a:rPr lang="en" sz="2000"/>
              <a:t>трябва да бъдат събрани. Валидните стотинки са:</a:t>
            </a:r>
            <a:br>
              <a:rPr lang="en" sz="2000"/>
            </a:br>
            <a:r>
              <a:rPr b="1" lang="en" sz="2000">
                <a:solidFill>
                  <a:srgbClr val="6AA84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0.1, 0.2, 0.5,</a:t>
            </a:r>
            <a:r>
              <a:rPr b="1" lang="en" sz="2000"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b="1" lang="en" sz="2000">
                <a:solidFill>
                  <a:srgbClr val="6AA84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r>
              <a:rPr b="1" lang="en" sz="2000"/>
              <a:t> и </a:t>
            </a:r>
            <a:r>
              <a:rPr b="1" lang="en" sz="2000">
                <a:solidFill>
                  <a:srgbClr val="6AA84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br>
              <a:rPr lang="en" sz="2000"/>
            </a:br>
            <a:r>
              <a:rPr lang="en" sz="2000"/>
              <a:t>Ако стотинката е </a:t>
            </a:r>
            <a:r>
              <a:rPr b="1" lang="en" sz="2000"/>
              <a:t>невалидна</a:t>
            </a:r>
            <a:r>
              <a:rPr lang="en" sz="2000"/>
              <a:t>, изпечатайте </a:t>
            </a:r>
            <a:r>
              <a:rPr b="1" lang="en" sz="2000">
                <a:solidFill>
                  <a:srgbClr val="BF9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“Cannot accept {money}”</a:t>
            </a:r>
            <a:r>
              <a:rPr lang="en" sz="2000"/>
              <a:t> и продължете с изпълнението на следващия ред.</a:t>
            </a:r>
            <a:br>
              <a:rPr lang="en" sz="2000"/>
            </a:br>
            <a:r>
              <a:rPr b="1" lang="en" sz="2000"/>
              <a:t>След</a:t>
            </a:r>
            <a:r>
              <a:rPr lang="en" sz="2000"/>
              <a:t> като е подадена командата </a:t>
            </a:r>
            <a:r>
              <a:rPr b="1" lang="en" sz="2000">
                <a:solidFill>
                  <a:srgbClr val="BF9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“Start”</a:t>
            </a:r>
            <a:r>
              <a:rPr lang="en" sz="2000"/>
              <a:t>, докато не получим </a:t>
            </a:r>
            <a:r>
              <a:rPr b="1" lang="en" sz="2000">
                <a:solidFill>
                  <a:srgbClr val="BF9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“End”</a:t>
            </a:r>
            <a:r>
              <a:rPr lang="en" sz="2000"/>
              <a:t> ще получавате продукти, които клиента желае да закупи. </a:t>
            </a:r>
            <a:r>
              <a:rPr b="1" lang="en" sz="2000"/>
              <a:t>Автомата има само следните продукти:</a:t>
            </a:r>
            <a:br>
              <a:rPr lang="en" sz="2000"/>
            </a:br>
            <a:r>
              <a:rPr b="1" lang="en" sz="2000">
                <a:solidFill>
                  <a:srgbClr val="BF9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“Nuts”</a:t>
            </a:r>
            <a:r>
              <a:rPr lang="en" sz="2000"/>
              <a:t> с цена </a:t>
            </a:r>
            <a:r>
              <a:rPr b="1" lang="en" sz="2000">
                <a:solidFill>
                  <a:srgbClr val="6AA84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2.0</a:t>
            </a:r>
            <a:br>
              <a:rPr lang="en" sz="2000"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1" lang="en" sz="2000">
                <a:solidFill>
                  <a:srgbClr val="BF9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“Water”</a:t>
            </a:r>
            <a:r>
              <a:rPr lang="en" sz="2000"/>
              <a:t> с цена </a:t>
            </a:r>
            <a:r>
              <a:rPr b="1" lang="en" sz="2000">
                <a:solidFill>
                  <a:srgbClr val="6AA84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0.7</a:t>
            </a:r>
            <a:br>
              <a:rPr lang="en" sz="2000"/>
            </a:br>
            <a:r>
              <a:rPr b="1" lang="en" sz="2000">
                <a:solidFill>
                  <a:srgbClr val="BF9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“Crisps”</a:t>
            </a:r>
            <a:r>
              <a:rPr lang="en" sz="2000"/>
              <a:t> с цена </a:t>
            </a:r>
            <a:r>
              <a:rPr b="1" lang="en" sz="2000">
                <a:solidFill>
                  <a:srgbClr val="6AA84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1.5</a:t>
            </a:r>
            <a:br>
              <a:rPr lang="en" sz="2000"/>
            </a:br>
            <a:r>
              <a:rPr b="1" lang="en" sz="2000">
                <a:solidFill>
                  <a:srgbClr val="BF9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“Soda”</a:t>
            </a:r>
            <a:r>
              <a:rPr lang="en" sz="2000"/>
              <a:t> с цена </a:t>
            </a:r>
            <a:r>
              <a:rPr b="1" lang="en" sz="2000">
                <a:solidFill>
                  <a:srgbClr val="6AA84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0.8</a:t>
            </a:r>
            <a:br>
              <a:rPr lang="en" sz="2000">
                <a:solidFill>
                  <a:srgbClr val="6AA84F"/>
                </a:solidFill>
              </a:rPr>
            </a:br>
            <a:r>
              <a:rPr b="1" lang="en" sz="2000">
                <a:solidFill>
                  <a:srgbClr val="BF9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“Coke”</a:t>
            </a:r>
            <a:r>
              <a:rPr lang="en" sz="2000"/>
              <a:t> с цена </a:t>
            </a:r>
            <a:r>
              <a:rPr b="1" lang="en" sz="2000">
                <a:solidFill>
                  <a:srgbClr val="6AA84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1.0</a:t>
            </a:r>
            <a:endParaRPr b="1" sz="2000">
              <a:solidFill>
                <a:srgbClr val="6AA84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6675" y="3210975"/>
            <a:ext cx="2847324" cy="193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131625" y="1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6.1. Автомат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0" y="713550"/>
            <a:ext cx="5743500" cy="44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Ако клиента желае да си закупи нещо, което </a:t>
            </a:r>
            <a:r>
              <a:rPr b="1" lang="en"/>
              <a:t>не съществува</a:t>
            </a:r>
            <a:r>
              <a:rPr lang="en"/>
              <a:t> трябва да изпечатате </a:t>
            </a:r>
            <a:r>
              <a:rPr b="1" lang="en">
                <a:solidFill>
                  <a:srgbClr val="BF9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“Invalid product.”</a:t>
            </a:r>
            <a:br>
              <a:rPr lang="en"/>
            </a:br>
            <a:r>
              <a:rPr lang="en"/>
              <a:t>Ако клиента има достатъчно пари, за да закупи избрания продукт, изпечатайте </a:t>
            </a:r>
            <a:r>
              <a:rPr b="1" lang="en">
                <a:solidFill>
                  <a:srgbClr val="BF9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“Purchased {productName}.”</a:t>
            </a:r>
            <a:r>
              <a:rPr lang="en"/>
              <a:t>, ако няма - </a:t>
            </a:r>
            <a:r>
              <a:rPr b="1" lang="en">
                <a:solidFill>
                  <a:srgbClr val="BF9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“Sorry, not enough money.”</a:t>
            </a:r>
            <a:r>
              <a:rPr lang="en"/>
              <a:t> и преминете към следващия ред.</a:t>
            </a:r>
            <a:br>
              <a:rPr lang="en"/>
            </a:br>
            <a:r>
              <a:rPr lang="en"/>
              <a:t>Когато подадем </a:t>
            </a:r>
            <a:r>
              <a:rPr b="1" lang="en">
                <a:solidFill>
                  <a:srgbClr val="BF9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“End”</a:t>
            </a:r>
            <a:r>
              <a:rPr lang="en"/>
              <a:t> изпечатайте </a:t>
            </a:r>
            <a:r>
              <a:rPr b="1" lang="en"/>
              <a:t>оставащата сума</a:t>
            </a:r>
            <a:r>
              <a:rPr lang="en"/>
              <a:t> в следния формат: </a:t>
            </a:r>
            <a:r>
              <a:rPr b="1" lang="en">
                <a:solidFill>
                  <a:srgbClr val="BF9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“</a:t>
            </a:r>
            <a:r>
              <a:rPr b="1" lang="en">
                <a:solidFill>
                  <a:srgbClr val="BF9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Change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 {</a:t>
            </a:r>
            <a:r>
              <a:rPr b="1" lang="en">
                <a:solidFill>
                  <a:srgbClr val="6D9E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moneyLeft</a:t>
            </a:r>
            <a:r>
              <a:rPr b="1" lang="en">
                <a:solidFill>
                  <a:srgbClr val="BF9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:f2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r>
              <a:rPr b="1" lang="en">
                <a:solidFill>
                  <a:srgbClr val="BF9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.”</a:t>
            </a:r>
            <a:endParaRPr b="1">
              <a:solidFill>
                <a:srgbClr val="BF9000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3488" y="771525"/>
            <a:ext cx="3400425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69450" y="300838"/>
            <a:ext cx="417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Силни числа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0" y="1152475"/>
            <a:ext cx="4911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/>
              <a:t>Напишете програма, която приема </a:t>
            </a:r>
            <a:r>
              <a:rPr b="1" lang="en" sz="2300"/>
              <a:t>цяло число</a:t>
            </a:r>
            <a:r>
              <a:rPr lang="en" sz="2300"/>
              <a:t> и проверява дали е </a:t>
            </a:r>
            <a:r>
              <a:rPr b="1" lang="en" sz="2300"/>
              <a:t>силно</a:t>
            </a:r>
            <a:r>
              <a:rPr lang="en" sz="2300"/>
              <a:t> или </a:t>
            </a:r>
            <a:r>
              <a:rPr b="1" lang="en" sz="2300"/>
              <a:t>не</a:t>
            </a:r>
            <a:r>
              <a:rPr lang="en" sz="2300"/>
              <a:t>. Число е силно, когато </a:t>
            </a:r>
            <a:r>
              <a:rPr b="1" lang="en" sz="2300"/>
              <a:t>сумата на факториелите</a:t>
            </a:r>
            <a:r>
              <a:rPr lang="en" sz="2300"/>
              <a:t> на </a:t>
            </a:r>
            <a:r>
              <a:rPr b="1" lang="en" sz="2300"/>
              <a:t>всяка цифра</a:t>
            </a:r>
            <a:r>
              <a:rPr lang="en" sz="2300"/>
              <a:t> е равна на самото число.</a:t>
            </a:r>
            <a:br>
              <a:rPr lang="en" sz="2300"/>
            </a:br>
            <a:r>
              <a:rPr b="1" lang="en" sz="2300"/>
              <a:t>Напр:</a:t>
            </a:r>
            <a:r>
              <a:rPr lang="en" sz="2300"/>
              <a:t> </a:t>
            </a:r>
            <a:r>
              <a:rPr b="1" lang="en" sz="2300"/>
              <a:t>145</a:t>
            </a:r>
            <a:r>
              <a:rPr lang="en" sz="2300"/>
              <a:t> е силно число, защото</a:t>
            </a:r>
            <a:br>
              <a:rPr lang="en" sz="2300"/>
            </a:br>
            <a:r>
              <a:rPr b="1" lang="en" sz="2300"/>
              <a:t>1!</a:t>
            </a:r>
            <a:r>
              <a:rPr lang="en" sz="2300"/>
              <a:t> + </a:t>
            </a:r>
            <a:r>
              <a:rPr b="1" lang="en" sz="2300"/>
              <a:t>4!</a:t>
            </a:r>
            <a:r>
              <a:rPr lang="en" sz="2300"/>
              <a:t> + </a:t>
            </a:r>
            <a:r>
              <a:rPr b="1" lang="en" sz="2300"/>
              <a:t>5!</a:t>
            </a:r>
            <a:r>
              <a:rPr lang="en" sz="2300"/>
              <a:t> = </a:t>
            </a:r>
            <a:r>
              <a:rPr b="1" lang="en" sz="2300"/>
              <a:t>145</a:t>
            </a:r>
            <a:r>
              <a:rPr lang="en" sz="2300"/>
              <a:t>.</a:t>
            </a:r>
            <a:br>
              <a:rPr lang="en" sz="2300"/>
            </a:br>
            <a:r>
              <a:rPr lang="en" sz="2300"/>
              <a:t>Принтирайте </a:t>
            </a:r>
            <a:r>
              <a:rPr b="1" lang="en" sz="2300">
                <a:solidFill>
                  <a:srgbClr val="BF9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“Yes”</a:t>
            </a:r>
            <a:r>
              <a:rPr lang="en" sz="2300"/>
              <a:t>, ако числото е силно и </a:t>
            </a:r>
            <a:r>
              <a:rPr b="1" lang="en" sz="2300">
                <a:solidFill>
                  <a:srgbClr val="BF9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“No”</a:t>
            </a:r>
            <a:r>
              <a:rPr lang="en" sz="2300"/>
              <a:t>, ако не е.</a:t>
            </a:r>
            <a:endParaRPr sz="2300"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400" y="2"/>
            <a:ext cx="3611600" cy="129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1675" y="1296177"/>
            <a:ext cx="336232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8325" y="2353452"/>
            <a:ext cx="3495675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