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JetBrains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475638-C8A8-41D3-A1E7-79E182CC7C46}">
  <a:tblStyle styleId="{79475638-C8A8-41D3-A1E7-79E182CC7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-italic.fntdata"/><Relationship Id="rId20" Type="http://schemas.openxmlformats.org/officeDocument/2006/relationships/slide" Target="slides/slide14.xml"/><Relationship Id="rId41" Type="http://schemas.openxmlformats.org/officeDocument/2006/relationships/font" Target="fonts/JetBrains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JetBrainsMono-bold.fntdata"/><Relationship Id="rId16" Type="http://schemas.openxmlformats.org/officeDocument/2006/relationships/slide" Target="slides/slide10.xml"/><Relationship Id="rId38" Type="http://schemas.openxmlformats.org/officeDocument/2006/relationships/font" Target="fonts/JetBrains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b5f62cf3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b5f62cf3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5f62cf3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5f62cf3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5f62cf3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5f62cf3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b5f62cf3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b5f62cf3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b5f62cf3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b5f62cf3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5f62cf3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5f62cf3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4679e8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4679e8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b5f62cf3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b5f62cf3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4679e8f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4679e8f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4679e8f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4679e8f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b5f62c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b5f62c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4679e8ff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4679e8ff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4679e8f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4679e8f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4679e8f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4679e8f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4679e8f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4679e8f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4679e8ff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4679e8f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4679e8ff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4679e8ff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4679e8f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4679e8f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4679e8f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4679e8f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4679e8ff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4679e8ff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46a1257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46a1257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5f62cf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5f62cf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46a1257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46a1257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46a1257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46a1257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b5f62cf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b5f62cf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5f62cf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5f62cf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5f62cf3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5f62cf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5f62cf3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5f62cf3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5f62cf3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5f62cf3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5f62cf3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5f62cf3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4550" y="744575"/>
            <a:ext cx="897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Впр лабораторно упражнение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Класове структури и файлове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150" y="0"/>
            <a:ext cx="195385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Четене на файлове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Четенето на файлове се извършва посредством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System.IO</a:t>
            </a:r>
            <a:r>
              <a:rPr lang="en"/>
              <a:t>. Това е namespace в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C#</a:t>
            </a:r>
            <a:r>
              <a:rPr lang="en"/>
              <a:t>, който предоставя класове и методи за </a:t>
            </a:r>
            <a:r>
              <a:rPr b="1" lang="en"/>
              <a:t>работа с файлове и директории</a:t>
            </a:r>
            <a:r>
              <a:rPr lang="en"/>
              <a:t>. Тези класове позволяват </a:t>
            </a:r>
            <a:r>
              <a:rPr b="1" lang="en"/>
              <a:t>четене, писане, преместване, изтриване</a:t>
            </a:r>
            <a:r>
              <a:rPr lang="en"/>
              <a:t> и други операции </a:t>
            </a:r>
            <a:r>
              <a:rPr b="1" lang="en"/>
              <a:t>върху</a:t>
            </a:r>
            <a:r>
              <a:rPr lang="en"/>
              <a:t> файлове и папки във </a:t>
            </a:r>
            <a:r>
              <a:rPr b="1" lang="en"/>
              <a:t>файловата система</a:t>
            </a:r>
            <a:r>
              <a:rPr lang="en"/>
              <a:t>.</a:t>
            </a:r>
            <a:br>
              <a:rPr lang="en"/>
            </a:br>
            <a:r>
              <a:rPr lang="en"/>
              <a:t>Основни класове:</a:t>
            </a:r>
            <a:br>
              <a:rPr lang="en"/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- File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- FileInfo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- Directory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- DirectoryInfo</a:t>
            </a:r>
            <a:br>
              <a:rPr lang="en"/>
            </a:br>
            <a:r>
              <a:rPr lang="en"/>
              <a:t>и</a:t>
            </a:r>
            <a:r>
              <a:rPr lang="en"/>
              <a:t> т.н.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File.ReadAllText(string)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Методът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File.ReadAllText()</a:t>
            </a:r>
            <a:r>
              <a:rPr lang="en"/>
              <a:t> в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C#</a:t>
            </a:r>
            <a:r>
              <a:rPr lang="en"/>
              <a:t> се използва, за да прочете съдържанието на даден текстов файл и да го върне като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"/>
              <a:t>.</a:t>
            </a:r>
            <a:br>
              <a:rPr lang="en"/>
            </a:br>
            <a:r>
              <a:rPr lang="en"/>
              <a:t>Ключови аспекти:</a:t>
            </a:r>
            <a:br>
              <a:rPr lang="en"/>
            </a:br>
            <a:r>
              <a:rPr b="1" lang="en"/>
              <a:t>1. Път до файла:</a:t>
            </a:r>
            <a:br>
              <a:rPr lang="en"/>
            </a:br>
            <a:r>
              <a:rPr lang="en"/>
              <a:t>- Методът приема като аргумент </a:t>
            </a:r>
            <a:r>
              <a:rPr b="1" lang="en"/>
              <a:t>пътя до файла</a:t>
            </a:r>
            <a:r>
              <a:rPr lang="en"/>
              <a:t> (абсолютен или относителен)</a:t>
            </a:r>
            <a:br>
              <a:rPr lang="en"/>
            </a:br>
            <a:r>
              <a:rPr b="1" lang="en"/>
              <a:t>2. Енкодинг</a:t>
            </a:r>
            <a:r>
              <a:rPr lang="en"/>
              <a:t> (по избор)</a:t>
            </a:r>
            <a:r>
              <a:rPr b="1" lang="en"/>
              <a:t>:</a:t>
            </a:r>
            <a:br>
              <a:rPr lang="en"/>
            </a:br>
            <a:r>
              <a:rPr lang="en"/>
              <a:t>- Може да се използва с допълнителен аргумент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Encoding</a:t>
            </a:r>
            <a:r>
              <a:rPr lang="en"/>
              <a:t>, за да се зададе специфичен енкодинг за четене на файла (напр.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UTF-8</a:t>
            </a:r>
            <a:r>
              <a:rPr lang="en"/>
              <a:t>)</a:t>
            </a:r>
            <a:br>
              <a:rPr lang="en"/>
            </a:br>
            <a:r>
              <a:rPr b="1" lang="en"/>
              <a:t>Използване:</a:t>
            </a:r>
            <a:br>
              <a:rPr lang="en"/>
            </a:br>
            <a:r>
              <a:rPr lang="en"/>
              <a:t>- Прост и удобен начин за </a:t>
            </a:r>
            <a:r>
              <a:rPr b="1" lang="en"/>
              <a:t>бързо зареждане на цялото съдържание на текстов файл</a:t>
            </a:r>
            <a:r>
              <a:rPr lang="en"/>
              <a:t> в паметта, ако файлът е прекалено голям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File.ReadAllText(string)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13" y="1158261"/>
            <a:ext cx="7039375" cy="28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206050" y="4036600"/>
            <a:ext cx="8520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Забележка: ако файлът е много голям, </a:t>
            </a:r>
            <a:r>
              <a:rPr b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File.ReadAllText()</a:t>
            </a:r>
            <a:r>
              <a:rPr lang="en" sz="1800">
                <a:solidFill>
                  <a:schemeClr val="dk2"/>
                </a:solidFill>
              </a:rPr>
              <a:t> може да изразходва много памет, защото зарежда целия текст наведнъж.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File.ReadAllLines(string)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Методът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File.ReadAllLines()</a:t>
            </a:r>
            <a:r>
              <a:rPr lang="en"/>
              <a:t> се използва за четене на </a:t>
            </a:r>
            <a:r>
              <a:rPr b="1" lang="en"/>
              <a:t>всички редове</a:t>
            </a:r>
            <a:r>
              <a:rPr lang="en"/>
              <a:t> в текстов файл и връща съдържанието на файла като масив от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"/>
              <a:t>. Всеки елемент в масива представлява </a:t>
            </a:r>
            <a:r>
              <a:rPr b="1" lang="en"/>
              <a:t>един ред</a:t>
            </a:r>
            <a:r>
              <a:rPr lang="en"/>
              <a:t> от файла.</a:t>
            </a:r>
            <a:br>
              <a:rPr lang="en"/>
            </a:br>
            <a:r>
              <a:rPr b="1" lang="en"/>
              <a:t>Ключови аспекти:</a:t>
            </a:r>
            <a:br>
              <a:rPr b="1" lang="en"/>
            </a:br>
            <a:r>
              <a:rPr lang="en"/>
              <a:t>1. Чете</a:t>
            </a:r>
            <a:r>
              <a:rPr b="1" lang="en"/>
              <a:t> всички редове</a:t>
            </a:r>
            <a:r>
              <a:rPr lang="en"/>
              <a:t> в текстов файл и връща резултата като </a:t>
            </a:r>
            <a:r>
              <a:rPr b="1" lang="en"/>
              <a:t>масив от текстове</a:t>
            </a:r>
            <a:r>
              <a:rPr lang="en"/>
              <a:t> (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string[]</a:t>
            </a:r>
            <a:r>
              <a:rPr lang="en"/>
              <a:t>)</a:t>
            </a:r>
            <a:br>
              <a:rPr lang="en"/>
            </a:br>
            <a:r>
              <a:rPr lang="en"/>
              <a:t>2. Полезен е, когато </a:t>
            </a:r>
            <a:r>
              <a:rPr b="1" lang="en"/>
              <a:t>искаме да работим с редовете на файл</a:t>
            </a:r>
            <a:r>
              <a:rPr lang="en"/>
              <a:t> поотделно, например да обработваме или анализираме всеки ред </a:t>
            </a:r>
            <a:r>
              <a:rPr b="1" lang="en"/>
              <a:t>поотделно</a:t>
            </a:r>
            <a:r>
              <a:rPr lang="en"/>
              <a:t>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File.ReadAllLines(string)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0" y="4214050"/>
            <a:ext cx="91440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Както при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File.ReadAllText()</a:t>
            </a:r>
            <a:r>
              <a:rPr lang="en"/>
              <a:t> така и при този метод ако файлът е прекалено голям, ще се доведе до прекомерно използване на памет.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701" y="1224100"/>
            <a:ext cx="5650850" cy="29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File.ReadAllBytes(string)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Методът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File.ReadAllBytes()</a:t>
            </a:r>
            <a:r>
              <a:rPr lang="en"/>
              <a:t> се използва за четене на всички байтове от даден файл и връщане на съдържанието на файла като масив от байтове (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byte[]</a:t>
            </a:r>
            <a:r>
              <a:rPr lang="en"/>
              <a:t>).</a:t>
            </a:r>
            <a:br>
              <a:rPr lang="en"/>
            </a:br>
            <a:r>
              <a:rPr b="1" lang="en"/>
              <a:t>Ключови аспекти:</a:t>
            </a:r>
            <a:br>
              <a:rPr lang="en"/>
            </a:br>
            <a:r>
              <a:rPr lang="en"/>
              <a:t>1. Чете </a:t>
            </a:r>
            <a:r>
              <a:rPr b="1" lang="en"/>
              <a:t>целия файл и го връща като масив от байтове</a:t>
            </a:r>
            <a:r>
              <a:rPr lang="en"/>
              <a:t>. Всеки байт от файла става елемент в този масив.</a:t>
            </a:r>
            <a:br>
              <a:rPr lang="en"/>
            </a:br>
            <a:r>
              <a:rPr lang="en"/>
              <a:t>2. Подходящо е за работа с </a:t>
            </a:r>
            <a:r>
              <a:rPr b="1" lang="en"/>
              <a:t>бинарни файлове</a:t>
            </a:r>
            <a:r>
              <a:rPr lang="en"/>
              <a:t> (изображения, аудио файлове, архиви и т.н.), а не само текстови.</a:t>
            </a:r>
            <a:br>
              <a:rPr lang="en"/>
            </a:br>
            <a:r>
              <a:rPr lang="en"/>
              <a:t>3. Методът е </a:t>
            </a:r>
            <a:r>
              <a:rPr b="1" lang="en"/>
              <a:t>блокиращ</a:t>
            </a:r>
            <a:r>
              <a:rPr lang="en"/>
              <a:t>, т.е. </a:t>
            </a:r>
            <a:r>
              <a:rPr lang="en"/>
              <a:t>щ</a:t>
            </a:r>
            <a:r>
              <a:rPr lang="en"/>
              <a:t>е </a:t>
            </a:r>
            <a:r>
              <a:rPr b="1" lang="en"/>
              <a:t>изчака завършването на операцията</a:t>
            </a:r>
            <a:r>
              <a:rPr lang="en"/>
              <a:t> преди да продължи изпълнението на програмата.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File.ReadAllBytes(string)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25" y="1716425"/>
            <a:ext cx="7523750" cy="23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File.WriteAllText(string, string)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Методът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File.WriteAllText()</a:t>
            </a:r>
            <a:r>
              <a:rPr lang="en"/>
              <a:t> се използва за записване на текст в даден файл. Той записва </a:t>
            </a:r>
            <a:r>
              <a:rPr b="1" lang="en"/>
              <a:t>целия текст</a:t>
            </a:r>
            <a:r>
              <a:rPr lang="en"/>
              <a:t> в </a:t>
            </a:r>
            <a:r>
              <a:rPr b="1" lang="en"/>
              <a:t>указан файл</a:t>
            </a:r>
            <a:r>
              <a:rPr lang="en"/>
              <a:t>, като ако файлът </a:t>
            </a:r>
            <a:r>
              <a:rPr b="1" lang="en"/>
              <a:t>вече съществува</a:t>
            </a:r>
            <a:r>
              <a:rPr lang="en"/>
              <a:t>, неговото съдържание </a:t>
            </a:r>
            <a:r>
              <a:rPr b="1" lang="en"/>
              <a:t>се презаписва</a:t>
            </a:r>
            <a:r>
              <a:rPr lang="en"/>
              <a:t>.</a:t>
            </a:r>
            <a:br>
              <a:rPr lang="en"/>
            </a:br>
            <a:r>
              <a:rPr b="1" lang="en"/>
              <a:t>Ключови аспекти:</a:t>
            </a:r>
            <a:br>
              <a:rPr b="1" lang="en"/>
            </a:br>
            <a:r>
              <a:rPr lang="en"/>
              <a:t>1. </a:t>
            </a:r>
            <a:r>
              <a:rPr b="1" lang="en"/>
              <a:t>Автоматично създаване на файла:</a:t>
            </a:r>
            <a:r>
              <a:rPr lang="en"/>
              <a:t> Ако файлът </a:t>
            </a:r>
            <a:r>
              <a:rPr b="1" lang="en"/>
              <a:t>не съществува</a:t>
            </a:r>
            <a:r>
              <a:rPr lang="en"/>
              <a:t>, той ще бъде създаден.</a:t>
            </a:r>
            <a:br>
              <a:rPr lang="en"/>
            </a:br>
            <a:r>
              <a:rPr lang="en"/>
              <a:t>2. </a:t>
            </a:r>
            <a:r>
              <a:rPr b="1" lang="en"/>
              <a:t>Презаписване на съдържанието:</a:t>
            </a:r>
            <a:r>
              <a:rPr lang="en"/>
              <a:t> Ако файлът </a:t>
            </a:r>
            <a:r>
              <a:rPr b="1" lang="en"/>
              <a:t>вече съществува</a:t>
            </a:r>
            <a:r>
              <a:rPr lang="en"/>
              <a:t>, методът </a:t>
            </a:r>
            <a:r>
              <a:rPr b="1" lang="en"/>
              <a:t>ще презапише</a:t>
            </a:r>
            <a:r>
              <a:rPr lang="en"/>
              <a:t> старото съдържание с новото.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File.WriteAllText()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25" y="1541938"/>
            <a:ext cx="6324550" cy="26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File.WriteAllLines(string, string[])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Метода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File.WriteAllLines()</a:t>
            </a:r>
            <a:r>
              <a:rPr lang="en"/>
              <a:t> записва </a:t>
            </a:r>
            <a:r>
              <a:rPr b="1" lang="en"/>
              <a:t>масив от стрингове във файл</a:t>
            </a:r>
            <a:r>
              <a:rPr lang="en"/>
              <a:t>, като всеки стринг от масива се записва на </a:t>
            </a:r>
            <a:r>
              <a:rPr b="1" lang="en"/>
              <a:t>отделен ред</a:t>
            </a:r>
            <a:r>
              <a:rPr lang="en"/>
              <a:t>. Ако файлът вече съществува, съдържанието му се презаписва. Ако файлът не съществува, методът го създава.</a:t>
            </a:r>
            <a:br>
              <a:rPr lang="en"/>
            </a:br>
            <a:r>
              <a:rPr b="1" lang="en"/>
              <a:t>Ключови аспекти:</a:t>
            </a:r>
            <a:br>
              <a:rPr lang="en"/>
            </a:br>
            <a:r>
              <a:rPr b="1" lang="en"/>
              <a:t>1. Приема два аргумента:</a:t>
            </a:r>
            <a:r>
              <a:rPr lang="en"/>
              <a:t> път до файла и масив от низове (данните които ще се запишат)</a:t>
            </a:r>
            <a:br>
              <a:rPr lang="en"/>
            </a:br>
            <a:r>
              <a:rPr b="1" lang="en"/>
              <a:t>2. Всеки елемент на масива става нов ред в текста</a:t>
            </a:r>
            <a:br>
              <a:rPr lang="en"/>
            </a:br>
            <a:r>
              <a:rPr lang="en"/>
              <a:t>- Автоматично обработва символа за нов ред (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\n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Класове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 програмирането, </a:t>
            </a:r>
            <a:r>
              <a:rPr b="1" lang="en"/>
              <a:t>класовете</a:t>
            </a:r>
            <a:r>
              <a:rPr lang="en"/>
              <a:t> предоставят структурата за </a:t>
            </a:r>
            <a:r>
              <a:rPr b="1" lang="en"/>
              <a:t>обекти</a:t>
            </a:r>
            <a:r>
              <a:rPr lang="en"/>
              <a:t>.</a:t>
            </a:r>
            <a:br>
              <a:rPr lang="en"/>
            </a:br>
            <a:r>
              <a:rPr lang="en"/>
              <a:t>- Действат като </a:t>
            </a:r>
            <a:r>
              <a:rPr b="1" lang="en"/>
              <a:t>шаблони</a:t>
            </a:r>
            <a:r>
              <a:rPr lang="en"/>
              <a:t> за </a:t>
            </a:r>
            <a:r>
              <a:rPr b="1" lang="en"/>
              <a:t>обекти</a:t>
            </a:r>
            <a:r>
              <a:rPr lang="en"/>
              <a:t> от еднакъв тип.</a:t>
            </a:r>
            <a:br>
              <a:rPr lang="en"/>
            </a:br>
            <a:r>
              <a:rPr lang="en"/>
              <a:t>Класовете едфинират:</a:t>
            </a:r>
            <a:br>
              <a:rPr lang="en"/>
            </a:br>
            <a:r>
              <a:rPr lang="en"/>
              <a:t>- </a:t>
            </a:r>
            <a:r>
              <a:rPr b="1" lang="en"/>
              <a:t>Properties</a:t>
            </a:r>
            <a:r>
              <a:rPr lang="en"/>
              <a:t> (данни), напр. </a:t>
            </a:r>
            <a:r>
              <a:rPr b="1" lang="en"/>
              <a:t>Марка</a:t>
            </a:r>
            <a:r>
              <a:rPr lang="en"/>
              <a:t>, </a:t>
            </a:r>
            <a:r>
              <a:rPr b="1" lang="en"/>
              <a:t>Модел</a:t>
            </a:r>
            <a:br>
              <a:rPr lang="en"/>
            </a:br>
            <a:r>
              <a:rPr lang="en"/>
              <a:t>- </a:t>
            </a:r>
            <a:r>
              <a:rPr b="1" lang="en"/>
              <a:t>Behaviours</a:t>
            </a:r>
            <a:r>
              <a:rPr lang="en"/>
              <a:t> (actions), напр. </a:t>
            </a:r>
            <a:r>
              <a:rPr b="1" lang="en"/>
              <a:t>Drive</a:t>
            </a:r>
            <a:r>
              <a:rPr lang="en"/>
              <a:t>()</a:t>
            </a:r>
            <a:br>
              <a:rPr lang="en"/>
            </a:br>
            <a:r>
              <a:rPr lang="en"/>
              <a:t>Един клас може да има много инстанции (обекти)</a:t>
            </a:r>
            <a:br>
              <a:rPr lang="en"/>
            </a:br>
            <a:r>
              <a:rPr lang="en"/>
              <a:t>- Примерен клас: </a:t>
            </a:r>
            <a:r>
              <a:rPr b="1" lang="en"/>
              <a:t>Car</a:t>
            </a:r>
            <a:br>
              <a:rPr lang="en"/>
            </a:br>
            <a:r>
              <a:rPr lang="en"/>
              <a:t>- Примерни обекти: </a:t>
            </a:r>
            <a:r>
              <a:rPr b="1" lang="en"/>
              <a:t>mazda</a:t>
            </a:r>
            <a:r>
              <a:rPr lang="en"/>
              <a:t>, </a:t>
            </a:r>
            <a:r>
              <a:rPr b="1" lang="en"/>
              <a:t>honda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File.WriteAllLines()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888" y="1311280"/>
            <a:ext cx="5988225" cy="35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File.WriteAllBytes(string, byte[])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Методът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File.WriteAllBytes()</a:t>
            </a:r>
            <a:r>
              <a:rPr lang="en"/>
              <a:t> записва масив от байтове (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byte[]</a:t>
            </a:r>
            <a:r>
              <a:rPr lang="en"/>
              <a:t>) във файл. Той е полезен, когато работим с двоични данни, като изображения, файлове или други типове информация, които не са текстови.</a:t>
            </a:r>
            <a:br>
              <a:rPr lang="en"/>
            </a:br>
            <a:r>
              <a:rPr b="1" lang="en"/>
              <a:t>Ключови аспекти:</a:t>
            </a:r>
            <a:br>
              <a:rPr b="1" lang="en"/>
            </a:br>
            <a:r>
              <a:rPr b="1" lang="en"/>
              <a:t>1. Приема два аргумента:</a:t>
            </a:r>
            <a:br>
              <a:rPr b="1" lang="en"/>
            </a:br>
            <a:r>
              <a:rPr lang="en"/>
              <a:t>- Път до файла (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"/>
              <a:t>): Локацията, където файлът ще бъде създаден или презаписан.</a:t>
            </a:r>
            <a:br>
              <a:rPr lang="en"/>
            </a:br>
            <a:r>
              <a:rPr lang="en"/>
              <a:t>- Масив от байтове (данните които ще се запишат)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File.WriteAllBytes(string, byte[])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96" y="1604900"/>
            <a:ext cx="8732600" cy="29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File.Exists(string)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Методът </a:t>
            </a: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File.Exists()</a:t>
            </a:r>
            <a:r>
              <a:rPr lang="en"/>
              <a:t> проверява </a:t>
            </a:r>
            <a:r>
              <a:rPr b="1" lang="en"/>
              <a:t>дали даден файл съществува</a:t>
            </a:r>
            <a:r>
              <a:rPr lang="en"/>
              <a:t> на посочения път. Той връща </a:t>
            </a:r>
            <a:r>
              <a:rPr b="1" lang="en"/>
              <a:t>true</a:t>
            </a:r>
            <a:r>
              <a:rPr lang="en"/>
              <a:t>, ако файлът съществува, и </a:t>
            </a:r>
            <a:r>
              <a:rPr b="1" lang="en"/>
              <a:t>false</a:t>
            </a:r>
            <a:r>
              <a:rPr lang="en"/>
              <a:t>, ако не съществува или ако </a:t>
            </a:r>
            <a:r>
              <a:rPr b="1" lang="en"/>
              <a:t>има проблеми с достъпа до него</a:t>
            </a:r>
            <a:br>
              <a:rPr b="1" lang="en"/>
            </a:br>
            <a:r>
              <a:rPr b="1" lang="en"/>
              <a:t>Ключови аспекти:</a:t>
            </a:r>
            <a:br>
              <a:rPr b="1" lang="en"/>
            </a:br>
            <a:r>
              <a:rPr b="1" lang="en"/>
              <a:t>1. Връща булева стойност</a:t>
            </a:r>
            <a:br>
              <a:rPr b="1" lang="en"/>
            </a:br>
            <a:r>
              <a:rPr b="1" lang="en"/>
              <a:t>2. Приема само път до файла.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File.Exists(string)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00" y="1152775"/>
            <a:ext cx="8333800" cy="321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Имена, години, ръст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Запишете трите имена, годините и ръста въведени от потребителя.</a:t>
            </a:r>
            <a:br>
              <a:rPr lang="en"/>
            </a:br>
            <a:r>
              <a:rPr lang="en"/>
              <a:t>Проверете дали има такъв файл, ако има - забранете на потребителя да създава нов, като му изведете съобщение, че вече съществува файл в тази директория със същото име.</a:t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2571754"/>
            <a:ext cx="8520600" cy="170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Сортиране на матрица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Прочетете матрица от файл и я сортирайте по възходящ ред.</a:t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0" y="1645138"/>
            <a:ext cx="85629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852" y="2892075"/>
            <a:ext cx="1688325" cy="21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075" y="3224750"/>
            <a:ext cx="3162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Структури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Структурите (</a:t>
            </a:r>
            <a:r>
              <a:rPr b="1" lang="en"/>
              <a:t>struct</a:t>
            </a:r>
            <a:r>
              <a:rPr lang="en"/>
              <a:t>) се използват за съхранение на данни, като представляват стойности, които се съхраняват директно в паметта, вместо да се създава референтен тип (като класовете). Имат някои отличителни характеристики в сравнение с класовете, които ги прави подходящи за определени ситуации.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425" y="2571750"/>
            <a:ext cx="2743980" cy="24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Причини за ползване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1.</a:t>
            </a:r>
            <a:r>
              <a:rPr lang="en"/>
              <a:t> </a:t>
            </a:r>
            <a:r>
              <a:rPr lang="en"/>
              <a:t>По-добра производителност в определени ситуации:</a:t>
            </a:r>
            <a:br>
              <a:rPr lang="en"/>
            </a:br>
            <a:r>
              <a:rPr lang="en"/>
              <a:t>- Структурите са стойностни типове. Това означава, че когато създадем структура, самата структура се съхранява в паметта, а не само референцията към нея, както при класовете.</a:t>
            </a:r>
            <a:br>
              <a:rPr lang="en"/>
            </a:br>
            <a:r>
              <a:rPr lang="en"/>
              <a:t>- Структурите могат да бъдат по-бързи за създаване и копиране в сравнение с класовете, защото те не изискват създаването на обект в </a:t>
            </a:r>
            <a:r>
              <a:rPr b="1" lang="en"/>
              <a:t>heap memory </a:t>
            </a:r>
            <a:r>
              <a:rPr lang="en"/>
              <a:t>и не използва </a:t>
            </a:r>
            <a:r>
              <a:rPr b="1" lang="en"/>
              <a:t>garbage collector</a:t>
            </a:r>
            <a:br>
              <a:rPr b="1" lang="en"/>
            </a:br>
            <a:r>
              <a:rPr b="1" lang="en"/>
              <a:t>2. </a:t>
            </a:r>
            <a:r>
              <a:rPr lang="en"/>
              <a:t>Лекота на създаване на малки обекти:</a:t>
            </a:r>
            <a:br>
              <a:rPr lang="en"/>
            </a:br>
            <a:r>
              <a:rPr lang="en"/>
              <a:t>- Структурите обикновено се използват за представяне на малки еднородни данни, напр. координати, дата и час, 2D вектор и др.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Ключови аспекти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Value type:</a:t>
            </a:r>
            <a:r>
              <a:rPr lang="en"/>
              <a:t> структурите се съхраняват в стека, а не в heap паметта.</a:t>
            </a:r>
            <a:br>
              <a:rPr lang="en"/>
            </a:br>
            <a:r>
              <a:rPr b="1" lang="en"/>
              <a:t>Не могат да имат наследяване:</a:t>
            </a:r>
            <a:r>
              <a:rPr lang="en"/>
              <a:t> структурите не могат да наследяват други структури или класове, но могат да имплементират интерфейси.</a:t>
            </a:r>
            <a:br>
              <a:rPr lang="en"/>
            </a:br>
            <a:r>
              <a:rPr b="1" lang="en"/>
              <a:t>Поддържат обектни типове:</a:t>
            </a:r>
            <a:r>
              <a:rPr lang="en"/>
              <a:t> въпреки че структурите са стойностни типове, те все пак могат да съдържат методи, свойства и събития.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за клас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63" y="1017725"/>
            <a:ext cx="582367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Кога да не използваме структури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Ако структурата е </a:t>
            </a:r>
            <a:r>
              <a:rPr b="1" lang="en"/>
              <a:t>твърде голяма</a:t>
            </a:r>
            <a:r>
              <a:rPr lang="en"/>
              <a:t>, например с няколко полета, използването на структура може да бъде </a:t>
            </a:r>
            <a:r>
              <a:rPr b="1" lang="en"/>
              <a:t>неефективно</a:t>
            </a:r>
            <a:r>
              <a:rPr lang="en"/>
              <a:t>, тъй като копирането ѝ може да бъде </a:t>
            </a:r>
            <a:r>
              <a:rPr b="1" lang="en"/>
              <a:t>по-бавно и да изразходва много памет</a:t>
            </a:r>
            <a:r>
              <a:rPr lang="en"/>
              <a:t>.</a:t>
            </a:r>
            <a:br>
              <a:rPr lang="en"/>
            </a:br>
            <a:r>
              <a:rPr lang="en"/>
              <a:t>Ако искате да </a:t>
            </a:r>
            <a:r>
              <a:rPr b="1" lang="en"/>
              <a:t>ползвате наследяване</a:t>
            </a:r>
            <a:r>
              <a:rPr lang="en"/>
              <a:t> или да </a:t>
            </a:r>
            <a:r>
              <a:rPr b="1" lang="en"/>
              <a:t>управлявате сложни обекти</a:t>
            </a:r>
            <a:r>
              <a:rPr lang="en"/>
              <a:t> с референции.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Идентификация на работник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Създайте програма, която приема идентификационния номер на работник, запазва го в структура и от структурата вика метод, който изписва този идентификационен номер.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46" y="2571759"/>
            <a:ext cx="5147525" cy="18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Обекти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6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Обект</a:t>
            </a:r>
            <a:r>
              <a:rPr lang="en"/>
              <a:t> съдържа набор от именувани стойности</a:t>
            </a:r>
            <a:br>
              <a:rPr lang="en"/>
            </a:br>
            <a:r>
              <a:rPr lang="en"/>
              <a:t>- Създаване на обект </a:t>
            </a:r>
            <a:r>
              <a:rPr b="1" lang="en"/>
              <a:t>автомобил</a:t>
            </a:r>
            <a:r>
              <a:rPr lang="en"/>
              <a:t>: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25" y="1694314"/>
            <a:ext cx="3628075" cy="235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6"/>
          <p:cNvGraphicFramePr/>
          <p:nvPr/>
        </p:nvGraphicFramePr>
        <p:xfrm>
          <a:off x="311700" y="264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{79475638-C8A8-41D3-A1E7-79E182CC7C46}</a:tableStyleId>
              </a:tblPr>
              <a:tblGrid>
                <a:gridCol w="1177975"/>
                <a:gridCol w="11779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“Mazda”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“CX-5”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HorsePower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6"/>
          <p:cNvSpPr/>
          <p:nvPr/>
        </p:nvSpPr>
        <p:spPr>
          <a:xfrm>
            <a:off x="1557775" y="1991800"/>
            <a:ext cx="1482900" cy="783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Име на обекта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775500" y="3571350"/>
            <a:ext cx="1205700" cy="843900"/>
          </a:xfrm>
          <a:prstGeom prst="wedgeRectCallout">
            <a:avLst>
              <a:gd fmla="val -69754" name="adj1"/>
              <a:gd fmla="val 2076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на обекта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4499650"/>
            <a:ext cx="85206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Ключовата думичка “new” създава нов обект.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Обектите - инстанции на класове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6074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Създаване на обект от дефиниран клас се нарича </a:t>
            </a:r>
            <a:r>
              <a:rPr b="1" lang="en"/>
              <a:t>инстанциране</a:t>
            </a:r>
            <a:r>
              <a:rPr lang="en"/>
              <a:t>.</a:t>
            </a:r>
            <a:br>
              <a:rPr lang="en"/>
            </a:br>
            <a:r>
              <a:rPr b="1" lang="en"/>
              <a:t>Инстанцията</a:t>
            </a:r>
            <a:r>
              <a:rPr lang="en"/>
              <a:t> е самият обект, който е създаден по времето на изпълнението на програмата (runtime).</a:t>
            </a:r>
            <a:br>
              <a:rPr lang="en"/>
            </a:br>
            <a:r>
              <a:rPr lang="en"/>
              <a:t>Всички инстанции имат общо </a:t>
            </a:r>
            <a:r>
              <a:rPr b="1" lang="en"/>
              <a:t>поведение</a:t>
            </a:r>
            <a:r>
              <a:rPr lang="en"/>
              <a:t>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898" y="7"/>
            <a:ext cx="27581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Класове vs. Обекти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07438"/>
            <a:ext cx="34404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Класовете дават структура за създаване на обекти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88825" y="20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{79475638-C8A8-41D3-A1E7-79E182CC7C46}</a:tableStyleId>
              </a:tblPr>
              <a:tblGrid>
                <a:gridCol w="188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lass Car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Make: string</a:t>
                      </a:r>
                      <a:br>
                        <a:rPr lang="en"/>
                      </a:br>
                      <a:r>
                        <a:rPr lang="en"/>
                        <a:t>Model: string</a:t>
                      </a:r>
                      <a:br>
                        <a:rPr lang="en"/>
                      </a:br>
                      <a:r>
                        <a:rPr lang="en"/>
                        <a:t>HorsePower: double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Drive(...)</a:t>
                      </a:r>
                      <a:br>
                        <a:rPr lang="en"/>
                      </a:br>
                      <a:r>
                        <a:rPr lang="en"/>
                        <a:t>Refuel(...)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8"/>
          <p:cNvSpPr/>
          <p:nvPr/>
        </p:nvSpPr>
        <p:spPr>
          <a:xfrm>
            <a:off x="2491900" y="2106725"/>
            <a:ext cx="892500" cy="2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Име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491900" y="2717113"/>
            <a:ext cx="1033500" cy="2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491900" y="3327500"/>
            <a:ext cx="892500" cy="2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Методи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051900" y="1073325"/>
            <a:ext cx="32880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Обектът е единична инстанция на класа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5157575" y="196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{79475638-C8A8-41D3-A1E7-79E182CC7C46}</a:tableStyleId>
              </a:tblPr>
              <a:tblGrid>
                <a:gridCol w="188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bject mazda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= “Mazda”</a:t>
                      </a:r>
                      <a:br>
                        <a:rPr lang="en"/>
                      </a:br>
                      <a:r>
                        <a:rPr lang="en"/>
                        <a:t>Model = “CX-5”</a:t>
                      </a:r>
                      <a:br>
                        <a:rPr lang="en"/>
                      </a:br>
                      <a:r>
                        <a:rPr lang="en"/>
                        <a:t>HorsePower = 150.0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8"/>
          <p:cNvSpPr/>
          <p:nvPr/>
        </p:nvSpPr>
        <p:spPr>
          <a:xfrm>
            <a:off x="7306400" y="1962175"/>
            <a:ext cx="10335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Обект</a:t>
            </a:r>
            <a:br>
              <a:rPr lang="en"/>
            </a:br>
            <a:r>
              <a:rPr lang="en"/>
              <a:t>име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306400" y="2571750"/>
            <a:ext cx="1033500" cy="39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Обект</a:t>
            </a:r>
            <a:br>
              <a:rPr lang="en"/>
            </a:br>
            <a:r>
              <a:rPr lang="en"/>
              <a:t>данни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055250" y="2254300"/>
            <a:ext cx="10335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</a:rPr>
              <a:t>VS.</a:t>
            </a:r>
            <a:endParaRPr b="1" sz="3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Ученици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0" y="967625"/>
            <a:ext cx="5553000" cy="4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Напишете програма, която сортира учениците в един клас по техните оценки. Всеки ученик има:</a:t>
            </a:r>
            <a:br>
              <a:rPr lang="en"/>
            </a:br>
            <a:r>
              <a:rPr lang="en"/>
              <a:t>- </a:t>
            </a:r>
            <a:r>
              <a:rPr b="1" lang="en"/>
              <a:t>FirstName</a:t>
            </a:r>
            <a:r>
              <a:rPr lang="en"/>
              <a:t> (string)</a:t>
            </a:r>
            <a:br>
              <a:rPr lang="en"/>
            </a:br>
            <a:r>
              <a:rPr lang="en"/>
              <a:t>- </a:t>
            </a:r>
            <a:r>
              <a:rPr b="1" lang="en"/>
              <a:t>LastName</a:t>
            </a:r>
            <a:r>
              <a:rPr lang="en"/>
              <a:t> (string)</a:t>
            </a:r>
            <a:br>
              <a:rPr lang="en"/>
            </a:br>
            <a:r>
              <a:rPr lang="en"/>
              <a:t>- </a:t>
            </a:r>
            <a:r>
              <a:rPr b="1" lang="en"/>
              <a:t>Grade</a:t>
            </a:r>
            <a:r>
              <a:rPr lang="en"/>
              <a:t> (double)</a:t>
            </a:r>
            <a:br>
              <a:rPr lang="en"/>
            </a:br>
            <a:r>
              <a:rPr b="1" lang="en"/>
              <a:t>Вход</a:t>
            </a:r>
            <a:r>
              <a:rPr lang="en"/>
              <a:t>: На първия ред получаваме число </a:t>
            </a:r>
            <a:r>
              <a:rPr b="1" lang="en"/>
              <a:t>n</a:t>
            </a:r>
            <a:r>
              <a:rPr lang="en"/>
              <a:t> - броя на всички ученици.</a:t>
            </a:r>
            <a:br>
              <a:rPr lang="en"/>
            </a:br>
            <a:r>
              <a:rPr lang="en"/>
              <a:t>На следващите n реда, получаваме информация за учениците във следния формат: първи ред - FirstName, втори ред - “LastName”, трети ред - Grade</a:t>
            </a:r>
            <a:br>
              <a:rPr lang="en"/>
            </a:br>
            <a:r>
              <a:rPr b="1" lang="en"/>
              <a:t>Изход</a:t>
            </a:r>
            <a:r>
              <a:rPr lang="en"/>
              <a:t>: Принтирайте информацията на ученика в следния формат</a:t>
            </a:r>
            <a:br>
              <a:rPr lang="en"/>
            </a:br>
            <a:r>
              <a:rPr b="1" lang="en"/>
              <a:t>“{firstName} {lastName} {grade}”</a:t>
            </a:r>
            <a:endParaRPr b="1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063" y="4750"/>
            <a:ext cx="359092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Автомобилен каталог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0" y="1140750"/>
            <a:ext cx="49047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Получавате определен брой превозни средства, като на следващите редове вкарваме следните данни:</a:t>
            </a:r>
            <a:br>
              <a:rPr lang="en"/>
            </a:br>
            <a:r>
              <a:rPr b="1" lang="en"/>
              <a:t>1 ред</a:t>
            </a:r>
            <a:r>
              <a:rPr lang="en"/>
              <a:t> =&gt; тип на превозното средство</a:t>
            </a:r>
            <a:br>
              <a:rPr lang="en"/>
            </a:br>
            <a:r>
              <a:rPr b="1" lang="en"/>
              <a:t>2 ред</a:t>
            </a:r>
            <a:r>
              <a:rPr lang="en"/>
              <a:t> =&gt; модел</a:t>
            </a:r>
            <a:br>
              <a:rPr lang="en"/>
            </a:br>
            <a:r>
              <a:rPr b="1" lang="en"/>
              <a:t>3 ред</a:t>
            </a:r>
            <a:r>
              <a:rPr lang="en"/>
              <a:t> =&gt; цвят</a:t>
            </a:r>
            <a:br>
              <a:rPr lang="en"/>
            </a:br>
            <a:r>
              <a:rPr b="1" lang="en"/>
              <a:t>4 ред</a:t>
            </a:r>
            <a:r>
              <a:rPr lang="en"/>
              <a:t> =&gt; конски сили</a:t>
            </a:r>
            <a:br>
              <a:rPr lang="en"/>
            </a:br>
            <a:r>
              <a:rPr lang="en"/>
              <a:t>За всяко превозно средство изпишете информацията в следния формат:</a:t>
            </a:r>
            <a:br>
              <a:rPr lang="en"/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“Type: {typeOfVehicle}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Model: {modelOfVehicle}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Colour: {colourOfVehicle}</a:t>
            </a:r>
            <a:b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Horsepower: {horsepowerOfVehicle}”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99" cy="327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Автомобилен каталог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0" y="1152475"/>
            <a:ext cx="3876600" cy="3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След като сме изписали успешно превозните средства в каталога, принтирайте </a:t>
            </a:r>
            <a:r>
              <a:rPr b="1" lang="en"/>
              <a:t>средната стойност</a:t>
            </a:r>
            <a:r>
              <a:rPr lang="en"/>
              <a:t> на конските сили на всички превозни средства в следния формат:</a:t>
            </a:r>
            <a:br>
              <a:rPr lang="en"/>
            </a:br>
            <a:r>
              <a:rPr b="1" lang="en">
                <a:latin typeface="JetBrains Mono"/>
                <a:ea typeface="JetBrains Mono"/>
                <a:cs typeface="JetBrains Mono"/>
                <a:sym typeface="JetBrains Mono"/>
              </a:rPr>
              <a:t>“The average horsepower of all vehicles is {averageHorsePower}”</a:t>
            </a:r>
            <a:endParaRPr b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63" y="-12"/>
            <a:ext cx="526732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