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JetBrains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JetBrainsMono-bold.fntdata"/><Relationship Id="rId16" Type="http://schemas.openxmlformats.org/officeDocument/2006/relationships/font" Target="fonts/JetBrainsMon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JetBrainsMono-boldItalic.fntdata"/><Relationship Id="rId6" Type="http://schemas.openxmlformats.org/officeDocument/2006/relationships/slide" Target="slides/slide1.xml"/><Relationship Id="rId18" Type="http://schemas.openxmlformats.org/officeDocument/2006/relationships/font" Target="fonts/JetBrains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9b853351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9b853351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9b85335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9b85335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9b853351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9b853351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9b853351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9b853351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9b853351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9b853351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9b853351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9b853351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9b853351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9b853351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9b853351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9b853351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9b853351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9b853351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4550" y="744575"/>
            <a:ext cx="8971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Впр Лабораторно упражнение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Работа с оператори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0150" y="0"/>
            <a:ext cx="1953850" cy="19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1. Примерна употреба на програмата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13" y="1017725"/>
            <a:ext cx="8876776" cy="207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400" y="3090475"/>
            <a:ext cx="8017200" cy="20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Конзолен конвертор: USD към BGN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Напишете програма за </a:t>
            </a:r>
            <a:r>
              <a:rPr b="1" lang="en"/>
              <a:t>конвертиране на щатски долари</a:t>
            </a:r>
            <a:r>
              <a:rPr lang="en"/>
              <a:t> (USD) </a:t>
            </a:r>
            <a:r>
              <a:rPr b="1" lang="en"/>
              <a:t>в български лева</a:t>
            </a:r>
            <a:r>
              <a:rPr lang="en"/>
              <a:t> (BGN). Използвайте фиксиран </a:t>
            </a:r>
            <a:r>
              <a:rPr b="1" lang="en"/>
              <a:t>курс</a:t>
            </a:r>
            <a:r>
              <a:rPr lang="en"/>
              <a:t> между долар и лев: </a:t>
            </a:r>
            <a:r>
              <a:rPr b="1" lang="en"/>
              <a:t>1 USD = 1.79549 BGN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Примерен вход и изход: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Вход:</a:t>
            </a:r>
            <a:r>
              <a:rPr lang="en"/>
              <a:t> 22; </a:t>
            </a:r>
            <a:r>
              <a:rPr b="1" lang="en"/>
              <a:t>изход:</a:t>
            </a:r>
            <a:r>
              <a:rPr lang="en"/>
              <a:t> 39.50078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Вход:</a:t>
            </a:r>
            <a:r>
              <a:rPr lang="en"/>
              <a:t> 100; </a:t>
            </a:r>
            <a:r>
              <a:rPr b="1" lang="en"/>
              <a:t>изход:</a:t>
            </a:r>
            <a:r>
              <a:rPr lang="en"/>
              <a:t> 179.549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Вход:</a:t>
            </a:r>
            <a:r>
              <a:rPr lang="en"/>
              <a:t> 12.5; </a:t>
            </a:r>
            <a:r>
              <a:rPr b="1" lang="en"/>
              <a:t>изход:</a:t>
            </a:r>
            <a:r>
              <a:rPr lang="en"/>
              <a:t> 22.443625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754" y="2072125"/>
            <a:ext cx="4844550" cy="1784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От инчове към сантиметри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 се напише програма, която </a:t>
            </a:r>
            <a:r>
              <a:rPr b="1" lang="en"/>
              <a:t>чете от конзолата реално число</a:t>
            </a:r>
            <a:r>
              <a:rPr lang="en"/>
              <a:t> и преобразува числото </a:t>
            </a:r>
            <a:r>
              <a:rPr b="1" lang="en"/>
              <a:t>от инчове в сантиметри</a:t>
            </a:r>
            <a:r>
              <a:rPr lang="en"/>
              <a:t>. За целта умножава инчовете по </a:t>
            </a:r>
            <a:r>
              <a:rPr b="1" lang="en"/>
              <a:t>2.54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Примерен вход и изход: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Вход:</a:t>
            </a:r>
            <a:r>
              <a:rPr lang="en"/>
              <a:t> 5; </a:t>
            </a:r>
            <a:r>
              <a:rPr b="1" lang="en"/>
              <a:t>Изход:</a:t>
            </a:r>
            <a:r>
              <a:rPr lang="en"/>
              <a:t> 12.7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250" y="2044853"/>
            <a:ext cx="4993150" cy="17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Изготвяне на проекти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Напишете програма, която </a:t>
            </a:r>
            <a:r>
              <a:rPr b="1" lang="en" sz="2000"/>
              <a:t>изчислява колко часове</a:t>
            </a:r>
            <a:r>
              <a:rPr lang="en" sz="2000"/>
              <a:t> ще са необходими на един архитект, за да </a:t>
            </a:r>
            <a:r>
              <a:rPr b="1" lang="en" sz="2000"/>
              <a:t>изготви проектите</a:t>
            </a:r>
            <a:r>
              <a:rPr lang="en" sz="2000"/>
              <a:t> на няколко строителни обекта. Изготвянето на един проект отнема </a:t>
            </a:r>
            <a:r>
              <a:rPr b="1" lang="en" sz="2000"/>
              <a:t>три часа</a:t>
            </a:r>
            <a:r>
              <a:rPr lang="en" sz="2000"/>
              <a:t>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Вход: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От конзолата се четат </a:t>
            </a:r>
            <a:r>
              <a:rPr b="1" lang="en" sz="2000"/>
              <a:t>2 реда</a:t>
            </a:r>
            <a:r>
              <a:rPr lang="en" sz="2000"/>
              <a:t>: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 sz="2000"/>
              <a:t>Името на архитекта</a:t>
            </a:r>
            <a:r>
              <a:rPr lang="en" sz="2000"/>
              <a:t> - текст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 sz="2000"/>
              <a:t>Брой на проектите</a:t>
            </a:r>
            <a:r>
              <a:rPr lang="en" sz="2000"/>
              <a:t> - цяло число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Изход: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На конзолата се отпечатва: </a:t>
            </a:r>
            <a:r>
              <a:rPr lang="en" sz="2000">
                <a:latin typeface="JetBrains Mono"/>
                <a:ea typeface="JetBrains Mono"/>
                <a:cs typeface="JetBrains Mono"/>
                <a:sym typeface="JetBrains Mono"/>
              </a:rPr>
              <a:t>“The architect {</a:t>
            </a:r>
            <a:r>
              <a:rPr b="1" lang="en" sz="2000">
                <a:latin typeface="JetBrains Mono"/>
                <a:ea typeface="JetBrains Mono"/>
                <a:cs typeface="JetBrains Mono"/>
                <a:sym typeface="JetBrains Mono"/>
              </a:rPr>
              <a:t>architectName</a:t>
            </a:r>
            <a:r>
              <a:rPr lang="en" sz="2000">
                <a:latin typeface="JetBrains Mono"/>
                <a:ea typeface="JetBrains Mono"/>
                <a:cs typeface="JetBrains Mono"/>
                <a:sym typeface="JetBrains Mono"/>
              </a:rPr>
              <a:t>} will need {</a:t>
            </a:r>
            <a:r>
              <a:rPr b="1" lang="en" sz="2000">
                <a:latin typeface="JetBrains Mono"/>
                <a:ea typeface="JetBrains Mono"/>
                <a:cs typeface="JetBrains Mono"/>
                <a:sym typeface="JetBrains Mono"/>
              </a:rPr>
              <a:t>timeNeeded</a:t>
            </a:r>
            <a:r>
              <a:rPr lang="en" sz="2000">
                <a:latin typeface="JetBrains Mono"/>
                <a:ea typeface="JetBrains Mono"/>
                <a:cs typeface="JetBrains Mono"/>
                <a:sym typeface="JetBrains Mono"/>
              </a:rPr>
              <a:t>} hours to complete {</a:t>
            </a:r>
            <a:r>
              <a:rPr b="1" lang="en" sz="2000">
                <a:latin typeface="JetBrains Mono"/>
                <a:ea typeface="JetBrains Mono"/>
                <a:cs typeface="JetBrains Mono"/>
                <a:sym typeface="JetBrains Mono"/>
              </a:rPr>
              <a:t>projectsCount</a:t>
            </a:r>
            <a:r>
              <a:rPr lang="en" sz="2000">
                <a:latin typeface="JetBrains Mono"/>
                <a:ea typeface="JetBrains Mono"/>
                <a:cs typeface="JetBrains Mono"/>
                <a:sym typeface="JetBrains Mono"/>
              </a:rPr>
              <a:t>} project/s.”</a:t>
            </a:r>
            <a:endParaRPr sz="20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975" y="1759427"/>
            <a:ext cx="5225024" cy="1270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Зоомагазин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Напишете програма, която </a:t>
            </a:r>
            <a:r>
              <a:rPr b="1" lang="en"/>
              <a:t>пресмята нужните разходи</a:t>
            </a:r>
            <a:r>
              <a:rPr lang="en"/>
              <a:t> за закупуването на храна за кучета. Храната се пазарува </a:t>
            </a:r>
            <a:r>
              <a:rPr b="1" lang="en"/>
              <a:t>основно за кучета</a:t>
            </a:r>
            <a:r>
              <a:rPr lang="en"/>
              <a:t>, от зоомагазин, но понякога стопанинът им купува и за </a:t>
            </a:r>
            <a:r>
              <a:rPr b="1" lang="en"/>
              <a:t>животните на съседа му</a:t>
            </a:r>
            <a:r>
              <a:rPr lang="en"/>
              <a:t>. Една опаковка храна за </a:t>
            </a:r>
            <a:r>
              <a:rPr b="1" lang="en"/>
              <a:t>кучета е на цена 2.50 лв</a:t>
            </a:r>
            <a:r>
              <a:rPr lang="en"/>
              <a:t>., а всяка друга, която </a:t>
            </a:r>
            <a:r>
              <a:rPr b="1" lang="en"/>
              <a:t>не е</a:t>
            </a:r>
            <a:r>
              <a:rPr lang="en"/>
              <a:t> за тях </a:t>
            </a:r>
            <a:r>
              <a:rPr b="1" lang="en"/>
              <a:t>струва 4 лв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Вход: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От конзолата се четат </a:t>
            </a:r>
            <a:r>
              <a:rPr b="1" lang="en"/>
              <a:t>2 реда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Броят на кучетата</a:t>
            </a:r>
            <a:r>
              <a:rPr lang="en"/>
              <a:t> - цяло число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Броят на останалите животни</a:t>
            </a:r>
            <a:r>
              <a:rPr lang="en"/>
              <a:t> - цяло число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Изход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На конзолата се отпечатва: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“{finalPrice} lv.”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199" y="3596424"/>
            <a:ext cx="3949800" cy="15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Калкулатор депозити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0" y="572700"/>
            <a:ext cx="9144000" cy="45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/>
              <a:t>Напишете програма, която изчислява каква </a:t>
            </a:r>
            <a:r>
              <a:rPr b="1" lang="en" sz="1650"/>
              <a:t>сума</a:t>
            </a:r>
            <a:r>
              <a:rPr lang="en" sz="1650"/>
              <a:t> ще получите в края на </a:t>
            </a:r>
            <a:r>
              <a:rPr b="1" lang="en" sz="1650"/>
              <a:t>депозитния период</a:t>
            </a:r>
            <a:r>
              <a:rPr lang="en" sz="1650"/>
              <a:t> при определен </a:t>
            </a:r>
            <a:r>
              <a:rPr b="1" lang="en" sz="1650"/>
              <a:t>лихвен процент</a:t>
            </a:r>
            <a:r>
              <a:rPr lang="en" sz="1650"/>
              <a:t>. Използвайте следната формула: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/>
              <a:t>Сума = депозирана сума + срок на депозита * ((депозирана сума * годишен лихвен процент) / 12)</a:t>
            </a:r>
            <a:endParaRPr sz="15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50"/>
              <a:t>Вход:</a:t>
            </a:r>
            <a:endParaRPr b="1"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От конзолата се четат </a:t>
            </a:r>
            <a:r>
              <a:rPr b="1" lang="en" sz="1650"/>
              <a:t>3 реда:</a:t>
            </a:r>
            <a:endParaRPr b="1" sz="1650"/>
          </a:p>
          <a:p>
            <a:pPr indent="-333375" lvl="0" marL="457200" rtl="0" algn="l">
              <a:spcBef>
                <a:spcPts val="1200"/>
              </a:spcBef>
              <a:spcAft>
                <a:spcPts val="0"/>
              </a:spcAft>
              <a:buSzPts val="1650"/>
              <a:buAutoNum type="arabicPeriod"/>
            </a:pPr>
            <a:r>
              <a:rPr b="1" lang="en" sz="1650"/>
              <a:t>Депозирана сума - реално число</a:t>
            </a:r>
            <a:endParaRPr b="1"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AutoNum type="arabicPeriod"/>
            </a:pPr>
            <a:r>
              <a:rPr b="1" lang="en" sz="1650"/>
              <a:t>Срок на депозита (в месеци) - цяло число</a:t>
            </a:r>
            <a:endParaRPr b="1"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AutoNum type="arabicPeriod"/>
            </a:pPr>
            <a:r>
              <a:rPr b="1" lang="en" sz="1650"/>
              <a:t>Годишен лихвен процент - реално число</a:t>
            </a:r>
            <a:endParaRPr b="1"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50"/>
              <a:t>Изход:</a:t>
            </a:r>
            <a:endParaRPr b="1"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Да се отпечата на конзолата сумата в края на срока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50"/>
              <a:t>Примери:</a:t>
            </a:r>
            <a:r>
              <a:rPr lang="en" sz="1650"/>
              <a:t> Вход: 200; 3; 5.7; Изход: 202.85 || Вход 2350; 6; 7; Изход: 2432.25;</a:t>
            </a:r>
            <a:endParaRPr sz="165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675" y="1697425"/>
            <a:ext cx="4178325" cy="1526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Задължителна литература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50"/>
              <a:t>За лятната ваканция в списъка със задължителна литература на едно дете има определен брой книги, но то предпочита да играе с приятели навън. Вашата задача е да му помогнете да изчисли колко </a:t>
            </a:r>
            <a:r>
              <a:rPr b="1" lang="en" sz="1650"/>
              <a:t>часа на ден</a:t>
            </a:r>
            <a:r>
              <a:rPr lang="en" sz="1650"/>
              <a:t> трябва да отделя, за да прочете на необходимата литература, така че да може да прекарва и максимално време на открито.</a:t>
            </a:r>
            <a:endParaRPr sz="16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650"/>
              <a:t>Вход:</a:t>
            </a:r>
            <a:endParaRPr b="1" sz="16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650"/>
              <a:t>От конзолата се четат </a:t>
            </a:r>
            <a:r>
              <a:rPr b="1" lang="en" sz="1650"/>
              <a:t>3 реда</a:t>
            </a:r>
            <a:r>
              <a:rPr lang="en" sz="1650"/>
              <a:t>:</a:t>
            </a:r>
            <a:endParaRPr sz="1650"/>
          </a:p>
          <a:p>
            <a:pPr indent="-33337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50"/>
              <a:buAutoNum type="arabicPeriod"/>
            </a:pPr>
            <a:r>
              <a:rPr b="1" lang="en" sz="1650"/>
              <a:t>Брой страници</a:t>
            </a:r>
            <a:r>
              <a:rPr lang="en" sz="1650"/>
              <a:t> в текущата книга - </a:t>
            </a:r>
            <a:r>
              <a:rPr b="1" lang="en" sz="1650"/>
              <a:t>цяло число</a:t>
            </a:r>
            <a:endParaRPr b="1" sz="1650"/>
          </a:p>
          <a:p>
            <a:pPr indent="-3333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50"/>
              <a:buAutoNum type="arabicPeriod"/>
            </a:pPr>
            <a:r>
              <a:rPr b="1" lang="en" sz="1650"/>
              <a:t>Страници</a:t>
            </a:r>
            <a:r>
              <a:rPr lang="en" sz="1650"/>
              <a:t>, които може да прочита за 1 час - </a:t>
            </a:r>
            <a:r>
              <a:rPr b="1" lang="en" sz="1650"/>
              <a:t>реално число</a:t>
            </a:r>
            <a:endParaRPr b="1" sz="1650"/>
          </a:p>
          <a:p>
            <a:pPr indent="-3333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50"/>
              <a:buAutoNum type="arabicPeriod"/>
            </a:pPr>
            <a:r>
              <a:rPr b="1" lang="en" sz="1650"/>
              <a:t>Броя на дните</a:t>
            </a:r>
            <a:r>
              <a:rPr lang="en" sz="1650"/>
              <a:t>, за които трябва да прочете книгата - </a:t>
            </a:r>
            <a:r>
              <a:rPr b="1" lang="en" sz="1650"/>
              <a:t>цяло число</a:t>
            </a:r>
            <a:endParaRPr b="1" sz="16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650"/>
              <a:t>Изход:</a:t>
            </a:r>
            <a:r>
              <a:rPr lang="en" sz="1650"/>
              <a:t> </a:t>
            </a:r>
            <a:endParaRPr sz="16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650"/>
              <a:t>Да се отпечата на конзолата броят часове, които детето трябва да отделя за четене всеки ден</a:t>
            </a:r>
            <a:endParaRPr sz="16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b="1" lang="en" sz="1650"/>
              <a:t>Пример:</a:t>
            </a:r>
            <a:r>
              <a:rPr lang="en" sz="1650"/>
              <a:t> </a:t>
            </a:r>
            <a:r>
              <a:rPr b="1" lang="en" sz="1650"/>
              <a:t>Вход:</a:t>
            </a:r>
            <a:r>
              <a:rPr lang="en" sz="1650"/>
              <a:t> 212; 20; 2; </a:t>
            </a:r>
            <a:r>
              <a:rPr b="1" lang="en" sz="1650"/>
              <a:t>Изход:</a:t>
            </a:r>
            <a:r>
              <a:rPr lang="en" sz="1650"/>
              <a:t> 5.3 || </a:t>
            </a:r>
            <a:r>
              <a:rPr b="1" lang="en" sz="1650"/>
              <a:t>Вход:</a:t>
            </a:r>
            <a:r>
              <a:rPr lang="en" sz="1650"/>
              <a:t> 432; 15; 4; </a:t>
            </a:r>
            <a:r>
              <a:rPr b="1" lang="en" sz="1650"/>
              <a:t>Изход:</a:t>
            </a:r>
            <a:r>
              <a:rPr lang="en" sz="1650"/>
              <a:t> 7.2</a:t>
            </a:r>
            <a:endParaRPr sz="1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1. Примерна употреба на програмата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76" y="1017726"/>
            <a:ext cx="6964624" cy="202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9675" y="3078301"/>
            <a:ext cx="6964626" cy="2065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Рожден ден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50"/>
              <a:t>Майка иска да изчисли необходимия бюджет за организиране на рожден ден, като наеме </a:t>
            </a:r>
            <a:r>
              <a:rPr b="1" lang="en" sz="1450"/>
              <a:t>зала</a:t>
            </a:r>
            <a:r>
              <a:rPr lang="en" sz="1450"/>
              <a:t> и добави </a:t>
            </a:r>
            <a:r>
              <a:rPr b="1" lang="en" sz="1450"/>
              <a:t>допълнителни разходи</a:t>
            </a:r>
            <a:r>
              <a:rPr lang="en" sz="1450"/>
              <a:t>.</a:t>
            </a:r>
            <a:endParaRPr sz="14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450"/>
              <a:t>Входни данни:</a:t>
            </a:r>
            <a:endParaRPr b="1" sz="14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450"/>
              <a:t>Наем на зала</a:t>
            </a:r>
            <a:r>
              <a:rPr lang="en" sz="1450"/>
              <a:t> - реално число</a:t>
            </a:r>
            <a:endParaRPr sz="14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450"/>
              <a:t>Разходи:</a:t>
            </a:r>
            <a:endParaRPr b="1" sz="1450"/>
          </a:p>
          <a:p>
            <a:pPr indent="-32067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50"/>
              <a:buAutoNum type="arabicPeriod"/>
            </a:pPr>
            <a:r>
              <a:rPr b="1" lang="en" sz="1450"/>
              <a:t>Торта</a:t>
            </a:r>
            <a:r>
              <a:rPr lang="en" sz="1450"/>
              <a:t> - 20% от наема на залата.</a:t>
            </a:r>
            <a:endParaRPr sz="1450"/>
          </a:p>
          <a:p>
            <a:pPr indent="-3206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50"/>
              <a:buAutoNum type="arabicPeriod"/>
            </a:pPr>
            <a:r>
              <a:rPr b="1" lang="en" sz="1450"/>
              <a:t>Напитки</a:t>
            </a:r>
            <a:r>
              <a:rPr lang="en" sz="1450"/>
              <a:t> - 55% по-малко от цената на тортата</a:t>
            </a:r>
            <a:endParaRPr sz="1450"/>
          </a:p>
          <a:p>
            <a:pPr indent="-3206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50"/>
              <a:buAutoNum type="arabicPeriod"/>
            </a:pPr>
            <a:r>
              <a:rPr b="1" lang="en" sz="1450"/>
              <a:t>Аниматор</a:t>
            </a:r>
            <a:r>
              <a:rPr lang="en" sz="1450"/>
              <a:t> - ⅓ от наема на залата.</a:t>
            </a:r>
            <a:endParaRPr sz="14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50"/>
              <a:t>Формула за изчисляване на бюджета:</a:t>
            </a:r>
            <a:endParaRPr b="1" sz="14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50"/>
              <a:t>Цена на тортата</a:t>
            </a:r>
            <a:r>
              <a:rPr lang="en" sz="1450"/>
              <a:t> = 0.20 * наем на зала</a:t>
            </a:r>
            <a:endParaRPr sz="14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50"/>
              <a:t>Цена на напитките</a:t>
            </a:r>
            <a:r>
              <a:rPr lang="en" sz="1450"/>
              <a:t> = 0.55 * цена на тортата</a:t>
            </a:r>
            <a:endParaRPr sz="14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50"/>
              <a:t>Цена на аниматора</a:t>
            </a:r>
            <a:r>
              <a:rPr lang="en" sz="1450"/>
              <a:t> = ⅓ * наем на зала</a:t>
            </a:r>
            <a:endParaRPr sz="14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50"/>
              <a:t>Изход:</a:t>
            </a:r>
            <a:r>
              <a:rPr lang="en" sz="1450"/>
              <a:t> Общият бюджет за партито се отпечатва на конзолата</a:t>
            </a:r>
            <a:endParaRPr sz="14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