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JetBrains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2F3417-E2F7-469C-BE95-B6A0EA7BA067}">
  <a:tblStyle styleId="{A72F3417-E2F7-469C-BE95-B6A0EA7BA0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JetBrainsMono-bold.fntdata"/><Relationship Id="rId12" Type="http://schemas.openxmlformats.org/officeDocument/2006/relationships/slide" Target="slides/slide6.xml"/><Relationship Id="rId34" Type="http://schemas.openxmlformats.org/officeDocument/2006/relationships/font" Target="fonts/JetBrainsMono-regular.fntdata"/><Relationship Id="rId15" Type="http://schemas.openxmlformats.org/officeDocument/2006/relationships/slide" Target="slides/slide9.xml"/><Relationship Id="rId37" Type="http://schemas.openxmlformats.org/officeDocument/2006/relationships/font" Target="fonts/JetBrainsMono-boldItalic.fntdata"/><Relationship Id="rId14" Type="http://schemas.openxmlformats.org/officeDocument/2006/relationships/slide" Target="slides/slide8.xml"/><Relationship Id="rId36" Type="http://schemas.openxmlformats.org/officeDocument/2006/relationships/font" Target="fonts/JetBrains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9bb01ed8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9bb01ed8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9bb01ed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9bb01ed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9bb01ed8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9bb01ed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9bb01ed8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9bb01ed8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9bb01ed8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9bb01ed8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9bb01ed8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9bb01ed8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9bb01ed8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9bb01ed8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9bb01ed8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9bb01ed8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9bb01ed8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9bb01ed8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9bb01ed8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9bb01ed8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9bb01ed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9bb01ed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9bb01ed8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9bb01ed8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9bb01ed8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9bb01ed8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9bb01ed8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9bb01ed8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9bb01ed8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9bb01ed8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9bb01ed8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9bb01ed8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9bb01ed8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9bb01ed8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9bb01ed8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9bb01ed8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9bb01ed8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9bb01ed8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9bb01ed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9bb01ed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9bb01ed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9bb01ed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9bb01ed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9bb01ed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bb01ed8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9bb01ed8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9bb01ed8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9bb01ed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9bb01ed8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9bb01ed8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9bb01ed8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9bb01ed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4550" y="744575"/>
            <a:ext cx="8971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Впр лабораторно упражнение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Многомерни масиви и енумерации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150" y="0"/>
            <a:ext cx="1953850" cy="1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Четене и принтиране на назъбен масив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63" y="593725"/>
            <a:ext cx="4048125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299" y="1034926"/>
            <a:ext cx="2759625" cy="3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Съберете елементите на 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0" y="1152475"/>
            <a:ext cx="5688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На първият ред ще получите </a:t>
            </a:r>
            <a:r>
              <a:rPr b="1" lang="en"/>
              <a:t>броя</a:t>
            </a:r>
            <a:r>
              <a:rPr lang="en"/>
              <a:t> на редовете в масива.</a:t>
            </a:r>
            <a:br>
              <a:rPr lang="en"/>
            </a:br>
            <a:r>
              <a:rPr lang="en"/>
              <a:t>На следващите редове - </a:t>
            </a:r>
            <a:r>
              <a:rPr b="1" lang="en"/>
              <a:t>колко</a:t>
            </a:r>
            <a:r>
              <a:rPr lang="en"/>
              <a:t> елемента има </a:t>
            </a:r>
            <a:r>
              <a:rPr b="1" lang="en"/>
              <a:t>всеки ред</a:t>
            </a:r>
            <a:br>
              <a:rPr lang="en"/>
            </a:br>
            <a:r>
              <a:rPr lang="en"/>
              <a:t>Докато не получите командата </a:t>
            </a:r>
            <a:r>
              <a:rPr b="1" lang="en"/>
              <a:t>“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END</a:t>
            </a:r>
            <a:r>
              <a:rPr b="1" lang="en"/>
              <a:t>”</a:t>
            </a:r>
            <a:r>
              <a:rPr lang="en"/>
              <a:t>, четете следните две команди:</a:t>
            </a:r>
            <a:br>
              <a:rPr lang="en"/>
            </a:b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- Add {row} {col} {value}</a:t>
            </a:r>
            <a:b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- Subtract {row} {col} {value}</a:t>
            </a:r>
            <a:br>
              <a:rPr lang="en"/>
            </a:br>
            <a:r>
              <a:rPr lang="en"/>
              <a:t>Ако координатите са </a:t>
            </a:r>
            <a:r>
              <a:rPr b="1" lang="en"/>
              <a:t>невалидни</a:t>
            </a:r>
            <a:r>
              <a:rPr lang="en"/>
              <a:t>, изпечатайте </a:t>
            </a:r>
            <a:r>
              <a:rPr b="1" lang="en"/>
              <a:t>“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Invalid coordinates</a:t>
            </a:r>
            <a:r>
              <a:rPr b="1" lang="en"/>
              <a:t>”</a:t>
            </a:r>
            <a:br>
              <a:rPr lang="en"/>
            </a:br>
            <a:r>
              <a:rPr lang="en"/>
              <a:t>Когато получите </a:t>
            </a:r>
            <a:r>
              <a:rPr b="1" lang="en"/>
              <a:t>“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END</a:t>
            </a:r>
            <a:r>
              <a:rPr b="1" lang="en"/>
              <a:t>”</a:t>
            </a:r>
            <a:r>
              <a:rPr lang="en"/>
              <a:t>, принтирайте масива.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900" y="0"/>
            <a:ext cx="3455100" cy="447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Енумерации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C#, енумерацията е специален тип, който позволява да се дефинира набор от именувани константи. Тези константи обикновено се използват, за да представят стойности, които имат ясни, конкретни и ограничени възможности, като например дните от седмицата, месеците в годината и т.н.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Примери:</a:t>
            </a:r>
            <a:br>
              <a:rPr lang="en"/>
            </a:b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424" y="2571749"/>
            <a:ext cx="2008350" cy="25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775" y="2571750"/>
            <a:ext cx="2147500" cy="16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7275" y="2571750"/>
            <a:ext cx="2147500" cy="1894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работи енумерацията?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Енумерацията дефинира </a:t>
            </a:r>
            <a:r>
              <a:rPr b="1" lang="en"/>
              <a:t>група стойности</a:t>
            </a:r>
            <a:r>
              <a:rPr lang="en"/>
              <a:t> с човешки </a:t>
            </a:r>
            <a:r>
              <a:rPr b="1" lang="en"/>
              <a:t>четими имена</a:t>
            </a:r>
            <a:r>
              <a:rPr lang="en"/>
              <a:t>, които обикновено се използват за да заменят числа или низове в програмния код, което прави кода по-четим и лесен за поддръжка.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00" y="2156343"/>
            <a:ext cx="4948708" cy="22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5762275" y="1974775"/>
            <a:ext cx="3238200" cy="25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В този пример създаваме енумерация с име </a:t>
            </a:r>
            <a:r>
              <a:rPr b="1" lang="en" sz="1800">
                <a:solidFill>
                  <a:schemeClr val="dk2"/>
                </a:solidFill>
              </a:rPr>
              <a:t>Days</a:t>
            </a:r>
            <a:r>
              <a:rPr lang="en" sz="1800">
                <a:solidFill>
                  <a:schemeClr val="dk2"/>
                </a:solidFill>
              </a:rPr>
              <a:t>, която има стойности, представляващи дните от седмицата. По подразбиране </a:t>
            </a:r>
            <a:r>
              <a:rPr b="1" lang="en" sz="1800">
                <a:solidFill>
                  <a:schemeClr val="dk2"/>
                </a:solidFill>
              </a:rPr>
              <a:t>всяка стойност</a:t>
            </a:r>
            <a:r>
              <a:rPr lang="en" sz="1800">
                <a:solidFill>
                  <a:schemeClr val="dk2"/>
                </a:solidFill>
              </a:rPr>
              <a:t> на енумерацията получава числово значение, започвайки от </a:t>
            </a:r>
            <a:r>
              <a:rPr b="1" lang="en" sz="1800">
                <a:solidFill>
                  <a:schemeClr val="dk2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 и увеличавайки се с </a:t>
            </a:r>
            <a:r>
              <a:rPr b="1" lang="en" sz="1800">
                <a:solidFill>
                  <a:schemeClr val="dk2"/>
                </a:solidFill>
              </a:rPr>
              <a:t>1</a:t>
            </a:r>
            <a:r>
              <a:rPr lang="en" sz="1800">
                <a:solidFill>
                  <a:schemeClr val="dk2"/>
                </a:solidFill>
              </a:rPr>
              <a:t> за </a:t>
            </a:r>
            <a:r>
              <a:rPr b="1" lang="en" sz="1800">
                <a:solidFill>
                  <a:schemeClr val="dk2"/>
                </a:solidFill>
              </a:rPr>
              <a:t>всяка следваща стойност.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да използваме енумерация?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След като си дефинираме енумерацията можем да я използваме в кода по следния начин: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613" y="1970050"/>
            <a:ext cx="5858775" cy="26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Преобразуване на енумарации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Можем лесно да преобразуваме енумерацията в нейното числово значение или обратно: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100" y="1902400"/>
            <a:ext cx="5500950" cy="29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Плюсове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Енумерациите правят кода </a:t>
            </a:r>
            <a:r>
              <a:rPr b="1" lang="en"/>
              <a:t>по-разбираем</a:t>
            </a:r>
            <a:r>
              <a:rPr lang="en"/>
              <a:t> и </a:t>
            </a:r>
            <a:r>
              <a:rPr b="1" lang="en"/>
              <a:t>организиран</a:t>
            </a:r>
            <a:r>
              <a:rPr lang="en"/>
              <a:t>, когато имаме </a:t>
            </a:r>
            <a:r>
              <a:rPr b="1" lang="en"/>
              <a:t>ограничен набор</a:t>
            </a:r>
            <a:r>
              <a:rPr lang="en"/>
              <a:t> от възможности</a:t>
            </a:r>
            <a:br>
              <a:rPr lang="en"/>
            </a:br>
            <a:r>
              <a:rPr lang="en"/>
              <a:t>Можем да използване </a:t>
            </a:r>
            <a:r>
              <a:rPr b="1" lang="en"/>
              <a:t>методи</a:t>
            </a:r>
            <a:r>
              <a:rPr lang="en"/>
              <a:t> или </a:t>
            </a:r>
            <a:r>
              <a:rPr b="1" lang="en"/>
              <a:t>атрибути</a:t>
            </a:r>
            <a:r>
              <a:rPr lang="en"/>
              <a:t>, като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Flags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Атрибута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Flags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Атрибута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Flags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r>
              <a:rPr lang="en"/>
              <a:t> се използва за деклариране на енумерация, която представлява комбинация от стойности, обикновено наричана </a:t>
            </a:r>
            <a:r>
              <a:rPr i="1" lang="en"/>
              <a:t>bitmask</a:t>
            </a:r>
            <a:r>
              <a:rPr lang="en"/>
              <a:t>. Това позволява използването на </a:t>
            </a:r>
            <a:r>
              <a:rPr b="1" lang="en"/>
              <a:t>битови операции</a:t>
            </a:r>
            <a:r>
              <a:rPr lang="en"/>
              <a:t> (напр. </a:t>
            </a:r>
            <a:r>
              <a:rPr lang="en"/>
              <a:t>п</a:t>
            </a:r>
            <a:r>
              <a:rPr lang="en"/>
              <a:t>обитово </a:t>
            </a:r>
            <a:r>
              <a:rPr b="1" lang="en"/>
              <a:t>OR</a:t>
            </a:r>
            <a:r>
              <a:rPr lang="en"/>
              <a:t>, </a:t>
            </a:r>
            <a:r>
              <a:rPr b="1" lang="en"/>
              <a:t>AND</a:t>
            </a:r>
            <a:r>
              <a:rPr lang="en"/>
              <a:t>, </a:t>
            </a:r>
            <a:r>
              <a:rPr b="1" lang="en"/>
              <a:t>XOR</a:t>
            </a:r>
            <a:r>
              <a:rPr lang="en"/>
              <a:t>) върху </a:t>
            </a:r>
            <a:r>
              <a:rPr b="1" lang="en"/>
              <a:t>стойностите</a:t>
            </a:r>
            <a:r>
              <a:rPr lang="en"/>
              <a:t> на енумерацията, за да се </a:t>
            </a:r>
            <a:r>
              <a:rPr b="1" lang="en"/>
              <a:t>комбинират или проверят</a:t>
            </a:r>
            <a:r>
              <a:rPr lang="en"/>
              <a:t> множество опции </a:t>
            </a:r>
            <a:r>
              <a:rPr b="1" lang="en"/>
              <a:t>едновременно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работи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Flags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Когато добавим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Flags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r>
              <a:rPr lang="en"/>
              <a:t> към енумерация, стойностите ѝ се третират като </a:t>
            </a:r>
            <a:r>
              <a:rPr b="1" lang="en"/>
              <a:t>независими битове</a:t>
            </a:r>
            <a:r>
              <a:rPr lang="en"/>
              <a:t>, които могат да се </a:t>
            </a:r>
            <a:r>
              <a:rPr b="1" lang="en"/>
              <a:t>комбинират</a:t>
            </a:r>
            <a:r>
              <a:rPr lang="en"/>
              <a:t>. Например, можем да създадем енумерация за </a:t>
            </a:r>
            <a:r>
              <a:rPr b="1" lang="en"/>
              <a:t>потребителски права</a:t>
            </a:r>
            <a:r>
              <a:rPr lang="en"/>
              <a:t> (четене писане и изпълнение) и да </a:t>
            </a:r>
            <a:r>
              <a:rPr b="1" lang="en"/>
              <a:t>комбинираме</a:t>
            </a:r>
            <a:r>
              <a:rPr lang="en"/>
              <a:t> тези права в </a:t>
            </a:r>
            <a:r>
              <a:rPr b="1" lang="en"/>
              <a:t>една стойност</a:t>
            </a:r>
            <a:r>
              <a:rPr lang="en"/>
              <a:t>.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5360150" cy="19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5753525" y="2583125"/>
            <a:ext cx="32655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В този пример: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 </a:t>
            </a:r>
            <a:r>
              <a:rPr b="1"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None</a:t>
            </a:r>
            <a:r>
              <a:rPr lang="en" sz="1800">
                <a:solidFill>
                  <a:schemeClr val="dk2"/>
                </a:solidFill>
              </a:rPr>
              <a:t> е 0 (няма зададени битове)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 </a:t>
            </a:r>
            <a:r>
              <a:rPr b="1"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Read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b="1"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Write</a:t>
            </a:r>
            <a:r>
              <a:rPr lang="en" sz="1800">
                <a:solidFill>
                  <a:schemeClr val="dk2"/>
                </a:solidFill>
              </a:rPr>
              <a:t> и </a:t>
            </a:r>
            <a:r>
              <a:rPr b="1"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Execute</a:t>
            </a:r>
            <a:r>
              <a:rPr lang="en" sz="1800">
                <a:solidFill>
                  <a:schemeClr val="dk2"/>
                </a:solidFill>
              </a:rPr>
              <a:t> представляват различни битове в стойността.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 </a:t>
            </a:r>
            <a:r>
              <a:rPr b="1"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Full</a:t>
            </a:r>
            <a:r>
              <a:rPr lang="en" sz="1800">
                <a:solidFill>
                  <a:schemeClr val="dk2"/>
                </a:solidFill>
              </a:rPr>
              <a:t> е комбинация от всички права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Използване на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Flags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Комбиниране на стойности: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Можем да комбиниране на стойности с оператора </a:t>
            </a:r>
            <a:r>
              <a:rPr b="1" lang="en"/>
              <a:t>|</a:t>
            </a:r>
            <a:r>
              <a:rPr lang="en"/>
              <a:t> (логическо </a:t>
            </a:r>
            <a:r>
              <a:rPr b="1" lang="en"/>
              <a:t>OR</a:t>
            </a:r>
            <a:r>
              <a:rPr lang="en"/>
              <a:t>):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1981200"/>
            <a:ext cx="7622325" cy="20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Какво е многомерен масив?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Масивът</a:t>
            </a:r>
            <a:r>
              <a:rPr lang="en"/>
              <a:t> е систематично подреждане на подобни предмети.</a:t>
            </a:r>
            <a:br>
              <a:rPr lang="en"/>
            </a:br>
            <a:r>
              <a:rPr b="1" lang="en"/>
              <a:t>Многомерните масиви</a:t>
            </a:r>
            <a:r>
              <a:rPr lang="en"/>
              <a:t> имат повече от едно измерение.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Най-използваните многомерни масиви са двумерните, които също се наричат </a:t>
            </a:r>
            <a:r>
              <a:rPr b="1" lang="en"/>
              <a:t>матрици.</a:t>
            </a:r>
            <a:endParaRPr b="1"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788100" y="291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{A72F3417-E2F7-469C-BE95-B6A0EA7BA067}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1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2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3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W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1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1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1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1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2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1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3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2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0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2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1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2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2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[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2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3</a:t>
                      </a: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]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Използване на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Flags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Проверка на стойности:</a:t>
            </a:r>
            <a:br>
              <a:rPr lang="en"/>
            </a:br>
            <a:r>
              <a:rPr lang="en"/>
              <a:t>- Можем да проверим дали дадена стойност съдържа конкретен флаг с оператора </a:t>
            </a:r>
            <a:r>
              <a:rPr b="1" lang="en"/>
              <a:t>&amp;</a:t>
            </a:r>
            <a:r>
              <a:rPr lang="en"/>
              <a:t> (логическо </a:t>
            </a:r>
            <a:r>
              <a:rPr b="1" lang="en"/>
              <a:t>AND</a:t>
            </a:r>
            <a:r>
              <a:rPr lang="en"/>
              <a:t>)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1925"/>
            <a:ext cx="8520600" cy="1238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Използване на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Flags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Премахване на стойност:</a:t>
            </a:r>
            <a:br>
              <a:rPr lang="en"/>
            </a:br>
            <a:r>
              <a:rPr lang="en"/>
              <a:t>- Можем да премахнем стойност, използвайки </a:t>
            </a:r>
            <a:r>
              <a:rPr b="1" lang="en"/>
              <a:t>&amp;</a:t>
            </a:r>
            <a:r>
              <a:rPr lang="en"/>
              <a:t> с побитово NOT (</a:t>
            </a:r>
            <a:r>
              <a:rPr b="1" lang="en"/>
              <a:t>~</a:t>
            </a:r>
            <a:r>
              <a:rPr lang="en"/>
              <a:t>)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8700"/>
            <a:ext cx="8327150" cy="9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Използване на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Flags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 Проверка за отсъствие на права:</a:t>
            </a:r>
            <a:br>
              <a:rPr lang="en"/>
            </a:br>
            <a:r>
              <a:rPr lang="en"/>
              <a:t>- Можем да проверим дали няма зададени права, като сравняваме с </a:t>
            </a:r>
            <a:r>
              <a:rPr b="1" lang="en"/>
              <a:t>None</a:t>
            </a:r>
            <a:endParaRPr b="1"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75" y="2071900"/>
            <a:ext cx="8296150" cy="18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Предимства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Четимост</a:t>
            </a:r>
            <a:r>
              <a:rPr lang="en"/>
              <a:t>: когато комбинираме стойности, виждаме имената на флаговете, което прави кода по-разбираем.</a:t>
            </a:r>
            <a:br>
              <a:rPr lang="en"/>
            </a:br>
            <a:r>
              <a:rPr b="1" lang="en"/>
              <a:t>Гъвкавост</a:t>
            </a:r>
            <a:r>
              <a:rPr lang="en"/>
              <a:t>: можем лесно да зададем, проверим или премахнем множество стойности с помощта на битови операции.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Забележка: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Ако не зададем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6AA84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Flags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r>
              <a:rPr lang="en"/>
              <a:t>, енумерацията пак ще работи с битови операции, но стойностите няма да се извеждат в четим формат, като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“Read, Write”</a:t>
            </a:r>
            <a:r>
              <a:rPr lang="en"/>
              <a:t>. Вместо това ще получим числова стойност, което е объркващо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663" y="2196775"/>
            <a:ext cx="5886675" cy="25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Управление на статус на поръчка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Създайте програма за управление на статусите на поръчки в онлайн магазин. Поръчката има един от следните статуси:</a:t>
            </a:r>
            <a:br>
              <a:rPr lang="en"/>
            </a:br>
            <a:r>
              <a:rPr lang="en"/>
              <a:t>1.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Processing</a:t>
            </a:r>
            <a:r>
              <a:rPr lang="en"/>
              <a:t> - Поръчката се обработва.</a:t>
            </a:r>
            <a:br>
              <a:rPr lang="en"/>
            </a:br>
            <a:r>
              <a:rPr lang="en"/>
              <a:t>2.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Shipped</a:t>
            </a:r>
            <a:r>
              <a:rPr lang="en"/>
              <a:t> - Поръчката е изпратена.</a:t>
            </a:r>
            <a:br>
              <a:rPr lang="en"/>
            </a:br>
            <a:r>
              <a:rPr lang="en"/>
              <a:t>3.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Delivered</a:t>
            </a:r>
            <a:r>
              <a:rPr lang="en"/>
              <a:t> - Поръчката е доставена.</a:t>
            </a:r>
            <a:br>
              <a:rPr lang="en"/>
            </a:br>
            <a:r>
              <a:rPr lang="en"/>
              <a:t>4.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Canceled</a:t>
            </a:r>
            <a:r>
              <a:rPr lang="en"/>
              <a:t> - Поръчката е анулирана.</a:t>
            </a:r>
            <a:br>
              <a:rPr lang="en"/>
            </a:br>
            <a:r>
              <a:rPr lang="en"/>
              <a:t>Вашата задача:</a:t>
            </a:r>
            <a:br>
              <a:rPr lang="en"/>
            </a:br>
            <a:r>
              <a:rPr lang="en"/>
              <a:t>1. </a:t>
            </a:r>
            <a:r>
              <a:rPr b="1" lang="en"/>
              <a:t>Създайте </a:t>
            </a:r>
            <a:r>
              <a:rPr b="1" lang="en">
                <a:solidFill>
                  <a:srgbClr val="1155C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enum</a:t>
            </a:r>
            <a:r>
              <a:rPr lang="en"/>
              <a:t> с име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OrderStatus</a:t>
            </a:r>
            <a:r>
              <a:rPr lang="en"/>
              <a:t>, който включва горните статуси.</a:t>
            </a:r>
            <a:br>
              <a:rPr lang="en"/>
            </a:br>
            <a:r>
              <a:rPr lang="en"/>
              <a:t>2. Направете функция, който приема стойност от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OrderStatus</a:t>
            </a:r>
            <a:r>
              <a:rPr lang="en"/>
              <a:t> и връща съобщение за съответния статус.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Управление на статус на поръчка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 Съобщенията могат да са следните:</a:t>
            </a:r>
            <a:br>
              <a:rPr lang="en"/>
            </a:br>
            <a:r>
              <a:rPr lang="en"/>
              <a:t>– При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“Processing”</a:t>
            </a:r>
            <a:r>
              <a:rPr lang="en"/>
              <a:t>, методът да върне: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“Your order is being processed.”</a:t>
            </a:r>
            <a:br>
              <a:rPr lang="en"/>
            </a:br>
            <a:r>
              <a:rPr lang="en"/>
              <a:t>– При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“Delivered”</a:t>
            </a:r>
            <a:r>
              <a:rPr lang="en"/>
              <a:t>, методът да върне: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“Your order is delivered.”</a:t>
            </a:r>
            <a:br>
              <a:rPr lang="en"/>
            </a:br>
            <a:r>
              <a:rPr lang="en"/>
              <a:t>3. В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Main(string[] args)</a:t>
            </a:r>
            <a:r>
              <a:rPr b="1" lang="en"/>
              <a:t>:</a:t>
            </a:r>
            <a:br>
              <a:rPr lang="en"/>
            </a:br>
            <a:r>
              <a:rPr lang="en"/>
              <a:t>- Потребителят избира статус, чрез число (например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"/>
              <a:t> за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Processing</a:t>
            </a:r>
            <a:r>
              <a:rPr lang="en"/>
              <a:t>,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"/>
              <a:t> за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Shipped</a:t>
            </a:r>
            <a:r>
              <a:rPr lang="en"/>
              <a:t> и т.н.)</a:t>
            </a:r>
            <a:br>
              <a:rPr lang="en"/>
            </a:br>
            <a:r>
              <a:rPr lang="en"/>
              <a:t>- Въз основа на избора, програмата извежда съответното съобщение.</a:t>
            </a:r>
            <a:br>
              <a:rPr lang="en"/>
            </a:br>
            <a:r>
              <a:rPr lang="en"/>
              <a:t>- Ако въведе невалидно число, извежда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“Invalid status.”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Примерен изход</a:t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345" y="1278132"/>
            <a:ext cx="5803325" cy="34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Създаване на многомерен масив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Създаването на </a:t>
            </a:r>
            <a:r>
              <a:rPr b="1" lang="en" u="sng">
                <a:solidFill>
                  <a:srgbClr val="1155CC"/>
                </a:solidFill>
              </a:rPr>
              <a:t>многомерен</a:t>
            </a:r>
            <a:r>
              <a:rPr lang="en"/>
              <a:t> масив в </a:t>
            </a:r>
            <a:r>
              <a:rPr b="1" lang="en">
                <a:solidFill>
                  <a:srgbClr val="351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C#</a:t>
            </a:r>
            <a:r>
              <a:rPr lang="en"/>
              <a:t> става така:</a:t>
            </a:r>
            <a:br>
              <a:rPr lang="en"/>
            </a:br>
            <a:r>
              <a:rPr lang="en"/>
              <a:t>- Изплозвайте ключовата дума </a:t>
            </a:r>
            <a:r>
              <a:rPr b="1" lang="en"/>
              <a:t>“</a:t>
            </a:r>
            <a:r>
              <a:rPr b="1" lang="en">
                <a:solidFill>
                  <a:srgbClr val="1155C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</a:t>
            </a:r>
            <a:r>
              <a:rPr b="1" lang="en"/>
              <a:t>”</a:t>
            </a:r>
            <a:br>
              <a:rPr lang="en"/>
            </a:br>
            <a:r>
              <a:rPr lang="en"/>
              <a:t>- Трябва да се посочи </a:t>
            </a:r>
            <a:r>
              <a:rPr b="1" lang="en"/>
              <a:t>размерът</a:t>
            </a:r>
            <a:r>
              <a:rPr lang="en"/>
              <a:t> на всяко измерение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8718100" cy="17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Инициализиране на многомерен масив със стойности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60"/>
              <a:t>Инициализиране със стойности:</a:t>
            </a:r>
            <a:endParaRPr sz="18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860"/>
              <a:t>Двумерните</a:t>
            </a:r>
            <a:r>
              <a:rPr b="1" lang="en" sz="1860"/>
              <a:t> масиви</a:t>
            </a:r>
            <a:r>
              <a:rPr lang="en" sz="1860"/>
              <a:t> представляват </a:t>
            </a:r>
            <a:r>
              <a:rPr b="1" lang="en" sz="1860"/>
              <a:t>редове със стойности</a:t>
            </a:r>
            <a:r>
              <a:rPr lang="en" sz="1860"/>
              <a:t>.</a:t>
            </a:r>
            <a:br>
              <a:rPr lang="en" sz="1860"/>
            </a:br>
            <a:r>
              <a:rPr b="1" lang="en" sz="1860"/>
              <a:t>Редовете</a:t>
            </a:r>
            <a:r>
              <a:rPr lang="en" sz="1860"/>
              <a:t> представляват </a:t>
            </a:r>
            <a:r>
              <a:rPr b="1" lang="en" sz="1860"/>
              <a:t>първото</a:t>
            </a:r>
            <a:r>
              <a:rPr lang="en" sz="1860"/>
              <a:t> измерение, а </a:t>
            </a:r>
            <a:r>
              <a:rPr b="1" lang="en" sz="1860"/>
              <a:t>колоните </a:t>
            </a:r>
            <a:r>
              <a:rPr lang="en" sz="1860"/>
              <a:t>- </a:t>
            </a:r>
            <a:r>
              <a:rPr b="1" lang="en" sz="1860"/>
              <a:t>второто.</a:t>
            </a:r>
            <a:endParaRPr b="1" sz="18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br>
              <a:rPr lang="en" sz="1860"/>
            </a:br>
            <a:endParaRPr sz="186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00" y="1594822"/>
            <a:ext cx="6444550" cy="19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Достъп до елементите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Достъп до елемент в </a:t>
            </a:r>
            <a:r>
              <a:rPr b="1" lang="en"/>
              <a:t>N</a:t>
            </a:r>
            <a:r>
              <a:rPr lang="en"/>
              <a:t>-мерен масив:</a:t>
            </a:r>
            <a:br>
              <a:rPr lang="en"/>
            </a:br>
            <a:r>
              <a:rPr b="1" lang="en">
                <a:solidFill>
                  <a:srgbClr val="3C78D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nDimensionalArray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b="1" lang="en">
                <a:solidFill>
                  <a:srgbClr val="3C78D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index1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, …, </a:t>
            </a:r>
            <a:r>
              <a:rPr b="1" lang="en">
                <a:solidFill>
                  <a:srgbClr val="3C78D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indexN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Получаване на стойност от елемента: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Задаване на стойност на елемента: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6875"/>
            <a:ext cx="5910626" cy="480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17"/>
          <p:cNvGraphicFramePr/>
          <p:nvPr/>
        </p:nvGraphicFramePr>
        <p:xfrm>
          <a:off x="6307350" y="176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{A72F3417-E2F7-469C-BE95-B6A0EA7BA067}</a:tableStyleId>
              </a:tblPr>
              <a:tblGrid>
                <a:gridCol w="679475"/>
                <a:gridCol w="679475"/>
                <a:gridCol w="679475"/>
                <a:gridCol w="679475"/>
              </a:tblGrid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ol 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ol 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ol 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ow 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ow 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699075"/>
            <a:ext cx="6965545" cy="11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4382550" y="3010950"/>
            <a:ext cx="1691100" cy="9513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Връща размера на измерението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Изпечатване на матрица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188" y="0"/>
            <a:ext cx="3833813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314450"/>
            <a:ext cx="604837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96825" y="233975"/>
            <a:ext cx="41922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Съберете елементите на матрицата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7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Прочетете матрица от конзолата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Принтирайте броя на редовете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Принтирайте броя на колоните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Принтирайте сумата на всички числа в матрицата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158" y="0"/>
            <a:ext cx="48548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Съберете елементите на колоните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Прочетете размера на матрицата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Прочетете матрицата от конзолата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Принтирайте сумата на всички числа от колоните на матрицата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157" y="0"/>
            <a:ext cx="29958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Назъбени масиви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rgbClr val="3C78D8"/>
                </a:solidFill>
              </a:rPr>
              <a:t>Назъбените масиви</a:t>
            </a:r>
            <a:r>
              <a:rPr lang="en"/>
              <a:t> са многомерни масиви</a:t>
            </a:r>
            <a:br>
              <a:rPr lang="en"/>
            </a:br>
            <a:r>
              <a:rPr lang="en"/>
              <a:t>- Но всяко измерение може да има различен размер</a:t>
            </a:r>
            <a:br>
              <a:rPr lang="en"/>
            </a:br>
            <a:r>
              <a:rPr lang="en"/>
              <a:t>- Назъбеният масив е </a:t>
            </a:r>
            <a:r>
              <a:rPr b="1" lang="en" u="sng">
                <a:solidFill>
                  <a:srgbClr val="3C78D8"/>
                </a:solidFill>
              </a:rPr>
              <a:t>масив от масиви</a:t>
            </a:r>
            <a:br>
              <a:rPr b="1" lang="en" u="sng">
                <a:solidFill>
                  <a:srgbClr val="3C78D8"/>
                </a:solidFill>
              </a:rPr>
            </a:br>
            <a:r>
              <a:rPr lang="en"/>
              <a:t>- Всеки един от масивите има </a:t>
            </a:r>
            <a:r>
              <a:rPr b="1" lang="en" u="sng">
                <a:solidFill>
                  <a:srgbClr val="3C78D8"/>
                </a:solidFill>
              </a:rPr>
              <a:t>различен размер</a:t>
            </a:r>
            <a:br>
              <a:rPr b="1" lang="en" u="sng">
                <a:solidFill>
                  <a:srgbClr val="3C78D8"/>
                </a:solidFill>
              </a:rPr>
            </a:br>
            <a:br>
              <a:rPr b="1" lang="en" u="sng">
                <a:solidFill>
                  <a:srgbClr val="3C78D8"/>
                </a:solidFill>
              </a:rPr>
            </a:br>
            <a:br>
              <a:rPr b="1" lang="en" u="sng">
                <a:solidFill>
                  <a:srgbClr val="3C78D8"/>
                </a:solidFill>
              </a:rPr>
            </a:br>
            <a:br>
              <a:rPr b="1" lang="en" u="sng">
                <a:solidFill>
                  <a:srgbClr val="3C78D8"/>
                </a:solidFill>
              </a:rPr>
            </a:br>
            <a:br>
              <a:rPr b="1" lang="en" u="sng">
                <a:solidFill>
                  <a:srgbClr val="3C78D8"/>
                </a:solidFill>
              </a:rPr>
            </a:br>
            <a:r>
              <a:rPr lang="en"/>
              <a:t>Получаване на стойност на елемент: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5685250" cy="1152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6066800" y="2576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{A72F3417-E2F7-469C-BE95-B6A0EA7BA067}</a:tableStyleId>
              </a:tblPr>
              <a:tblGrid>
                <a:gridCol w="755825"/>
                <a:gridCol w="755825"/>
                <a:gridCol w="755825"/>
                <a:gridCol w="755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ol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ol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ol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ow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ow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63675"/>
            <a:ext cx="5685250" cy="61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