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Mutation Testing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SST Presentation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295800" y="4479375"/>
            <a:ext cx="2536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Simonas Mikulis PS III course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Mutation tool changes the source code with special “operators” to generate mutations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Test suite are run against the mutated sources resulting in two outcomes: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If a test fails =&gt; Mutant is ‘killed’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If all test cases pass =&gt; Mutant survives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b="1" lang="en" sz="2400"/>
              <a:t>Surviving Mutants shows the possible outcomes not covered by the test cases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Mutation testing tools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Mutant/Mutest for Ruby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Pitest for Java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Stryker for JavaScript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VisualMutator for C#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Sixty North for Python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1" lang="en" sz="2400"/>
              <a:t>Humbug for 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Mutation Testing?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it work? (part 1)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First of all, mutation tool analyzes the source code for code where a mutation could possibly introduce a mutant.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4311609" y="1280275"/>
            <a:ext cx="4544525" cy="31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possible mutations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bool </a:t>
            </a:r>
            <a:r>
              <a:rPr b="1" lang="en" sz="2400"/>
              <a:t>result = value.</a:t>
            </a:r>
            <a:r>
              <a:rPr b="1" lang="en" sz="2400">
                <a:solidFill>
                  <a:srgbClr val="6AA84F"/>
                </a:solidFill>
              </a:rPr>
              <a:t>isPresent</a:t>
            </a:r>
            <a:r>
              <a:rPr b="1" lang="en" sz="2400"/>
              <a:t>() &amp;&amp; (value &gt; 50);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i</a:t>
            </a:r>
            <a:r>
              <a:rPr b="1" lang="en" sz="2400">
                <a:solidFill>
                  <a:schemeClr val="dk1"/>
                </a:solidFill>
              </a:rPr>
              <a:t>nt </a:t>
            </a:r>
            <a:r>
              <a:rPr b="1" lang="en" sz="2400"/>
              <a:t>result = item.</a:t>
            </a:r>
            <a:r>
              <a:rPr b="1" lang="en" sz="2400">
                <a:solidFill>
                  <a:srgbClr val="6AA84F"/>
                </a:solidFill>
              </a:rPr>
              <a:t>calculatePrice</a:t>
            </a:r>
            <a:r>
              <a:rPr b="1" lang="en" sz="2400"/>
              <a:t>() - item.</a:t>
            </a:r>
            <a:r>
              <a:rPr b="1" lang="en" sz="2400">
                <a:solidFill>
                  <a:srgbClr val="6AA84F"/>
                </a:solidFill>
              </a:rPr>
              <a:t>calculateDiscount</a:t>
            </a:r>
            <a:r>
              <a:rPr b="1" lang="en" sz="2400"/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</a:rPr>
              <a:t>r</a:t>
            </a:r>
            <a:r>
              <a:rPr b="1" lang="en" sz="2400">
                <a:solidFill>
                  <a:schemeClr val="accent4"/>
                </a:solidFill>
              </a:rPr>
              <a:t>eturn </a:t>
            </a:r>
            <a:r>
              <a:rPr b="1" lang="en" sz="2400">
                <a:solidFill>
                  <a:srgbClr val="6AA84F"/>
                </a:solidFill>
              </a:rPr>
              <a:t>createItem</a:t>
            </a:r>
            <a:r>
              <a:rPr b="1" lang="en" sz="2400"/>
              <a:t>();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it work? (part 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When all the possible mutations are found the test suite are run </a:t>
            </a:r>
            <a:r>
              <a:rPr b="1" lang="en" sz="2400"/>
              <a:t>against</a:t>
            </a:r>
            <a:r>
              <a:rPr b="1" lang="en" sz="2400"/>
              <a:t> the mutated code to verify the state of the mutation.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There are two outcomes: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00FF00"/>
                </a:highlight>
              </a:rPr>
              <a:t>Mutant dies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b="1" lang="en" sz="2400">
                <a:highlight>
                  <a:srgbClr val="FF0000"/>
                </a:highlight>
              </a:rPr>
              <a:t>Mutant survives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