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Bold Ink" charset="1" panose="00000500000000000000"/>
      <p:regular r:id="rId12"/>
    </p:embeddedFont>
    <p:embeddedFont>
      <p:font typeface="K2D Bold" charset="1" panose="00000800000000000000"/>
      <p:regular r:id="rId13"/>
    </p:embeddedFont>
    <p:embeddedFont>
      <p:font typeface="K2D" charset="1" panose="00000500000000000000"/>
      <p:regular r:id="rId14"/>
    </p:embeddedFont>
    <p:embeddedFont>
      <p:font typeface="Montserrat Bold" charset="1" panose="00000800000000000000"/>
      <p:regular r:id="rId15"/>
    </p:embeddedFont>
    <p:embeddedFont>
      <p:font typeface="Open Sans" charset="1" panose="020B06060305040202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jpeg" Type="http://schemas.openxmlformats.org/officeDocument/2006/relationships/image"/><Relationship Id="rId7" Target="../media/image8.jpeg" Type="http://schemas.openxmlformats.org/officeDocument/2006/relationships/image"/><Relationship Id="rId8" Target="../media/image9.jpeg" Type="http://schemas.openxmlformats.org/officeDocument/2006/relationships/image"/><Relationship Id="rId9" Target="../media/image10.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668539" y="567244"/>
            <a:ext cx="16950921" cy="9152512"/>
            <a:chOff x="0" y="0"/>
            <a:chExt cx="4464440" cy="2410538"/>
          </a:xfrm>
        </p:grpSpPr>
        <p:sp>
          <p:nvSpPr>
            <p:cNvPr name="Freeform 3" id="3"/>
            <p:cNvSpPr/>
            <p:nvPr/>
          </p:nvSpPr>
          <p:spPr>
            <a:xfrm flipH="false" flipV="false" rot="0">
              <a:off x="0" y="0"/>
              <a:ext cx="4464440" cy="2410538"/>
            </a:xfrm>
            <a:custGeom>
              <a:avLst/>
              <a:gdLst/>
              <a:ahLst/>
              <a:cxnLst/>
              <a:rect r="r" b="b" t="t" l="l"/>
              <a:pathLst>
                <a:path h="2410538" w="4464440">
                  <a:moveTo>
                    <a:pt x="0" y="0"/>
                  </a:moveTo>
                  <a:lnTo>
                    <a:pt x="4464440" y="0"/>
                  </a:lnTo>
                  <a:lnTo>
                    <a:pt x="4464440" y="2410538"/>
                  </a:lnTo>
                  <a:lnTo>
                    <a:pt x="0" y="2410538"/>
                  </a:lnTo>
                  <a:close/>
                </a:path>
              </a:pathLst>
            </a:custGeom>
            <a:solidFill>
              <a:srgbClr val="FCFFFA"/>
            </a:solidFill>
          </p:spPr>
        </p:sp>
        <p:sp>
          <p:nvSpPr>
            <p:cNvPr name="TextBox 4" id="4"/>
            <p:cNvSpPr txBox="true"/>
            <p:nvPr/>
          </p:nvSpPr>
          <p:spPr>
            <a:xfrm>
              <a:off x="0" y="-38100"/>
              <a:ext cx="4464440" cy="244863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5754494" y="7886952"/>
            <a:ext cx="2226070" cy="2149169"/>
          </a:xfrm>
          <a:custGeom>
            <a:avLst/>
            <a:gdLst/>
            <a:ahLst/>
            <a:cxnLst/>
            <a:rect r="r" b="b" t="t" l="l"/>
            <a:pathLst>
              <a:path h="2149169" w="2226070">
                <a:moveTo>
                  <a:pt x="0" y="0"/>
                </a:moveTo>
                <a:lnTo>
                  <a:pt x="2226070" y="0"/>
                </a:lnTo>
                <a:lnTo>
                  <a:pt x="2226070" y="2149170"/>
                </a:lnTo>
                <a:lnTo>
                  <a:pt x="0" y="21491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0">
            <a:off x="15754494" y="250878"/>
            <a:ext cx="2226070" cy="2149169"/>
          </a:xfrm>
          <a:custGeom>
            <a:avLst/>
            <a:gdLst/>
            <a:ahLst/>
            <a:cxnLst/>
            <a:rect r="r" b="b" t="t" l="l"/>
            <a:pathLst>
              <a:path h="2149169" w="2226070">
                <a:moveTo>
                  <a:pt x="0" y="2149170"/>
                </a:moveTo>
                <a:lnTo>
                  <a:pt x="2226070" y="2149170"/>
                </a:lnTo>
                <a:lnTo>
                  <a:pt x="2226070" y="0"/>
                </a:lnTo>
                <a:lnTo>
                  <a:pt x="0" y="0"/>
                </a:lnTo>
                <a:lnTo>
                  <a:pt x="0" y="21491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800000">
            <a:off x="307436" y="250878"/>
            <a:ext cx="2226070" cy="2149169"/>
          </a:xfrm>
          <a:custGeom>
            <a:avLst/>
            <a:gdLst/>
            <a:ahLst/>
            <a:cxnLst/>
            <a:rect r="r" b="b" t="t" l="l"/>
            <a:pathLst>
              <a:path h="2149169" w="2226070">
                <a:moveTo>
                  <a:pt x="0" y="0"/>
                </a:moveTo>
                <a:lnTo>
                  <a:pt x="2226070" y="0"/>
                </a:lnTo>
                <a:lnTo>
                  <a:pt x="2226070" y="2149170"/>
                </a:lnTo>
                <a:lnTo>
                  <a:pt x="0" y="21491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10800000">
            <a:off x="307436" y="7886952"/>
            <a:ext cx="2226070" cy="2149169"/>
          </a:xfrm>
          <a:custGeom>
            <a:avLst/>
            <a:gdLst/>
            <a:ahLst/>
            <a:cxnLst/>
            <a:rect r="r" b="b" t="t" l="l"/>
            <a:pathLst>
              <a:path h="2149169" w="2226070">
                <a:moveTo>
                  <a:pt x="0" y="2149170"/>
                </a:moveTo>
                <a:lnTo>
                  <a:pt x="2226070" y="2149170"/>
                </a:lnTo>
                <a:lnTo>
                  <a:pt x="2226070" y="0"/>
                </a:lnTo>
                <a:lnTo>
                  <a:pt x="0" y="0"/>
                </a:lnTo>
                <a:lnTo>
                  <a:pt x="0" y="21491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4673026" y="3159916"/>
            <a:ext cx="8941949" cy="3891158"/>
          </a:xfrm>
          <a:prstGeom prst="rect">
            <a:avLst/>
          </a:prstGeom>
        </p:spPr>
        <p:txBody>
          <a:bodyPr anchor="t" rtlCol="false" tIns="0" lIns="0" bIns="0" rIns="0">
            <a:spAutoFit/>
          </a:bodyPr>
          <a:lstStyle/>
          <a:p>
            <a:pPr algn="ctr">
              <a:lnSpc>
                <a:spcPts val="14713"/>
              </a:lnSpc>
            </a:pPr>
            <a:r>
              <a:rPr lang="en-US" sz="16169">
                <a:solidFill>
                  <a:srgbClr val="000000"/>
                </a:solidFill>
                <a:latin typeface="Bold Ink"/>
                <a:ea typeface="Bold Ink"/>
                <a:cs typeface="Bold Ink"/>
                <a:sym typeface="Bold Ink"/>
              </a:rPr>
              <a:t>Campus</a:t>
            </a:r>
            <a:r>
              <a:rPr lang="en-US" sz="16169">
                <a:solidFill>
                  <a:srgbClr val="FF3131"/>
                </a:solidFill>
                <a:latin typeface="Bold Ink"/>
                <a:ea typeface="Bold Ink"/>
                <a:cs typeface="Bold Ink"/>
                <a:sym typeface="Bold Ink"/>
              </a:rPr>
              <a:t>HUB</a:t>
            </a:r>
          </a:p>
        </p:txBody>
      </p:sp>
      <p:sp>
        <p:nvSpPr>
          <p:cNvPr name="Freeform 10" id="10"/>
          <p:cNvSpPr/>
          <p:nvPr/>
        </p:nvSpPr>
        <p:spPr>
          <a:xfrm flipH="false" flipV="false" rot="-10800000">
            <a:off x="8244902" y="-390240"/>
            <a:ext cx="1798196" cy="1418940"/>
          </a:xfrm>
          <a:custGeom>
            <a:avLst/>
            <a:gdLst/>
            <a:ahLst/>
            <a:cxnLst/>
            <a:rect r="r" b="b" t="t" l="l"/>
            <a:pathLst>
              <a:path h="1418940" w="1798196">
                <a:moveTo>
                  <a:pt x="0" y="0"/>
                </a:moveTo>
                <a:lnTo>
                  <a:pt x="1798196" y="0"/>
                </a:lnTo>
                <a:lnTo>
                  <a:pt x="1798196" y="1418940"/>
                </a:lnTo>
                <a:lnTo>
                  <a:pt x="0" y="14189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true" rot="-10800000">
            <a:off x="8244902" y="9260684"/>
            <a:ext cx="1798196" cy="1418940"/>
          </a:xfrm>
          <a:custGeom>
            <a:avLst/>
            <a:gdLst/>
            <a:ahLst/>
            <a:cxnLst/>
            <a:rect r="r" b="b" t="t" l="l"/>
            <a:pathLst>
              <a:path h="1418940" w="1798196">
                <a:moveTo>
                  <a:pt x="0" y="1418940"/>
                </a:moveTo>
                <a:lnTo>
                  <a:pt x="1798196" y="1418940"/>
                </a:lnTo>
                <a:lnTo>
                  <a:pt x="1798196" y="0"/>
                </a:lnTo>
                <a:lnTo>
                  <a:pt x="0" y="0"/>
                </a:lnTo>
                <a:lnTo>
                  <a:pt x="0" y="141894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668539" y="567244"/>
            <a:ext cx="16950921" cy="9152512"/>
            <a:chOff x="0" y="0"/>
            <a:chExt cx="4464440" cy="2410538"/>
          </a:xfrm>
        </p:grpSpPr>
        <p:sp>
          <p:nvSpPr>
            <p:cNvPr name="Freeform 3" id="3"/>
            <p:cNvSpPr/>
            <p:nvPr/>
          </p:nvSpPr>
          <p:spPr>
            <a:xfrm flipH="false" flipV="false" rot="0">
              <a:off x="0" y="0"/>
              <a:ext cx="4464440" cy="2410538"/>
            </a:xfrm>
            <a:custGeom>
              <a:avLst/>
              <a:gdLst/>
              <a:ahLst/>
              <a:cxnLst/>
              <a:rect r="r" b="b" t="t" l="l"/>
              <a:pathLst>
                <a:path h="2410538" w="4464440">
                  <a:moveTo>
                    <a:pt x="0" y="0"/>
                  </a:moveTo>
                  <a:lnTo>
                    <a:pt x="4464440" y="0"/>
                  </a:lnTo>
                  <a:lnTo>
                    <a:pt x="4464440" y="2410538"/>
                  </a:lnTo>
                  <a:lnTo>
                    <a:pt x="0" y="2410538"/>
                  </a:lnTo>
                  <a:close/>
                </a:path>
              </a:pathLst>
            </a:custGeom>
            <a:solidFill>
              <a:srgbClr val="FCFFFA"/>
            </a:solidFill>
          </p:spPr>
        </p:sp>
        <p:sp>
          <p:nvSpPr>
            <p:cNvPr name="TextBox 4" id="4"/>
            <p:cNvSpPr txBox="true"/>
            <p:nvPr/>
          </p:nvSpPr>
          <p:spPr>
            <a:xfrm>
              <a:off x="0" y="-38100"/>
              <a:ext cx="4464440" cy="244863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5754494" y="7886952"/>
            <a:ext cx="2226070" cy="2149169"/>
          </a:xfrm>
          <a:custGeom>
            <a:avLst/>
            <a:gdLst/>
            <a:ahLst/>
            <a:cxnLst/>
            <a:rect r="r" b="b" t="t" l="l"/>
            <a:pathLst>
              <a:path h="2149169" w="2226070">
                <a:moveTo>
                  <a:pt x="0" y="0"/>
                </a:moveTo>
                <a:lnTo>
                  <a:pt x="2226070" y="0"/>
                </a:lnTo>
                <a:lnTo>
                  <a:pt x="2226070" y="2149170"/>
                </a:lnTo>
                <a:lnTo>
                  <a:pt x="0" y="21491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0">
            <a:off x="15754494" y="250878"/>
            <a:ext cx="2226070" cy="2149169"/>
          </a:xfrm>
          <a:custGeom>
            <a:avLst/>
            <a:gdLst/>
            <a:ahLst/>
            <a:cxnLst/>
            <a:rect r="r" b="b" t="t" l="l"/>
            <a:pathLst>
              <a:path h="2149169" w="2226070">
                <a:moveTo>
                  <a:pt x="0" y="2149170"/>
                </a:moveTo>
                <a:lnTo>
                  <a:pt x="2226070" y="2149170"/>
                </a:lnTo>
                <a:lnTo>
                  <a:pt x="2226070" y="0"/>
                </a:lnTo>
                <a:lnTo>
                  <a:pt x="0" y="0"/>
                </a:lnTo>
                <a:lnTo>
                  <a:pt x="0" y="21491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800000">
            <a:off x="307436" y="250878"/>
            <a:ext cx="2226070" cy="2149169"/>
          </a:xfrm>
          <a:custGeom>
            <a:avLst/>
            <a:gdLst/>
            <a:ahLst/>
            <a:cxnLst/>
            <a:rect r="r" b="b" t="t" l="l"/>
            <a:pathLst>
              <a:path h="2149169" w="2226070">
                <a:moveTo>
                  <a:pt x="0" y="0"/>
                </a:moveTo>
                <a:lnTo>
                  <a:pt x="2226070" y="0"/>
                </a:lnTo>
                <a:lnTo>
                  <a:pt x="2226070" y="2149170"/>
                </a:lnTo>
                <a:lnTo>
                  <a:pt x="0" y="21491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10800000">
            <a:off x="307436" y="7886952"/>
            <a:ext cx="2226070" cy="2149169"/>
          </a:xfrm>
          <a:custGeom>
            <a:avLst/>
            <a:gdLst/>
            <a:ahLst/>
            <a:cxnLst/>
            <a:rect r="r" b="b" t="t" l="l"/>
            <a:pathLst>
              <a:path h="2149169" w="2226070">
                <a:moveTo>
                  <a:pt x="0" y="2149170"/>
                </a:moveTo>
                <a:lnTo>
                  <a:pt x="2226070" y="2149170"/>
                </a:lnTo>
                <a:lnTo>
                  <a:pt x="2226070" y="0"/>
                </a:lnTo>
                <a:lnTo>
                  <a:pt x="0" y="0"/>
                </a:lnTo>
                <a:lnTo>
                  <a:pt x="0" y="21491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4451209" y="1573113"/>
            <a:ext cx="9385582" cy="1209498"/>
          </a:xfrm>
          <a:prstGeom prst="rect">
            <a:avLst/>
          </a:prstGeom>
        </p:spPr>
        <p:txBody>
          <a:bodyPr anchor="t" rtlCol="false" tIns="0" lIns="0" bIns="0" rIns="0">
            <a:spAutoFit/>
          </a:bodyPr>
          <a:lstStyle/>
          <a:p>
            <a:pPr algn="ctr">
              <a:lnSpc>
                <a:spcPts val="8703"/>
              </a:lnSpc>
            </a:pPr>
            <a:r>
              <a:rPr lang="en-US" sz="9564">
                <a:solidFill>
                  <a:srgbClr val="000000"/>
                </a:solidFill>
                <a:latin typeface="Bold Ink"/>
                <a:ea typeface="Bold Ink"/>
                <a:cs typeface="Bold Ink"/>
                <a:sym typeface="Bold Ink"/>
              </a:rPr>
              <a:t>ECHIPA </a:t>
            </a:r>
            <a:r>
              <a:rPr lang="en-US" sz="9564">
                <a:solidFill>
                  <a:srgbClr val="FF3131"/>
                </a:solidFill>
                <a:latin typeface="Bold Ink"/>
                <a:ea typeface="Bold Ink"/>
                <a:cs typeface="Bold Ink"/>
                <a:sym typeface="Bold Ink"/>
              </a:rPr>
              <a:t>LTCODE</a:t>
            </a:r>
          </a:p>
        </p:txBody>
      </p:sp>
      <p:sp>
        <p:nvSpPr>
          <p:cNvPr name="Freeform 10" id="10"/>
          <p:cNvSpPr/>
          <p:nvPr/>
        </p:nvSpPr>
        <p:spPr>
          <a:xfrm flipH="false" flipV="false" rot="-10800000">
            <a:off x="8244902" y="-390240"/>
            <a:ext cx="1798196" cy="1418940"/>
          </a:xfrm>
          <a:custGeom>
            <a:avLst/>
            <a:gdLst/>
            <a:ahLst/>
            <a:cxnLst/>
            <a:rect r="r" b="b" t="t" l="l"/>
            <a:pathLst>
              <a:path h="1418940" w="1798196">
                <a:moveTo>
                  <a:pt x="0" y="0"/>
                </a:moveTo>
                <a:lnTo>
                  <a:pt x="1798196" y="0"/>
                </a:lnTo>
                <a:lnTo>
                  <a:pt x="1798196" y="1418940"/>
                </a:lnTo>
                <a:lnTo>
                  <a:pt x="0" y="14189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true" rot="-10800000">
            <a:off x="8244902" y="9260684"/>
            <a:ext cx="1798196" cy="1418940"/>
          </a:xfrm>
          <a:custGeom>
            <a:avLst/>
            <a:gdLst/>
            <a:ahLst/>
            <a:cxnLst/>
            <a:rect r="r" b="b" t="t" l="l"/>
            <a:pathLst>
              <a:path h="1418940" w="1798196">
                <a:moveTo>
                  <a:pt x="0" y="1418940"/>
                </a:moveTo>
                <a:lnTo>
                  <a:pt x="1798196" y="1418940"/>
                </a:lnTo>
                <a:lnTo>
                  <a:pt x="1798196" y="0"/>
                </a:lnTo>
                <a:lnTo>
                  <a:pt x="0" y="0"/>
                </a:lnTo>
                <a:lnTo>
                  <a:pt x="0" y="141894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2" id="12"/>
          <p:cNvGrpSpPr/>
          <p:nvPr/>
        </p:nvGrpSpPr>
        <p:grpSpPr>
          <a:xfrm rot="0">
            <a:off x="2381089" y="3332154"/>
            <a:ext cx="2032387" cy="203238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0" t="0" r="0" b="0"/>
              </a:stretch>
            </a:blipFill>
          </p:spPr>
        </p:sp>
      </p:grpSp>
      <p:grpSp>
        <p:nvGrpSpPr>
          <p:cNvPr name="Group 14" id="14"/>
          <p:cNvGrpSpPr/>
          <p:nvPr/>
        </p:nvGrpSpPr>
        <p:grpSpPr>
          <a:xfrm rot="0">
            <a:off x="6212515" y="3332154"/>
            <a:ext cx="2032387" cy="203238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7"/>
              <a:stretch>
                <a:fillRect l="0" t="-16184" r="0" b="-61809"/>
              </a:stretch>
            </a:blipFill>
          </p:spPr>
        </p:sp>
      </p:grpSp>
      <p:grpSp>
        <p:nvGrpSpPr>
          <p:cNvPr name="Group 16" id="16"/>
          <p:cNvGrpSpPr/>
          <p:nvPr/>
        </p:nvGrpSpPr>
        <p:grpSpPr>
          <a:xfrm rot="0">
            <a:off x="13722106" y="3332154"/>
            <a:ext cx="2032387" cy="203238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8"/>
              <a:stretch>
                <a:fillRect l="0" t="0" r="0" b="0"/>
              </a:stretch>
            </a:blipFill>
          </p:spPr>
        </p:sp>
      </p:grpSp>
      <p:grpSp>
        <p:nvGrpSpPr>
          <p:cNvPr name="Group 18" id="18"/>
          <p:cNvGrpSpPr/>
          <p:nvPr/>
        </p:nvGrpSpPr>
        <p:grpSpPr>
          <a:xfrm rot="0">
            <a:off x="10043098" y="3332154"/>
            <a:ext cx="2032387" cy="203238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9"/>
              <a:stretch>
                <a:fillRect l="0" t="0" r="0" b="0"/>
              </a:stretch>
            </a:blipFill>
          </p:spPr>
        </p:sp>
      </p:grpSp>
      <p:sp>
        <p:nvSpPr>
          <p:cNvPr name="TextBox 20" id="20"/>
          <p:cNvSpPr txBox="true"/>
          <p:nvPr/>
        </p:nvSpPr>
        <p:spPr>
          <a:xfrm rot="0">
            <a:off x="1879753" y="5526467"/>
            <a:ext cx="3032687" cy="606425"/>
          </a:xfrm>
          <a:prstGeom prst="rect">
            <a:avLst/>
          </a:prstGeom>
        </p:spPr>
        <p:txBody>
          <a:bodyPr anchor="t" rtlCol="false" tIns="0" lIns="0" bIns="0" rIns="0">
            <a:spAutoFit/>
          </a:bodyPr>
          <a:lstStyle/>
          <a:p>
            <a:pPr algn="ctr">
              <a:lnSpc>
                <a:spcPts val="4900"/>
              </a:lnSpc>
              <a:spcBef>
                <a:spcPct val="0"/>
              </a:spcBef>
            </a:pPr>
            <a:r>
              <a:rPr lang="en-US" b="true" sz="3500">
                <a:solidFill>
                  <a:srgbClr val="000000"/>
                </a:solidFill>
                <a:latin typeface="K2D Bold"/>
                <a:ea typeface="K2D Bold"/>
                <a:cs typeface="K2D Bold"/>
                <a:sym typeface="K2D Bold"/>
              </a:rPr>
              <a:t>Taloș George</a:t>
            </a:r>
          </a:p>
        </p:txBody>
      </p:sp>
      <p:sp>
        <p:nvSpPr>
          <p:cNvPr name="TextBox 21" id="21"/>
          <p:cNvSpPr txBox="true"/>
          <p:nvPr/>
        </p:nvSpPr>
        <p:spPr>
          <a:xfrm rot="0">
            <a:off x="5632677" y="5526467"/>
            <a:ext cx="3192064" cy="606425"/>
          </a:xfrm>
          <a:prstGeom prst="rect">
            <a:avLst/>
          </a:prstGeom>
        </p:spPr>
        <p:txBody>
          <a:bodyPr anchor="t" rtlCol="false" tIns="0" lIns="0" bIns="0" rIns="0">
            <a:spAutoFit/>
          </a:bodyPr>
          <a:lstStyle/>
          <a:p>
            <a:pPr algn="ctr">
              <a:lnSpc>
                <a:spcPts val="4900"/>
              </a:lnSpc>
              <a:spcBef>
                <a:spcPct val="0"/>
              </a:spcBef>
            </a:pPr>
            <a:r>
              <a:rPr lang="en-US" b="true" sz="3500">
                <a:solidFill>
                  <a:srgbClr val="000000"/>
                </a:solidFill>
                <a:latin typeface="K2D Bold"/>
                <a:ea typeface="K2D Bold"/>
                <a:cs typeface="K2D Bold"/>
                <a:sym typeface="K2D Bold"/>
              </a:rPr>
              <a:t>Șimonca Darius</a:t>
            </a:r>
          </a:p>
        </p:txBody>
      </p:sp>
      <p:sp>
        <p:nvSpPr>
          <p:cNvPr name="TextBox 22" id="22"/>
          <p:cNvSpPr txBox="true"/>
          <p:nvPr/>
        </p:nvSpPr>
        <p:spPr>
          <a:xfrm rot="0">
            <a:off x="9463260" y="5526467"/>
            <a:ext cx="3192064" cy="606425"/>
          </a:xfrm>
          <a:prstGeom prst="rect">
            <a:avLst/>
          </a:prstGeom>
        </p:spPr>
        <p:txBody>
          <a:bodyPr anchor="t" rtlCol="false" tIns="0" lIns="0" bIns="0" rIns="0">
            <a:spAutoFit/>
          </a:bodyPr>
          <a:lstStyle/>
          <a:p>
            <a:pPr algn="ctr">
              <a:lnSpc>
                <a:spcPts val="4900"/>
              </a:lnSpc>
              <a:spcBef>
                <a:spcPct val="0"/>
              </a:spcBef>
            </a:pPr>
            <a:r>
              <a:rPr lang="en-US" b="true" sz="3500">
                <a:solidFill>
                  <a:srgbClr val="000000"/>
                </a:solidFill>
                <a:latin typeface="K2D Bold"/>
                <a:ea typeface="K2D Bold"/>
                <a:cs typeface="K2D Bold"/>
                <a:sym typeface="K2D Bold"/>
              </a:rPr>
              <a:t>Chiorean Raul</a:t>
            </a:r>
          </a:p>
        </p:txBody>
      </p:sp>
      <p:sp>
        <p:nvSpPr>
          <p:cNvPr name="TextBox 23" id="23"/>
          <p:cNvSpPr txBox="true"/>
          <p:nvPr/>
        </p:nvSpPr>
        <p:spPr>
          <a:xfrm rot="0">
            <a:off x="13142268" y="5526467"/>
            <a:ext cx="3192064" cy="606425"/>
          </a:xfrm>
          <a:prstGeom prst="rect">
            <a:avLst/>
          </a:prstGeom>
        </p:spPr>
        <p:txBody>
          <a:bodyPr anchor="t" rtlCol="false" tIns="0" lIns="0" bIns="0" rIns="0">
            <a:spAutoFit/>
          </a:bodyPr>
          <a:lstStyle/>
          <a:p>
            <a:pPr algn="ctr">
              <a:lnSpc>
                <a:spcPts val="4900"/>
              </a:lnSpc>
              <a:spcBef>
                <a:spcPct val="0"/>
              </a:spcBef>
            </a:pPr>
            <a:r>
              <a:rPr lang="en-US" b="true" sz="3500">
                <a:solidFill>
                  <a:srgbClr val="000000"/>
                </a:solidFill>
                <a:latin typeface="K2D Bold"/>
                <a:ea typeface="K2D Bold"/>
                <a:cs typeface="K2D Bold"/>
                <a:sym typeface="K2D Bold"/>
              </a:rPr>
              <a:t>Molnar Patric</a:t>
            </a:r>
          </a:p>
        </p:txBody>
      </p:sp>
      <p:sp>
        <p:nvSpPr>
          <p:cNvPr name="TextBox 24" id="24"/>
          <p:cNvSpPr txBox="true"/>
          <p:nvPr/>
        </p:nvSpPr>
        <p:spPr>
          <a:xfrm rot="0">
            <a:off x="1879753" y="6323391"/>
            <a:ext cx="3032687" cy="422274"/>
          </a:xfrm>
          <a:prstGeom prst="rect">
            <a:avLst/>
          </a:prstGeom>
        </p:spPr>
        <p:txBody>
          <a:bodyPr anchor="t" rtlCol="false" tIns="0" lIns="0" bIns="0" rIns="0">
            <a:spAutoFit/>
          </a:bodyPr>
          <a:lstStyle/>
          <a:p>
            <a:pPr algn="ctr">
              <a:lnSpc>
                <a:spcPts val="3500"/>
              </a:lnSpc>
              <a:spcBef>
                <a:spcPct val="0"/>
              </a:spcBef>
            </a:pPr>
            <a:r>
              <a:rPr lang="en-US" b="true" sz="2500">
                <a:solidFill>
                  <a:srgbClr val="000000"/>
                </a:solidFill>
                <a:latin typeface="K2D Bold"/>
                <a:ea typeface="K2D Bold"/>
                <a:cs typeface="K2D Bold"/>
                <a:sym typeface="K2D Bold"/>
              </a:rPr>
              <a:t>TEAM LEAD</a:t>
            </a:r>
          </a:p>
        </p:txBody>
      </p:sp>
      <p:sp>
        <p:nvSpPr>
          <p:cNvPr name="TextBox 25" id="25"/>
          <p:cNvSpPr txBox="true"/>
          <p:nvPr/>
        </p:nvSpPr>
        <p:spPr>
          <a:xfrm rot="0">
            <a:off x="5712365" y="6323391"/>
            <a:ext cx="3032687" cy="422274"/>
          </a:xfrm>
          <a:prstGeom prst="rect">
            <a:avLst/>
          </a:prstGeom>
        </p:spPr>
        <p:txBody>
          <a:bodyPr anchor="t" rtlCol="false" tIns="0" lIns="0" bIns="0" rIns="0">
            <a:spAutoFit/>
          </a:bodyPr>
          <a:lstStyle/>
          <a:p>
            <a:pPr algn="ctr">
              <a:lnSpc>
                <a:spcPts val="3500"/>
              </a:lnSpc>
              <a:spcBef>
                <a:spcPct val="0"/>
              </a:spcBef>
            </a:pPr>
            <a:r>
              <a:rPr lang="en-US" b="true" sz="2500">
                <a:solidFill>
                  <a:srgbClr val="000000"/>
                </a:solidFill>
                <a:latin typeface="K2D Bold"/>
                <a:ea typeface="K2D Bold"/>
                <a:cs typeface="K2D Bold"/>
                <a:sym typeface="K2D Bold"/>
              </a:rPr>
              <a:t>DEVELOPER</a:t>
            </a:r>
          </a:p>
        </p:txBody>
      </p:sp>
      <p:sp>
        <p:nvSpPr>
          <p:cNvPr name="TextBox 26" id="26"/>
          <p:cNvSpPr txBox="true"/>
          <p:nvPr/>
        </p:nvSpPr>
        <p:spPr>
          <a:xfrm rot="0">
            <a:off x="9542948" y="6323391"/>
            <a:ext cx="3032687" cy="422274"/>
          </a:xfrm>
          <a:prstGeom prst="rect">
            <a:avLst/>
          </a:prstGeom>
        </p:spPr>
        <p:txBody>
          <a:bodyPr anchor="t" rtlCol="false" tIns="0" lIns="0" bIns="0" rIns="0">
            <a:spAutoFit/>
          </a:bodyPr>
          <a:lstStyle/>
          <a:p>
            <a:pPr algn="ctr">
              <a:lnSpc>
                <a:spcPts val="3500"/>
              </a:lnSpc>
              <a:spcBef>
                <a:spcPct val="0"/>
              </a:spcBef>
            </a:pPr>
            <a:r>
              <a:rPr lang="en-US" b="true" sz="2500">
                <a:solidFill>
                  <a:srgbClr val="000000"/>
                </a:solidFill>
                <a:latin typeface="K2D Bold"/>
                <a:ea typeface="K2D Bold"/>
                <a:cs typeface="K2D Bold"/>
                <a:sym typeface="K2D Bold"/>
              </a:rPr>
              <a:t>DEVELOPER</a:t>
            </a:r>
          </a:p>
        </p:txBody>
      </p:sp>
      <p:sp>
        <p:nvSpPr>
          <p:cNvPr name="TextBox 27" id="27"/>
          <p:cNvSpPr txBox="true"/>
          <p:nvPr/>
        </p:nvSpPr>
        <p:spPr>
          <a:xfrm rot="0">
            <a:off x="13221957" y="6323391"/>
            <a:ext cx="3032687" cy="422274"/>
          </a:xfrm>
          <a:prstGeom prst="rect">
            <a:avLst/>
          </a:prstGeom>
        </p:spPr>
        <p:txBody>
          <a:bodyPr anchor="t" rtlCol="false" tIns="0" lIns="0" bIns="0" rIns="0">
            <a:spAutoFit/>
          </a:bodyPr>
          <a:lstStyle/>
          <a:p>
            <a:pPr algn="ctr">
              <a:lnSpc>
                <a:spcPts val="3500"/>
              </a:lnSpc>
              <a:spcBef>
                <a:spcPct val="0"/>
              </a:spcBef>
            </a:pPr>
            <a:r>
              <a:rPr lang="en-US" b="true" sz="2500">
                <a:solidFill>
                  <a:srgbClr val="000000"/>
                </a:solidFill>
                <a:latin typeface="K2D Bold"/>
                <a:ea typeface="K2D Bold"/>
                <a:cs typeface="K2D Bold"/>
                <a:sym typeface="K2D Bold"/>
              </a:rPr>
              <a:t>TESTER</a:t>
            </a:r>
          </a:p>
        </p:txBody>
      </p:sp>
      <p:sp>
        <p:nvSpPr>
          <p:cNvPr name="TextBox 28" id="28"/>
          <p:cNvSpPr txBox="true"/>
          <p:nvPr/>
        </p:nvSpPr>
        <p:spPr>
          <a:xfrm rot="0">
            <a:off x="2654903" y="6931921"/>
            <a:ext cx="1482386" cy="422274"/>
          </a:xfrm>
          <a:prstGeom prst="rect">
            <a:avLst/>
          </a:prstGeom>
        </p:spPr>
        <p:txBody>
          <a:bodyPr anchor="t" rtlCol="false" tIns="0" lIns="0" bIns="0" rIns="0">
            <a:spAutoFit/>
          </a:bodyPr>
          <a:lstStyle/>
          <a:p>
            <a:pPr algn="ctr">
              <a:lnSpc>
                <a:spcPts val="3500"/>
              </a:lnSpc>
              <a:spcBef>
                <a:spcPct val="0"/>
              </a:spcBef>
            </a:pPr>
            <a:r>
              <a:rPr lang="en-US" b="true" sz="2500">
                <a:solidFill>
                  <a:srgbClr val="000000"/>
                </a:solidFill>
                <a:latin typeface="K2D Bold"/>
                <a:ea typeface="K2D Bold"/>
                <a:cs typeface="K2D Bold"/>
                <a:sym typeface="K2D Bold"/>
              </a:rPr>
              <a:t>30131/2</a:t>
            </a:r>
          </a:p>
        </p:txBody>
      </p:sp>
      <p:sp>
        <p:nvSpPr>
          <p:cNvPr name="TextBox 29" id="29"/>
          <p:cNvSpPr txBox="true"/>
          <p:nvPr/>
        </p:nvSpPr>
        <p:spPr>
          <a:xfrm rot="0">
            <a:off x="6487516" y="6931921"/>
            <a:ext cx="1482386" cy="422274"/>
          </a:xfrm>
          <a:prstGeom prst="rect">
            <a:avLst/>
          </a:prstGeom>
        </p:spPr>
        <p:txBody>
          <a:bodyPr anchor="t" rtlCol="false" tIns="0" lIns="0" bIns="0" rIns="0">
            <a:spAutoFit/>
          </a:bodyPr>
          <a:lstStyle/>
          <a:p>
            <a:pPr algn="ctr">
              <a:lnSpc>
                <a:spcPts val="3500"/>
              </a:lnSpc>
              <a:spcBef>
                <a:spcPct val="0"/>
              </a:spcBef>
            </a:pPr>
            <a:r>
              <a:rPr lang="en-US" b="true" sz="2500">
                <a:solidFill>
                  <a:srgbClr val="000000"/>
                </a:solidFill>
                <a:latin typeface="K2D Bold"/>
                <a:ea typeface="K2D Bold"/>
                <a:cs typeface="K2D Bold"/>
                <a:sym typeface="K2D Bold"/>
              </a:rPr>
              <a:t>30133/2</a:t>
            </a:r>
          </a:p>
        </p:txBody>
      </p:sp>
      <p:sp>
        <p:nvSpPr>
          <p:cNvPr name="TextBox 30" id="30"/>
          <p:cNvSpPr txBox="true"/>
          <p:nvPr/>
        </p:nvSpPr>
        <p:spPr>
          <a:xfrm rot="0">
            <a:off x="10318099" y="6931921"/>
            <a:ext cx="1482386" cy="422274"/>
          </a:xfrm>
          <a:prstGeom prst="rect">
            <a:avLst/>
          </a:prstGeom>
        </p:spPr>
        <p:txBody>
          <a:bodyPr anchor="t" rtlCol="false" tIns="0" lIns="0" bIns="0" rIns="0">
            <a:spAutoFit/>
          </a:bodyPr>
          <a:lstStyle/>
          <a:p>
            <a:pPr algn="ctr">
              <a:lnSpc>
                <a:spcPts val="3500"/>
              </a:lnSpc>
              <a:spcBef>
                <a:spcPct val="0"/>
              </a:spcBef>
            </a:pPr>
            <a:r>
              <a:rPr lang="en-US" b="true" sz="2500">
                <a:solidFill>
                  <a:srgbClr val="000000"/>
                </a:solidFill>
                <a:latin typeface="K2D Bold"/>
                <a:ea typeface="K2D Bold"/>
                <a:cs typeface="K2D Bold"/>
                <a:sym typeface="K2D Bold"/>
              </a:rPr>
              <a:t>30133/1</a:t>
            </a:r>
          </a:p>
        </p:txBody>
      </p:sp>
      <p:sp>
        <p:nvSpPr>
          <p:cNvPr name="TextBox 31" id="31"/>
          <p:cNvSpPr txBox="true"/>
          <p:nvPr/>
        </p:nvSpPr>
        <p:spPr>
          <a:xfrm rot="0">
            <a:off x="13997107" y="6931921"/>
            <a:ext cx="1482386" cy="422274"/>
          </a:xfrm>
          <a:prstGeom prst="rect">
            <a:avLst/>
          </a:prstGeom>
        </p:spPr>
        <p:txBody>
          <a:bodyPr anchor="t" rtlCol="false" tIns="0" lIns="0" bIns="0" rIns="0">
            <a:spAutoFit/>
          </a:bodyPr>
          <a:lstStyle/>
          <a:p>
            <a:pPr algn="ctr">
              <a:lnSpc>
                <a:spcPts val="3500"/>
              </a:lnSpc>
              <a:spcBef>
                <a:spcPct val="0"/>
              </a:spcBef>
            </a:pPr>
            <a:r>
              <a:rPr lang="en-US" b="true" sz="2500">
                <a:solidFill>
                  <a:srgbClr val="000000"/>
                </a:solidFill>
                <a:latin typeface="K2D Bold"/>
                <a:ea typeface="K2D Bold"/>
                <a:cs typeface="K2D Bold"/>
                <a:sym typeface="K2D Bold"/>
              </a:rPr>
              <a:t>30134/2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668539" y="567244"/>
            <a:ext cx="16950921" cy="9152512"/>
            <a:chOff x="0" y="0"/>
            <a:chExt cx="4464440" cy="2410538"/>
          </a:xfrm>
        </p:grpSpPr>
        <p:sp>
          <p:nvSpPr>
            <p:cNvPr name="Freeform 3" id="3"/>
            <p:cNvSpPr/>
            <p:nvPr/>
          </p:nvSpPr>
          <p:spPr>
            <a:xfrm flipH="false" flipV="false" rot="0">
              <a:off x="0" y="0"/>
              <a:ext cx="4464440" cy="2410538"/>
            </a:xfrm>
            <a:custGeom>
              <a:avLst/>
              <a:gdLst/>
              <a:ahLst/>
              <a:cxnLst/>
              <a:rect r="r" b="b" t="t" l="l"/>
              <a:pathLst>
                <a:path h="2410538" w="4464440">
                  <a:moveTo>
                    <a:pt x="0" y="0"/>
                  </a:moveTo>
                  <a:lnTo>
                    <a:pt x="4464440" y="0"/>
                  </a:lnTo>
                  <a:lnTo>
                    <a:pt x="4464440" y="2410538"/>
                  </a:lnTo>
                  <a:lnTo>
                    <a:pt x="0" y="2410538"/>
                  </a:lnTo>
                  <a:close/>
                </a:path>
              </a:pathLst>
            </a:custGeom>
            <a:solidFill>
              <a:srgbClr val="FCFFFA"/>
            </a:solidFill>
          </p:spPr>
        </p:sp>
        <p:sp>
          <p:nvSpPr>
            <p:cNvPr name="TextBox 4" id="4"/>
            <p:cNvSpPr txBox="true"/>
            <p:nvPr/>
          </p:nvSpPr>
          <p:spPr>
            <a:xfrm>
              <a:off x="0" y="-38100"/>
              <a:ext cx="4464440" cy="244863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5754494" y="7886952"/>
            <a:ext cx="2226070" cy="2149169"/>
          </a:xfrm>
          <a:custGeom>
            <a:avLst/>
            <a:gdLst/>
            <a:ahLst/>
            <a:cxnLst/>
            <a:rect r="r" b="b" t="t" l="l"/>
            <a:pathLst>
              <a:path h="2149169" w="2226070">
                <a:moveTo>
                  <a:pt x="0" y="0"/>
                </a:moveTo>
                <a:lnTo>
                  <a:pt x="2226070" y="0"/>
                </a:lnTo>
                <a:lnTo>
                  <a:pt x="2226070" y="2149170"/>
                </a:lnTo>
                <a:lnTo>
                  <a:pt x="0" y="21491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0">
            <a:off x="15754494" y="250878"/>
            <a:ext cx="2226070" cy="2149169"/>
          </a:xfrm>
          <a:custGeom>
            <a:avLst/>
            <a:gdLst/>
            <a:ahLst/>
            <a:cxnLst/>
            <a:rect r="r" b="b" t="t" l="l"/>
            <a:pathLst>
              <a:path h="2149169" w="2226070">
                <a:moveTo>
                  <a:pt x="0" y="2149170"/>
                </a:moveTo>
                <a:lnTo>
                  <a:pt x="2226070" y="2149170"/>
                </a:lnTo>
                <a:lnTo>
                  <a:pt x="2226070" y="0"/>
                </a:lnTo>
                <a:lnTo>
                  <a:pt x="0" y="0"/>
                </a:lnTo>
                <a:lnTo>
                  <a:pt x="0" y="21491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800000">
            <a:off x="307436" y="250878"/>
            <a:ext cx="2226070" cy="2149169"/>
          </a:xfrm>
          <a:custGeom>
            <a:avLst/>
            <a:gdLst/>
            <a:ahLst/>
            <a:cxnLst/>
            <a:rect r="r" b="b" t="t" l="l"/>
            <a:pathLst>
              <a:path h="2149169" w="2226070">
                <a:moveTo>
                  <a:pt x="0" y="0"/>
                </a:moveTo>
                <a:lnTo>
                  <a:pt x="2226070" y="0"/>
                </a:lnTo>
                <a:lnTo>
                  <a:pt x="2226070" y="2149170"/>
                </a:lnTo>
                <a:lnTo>
                  <a:pt x="0" y="21491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10800000">
            <a:off x="307436" y="7886952"/>
            <a:ext cx="2226070" cy="2149169"/>
          </a:xfrm>
          <a:custGeom>
            <a:avLst/>
            <a:gdLst/>
            <a:ahLst/>
            <a:cxnLst/>
            <a:rect r="r" b="b" t="t" l="l"/>
            <a:pathLst>
              <a:path h="2149169" w="2226070">
                <a:moveTo>
                  <a:pt x="0" y="2149170"/>
                </a:moveTo>
                <a:lnTo>
                  <a:pt x="2226070" y="2149170"/>
                </a:lnTo>
                <a:lnTo>
                  <a:pt x="2226070" y="0"/>
                </a:lnTo>
                <a:lnTo>
                  <a:pt x="0" y="0"/>
                </a:lnTo>
                <a:lnTo>
                  <a:pt x="0" y="21491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3302553" y="1573113"/>
            <a:ext cx="11682893" cy="1209498"/>
          </a:xfrm>
          <a:prstGeom prst="rect">
            <a:avLst/>
          </a:prstGeom>
        </p:spPr>
        <p:txBody>
          <a:bodyPr anchor="t" rtlCol="false" tIns="0" lIns="0" bIns="0" rIns="0">
            <a:spAutoFit/>
          </a:bodyPr>
          <a:lstStyle/>
          <a:p>
            <a:pPr algn="ctr">
              <a:lnSpc>
                <a:spcPts val="8703"/>
              </a:lnSpc>
            </a:pPr>
            <a:r>
              <a:rPr lang="en-US" sz="9564">
                <a:solidFill>
                  <a:srgbClr val="000000"/>
                </a:solidFill>
                <a:latin typeface="Bold Ink"/>
                <a:ea typeface="Bold Ink"/>
                <a:cs typeface="Bold Ink"/>
                <a:sym typeface="Bold Ink"/>
              </a:rPr>
              <a:t>DESCRIERE</a:t>
            </a:r>
            <a:r>
              <a:rPr lang="en-US" sz="9564">
                <a:solidFill>
                  <a:srgbClr val="608042"/>
                </a:solidFill>
                <a:latin typeface="Bold Ink"/>
                <a:ea typeface="Bold Ink"/>
                <a:cs typeface="Bold Ink"/>
                <a:sym typeface="Bold Ink"/>
              </a:rPr>
              <a:t> </a:t>
            </a:r>
            <a:r>
              <a:rPr lang="en-US" sz="9564">
                <a:solidFill>
                  <a:srgbClr val="FF3131"/>
                </a:solidFill>
                <a:latin typeface="Bold Ink"/>
                <a:ea typeface="Bold Ink"/>
                <a:cs typeface="Bold Ink"/>
                <a:sym typeface="Bold Ink"/>
              </a:rPr>
              <a:t>PROIECT</a:t>
            </a:r>
          </a:p>
        </p:txBody>
      </p:sp>
      <p:sp>
        <p:nvSpPr>
          <p:cNvPr name="TextBox 10" id="10"/>
          <p:cNvSpPr txBox="true"/>
          <p:nvPr/>
        </p:nvSpPr>
        <p:spPr>
          <a:xfrm rot="0">
            <a:off x="1420471" y="2864314"/>
            <a:ext cx="15447057" cy="4874260"/>
          </a:xfrm>
          <a:prstGeom prst="rect">
            <a:avLst/>
          </a:prstGeom>
        </p:spPr>
        <p:txBody>
          <a:bodyPr anchor="t" rtlCol="false" tIns="0" lIns="0" bIns="0" rIns="0">
            <a:spAutoFit/>
          </a:bodyPr>
          <a:lstStyle/>
          <a:p>
            <a:pPr algn="just">
              <a:lnSpc>
                <a:spcPts val="4340"/>
              </a:lnSpc>
            </a:pPr>
            <a:r>
              <a:rPr lang="en-US" sz="3100" b="true">
                <a:solidFill>
                  <a:srgbClr val="000000"/>
                </a:solidFill>
                <a:latin typeface="K2D Bold"/>
                <a:ea typeface="K2D Bold"/>
                <a:cs typeface="K2D Bold"/>
                <a:sym typeface="K2D Bold"/>
              </a:rPr>
              <a:t>Campus</a:t>
            </a:r>
            <a:r>
              <a:rPr lang="en-US" sz="3100" b="true">
                <a:solidFill>
                  <a:srgbClr val="FF3131"/>
                </a:solidFill>
                <a:latin typeface="K2D Bold"/>
                <a:ea typeface="K2D Bold"/>
                <a:cs typeface="K2D Bold"/>
                <a:sym typeface="K2D Bold"/>
              </a:rPr>
              <a:t>Hub</a:t>
            </a:r>
            <a:r>
              <a:rPr lang="en-US" sz="3100">
                <a:solidFill>
                  <a:srgbClr val="000000"/>
                </a:solidFill>
                <a:latin typeface="K2D"/>
                <a:ea typeface="K2D"/>
                <a:cs typeface="K2D"/>
                <a:sym typeface="K2D"/>
              </a:rPr>
              <a:t> este o aplicație </a:t>
            </a:r>
            <a:r>
              <a:rPr lang="en-US" sz="3100" b="true">
                <a:solidFill>
                  <a:srgbClr val="000000"/>
                </a:solidFill>
                <a:latin typeface="K2D Bold"/>
                <a:ea typeface="K2D Bold"/>
                <a:cs typeface="K2D Bold"/>
                <a:sym typeface="K2D Bold"/>
              </a:rPr>
              <a:t>web</a:t>
            </a:r>
            <a:r>
              <a:rPr lang="en-US" sz="3100">
                <a:solidFill>
                  <a:srgbClr val="000000"/>
                </a:solidFill>
                <a:latin typeface="K2D"/>
                <a:ea typeface="K2D"/>
                <a:cs typeface="K2D"/>
                <a:sym typeface="K2D"/>
              </a:rPr>
              <a:t> destinată gestionării situației academice a studenților. Platforma permite autentificarea utilizatorilor, administrarea documentelor, vizualizarea și filtrarea notelor în funcție de an și semestru. Interfața este intuitivă și adaptată atât pentru studenți, cât și pentru administratori. Administrarea se face eficient, cu funcționalități complete de adăugare, editare și ștergere a notelor sau documentelor. Aplicația este construită full-stack folosind </a:t>
            </a:r>
            <a:r>
              <a:rPr lang="en-US" sz="3100" b="true">
                <a:solidFill>
                  <a:srgbClr val="000000"/>
                </a:solidFill>
                <a:latin typeface="K2D Bold"/>
                <a:ea typeface="K2D Bold"/>
                <a:cs typeface="K2D Bold"/>
                <a:sym typeface="K2D Bold"/>
              </a:rPr>
              <a:t>Angular</a:t>
            </a:r>
            <a:r>
              <a:rPr lang="en-US" sz="3100">
                <a:solidFill>
                  <a:srgbClr val="000000"/>
                </a:solidFill>
                <a:latin typeface="K2D"/>
                <a:ea typeface="K2D"/>
                <a:cs typeface="K2D"/>
                <a:sym typeface="K2D"/>
              </a:rPr>
              <a:t> pentru frontend și </a:t>
            </a:r>
            <a:r>
              <a:rPr lang="en-US" sz="3100" b="true">
                <a:solidFill>
                  <a:srgbClr val="000000"/>
                </a:solidFill>
                <a:latin typeface="K2D Bold"/>
                <a:ea typeface="K2D Bold"/>
                <a:cs typeface="K2D Bold"/>
                <a:sym typeface="K2D Bold"/>
              </a:rPr>
              <a:t>ASP.NET Core</a:t>
            </a:r>
            <a:r>
              <a:rPr lang="en-US" sz="3100">
                <a:solidFill>
                  <a:srgbClr val="000000"/>
                </a:solidFill>
                <a:latin typeface="K2D"/>
                <a:ea typeface="K2D"/>
                <a:cs typeface="K2D"/>
                <a:sym typeface="K2D"/>
              </a:rPr>
              <a:t> pentru backend, cu stocare în </a:t>
            </a:r>
            <a:r>
              <a:rPr lang="en-US" sz="3100" b="true">
                <a:solidFill>
                  <a:srgbClr val="000000"/>
                </a:solidFill>
                <a:latin typeface="K2D Bold"/>
                <a:ea typeface="K2D Bold"/>
                <a:cs typeface="K2D Bold"/>
                <a:sym typeface="K2D Bold"/>
              </a:rPr>
              <a:t>SQL Server</a:t>
            </a:r>
            <a:r>
              <a:rPr lang="en-US" sz="3100">
                <a:solidFill>
                  <a:srgbClr val="000000"/>
                </a:solidFill>
                <a:latin typeface="K2D"/>
                <a:ea typeface="K2D"/>
                <a:cs typeface="K2D"/>
                <a:sym typeface="K2D"/>
              </a:rPr>
              <a:t>. CampusHub oferă o soluție modernă, sigură și scalabilă pentru digitalizarea proceselor academice.</a:t>
            </a:r>
          </a:p>
        </p:txBody>
      </p:sp>
      <p:sp>
        <p:nvSpPr>
          <p:cNvPr name="Freeform 11" id="11"/>
          <p:cNvSpPr/>
          <p:nvPr/>
        </p:nvSpPr>
        <p:spPr>
          <a:xfrm flipH="false" flipV="false" rot="-10800000">
            <a:off x="8244902" y="-390240"/>
            <a:ext cx="1798196" cy="1418940"/>
          </a:xfrm>
          <a:custGeom>
            <a:avLst/>
            <a:gdLst/>
            <a:ahLst/>
            <a:cxnLst/>
            <a:rect r="r" b="b" t="t" l="l"/>
            <a:pathLst>
              <a:path h="1418940" w="1798196">
                <a:moveTo>
                  <a:pt x="0" y="0"/>
                </a:moveTo>
                <a:lnTo>
                  <a:pt x="1798196" y="0"/>
                </a:lnTo>
                <a:lnTo>
                  <a:pt x="1798196" y="1418940"/>
                </a:lnTo>
                <a:lnTo>
                  <a:pt x="0" y="14189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true" rot="-10800000">
            <a:off x="8244902" y="9260684"/>
            <a:ext cx="1798196" cy="1418940"/>
          </a:xfrm>
          <a:custGeom>
            <a:avLst/>
            <a:gdLst/>
            <a:ahLst/>
            <a:cxnLst/>
            <a:rect r="r" b="b" t="t" l="l"/>
            <a:pathLst>
              <a:path h="1418940" w="1798196">
                <a:moveTo>
                  <a:pt x="0" y="1418940"/>
                </a:moveTo>
                <a:lnTo>
                  <a:pt x="1798196" y="1418940"/>
                </a:lnTo>
                <a:lnTo>
                  <a:pt x="1798196" y="0"/>
                </a:lnTo>
                <a:lnTo>
                  <a:pt x="0" y="0"/>
                </a:lnTo>
                <a:lnTo>
                  <a:pt x="0" y="141894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668539" y="567244"/>
            <a:ext cx="16950921" cy="9152512"/>
            <a:chOff x="0" y="0"/>
            <a:chExt cx="4464440" cy="2410538"/>
          </a:xfrm>
        </p:grpSpPr>
        <p:sp>
          <p:nvSpPr>
            <p:cNvPr name="Freeform 3" id="3"/>
            <p:cNvSpPr/>
            <p:nvPr/>
          </p:nvSpPr>
          <p:spPr>
            <a:xfrm flipH="false" flipV="false" rot="0">
              <a:off x="0" y="0"/>
              <a:ext cx="4464440" cy="2410538"/>
            </a:xfrm>
            <a:custGeom>
              <a:avLst/>
              <a:gdLst/>
              <a:ahLst/>
              <a:cxnLst/>
              <a:rect r="r" b="b" t="t" l="l"/>
              <a:pathLst>
                <a:path h="2410538" w="4464440">
                  <a:moveTo>
                    <a:pt x="0" y="0"/>
                  </a:moveTo>
                  <a:lnTo>
                    <a:pt x="4464440" y="0"/>
                  </a:lnTo>
                  <a:lnTo>
                    <a:pt x="4464440" y="2410538"/>
                  </a:lnTo>
                  <a:lnTo>
                    <a:pt x="0" y="2410538"/>
                  </a:lnTo>
                  <a:close/>
                </a:path>
              </a:pathLst>
            </a:custGeom>
            <a:solidFill>
              <a:srgbClr val="FCFFFA"/>
            </a:solidFill>
          </p:spPr>
        </p:sp>
        <p:sp>
          <p:nvSpPr>
            <p:cNvPr name="TextBox 4" id="4"/>
            <p:cNvSpPr txBox="true"/>
            <p:nvPr/>
          </p:nvSpPr>
          <p:spPr>
            <a:xfrm>
              <a:off x="0" y="-38100"/>
              <a:ext cx="4464440" cy="244863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5754494" y="7886952"/>
            <a:ext cx="2226070" cy="2149169"/>
          </a:xfrm>
          <a:custGeom>
            <a:avLst/>
            <a:gdLst/>
            <a:ahLst/>
            <a:cxnLst/>
            <a:rect r="r" b="b" t="t" l="l"/>
            <a:pathLst>
              <a:path h="2149169" w="2226070">
                <a:moveTo>
                  <a:pt x="0" y="0"/>
                </a:moveTo>
                <a:lnTo>
                  <a:pt x="2226070" y="0"/>
                </a:lnTo>
                <a:lnTo>
                  <a:pt x="2226070" y="2149170"/>
                </a:lnTo>
                <a:lnTo>
                  <a:pt x="0" y="21491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0">
            <a:off x="15754494" y="250878"/>
            <a:ext cx="2226070" cy="2149169"/>
          </a:xfrm>
          <a:custGeom>
            <a:avLst/>
            <a:gdLst/>
            <a:ahLst/>
            <a:cxnLst/>
            <a:rect r="r" b="b" t="t" l="l"/>
            <a:pathLst>
              <a:path h="2149169" w="2226070">
                <a:moveTo>
                  <a:pt x="0" y="2149170"/>
                </a:moveTo>
                <a:lnTo>
                  <a:pt x="2226070" y="2149170"/>
                </a:lnTo>
                <a:lnTo>
                  <a:pt x="2226070" y="0"/>
                </a:lnTo>
                <a:lnTo>
                  <a:pt x="0" y="0"/>
                </a:lnTo>
                <a:lnTo>
                  <a:pt x="0" y="21491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800000">
            <a:off x="307436" y="250878"/>
            <a:ext cx="2226070" cy="2149169"/>
          </a:xfrm>
          <a:custGeom>
            <a:avLst/>
            <a:gdLst/>
            <a:ahLst/>
            <a:cxnLst/>
            <a:rect r="r" b="b" t="t" l="l"/>
            <a:pathLst>
              <a:path h="2149169" w="2226070">
                <a:moveTo>
                  <a:pt x="0" y="0"/>
                </a:moveTo>
                <a:lnTo>
                  <a:pt x="2226070" y="0"/>
                </a:lnTo>
                <a:lnTo>
                  <a:pt x="2226070" y="2149170"/>
                </a:lnTo>
                <a:lnTo>
                  <a:pt x="0" y="21491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10800000">
            <a:off x="307436" y="7886952"/>
            <a:ext cx="2226070" cy="2149169"/>
          </a:xfrm>
          <a:custGeom>
            <a:avLst/>
            <a:gdLst/>
            <a:ahLst/>
            <a:cxnLst/>
            <a:rect r="r" b="b" t="t" l="l"/>
            <a:pathLst>
              <a:path h="2149169" w="2226070">
                <a:moveTo>
                  <a:pt x="0" y="2149170"/>
                </a:moveTo>
                <a:lnTo>
                  <a:pt x="2226070" y="2149170"/>
                </a:lnTo>
                <a:lnTo>
                  <a:pt x="2226070" y="0"/>
                </a:lnTo>
                <a:lnTo>
                  <a:pt x="0" y="0"/>
                </a:lnTo>
                <a:lnTo>
                  <a:pt x="0" y="21491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5956607" y="1400479"/>
            <a:ext cx="6393375" cy="1209498"/>
          </a:xfrm>
          <a:prstGeom prst="rect">
            <a:avLst/>
          </a:prstGeom>
        </p:spPr>
        <p:txBody>
          <a:bodyPr anchor="t" rtlCol="false" tIns="0" lIns="0" bIns="0" rIns="0">
            <a:spAutoFit/>
          </a:bodyPr>
          <a:lstStyle/>
          <a:p>
            <a:pPr algn="ctr">
              <a:lnSpc>
                <a:spcPts val="8703"/>
              </a:lnSpc>
            </a:pPr>
            <a:r>
              <a:rPr lang="en-US" sz="9564">
                <a:solidFill>
                  <a:srgbClr val="000000"/>
                </a:solidFill>
                <a:latin typeface="Bold Ink"/>
                <a:ea typeface="Bold Ink"/>
                <a:cs typeface="Bold Ink"/>
                <a:sym typeface="Bold Ink"/>
              </a:rPr>
              <a:t>REALIZĂRI</a:t>
            </a:r>
          </a:p>
        </p:txBody>
      </p:sp>
      <p:sp>
        <p:nvSpPr>
          <p:cNvPr name="TextBox 10" id="10"/>
          <p:cNvSpPr txBox="true"/>
          <p:nvPr/>
        </p:nvSpPr>
        <p:spPr>
          <a:xfrm rot="0">
            <a:off x="1642522" y="2686177"/>
            <a:ext cx="7510772" cy="5324474"/>
          </a:xfrm>
          <a:prstGeom prst="rect">
            <a:avLst/>
          </a:prstGeom>
        </p:spPr>
        <p:txBody>
          <a:bodyPr anchor="t" rtlCol="false" tIns="0" lIns="0" bIns="0" rIns="0">
            <a:spAutoFit/>
          </a:bodyPr>
          <a:lstStyle/>
          <a:p>
            <a:pPr algn="l">
              <a:lnSpc>
                <a:spcPts val="3220"/>
              </a:lnSpc>
            </a:pPr>
            <a:r>
              <a:rPr lang="en-US" sz="2300">
                <a:solidFill>
                  <a:srgbClr val="000000"/>
                </a:solidFill>
                <a:latin typeface="K2D"/>
                <a:ea typeface="K2D"/>
                <a:cs typeface="K2D"/>
                <a:sym typeface="K2D"/>
              </a:rPr>
              <a:t> </a:t>
            </a:r>
            <a:r>
              <a:rPr lang="en-US" sz="2300" u="sng" b="true">
                <a:solidFill>
                  <a:srgbClr val="000000"/>
                </a:solidFill>
                <a:latin typeface="K2D Bold"/>
                <a:ea typeface="K2D Bold"/>
                <a:cs typeface="K2D Bold"/>
                <a:sym typeface="K2D Bold"/>
              </a:rPr>
              <a:t>1.Autentificare:</a:t>
            </a:r>
          </a:p>
          <a:p>
            <a:pPr algn="l" marL="453396" indent="-226698" lvl="1">
              <a:lnSpc>
                <a:spcPts val="2940"/>
              </a:lnSpc>
              <a:buFont typeface="Arial"/>
              <a:buChar char="•"/>
            </a:pPr>
            <a:r>
              <a:rPr lang="en-US" sz="2100">
                <a:solidFill>
                  <a:srgbClr val="000000"/>
                </a:solidFill>
                <a:latin typeface="K2D"/>
                <a:ea typeface="K2D"/>
                <a:cs typeface="K2D"/>
                <a:sym typeface="K2D"/>
              </a:rPr>
              <a:t>Sistem de autentificare pentru utilizatori (probabil login cu roluri diferite: student / admin)</a:t>
            </a:r>
          </a:p>
          <a:p>
            <a:pPr algn="l">
              <a:lnSpc>
                <a:spcPts val="3220"/>
              </a:lnSpc>
            </a:pPr>
            <a:r>
              <a:rPr lang="en-US" sz="2300" b="true">
                <a:solidFill>
                  <a:srgbClr val="000000"/>
                </a:solidFill>
                <a:latin typeface="K2D Bold"/>
                <a:ea typeface="K2D Bold"/>
                <a:cs typeface="K2D Bold"/>
                <a:sym typeface="K2D Bold"/>
              </a:rPr>
              <a:t> </a:t>
            </a:r>
            <a:r>
              <a:rPr lang="en-US" sz="2300" u="sng" b="true">
                <a:solidFill>
                  <a:srgbClr val="000000"/>
                </a:solidFill>
                <a:latin typeface="K2D Bold"/>
                <a:ea typeface="K2D Bold"/>
                <a:cs typeface="K2D Bold"/>
                <a:sym typeface="K2D Bold"/>
              </a:rPr>
              <a:t>2.</a:t>
            </a:r>
            <a:r>
              <a:rPr lang="en-US" sz="2300" u="sng" b="true">
                <a:solidFill>
                  <a:srgbClr val="000000"/>
                </a:solidFill>
                <a:latin typeface="K2D Bold"/>
                <a:ea typeface="K2D Bold"/>
                <a:cs typeface="K2D Bold"/>
                <a:sym typeface="K2D Bold"/>
              </a:rPr>
              <a:t>Administrarea documentelor:</a:t>
            </a:r>
          </a:p>
          <a:p>
            <a:pPr algn="l" marL="453396" indent="-226698" lvl="1">
              <a:lnSpc>
                <a:spcPts val="2940"/>
              </a:lnSpc>
              <a:buFont typeface="Arial"/>
              <a:buChar char="•"/>
            </a:pPr>
            <a:r>
              <a:rPr lang="en-US" sz="2100">
                <a:solidFill>
                  <a:srgbClr val="000000"/>
                </a:solidFill>
                <a:latin typeface="K2D"/>
                <a:ea typeface="K2D"/>
                <a:cs typeface="K2D"/>
                <a:sym typeface="K2D"/>
              </a:rPr>
              <a:t>Încărcare / vizualizare / gestionare documente academice</a:t>
            </a:r>
          </a:p>
          <a:p>
            <a:pPr algn="l">
              <a:lnSpc>
                <a:spcPts val="3220"/>
              </a:lnSpc>
            </a:pPr>
            <a:r>
              <a:rPr lang="en-US" sz="2300">
                <a:solidFill>
                  <a:srgbClr val="000000"/>
                </a:solidFill>
                <a:latin typeface="K2D"/>
                <a:ea typeface="K2D"/>
                <a:cs typeface="K2D"/>
                <a:sym typeface="K2D"/>
              </a:rPr>
              <a:t> </a:t>
            </a:r>
            <a:r>
              <a:rPr lang="en-US" sz="2300" u="sng" b="true">
                <a:solidFill>
                  <a:srgbClr val="000000"/>
                </a:solidFill>
                <a:latin typeface="K2D Bold"/>
                <a:ea typeface="K2D Bold"/>
                <a:cs typeface="K2D Bold"/>
                <a:sym typeface="K2D Bold"/>
              </a:rPr>
              <a:t>3.</a:t>
            </a:r>
            <a:r>
              <a:rPr lang="en-US" sz="2300" u="sng" b="true">
                <a:solidFill>
                  <a:srgbClr val="000000"/>
                </a:solidFill>
                <a:latin typeface="K2D Bold"/>
                <a:ea typeface="K2D Bold"/>
                <a:cs typeface="K2D Bold"/>
                <a:sym typeface="K2D Bold"/>
              </a:rPr>
              <a:t>Gestionarea notelor:</a:t>
            </a:r>
          </a:p>
          <a:p>
            <a:pPr algn="l" marL="453396" indent="-226698" lvl="1">
              <a:lnSpc>
                <a:spcPts val="2940"/>
              </a:lnSpc>
              <a:buFont typeface="Arial"/>
              <a:buChar char="•"/>
            </a:pPr>
            <a:r>
              <a:rPr lang="en-US" sz="2100">
                <a:solidFill>
                  <a:srgbClr val="000000"/>
                </a:solidFill>
                <a:latin typeface="K2D"/>
                <a:ea typeface="K2D"/>
                <a:cs typeface="K2D"/>
                <a:sym typeface="K2D"/>
              </a:rPr>
              <a:t>Vizualizarea notelor</a:t>
            </a:r>
          </a:p>
          <a:p>
            <a:pPr algn="l" marL="453396" indent="-226698" lvl="1">
              <a:lnSpc>
                <a:spcPts val="2940"/>
              </a:lnSpc>
              <a:buFont typeface="Arial"/>
              <a:buChar char="•"/>
            </a:pPr>
            <a:r>
              <a:rPr lang="en-US" sz="2100">
                <a:solidFill>
                  <a:srgbClr val="000000"/>
                </a:solidFill>
                <a:latin typeface="K2D"/>
                <a:ea typeface="K2D"/>
                <a:cs typeface="K2D"/>
                <a:sym typeface="K2D"/>
              </a:rPr>
              <a:t>Filtrarea notelor în funcție de an și semestru</a:t>
            </a:r>
          </a:p>
          <a:p>
            <a:pPr algn="l" marL="453396" indent="-226698" lvl="1">
              <a:lnSpc>
                <a:spcPts val="2940"/>
              </a:lnSpc>
              <a:buFont typeface="Arial"/>
              <a:buChar char="•"/>
            </a:pPr>
            <a:r>
              <a:rPr lang="en-US" sz="2100">
                <a:solidFill>
                  <a:srgbClr val="000000"/>
                </a:solidFill>
                <a:latin typeface="K2D"/>
                <a:ea typeface="K2D"/>
                <a:cs typeface="K2D"/>
                <a:sym typeface="K2D"/>
              </a:rPr>
              <a:t>Funcționalități CRUD pentru note (Create, Read, Update, Delete)</a:t>
            </a:r>
          </a:p>
          <a:p>
            <a:pPr algn="l">
              <a:lnSpc>
                <a:spcPts val="3220"/>
              </a:lnSpc>
            </a:pPr>
            <a:r>
              <a:rPr lang="en-US" sz="2300" b="true">
                <a:solidFill>
                  <a:srgbClr val="000000"/>
                </a:solidFill>
                <a:latin typeface="K2D Bold"/>
                <a:ea typeface="K2D Bold"/>
                <a:cs typeface="K2D Bold"/>
                <a:sym typeface="K2D Bold"/>
              </a:rPr>
              <a:t> </a:t>
            </a:r>
            <a:r>
              <a:rPr lang="en-US" sz="2300" u="sng" b="true">
                <a:solidFill>
                  <a:srgbClr val="000000"/>
                </a:solidFill>
                <a:latin typeface="K2D Bold"/>
                <a:ea typeface="K2D Bold"/>
                <a:cs typeface="K2D Bold"/>
                <a:sym typeface="K2D Bold"/>
              </a:rPr>
              <a:t>4.Interfață pentru roluri diferite:</a:t>
            </a:r>
          </a:p>
          <a:p>
            <a:pPr algn="l" marL="453396" indent="-226698" lvl="1">
              <a:lnSpc>
                <a:spcPts val="2940"/>
              </a:lnSpc>
              <a:buFont typeface="Arial"/>
              <a:buChar char="•"/>
            </a:pPr>
            <a:r>
              <a:rPr lang="en-US" sz="2100">
                <a:solidFill>
                  <a:srgbClr val="000000"/>
                </a:solidFill>
                <a:latin typeface="K2D"/>
                <a:ea typeface="K2D"/>
                <a:cs typeface="K2D"/>
                <a:sym typeface="K2D"/>
              </a:rPr>
              <a:t>Interfață personalizată pentru studenți</a:t>
            </a:r>
          </a:p>
          <a:p>
            <a:pPr algn="l" marL="453396" indent="-226698" lvl="1">
              <a:lnSpc>
                <a:spcPts val="2940"/>
              </a:lnSpc>
              <a:buFont typeface="Arial"/>
              <a:buChar char="•"/>
            </a:pPr>
            <a:r>
              <a:rPr lang="en-US" sz="2100">
                <a:solidFill>
                  <a:srgbClr val="000000"/>
                </a:solidFill>
                <a:latin typeface="K2D"/>
                <a:ea typeface="K2D"/>
                <a:cs typeface="K2D"/>
                <a:sym typeface="K2D"/>
              </a:rPr>
              <a:t>Interfață completă de administrare pentru administratori</a:t>
            </a:r>
          </a:p>
          <a:p>
            <a:pPr algn="l">
              <a:lnSpc>
                <a:spcPts val="3080"/>
              </a:lnSpc>
            </a:pPr>
          </a:p>
        </p:txBody>
      </p:sp>
      <p:pic>
        <p:nvPicPr>
          <p:cNvPr name="Picture 11" id="11"/>
          <p:cNvPicPr>
            <a:picLocks noChangeAspect="true"/>
          </p:cNvPicPr>
          <p:nvPr/>
        </p:nvPicPr>
        <p:blipFill>
          <a:blip r:embed="rId4"/>
          <a:stretch>
            <a:fillRect/>
          </a:stretch>
        </p:blipFill>
        <p:spPr>
          <a:xfrm rot="0">
            <a:off x="9057931" y="2239618"/>
            <a:ext cx="8037552" cy="7532936"/>
          </a:xfrm>
          <a:prstGeom prst="rect">
            <a:avLst/>
          </a:prstGeom>
        </p:spPr>
      </p:pic>
      <p:sp>
        <p:nvSpPr>
          <p:cNvPr name="Freeform 12" id="12"/>
          <p:cNvSpPr/>
          <p:nvPr/>
        </p:nvSpPr>
        <p:spPr>
          <a:xfrm flipH="false" flipV="false" rot="-10800000">
            <a:off x="8244902" y="-390240"/>
            <a:ext cx="1798196" cy="1418940"/>
          </a:xfrm>
          <a:custGeom>
            <a:avLst/>
            <a:gdLst/>
            <a:ahLst/>
            <a:cxnLst/>
            <a:rect r="r" b="b" t="t" l="l"/>
            <a:pathLst>
              <a:path h="1418940" w="1798196">
                <a:moveTo>
                  <a:pt x="0" y="0"/>
                </a:moveTo>
                <a:lnTo>
                  <a:pt x="1798196" y="0"/>
                </a:lnTo>
                <a:lnTo>
                  <a:pt x="1798196" y="1418940"/>
                </a:lnTo>
                <a:lnTo>
                  <a:pt x="0" y="14189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true" rot="-10800000">
            <a:off x="8244902" y="9260684"/>
            <a:ext cx="1798196" cy="1418940"/>
          </a:xfrm>
          <a:custGeom>
            <a:avLst/>
            <a:gdLst/>
            <a:ahLst/>
            <a:cxnLst/>
            <a:rect r="r" b="b" t="t" l="l"/>
            <a:pathLst>
              <a:path h="1418940" w="1798196">
                <a:moveTo>
                  <a:pt x="0" y="1418940"/>
                </a:moveTo>
                <a:lnTo>
                  <a:pt x="1798196" y="1418940"/>
                </a:lnTo>
                <a:lnTo>
                  <a:pt x="1798196" y="0"/>
                </a:lnTo>
                <a:lnTo>
                  <a:pt x="0" y="0"/>
                </a:lnTo>
                <a:lnTo>
                  <a:pt x="0" y="141894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668539" y="567244"/>
            <a:ext cx="16950921" cy="9152512"/>
            <a:chOff x="0" y="0"/>
            <a:chExt cx="4464440" cy="2410538"/>
          </a:xfrm>
        </p:grpSpPr>
        <p:sp>
          <p:nvSpPr>
            <p:cNvPr name="Freeform 3" id="3"/>
            <p:cNvSpPr/>
            <p:nvPr/>
          </p:nvSpPr>
          <p:spPr>
            <a:xfrm flipH="false" flipV="false" rot="0">
              <a:off x="0" y="0"/>
              <a:ext cx="4464440" cy="2410538"/>
            </a:xfrm>
            <a:custGeom>
              <a:avLst/>
              <a:gdLst/>
              <a:ahLst/>
              <a:cxnLst/>
              <a:rect r="r" b="b" t="t" l="l"/>
              <a:pathLst>
                <a:path h="2410538" w="4464440">
                  <a:moveTo>
                    <a:pt x="0" y="0"/>
                  </a:moveTo>
                  <a:lnTo>
                    <a:pt x="4464440" y="0"/>
                  </a:lnTo>
                  <a:lnTo>
                    <a:pt x="4464440" y="2410538"/>
                  </a:lnTo>
                  <a:lnTo>
                    <a:pt x="0" y="2410538"/>
                  </a:lnTo>
                  <a:close/>
                </a:path>
              </a:pathLst>
            </a:custGeom>
            <a:solidFill>
              <a:srgbClr val="FCFFFA"/>
            </a:solidFill>
          </p:spPr>
        </p:sp>
        <p:sp>
          <p:nvSpPr>
            <p:cNvPr name="TextBox 4" id="4"/>
            <p:cNvSpPr txBox="true"/>
            <p:nvPr/>
          </p:nvSpPr>
          <p:spPr>
            <a:xfrm>
              <a:off x="0" y="-38100"/>
              <a:ext cx="4464440" cy="244863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5754494" y="7886952"/>
            <a:ext cx="2226070" cy="2149169"/>
          </a:xfrm>
          <a:custGeom>
            <a:avLst/>
            <a:gdLst/>
            <a:ahLst/>
            <a:cxnLst/>
            <a:rect r="r" b="b" t="t" l="l"/>
            <a:pathLst>
              <a:path h="2149169" w="2226070">
                <a:moveTo>
                  <a:pt x="0" y="0"/>
                </a:moveTo>
                <a:lnTo>
                  <a:pt x="2226070" y="0"/>
                </a:lnTo>
                <a:lnTo>
                  <a:pt x="2226070" y="2149170"/>
                </a:lnTo>
                <a:lnTo>
                  <a:pt x="0" y="21491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0">
            <a:off x="15754494" y="250878"/>
            <a:ext cx="2226070" cy="2149169"/>
          </a:xfrm>
          <a:custGeom>
            <a:avLst/>
            <a:gdLst/>
            <a:ahLst/>
            <a:cxnLst/>
            <a:rect r="r" b="b" t="t" l="l"/>
            <a:pathLst>
              <a:path h="2149169" w="2226070">
                <a:moveTo>
                  <a:pt x="0" y="2149170"/>
                </a:moveTo>
                <a:lnTo>
                  <a:pt x="2226070" y="2149170"/>
                </a:lnTo>
                <a:lnTo>
                  <a:pt x="2226070" y="0"/>
                </a:lnTo>
                <a:lnTo>
                  <a:pt x="0" y="0"/>
                </a:lnTo>
                <a:lnTo>
                  <a:pt x="0" y="21491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800000">
            <a:off x="307436" y="250878"/>
            <a:ext cx="2226070" cy="2149169"/>
          </a:xfrm>
          <a:custGeom>
            <a:avLst/>
            <a:gdLst/>
            <a:ahLst/>
            <a:cxnLst/>
            <a:rect r="r" b="b" t="t" l="l"/>
            <a:pathLst>
              <a:path h="2149169" w="2226070">
                <a:moveTo>
                  <a:pt x="0" y="0"/>
                </a:moveTo>
                <a:lnTo>
                  <a:pt x="2226070" y="0"/>
                </a:lnTo>
                <a:lnTo>
                  <a:pt x="2226070" y="2149170"/>
                </a:lnTo>
                <a:lnTo>
                  <a:pt x="0" y="21491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10800000">
            <a:off x="307436" y="7886952"/>
            <a:ext cx="2226070" cy="2149169"/>
          </a:xfrm>
          <a:custGeom>
            <a:avLst/>
            <a:gdLst/>
            <a:ahLst/>
            <a:cxnLst/>
            <a:rect r="r" b="b" t="t" l="l"/>
            <a:pathLst>
              <a:path h="2149169" w="2226070">
                <a:moveTo>
                  <a:pt x="0" y="2149170"/>
                </a:moveTo>
                <a:lnTo>
                  <a:pt x="2226070" y="2149170"/>
                </a:lnTo>
                <a:lnTo>
                  <a:pt x="2226070" y="0"/>
                </a:lnTo>
                <a:lnTo>
                  <a:pt x="0" y="0"/>
                </a:lnTo>
                <a:lnTo>
                  <a:pt x="0" y="21491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8244902" y="-390240"/>
            <a:ext cx="1798196" cy="1418940"/>
          </a:xfrm>
          <a:custGeom>
            <a:avLst/>
            <a:gdLst/>
            <a:ahLst/>
            <a:cxnLst/>
            <a:rect r="r" b="b" t="t" l="l"/>
            <a:pathLst>
              <a:path h="1418940" w="1798196">
                <a:moveTo>
                  <a:pt x="0" y="0"/>
                </a:moveTo>
                <a:lnTo>
                  <a:pt x="1798196" y="0"/>
                </a:lnTo>
                <a:lnTo>
                  <a:pt x="1798196" y="1418940"/>
                </a:lnTo>
                <a:lnTo>
                  <a:pt x="0" y="14189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true" rot="-10800000">
            <a:off x="8244902" y="9260684"/>
            <a:ext cx="1798196" cy="1418940"/>
          </a:xfrm>
          <a:custGeom>
            <a:avLst/>
            <a:gdLst/>
            <a:ahLst/>
            <a:cxnLst/>
            <a:rect r="r" b="b" t="t" l="l"/>
            <a:pathLst>
              <a:path h="1418940" w="1798196">
                <a:moveTo>
                  <a:pt x="0" y="1418940"/>
                </a:moveTo>
                <a:lnTo>
                  <a:pt x="1798196" y="1418940"/>
                </a:lnTo>
                <a:lnTo>
                  <a:pt x="1798196" y="0"/>
                </a:lnTo>
                <a:lnTo>
                  <a:pt x="0" y="0"/>
                </a:lnTo>
                <a:lnTo>
                  <a:pt x="0" y="141894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844811" y="2670252"/>
            <a:ext cx="3886976" cy="5126707"/>
          </a:xfrm>
          <a:custGeom>
            <a:avLst/>
            <a:gdLst/>
            <a:ahLst/>
            <a:cxnLst/>
            <a:rect r="r" b="b" t="t" l="l"/>
            <a:pathLst>
              <a:path h="5126707" w="3886976">
                <a:moveTo>
                  <a:pt x="0" y="0"/>
                </a:moveTo>
                <a:lnTo>
                  <a:pt x="3886976" y="0"/>
                </a:lnTo>
                <a:lnTo>
                  <a:pt x="3886976" y="5126707"/>
                </a:lnTo>
                <a:lnTo>
                  <a:pt x="0" y="51267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5033360" y="2670252"/>
            <a:ext cx="3886976" cy="5126707"/>
          </a:xfrm>
          <a:custGeom>
            <a:avLst/>
            <a:gdLst/>
            <a:ahLst/>
            <a:cxnLst/>
            <a:rect r="r" b="b" t="t" l="l"/>
            <a:pathLst>
              <a:path h="5126707" w="3886976">
                <a:moveTo>
                  <a:pt x="0" y="0"/>
                </a:moveTo>
                <a:lnTo>
                  <a:pt x="3886976" y="0"/>
                </a:lnTo>
                <a:lnTo>
                  <a:pt x="3886976" y="5126707"/>
                </a:lnTo>
                <a:lnTo>
                  <a:pt x="0" y="51267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9396586" y="2670252"/>
            <a:ext cx="3886976" cy="5126707"/>
          </a:xfrm>
          <a:custGeom>
            <a:avLst/>
            <a:gdLst/>
            <a:ahLst/>
            <a:cxnLst/>
            <a:rect r="r" b="b" t="t" l="l"/>
            <a:pathLst>
              <a:path h="5126707" w="3886976">
                <a:moveTo>
                  <a:pt x="0" y="0"/>
                </a:moveTo>
                <a:lnTo>
                  <a:pt x="3886976" y="0"/>
                </a:lnTo>
                <a:lnTo>
                  <a:pt x="3886976" y="5126707"/>
                </a:lnTo>
                <a:lnTo>
                  <a:pt x="0" y="51267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3588362" y="2670252"/>
            <a:ext cx="3886976" cy="5126707"/>
          </a:xfrm>
          <a:custGeom>
            <a:avLst/>
            <a:gdLst/>
            <a:ahLst/>
            <a:cxnLst/>
            <a:rect r="r" b="b" t="t" l="l"/>
            <a:pathLst>
              <a:path h="5126707" w="3886976">
                <a:moveTo>
                  <a:pt x="0" y="0"/>
                </a:moveTo>
                <a:lnTo>
                  <a:pt x="3886976" y="0"/>
                </a:lnTo>
                <a:lnTo>
                  <a:pt x="3886976" y="5126707"/>
                </a:lnTo>
                <a:lnTo>
                  <a:pt x="0" y="51267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5616366" y="1364361"/>
            <a:ext cx="7055269" cy="826485"/>
          </a:xfrm>
          <a:prstGeom prst="rect">
            <a:avLst/>
          </a:prstGeom>
        </p:spPr>
        <p:txBody>
          <a:bodyPr anchor="t" rtlCol="false" tIns="0" lIns="0" bIns="0" rIns="0">
            <a:spAutoFit/>
          </a:bodyPr>
          <a:lstStyle/>
          <a:p>
            <a:pPr algn="ctr">
              <a:lnSpc>
                <a:spcPts val="6064"/>
              </a:lnSpc>
            </a:pPr>
            <a:r>
              <a:rPr lang="en-US" sz="6664">
                <a:solidFill>
                  <a:srgbClr val="000000"/>
                </a:solidFill>
                <a:latin typeface="Bold Ink"/>
                <a:ea typeface="Bold Ink"/>
                <a:cs typeface="Bold Ink"/>
                <a:sym typeface="Bold Ink"/>
              </a:rPr>
              <a:t>CONTRIBUȚII</a:t>
            </a:r>
          </a:p>
        </p:txBody>
      </p:sp>
      <p:sp>
        <p:nvSpPr>
          <p:cNvPr name="TextBox 16" id="16"/>
          <p:cNvSpPr txBox="true"/>
          <p:nvPr/>
        </p:nvSpPr>
        <p:spPr>
          <a:xfrm rot="0">
            <a:off x="1912824" y="2996957"/>
            <a:ext cx="1750949" cy="1064260"/>
          </a:xfrm>
          <a:prstGeom prst="rect">
            <a:avLst/>
          </a:prstGeom>
        </p:spPr>
        <p:txBody>
          <a:bodyPr anchor="t" rtlCol="false" tIns="0" lIns="0" bIns="0" rIns="0">
            <a:spAutoFit/>
          </a:bodyPr>
          <a:lstStyle/>
          <a:p>
            <a:pPr algn="ctr">
              <a:lnSpc>
                <a:spcPts val="4340"/>
              </a:lnSpc>
              <a:spcBef>
                <a:spcPct val="0"/>
              </a:spcBef>
            </a:pPr>
            <a:r>
              <a:rPr lang="en-US" b="true" sz="3100">
                <a:solidFill>
                  <a:srgbClr val="FCFFFA"/>
                </a:solidFill>
                <a:latin typeface="Montserrat Bold"/>
                <a:ea typeface="Montserrat Bold"/>
                <a:cs typeface="Montserrat Bold"/>
                <a:sym typeface="Montserrat Bold"/>
              </a:rPr>
              <a:t>Taloș George</a:t>
            </a:r>
          </a:p>
        </p:txBody>
      </p:sp>
      <p:sp>
        <p:nvSpPr>
          <p:cNvPr name="TextBox 17" id="17"/>
          <p:cNvSpPr txBox="true"/>
          <p:nvPr/>
        </p:nvSpPr>
        <p:spPr>
          <a:xfrm rot="0">
            <a:off x="6047845" y="2996957"/>
            <a:ext cx="1858005" cy="1064260"/>
          </a:xfrm>
          <a:prstGeom prst="rect">
            <a:avLst/>
          </a:prstGeom>
        </p:spPr>
        <p:txBody>
          <a:bodyPr anchor="t" rtlCol="false" tIns="0" lIns="0" bIns="0" rIns="0">
            <a:spAutoFit/>
          </a:bodyPr>
          <a:lstStyle/>
          <a:p>
            <a:pPr algn="ctr">
              <a:lnSpc>
                <a:spcPts val="4340"/>
              </a:lnSpc>
              <a:spcBef>
                <a:spcPct val="0"/>
              </a:spcBef>
            </a:pPr>
            <a:r>
              <a:rPr lang="en-US" b="true" sz="3100">
                <a:solidFill>
                  <a:srgbClr val="FCFFFA"/>
                </a:solidFill>
                <a:latin typeface="Montserrat Bold"/>
                <a:ea typeface="Montserrat Bold"/>
                <a:cs typeface="Montserrat Bold"/>
                <a:sym typeface="Montserrat Bold"/>
              </a:rPr>
              <a:t>Șimonca Darius</a:t>
            </a:r>
          </a:p>
        </p:txBody>
      </p:sp>
      <p:sp>
        <p:nvSpPr>
          <p:cNvPr name="TextBox 18" id="18"/>
          <p:cNvSpPr txBox="true"/>
          <p:nvPr/>
        </p:nvSpPr>
        <p:spPr>
          <a:xfrm rot="0">
            <a:off x="10378721" y="2996957"/>
            <a:ext cx="1922707" cy="1064260"/>
          </a:xfrm>
          <a:prstGeom prst="rect">
            <a:avLst/>
          </a:prstGeom>
        </p:spPr>
        <p:txBody>
          <a:bodyPr anchor="t" rtlCol="false" tIns="0" lIns="0" bIns="0" rIns="0">
            <a:spAutoFit/>
          </a:bodyPr>
          <a:lstStyle/>
          <a:p>
            <a:pPr algn="ctr">
              <a:lnSpc>
                <a:spcPts val="4340"/>
              </a:lnSpc>
              <a:spcBef>
                <a:spcPct val="0"/>
              </a:spcBef>
            </a:pPr>
            <a:r>
              <a:rPr lang="en-US" b="true" sz="3100">
                <a:solidFill>
                  <a:srgbClr val="FCFFFA"/>
                </a:solidFill>
                <a:latin typeface="Montserrat Bold"/>
                <a:ea typeface="Montserrat Bold"/>
                <a:cs typeface="Montserrat Bold"/>
                <a:sym typeface="Montserrat Bold"/>
              </a:rPr>
              <a:t>Chiorean Raul</a:t>
            </a:r>
          </a:p>
        </p:txBody>
      </p:sp>
      <p:sp>
        <p:nvSpPr>
          <p:cNvPr name="TextBox 19" id="19"/>
          <p:cNvSpPr txBox="true"/>
          <p:nvPr/>
        </p:nvSpPr>
        <p:spPr>
          <a:xfrm rot="0">
            <a:off x="14752937" y="2996957"/>
            <a:ext cx="1557825" cy="1064260"/>
          </a:xfrm>
          <a:prstGeom prst="rect">
            <a:avLst/>
          </a:prstGeom>
        </p:spPr>
        <p:txBody>
          <a:bodyPr anchor="t" rtlCol="false" tIns="0" lIns="0" bIns="0" rIns="0">
            <a:spAutoFit/>
          </a:bodyPr>
          <a:lstStyle/>
          <a:p>
            <a:pPr algn="ctr">
              <a:lnSpc>
                <a:spcPts val="4340"/>
              </a:lnSpc>
              <a:spcBef>
                <a:spcPct val="0"/>
              </a:spcBef>
            </a:pPr>
            <a:r>
              <a:rPr lang="en-US" b="true" sz="3100">
                <a:solidFill>
                  <a:srgbClr val="FCFFFA"/>
                </a:solidFill>
                <a:latin typeface="Montserrat Bold"/>
                <a:ea typeface="Montserrat Bold"/>
                <a:cs typeface="Montserrat Bold"/>
                <a:sym typeface="Montserrat Bold"/>
              </a:rPr>
              <a:t>Molnar Patric</a:t>
            </a:r>
          </a:p>
        </p:txBody>
      </p:sp>
      <p:sp>
        <p:nvSpPr>
          <p:cNvPr name="TextBox 20" id="20"/>
          <p:cNvSpPr txBox="true"/>
          <p:nvPr/>
        </p:nvSpPr>
        <p:spPr>
          <a:xfrm rot="0">
            <a:off x="1028700" y="4680342"/>
            <a:ext cx="3377391" cy="2213609"/>
          </a:xfrm>
          <a:prstGeom prst="rect">
            <a:avLst/>
          </a:prstGeom>
        </p:spPr>
        <p:txBody>
          <a:bodyPr anchor="t" rtlCol="false" tIns="0" lIns="0" bIns="0" rIns="0">
            <a:spAutoFit/>
          </a:bodyPr>
          <a:lstStyle/>
          <a:p>
            <a:pPr algn="l" marL="453398" indent="-226699" lvl="1">
              <a:lnSpc>
                <a:spcPts val="2940"/>
              </a:lnSpc>
              <a:buFont typeface="Arial"/>
              <a:buChar char="•"/>
            </a:pPr>
            <a:r>
              <a:rPr lang="en-US" sz="2100">
                <a:solidFill>
                  <a:srgbClr val="FCFFFA"/>
                </a:solidFill>
                <a:latin typeface="Open Sans"/>
                <a:ea typeface="Open Sans"/>
                <a:cs typeface="Open Sans"/>
                <a:sym typeface="Open Sans"/>
              </a:rPr>
              <a:t>Landing Page front-end</a:t>
            </a:r>
          </a:p>
          <a:p>
            <a:pPr algn="l" marL="453398" indent="-226699" lvl="1">
              <a:lnSpc>
                <a:spcPts val="2940"/>
              </a:lnSpc>
              <a:buFont typeface="Arial"/>
              <a:buChar char="•"/>
            </a:pPr>
            <a:r>
              <a:rPr lang="en-US" sz="2100">
                <a:solidFill>
                  <a:srgbClr val="FCFFFA"/>
                </a:solidFill>
                <a:latin typeface="Open Sans"/>
                <a:ea typeface="Open Sans"/>
                <a:cs typeface="Open Sans"/>
                <a:sym typeface="Open Sans"/>
              </a:rPr>
              <a:t>Documente front-end și back-end</a:t>
            </a:r>
          </a:p>
          <a:p>
            <a:pPr algn="l" marL="453398" indent="-226699" lvl="1">
              <a:lnSpc>
                <a:spcPts val="2940"/>
              </a:lnSpc>
              <a:buFont typeface="Arial"/>
              <a:buChar char="•"/>
            </a:pPr>
            <a:r>
              <a:rPr lang="en-US" sz="2100">
                <a:solidFill>
                  <a:srgbClr val="FCFFFA"/>
                </a:solidFill>
                <a:latin typeface="Open Sans"/>
                <a:ea typeface="Open Sans"/>
                <a:cs typeface="Open Sans"/>
                <a:sym typeface="Open Sans"/>
              </a:rPr>
              <a:t>Note front-end</a:t>
            </a:r>
          </a:p>
          <a:p>
            <a:pPr algn="l" marL="453398" indent="-226699" lvl="1">
              <a:lnSpc>
                <a:spcPts val="2940"/>
              </a:lnSpc>
              <a:buFont typeface="Arial"/>
              <a:buChar char="•"/>
            </a:pPr>
            <a:r>
              <a:rPr lang="en-US" sz="2100">
                <a:solidFill>
                  <a:srgbClr val="FCFFFA"/>
                </a:solidFill>
                <a:latin typeface="Open Sans"/>
                <a:ea typeface="Open Sans"/>
                <a:cs typeface="Open Sans"/>
                <a:sym typeface="Open Sans"/>
              </a:rPr>
              <a:t>Pagina de admin back-end și front-end</a:t>
            </a:r>
          </a:p>
        </p:txBody>
      </p:sp>
      <p:sp>
        <p:nvSpPr>
          <p:cNvPr name="TextBox 21" id="21"/>
          <p:cNvSpPr txBox="true"/>
          <p:nvPr/>
        </p:nvSpPr>
        <p:spPr>
          <a:xfrm rot="0">
            <a:off x="5212463" y="4680342"/>
            <a:ext cx="3377752" cy="2213609"/>
          </a:xfrm>
          <a:prstGeom prst="rect">
            <a:avLst/>
          </a:prstGeom>
        </p:spPr>
        <p:txBody>
          <a:bodyPr anchor="t" rtlCol="false" tIns="0" lIns="0" bIns="0" rIns="0">
            <a:spAutoFit/>
          </a:bodyPr>
          <a:lstStyle/>
          <a:p>
            <a:pPr algn="l" marL="453398" indent="-226699" lvl="1">
              <a:lnSpc>
                <a:spcPts val="2940"/>
              </a:lnSpc>
              <a:buFont typeface="Arial"/>
              <a:buChar char="•"/>
            </a:pPr>
            <a:r>
              <a:rPr lang="en-US" sz="2100">
                <a:solidFill>
                  <a:srgbClr val="FCFFFA"/>
                </a:solidFill>
                <a:latin typeface="Open Sans"/>
                <a:ea typeface="Open Sans"/>
                <a:cs typeface="Open Sans"/>
                <a:sym typeface="Open Sans"/>
              </a:rPr>
              <a:t>Login feature front-end și back-end</a:t>
            </a:r>
          </a:p>
          <a:p>
            <a:pPr algn="l" marL="453398" indent="-226699" lvl="1">
              <a:lnSpc>
                <a:spcPts val="2940"/>
              </a:lnSpc>
              <a:buFont typeface="Arial"/>
              <a:buChar char="•"/>
            </a:pPr>
            <a:r>
              <a:rPr lang="en-US" sz="2100">
                <a:solidFill>
                  <a:srgbClr val="FCFFFA"/>
                </a:solidFill>
                <a:latin typeface="Open Sans"/>
                <a:ea typeface="Open Sans"/>
                <a:cs typeface="Open Sans"/>
                <a:sym typeface="Open Sans"/>
              </a:rPr>
              <a:t>Register front-end</a:t>
            </a:r>
          </a:p>
          <a:p>
            <a:pPr algn="l" marL="453398" indent="-226699" lvl="1">
              <a:lnSpc>
                <a:spcPts val="2940"/>
              </a:lnSpc>
              <a:buFont typeface="Arial"/>
              <a:buChar char="•"/>
            </a:pPr>
            <a:r>
              <a:rPr lang="en-US" sz="2100">
                <a:solidFill>
                  <a:srgbClr val="FCFFFA"/>
                </a:solidFill>
                <a:latin typeface="Open Sans"/>
                <a:ea typeface="Open Sans"/>
                <a:cs typeface="Open Sans"/>
                <a:sym typeface="Open Sans"/>
              </a:rPr>
              <a:t>Pagina de student front-end</a:t>
            </a:r>
          </a:p>
          <a:p>
            <a:pPr algn="l" marL="453398" indent="-226699" lvl="1">
              <a:lnSpc>
                <a:spcPts val="2940"/>
              </a:lnSpc>
              <a:buFont typeface="Arial"/>
              <a:buChar char="•"/>
            </a:pPr>
            <a:r>
              <a:rPr lang="en-US" sz="2100">
                <a:solidFill>
                  <a:srgbClr val="FCFFFA"/>
                </a:solidFill>
                <a:latin typeface="Open Sans"/>
                <a:ea typeface="Open Sans"/>
                <a:cs typeface="Open Sans"/>
                <a:sym typeface="Open Sans"/>
              </a:rPr>
              <a:t>Teste</a:t>
            </a:r>
          </a:p>
        </p:txBody>
      </p:sp>
      <p:sp>
        <p:nvSpPr>
          <p:cNvPr name="TextBox 22" id="22"/>
          <p:cNvSpPr txBox="true"/>
          <p:nvPr/>
        </p:nvSpPr>
        <p:spPr>
          <a:xfrm rot="0">
            <a:off x="9651198" y="4680342"/>
            <a:ext cx="3377752" cy="1099184"/>
          </a:xfrm>
          <a:prstGeom prst="rect">
            <a:avLst/>
          </a:prstGeom>
        </p:spPr>
        <p:txBody>
          <a:bodyPr anchor="t" rtlCol="false" tIns="0" lIns="0" bIns="0" rIns="0">
            <a:spAutoFit/>
          </a:bodyPr>
          <a:lstStyle/>
          <a:p>
            <a:pPr algn="l" marL="453398" indent="-226699" lvl="1">
              <a:lnSpc>
                <a:spcPts val="2940"/>
              </a:lnSpc>
              <a:buFont typeface="Arial"/>
              <a:buChar char="•"/>
            </a:pPr>
            <a:r>
              <a:rPr lang="en-US" sz="2100">
                <a:solidFill>
                  <a:srgbClr val="FCFFFA"/>
                </a:solidFill>
                <a:latin typeface="Open Sans"/>
                <a:ea typeface="Open Sans"/>
                <a:cs typeface="Open Sans"/>
                <a:sym typeface="Open Sans"/>
              </a:rPr>
              <a:t>Register back-end</a:t>
            </a:r>
          </a:p>
          <a:p>
            <a:pPr algn="l" marL="453398" indent="-226699" lvl="1">
              <a:lnSpc>
                <a:spcPts val="2940"/>
              </a:lnSpc>
              <a:buFont typeface="Arial"/>
              <a:buChar char="•"/>
            </a:pPr>
            <a:r>
              <a:rPr lang="en-US" sz="2100">
                <a:solidFill>
                  <a:srgbClr val="FCFFFA"/>
                </a:solidFill>
                <a:latin typeface="Open Sans"/>
                <a:ea typeface="Open Sans"/>
                <a:cs typeface="Open Sans"/>
                <a:sym typeface="Open Sans"/>
              </a:rPr>
              <a:t>Informații student back-end și front-end</a:t>
            </a:r>
          </a:p>
        </p:txBody>
      </p:sp>
      <p:sp>
        <p:nvSpPr>
          <p:cNvPr name="TextBox 23" id="23"/>
          <p:cNvSpPr txBox="true"/>
          <p:nvPr/>
        </p:nvSpPr>
        <p:spPr>
          <a:xfrm rot="0">
            <a:off x="13842974" y="4664964"/>
            <a:ext cx="3377752" cy="727709"/>
          </a:xfrm>
          <a:prstGeom prst="rect">
            <a:avLst/>
          </a:prstGeom>
        </p:spPr>
        <p:txBody>
          <a:bodyPr anchor="t" rtlCol="false" tIns="0" lIns="0" bIns="0" rIns="0">
            <a:spAutoFit/>
          </a:bodyPr>
          <a:lstStyle/>
          <a:p>
            <a:pPr algn="l" marL="453398" indent="-226699" lvl="1">
              <a:lnSpc>
                <a:spcPts val="2940"/>
              </a:lnSpc>
              <a:buFont typeface="Arial"/>
              <a:buChar char="•"/>
            </a:pPr>
            <a:r>
              <a:rPr lang="en-US" sz="2100">
                <a:solidFill>
                  <a:srgbClr val="FCFFFA"/>
                </a:solidFill>
                <a:latin typeface="Open Sans"/>
                <a:ea typeface="Open Sans"/>
                <a:cs typeface="Open Sans"/>
                <a:sym typeface="Open Sans"/>
              </a:rPr>
              <a:t>Note back-end</a:t>
            </a:r>
          </a:p>
          <a:p>
            <a:pPr algn="l" marL="453398" indent="-226699" lvl="1">
              <a:lnSpc>
                <a:spcPts val="2940"/>
              </a:lnSpc>
              <a:buFont typeface="Arial"/>
              <a:buChar char="•"/>
            </a:pPr>
            <a:r>
              <a:rPr lang="en-US" sz="2100">
                <a:solidFill>
                  <a:srgbClr val="FCFFFA"/>
                </a:solidFill>
                <a:latin typeface="Open Sans"/>
                <a:ea typeface="Open Sans"/>
                <a:cs typeface="Open Sans"/>
                <a:sym typeface="Open Sans"/>
              </a:rPr>
              <a:t>Teste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668539" y="567244"/>
            <a:ext cx="16950921" cy="9152512"/>
            <a:chOff x="0" y="0"/>
            <a:chExt cx="4464440" cy="2410538"/>
          </a:xfrm>
        </p:grpSpPr>
        <p:sp>
          <p:nvSpPr>
            <p:cNvPr name="Freeform 3" id="3"/>
            <p:cNvSpPr/>
            <p:nvPr/>
          </p:nvSpPr>
          <p:spPr>
            <a:xfrm flipH="false" flipV="false" rot="0">
              <a:off x="0" y="0"/>
              <a:ext cx="4464440" cy="2410538"/>
            </a:xfrm>
            <a:custGeom>
              <a:avLst/>
              <a:gdLst/>
              <a:ahLst/>
              <a:cxnLst/>
              <a:rect r="r" b="b" t="t" l="l"/>
              <a:pathLst>
                <a:path h="2410538" w="4464440">
                  <a:moveTo>
                    <a:pt x="0" y="0"/>
                  </a:moveTo>
                  <a:lnTo>
                    <a:pt x="4464440" y="0"/>
                  </a:lnTo>
                  <a:lnTo>
                    <a:pt x="4464440" y="2410538"/>
                  </a:lnTo>
                  <a:lnTo>
                    <a:pt x="0" y="2410538"/>
                  </a:lnTo>
                  <a:close/>
                </a:path>
              </a:pathLst>
            </a:custGeom>
            <a:solidFill>
              <a:srgbClr val="FCFFFA"/>
            </a:solidFill>
          </p:spPr>
        </p:sp>
        <p:sp>
          <p:nvSpPr>
            <p:cNvPr name="TextBox 4" id="4"/>
            <p:cNvSpPr txBox="true"/>
            <p:nvPr/>
          </p:nvSpPr>
          <p:spPr>
            <a:xfrm>
              <a:off x="0" y="-38100"/>
              <a:ext cx="4464440" cy="244863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5754494" y="7886952"/>
            <a:ext cx="2226070" cy="2149169"/>
          </a:xfrm>
          <a:custGeom>
            <a:avLst/>
            <a:gdLst/>
            <a:ahLst/>
            <a:cxnLst/>
            <a:rect r="r" b="b" t="t" l="l"/>
            <a:pathLst>
              <a:path h="2149169" w="2226070">
                <a:moveTo>
                  <a:pt x="0" y="0"/>
                </a:moveTo>
                <a:lnTo>
                  <a:pt x="2226070" y="0"/>
                </a:lnTo>
                <a:lnTo>
                  <a:pt x="2226070" y="2149170"/>
                </a:lnTo>
                <a:lnTo>
                  <a:pt x="0" y="21491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0">
            <a:off x="15754494" y="250878"/>
            <a:ext cx="2226070" cy="2149169"/>
          </a:xfrm>
          <a:custGeom>
            <a:avLst/>
            <a:gdLst/>
            <a:ahLst/>
            <a:cxnLst/>
            <a:rect r="r" b="b" t="t" l="l"/>
            <a:pathLst>
              <a:path h="2149169" w="2226070">
                <a:moveTo>
                  <a:pt x="0" y="2149170"/>
                </a:moveTo>
                <a:lnTo>
                  <a:pt x="2226070" y="2149170"/>
                </a:lnTo>
                <a:lnTo>
                  <a:pt x="2226070" y="0"/>
                </a:lnTo>
                <a:lnTo>
                  <a:pt x="0" y="0"/>
                </a:lnTo>
                <a:lnTo>
                  <a:pt x="0" y="21491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800000">
            <a:off x="307436" y="250878"/>
            <a:ext cx="2226070" cy="2149169"/>
          </a:xfrm>
          <a:custGeom>
            <a:avLst/>
            <a:gdLst/>
            <a:ahLst/>
            <a:cxnLst/>
            <a:rect r="r" b="b" t="t" l="l"/>
            <a:pathLst>
              <a:path h="2149169" w="2226070">
                <a:moveTo>
                  <a:pt x="0" y="0"/>
                </a:moveTo>
                <a:lnTo>
                  <a:pt x="2226070" y="0"/>
                </a:lnTo>
                <a:lnTo>
                  <a:pt x="2226070" y="2149170"/>
                </a:lnTo>
                <a:lnTo>
                  <a:pt x="0" y="21491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10800000">
            <a:off x="307436" y="7886952"/>
            <a:ext cx="2226070" cy="2149169"/>
          </a:xfrm>
          <a:custGeom>
            <a:avLst/>
            <a:gdLst/>
            <a:ahLst/>
            <a:cxnLst/>
            <a:rect r="r" b="b" t="t" l="l"/>
            <a:pathLst>
              <a:path h="2149169" w="2226070">
                <a:moveTo>
                  <a:pt x="0" y="2149170"/>
                </a:moveTo>
                <a:lnTo>
                  <a:pt x="2226070" y="2149170"/>
                </a:lnTo>
                <a:lnTo>
                  <a:pt x="2226070" y="0"/>
                </a:lnTo>
                <a:lnTo>
                  <a:pt x="0" y="0"/>
                </a:lnTo>
                <a:lnTo>
                  <a:pt x="0" y="214917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4673026" y="3417409"/>
            <a:ext cx="8941949" cy="3891158"/>
          </a:xfrm>
          <a:prstGeom prst="rect">
            <a:avLst/>
          </a:prstGeom>
        </p:spPr>
        <p:txBody>
          <a:bodyPr anchor="t" rtlCol="false" tIns="0" lIns="0" bIns="0" rIns="0">
            <a:spAutoFit/>
          </a:bodyPr>
          <a:lstStyle/>
          <a:p>
            <a:pPr algn="ctr">
              <a:lnSpc>
                <a:spcPts val="14713"/>
              </a:lnSpc>
            </a:pPr>
            <a:r>
              <a:rPr lang="en-US" sz="16169">
                <a:solidFill>
                  <a:srgbClr val="000000"/>
                </a:solidFill>
                <a:latin typeface="Bold Ink"/>
                <a:ea typeface="Bold Ink"/>
                <a:cs typeface="Bold Ink"/>
                <a:sym typeface="Bold Ink"/>
              </a:rPr>
              <a:t>Thank</a:t>
            </a:r>
          </a:p>
          <a:p>
            <a:pPr algn="ctr">
              <a:lnSpc>
                <a:spcPts val="14713"/>
              </a:lnSpc>
            </a:pPr>
            <a:r>
              <a:rPr lang="en-US" sz="16169">
                <a:solidFill>
                  <a:srgbClr val="FF3131"/>
                </a:solidFill>
                <a:latin typeface="Bold Ink"/>
                <a:ea typeface="Bold Ink"/>
                <a:cs typeface="Bold Ink"/>
                <a:sym typeface="Bold Ink"/>
              </a:rPr>
              <a:t>You</a:t>
            </a:r>
          </a:p>
        </p:txBody>
      </p:sp>
      <p:sp>
        <p:nvSpPr>
          <p:cNvPr name="Freeform 10" id="10"/>
          <p:cNvSpPr/>
          <p:nvPr/>
        </p:nvSpPr>
        <p:spPr>
          <a:xfrm flipH="false" flipV="false" rot="-10800000">
            <a:off x="8244902" y="-390240"/>
            <a:ext cx="1798196" cy="1418940"/>
          </a:xfrm>
          <a:custGeom>
            <a:avLst/>
            <a:gdLst/>
            <a:ahLst/>
            <a:cxnLst/>
            <a:rect r="r" b="b" t="t" l="l"/>
            <a:pathLst>
              <a:path h="1418940" w="1798196">
                <a:moveTo>
                  <a:pt x="0" y="0"/>
                </a:moveTo>
                <a:lnTo>
                  <a:pt x="1798196" y="0"/>
                </a:lnTo>
                <a:lnTo>
                  <a:pt x="1798196" y="1418940"/>
                </a:lnTo>
                <a:lnTo>
                  <a:pt x="0" y="14189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true" rot="-10800000">
            <a:off x="8244902" y="9260684"/>
            <a:ext cx="1798196" cy="1418940"/>
          </a:xfrm>
          <a:custGeom>
            <a:avLst/>
            <a:gdLst/>
            <a:ahLst/>
            <a:cxnLst/>
            <a:rect r="r" b="b" t="t" l="l"/>
            <a:pathLst>
              <a:path h="1418940" w="1798196">
                <a:moveTo>
                  <a:pt x="0" y="1418940"/>
                </a:moveTo>
                <a:lnTo>
                  <a:pt x="1798196" y="1418940"/>
                </a:lnTo>
                <a:lnTo>
                  <a:pt x="1798196" y="0"/>
                </a:lnTo>
                <a:lnTo>
                  <a:pt x="0" y="0"/>
                </a:lnTo>
                <a:lnTo>
                  <a:pt x="0" y="141894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DAGpFt2TyY4</dc:identifier>
  <dcterms:modified xsi:type="dcterms:W3CDTF">2011-08-01T06:04:30Z</dcterms:modified>
  <cp:revision>1</cp:revision>
  <dc:title>Green Simple Group Project Presentation</dc:title>
</cp:coreProperties>
</file>