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138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761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6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96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8320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38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476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047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00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7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4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8A849D-C5A1-463D-BC62-638BE98A3837}" type="datetimeFigureOut">
              <a:rPr lang="ro-RO" smtClean="0"/>
              <a:t>31.05.2025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34BE66-7377-4644-BFF9-F3DCE7987E7A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1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4D3145-06DA-AA33-2E31-F61AA704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79" y="593387"/>
            <a:ext cx="9387840" cy="1780162"/>
          </a:xfrm>
        </p:spPr>
        <p:txBody>
          <a:bodyPr>
            <a:normAutofit/>
          </a:bodyPr>
          <a:lstStyle/>
          <a:p>
            <a:r>
              <a:rPr lang="ro-RO" sz="3000" b="1" dirty="0">
                <a:effectLst/>
                <a:latin typeface="Amasis MT Pro Medium" panose="02040604050005020304" pitchFamily="18" charset="-18"/>
                <a:ea typeface="ADLaM Display" panose="02010000000000000000" pitchFamily="2" charset="0"/>
                <a:cs typeface="ADLaM Display" panose="02010000000000000000" pitchFamily="2" charset="0"/>
              </a:rPr>
              <a:t>REGLAREA DEBITULUI ŞI A TEMPERATURII UNUI MATERIAL GRANULAR</a:t>
            </a:r>
            <a:endParaRPr lang="ro-RO" sz="3000" b="1" dirty="0">
              <a:latin typeface="Amasis MT Pro Medium" panose="02040604050005020304" pitchFamily="18" charset="-18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C13E61B-BC85-370B-7D87-405A7F41E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4896273"/>
            <a:ext cx="6831673" cy="1086237"/>
          </a:xfrm>
        </p:spPr>
        <p:txBody>
          <a:bodyPr>
            <a:normAutofit/>
          </a:bodyPr>
          <a:lstStyle/>
          <a:p>
            <a:r>
              <a:rPr lang="ro-RO" sz="36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2024-2025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41089EC-0F5A-1773-7207-B338307EFF32}"/>
              </a:ext>
            </a:extLst>
          </p:cNvPr>
          <p:cNvSpPr txBox="1"/>
          <p:nvPr/>
        </p:nvSpPr>
        <p:spPr>
          <a:xfrm>
            <a:off x="8044773" y="3911388"/>
            <a:ext cx="25097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000" dirty="0">
                <a:effectLst/>
                <a:latin typeface="Amasis MT Pro Medium" panose="02040604050005020304" pitchFamily="18" charset="-18"/>
              </a:rPr>
              <a:t>Șimonca Darius</a:t>
            </a:r>
          </a:p>
          <a:p>
            <a:pPr algn="r"/>
            <a:r>
              <a:rPr lang="ro-RO" sz="2000" dirty="0">
                <a:effectLst/>
                <a:latin typeface="Amasis MT Pro Medium" panose="02040604050005020304" pitchFamily="18" charset="-18"/>
              </a:rPr>
              <a:t>Grupa 30133/2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483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D3387-2C75-0C4F-2B64-11A131395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1EEC91-1C69-B733-EA21-8F4E569A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42" y="481520"/>
            <a:ext cx="8500353" cy="588523"/>
          </a:xfrm>
        </p:spPr>
        <p:txBody>
          <a:bodyPr>
            <a:noAutofit/>
          </a:bodyPr>
          <a:lstStyle/>
          <a:p>
            <a:r>
              <a:rPr lang="ro-RO" sz="2400" b="1" dirty="0">
                <a:latin typeface="Berlin Sans FB Demi" panose="020E0802020502020306" pitchFamily="34" charset="0"/>
              </a:rPr>
              <a:t>2.5 DETERMINAREA PARAMETRILOR UNUI REGULATOR PID</a:t>
            </a:r>
            <a:endParaRPr lang="ro-RO" sz="2400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334580DF-1FE6-25A5-2DC1-0FE08973F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4115" y="1539401"/>
                <a:ext cx="2512370" cy="2441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≤7,5 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[%]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334580DF-1FE6-25A5-2DC1-0FE08973F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15" y="1539401"/>
                <a:ext cx="2512370" cy="2441645"/>
              </a:xfrm>
              <a:prstGeom prst="rect">
                <a:avLst/>
              </a:prstGeom>
              <a:blipFill>
                <a:blip r:embed="rId2"/>
                <a:stretch>
                  <a:fillRect t="-2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205B28D9-AF9E-20D9-EED0-BC018A5FA40A}"/>
              </a:ext>
            </a:extLst>
          </p:cNvPr>
          <p:cNvSpPr txBox="1"/>
          <p:nvPr/>
        </p:nvSpPr>
        <p:spPr>
          <a:xfrm>
            <a:off x="1699400" y="4159049"/>
            <a:ext cx="185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PID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C16D69C0-2696-F1CD-8862-C864D035D8D1}"/>
                  </a:ext>
                </a:extLst>
              </p:cNvPr>
              <p:cNvSpPr txBox="1"/>
              <p:nvPr/>
            </p:nvSpPr>
            <p:spPr>
              <a:xfrm>
                <a:off x="692512" y="4646846"/>
                <a:ext cx="5484552" cy="554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ro-RO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ro-RO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num>
                      <m:den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ro-RO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ro-RO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den>
                    </m:f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num>
                      <m:den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ro-RO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den>
                    </m:f>
                    <m:r>
                      <a:rPr lang="ro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o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ro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ro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𝟑𝟓𝟏𝟓</m:t>
                    </m:r>
                    <m:f>
                      <m:fPr>
                        <m:ctrlP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𝟏𝟒𝟖𝟔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𝟎𝟔𝟏𝟗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ro-RO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𝟏𝟒𝟏𝟔</m:t>
                        </m:r>
                        <m:r>
                          <a:rPr lang="ro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𝟐𝟗𝟓𝟏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ro-RO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C16D69C0-2696-F1CD-8862-C864D035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2" y="4646846"/>
                <a:ext cx="5484552" cy="55451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A72FAAB5-AFB4-D110-EF2A-7CD3B49BB9C3}"/>
                  </a:ext>
                </a:extLst>
              </p:cNvPr>
              <p:cNvSpPr txBox="1"/>
              <p:nvPr/>
            </p:nvSpPr>
            <p:spPr>
              <a:xfrm>
                <a:off x="1304115" y="5471180"/>
                <a:ext cx="2431307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21,31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(0.1486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A72FAAB5-AFB4-D110-EF2A-7CD3B49B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15" y="5471180"/>
                <a:ext cx="2431307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tăText 11">
            <a:extLst>
              <a:ext uri="{FF2B5EF4-FFF2-40B4-BE49-F238E27FC236}">
                <a16:creationId xmlns:a16="http://schemas.microsoft.com/office/drawing/2014/main" id="{31DA1E71-7A98-C2AB-3105-74CE2A97A0F4}"/>
              </a:ext>
            </a:extLst>
          </p:cNvPr>
          <p:cNvSpPr txBox="1"/>
          <p:nvPr/>
        </p:nvSpPr>
        <p:spPr>
          <a:xfrm>
            <a:off x="4888151" y="1245952"/>
            <a:ext cx="69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ăspunsurile sistemului în buclă închisă la intrare treaptă respectiv rampă unitară :</a:t>
            </a:r>
            <a:endParaRPr lang="ro-RO" sz="1600" dirty="0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6DB5E4C0-2356-B01F-CCD7-C19C6C4C7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9718" y="1616689"/>
            <a:ext cx="4029796" cy="3022347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11CC3C2A-66BC-7494-BBD5-25890F5D8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270" y="1616689"/>
            <a:ext cx="4040209" cy="3030156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C7A306EA-6ACE-2C01-DC72-FB29C79B81FF}"/>
              </a:ext>
            </a:extLst>
          </p:cNvPr>
          <p:cNvSpPr txBox="1"/>
          <p:nvPr/>
        </p:nvSpPr>
        <p:spPr>
          <a:xfrm>
            <a:off x="4022459" y="5185682"/>
            <a:ext cx="7670187" cy="157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>
                <a:latin typeface="Amasis MT Pro Medium" panose="02040604050005020304" pitchFamily="18" charset="-18"/>
              </a:rPr>
              <a:t>Concluzie:</a:t>
            </a:r>
          </a:p>
          <a:p>
            <a:pPr algn="just">
              <a:lnSpc>
                <a:spcPct val="150000"/>
              </a:lnSpc>
            </a:pP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 răspunsurile sistemului în buclă închisa la o intrare de tip treaptă unitară , respectiv rampă , observăm ca regulatorul proiectat respectă performanțele impuse ,dar nu cu exactitate, cu mici erori datorită aproximărilor făcute.</a:t>
            </a:r>
          </a:p>
        </p:txBody>
      </p:sp>
    </p:spTree>
    <p:extLst>
      <p:ext uri="{BB962C8B-B14F-4D97-AF65-F5344CB8AC3E}">
        <p14:creationId xmlns:p14="http://schemas.microsoft.com/office/powerpoint/2010/main" val="25973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F410-EAAA-AD16-9E1D-0D74F1555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B32D6B-D5B8-21C2-9FC4-E7927F51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60" y="316149"/>
            <a:ext cx="11173840" cy="1485900"/>
          </a:xfrm>
        </p:spPr>
        <p:txBody>
          <a:bodyPr>
            <a:normAutofit fontScale="90000"/>
          </a:bodyPr>
          <a:lstStyle/>
          <a:p>
            <a:r>
              <a:rPr lang="ro-RO" sz="2700" b="1" dirty="0">
                <a:latin typeface="Berlin Sans FB Demi" panose="020E0802020502020306" pitchFamily="34" charset="0"/>
              </a:rPr>
              <a:t>3.</a:t>
            </a:r>
            <a:r>
              <a:rPr lang="ro-RO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 CALCULUL REGULATOARELOR PRIN METODE FRECVENŢIALE CU ASIGURAREA UNEI MARGINI DE FAZĂ IMPUSE</a:t>
            </a:r>
            <a:br>
              <a:rPr lang="ro-RO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br>
              <a:rPr lang="ro-RO" sz="27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r>
              <a:rPr lang="ro-RO" sz="2700" b="1" dirty="0">
                <a:latin typeface="Berlin Sans FB Demi" panose="020E0802020502020306" pitchFamily="34" charset="0"/>
                <a:ea typeface="Times New Roman" panose="02020603050405020304" pitchFamily="18" charset="0"/>
              </a:rPr>
              <a:t>3</a:t>
            </a:r>
            <a:r>
              <a:rPr lang="ro-RO" sz="27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.2. CALCULUL PARAMETRILOR UNUI REGULATOR PI 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4BCF2F94-6FB1-1319-F662-6DC397F1F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160" y="2134151"/>
                <a:ext cx="2436934" cy="1690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=45 − </m:t>
                      </m:r>
                      <m:sSup>
                        <m:sSupPr>
                          <m:ctrlPr>
                            <a:rPr lang="ro-R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4BCF2F94-6FB1-1319-F662-6DC397F1F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60" y="2134151"/>
                <a:ext cx="2436934" cy="1690181"/>
              </a:xfrm>
              <a:prstGeom prst="rect">
                <a:avLst/>
              </a:prstGeom>
              <a:blipFill>
                <a:blip r:embed="rId2"/>
                <a:stretch>
                  <a:fillRect l="-500" t="-2888" r="-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97C30DAD-52AE-1085-6707-65C815F976FD}"/>
                  </a:ext>
                </a:extLst>
              </p:cNvPr>
              <p:cNvSpPr txBox="1"/>
              <p:nvPr/>
            </p:nvSpPr>
            <p:spPr>
              <a:xfrm>
                <a:off x="1018160" y="4453045"/>
                <a:ext cx="2746444" cy="55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𝟖𝟐𝟗𝟖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𝟖𝟎𝟔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ro-RO" sz="1600" b="1" dirty="0"/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97C30DAD-52AE-1085-6707-65C815F97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60" y="4453045"/>
                <a:ext cx="2746444" cy="555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806B14D6-28FA-46D9-333C-7864CB067FB3}"/>
                  </a:ext>
                </a:extLst>
              </p:cNvPr>
              <p:cNvSpPr txBox="1"/>
              <p:nvPr/>
            </p:nvSpPr>
            <p:spPr>
              <a:xfrm>
                <a:off x="852789" y="5858796"/>
                <a:ext cx="4706395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0" i="1"/>
                            <m:t>1.3723</m:t>
                          </m:r>
                          <m:r>
                            <a:rPr lang="ro-RO" sz="1600" b="0" i="1"/>
                            <m:t>𝑒</m:t>
                          </m:r>
                          <m:r>
                            <a:rPr lang="ro-RO" sz="1600" b="0" i="1"/>
                            <m:t>−05</m:t>
                          </m:r>
                        </m:num>
                        <m:den>
                          <m:r>
                            <a:rPr lang="ro-RO" sz="1600" b="0" i="1"/>
                            <m:t>(</m:t>
                          </m:r>
                          <m:r>
                            <a:rPr lang="ro-RO" sz="1600" b="0" i="1"/>
                            <m:t>𝑠</m:t>
                          </m:r>
                          <m:r>
                            <a:rPr lang="ro-RO" sz="1600" b="0" i="1"/>
                            <m:t>+0.25) (</m:t>
                          </m:r>
                          <m:r>
                            <a:rPr lang="ro-RO" sz="1600" b="0" i="1"/>
                            <m:t>𝑠</m:t>
                          </m:r>
                          <m:r>
                            <a:rPr lang="ro-RO" sz="1600" b="0" i="1"/>
                            <m:t>+0.0625) (</m:t>
                          </m:r>
                          <m:r>
                            <a:rPr lang="ro-RO" sz="1600" b="0" i="1"/>
                            <m:t>𝑠</m:t>
                          </m:r>
                          <m:r>
                            <a:rPr lang="ro-RO" sz="1600" b="0" i="1"/>
                            <m:t>+0.001217)</m:t>
                          </m:r>
                        </m:den>
                      </m:f>
                      <m:sSup>
                        <m:sSupPr>
                          <m:ctrlPr>
                            <a:rPr lang="ro-RO" sz="1600" i="1"/>
                          </m:ctrlPr>
                        </m:sSupPr>
                        <m:e>
                          <m:r>
                            <a:rPr lang="ro-RO" sz="1600" b="0" i="1"/>
                            <m:t>𝑒</m:t>
                          </m:r>
                        </m:e>
                        <m:sup>
                          <m:r>
                            <a:rPr lang="ro-RO" sz="1600" b="0" i="1"/>
                            <m:t>−123</m:t>
                          </m:r>
                          <m:r>
                            <a:rPr lang="ro-RO" sz="1600" b="0" i="1"/>
                            <m:t>𝑠</m:t>
                          </m:r>
                        </m:sup>
                      </m:sSup>
                    </m:oMath>
                  </m:oMathPara>
                </a14:m>
                <a:endParaRPr lang="ro-RO" sz="1600" dirty="0"/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806B14D6-28FA-46D9-333C-7864CB06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89" y="5858796"/>
                <a:ext cx="4706395" cy="6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B8533E5B-31BA-08F0-4417-9B9BB86895B0}"/>
              </a:ext>
            </a:extLst>
          </p:cNvPr>
          <p:cNvSpPr txBox="1"/>
          <p:nvPr/>
        </p:nvSpPr>
        <p:spPr>
          <a:xfrm>
            <a:off x="1362605" y="4129879"/>
            <a:ext cx="174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</a:t>
            </a:r>
            <a:r>
              <a:rPr lang="en-US" sz="1800" dirty="0">
                <a:latin typeface="Amasis MT Pro Medium" panose="02040604050005020304" pitchFamily="18" charset="-18"/>
              </a:rPr>
              <a:t>I</a:t>
            </a:r>
            <a:endParaRPr lang="ro-RO" sz="1800" dirty="0">
              <a:latin typeface="Amasis MT Pro Medium" panose="02040604050005020304" pitchFamily="18" charset="-18"/>
            </a:endParaRPr>
          </a:p>
          <a:p>
            <a:endParaRPr lang="ro-RO" dirty="0"/>
          </a:p>
        </p:txBody>
      </p:sp>
      <p:pic>
        <p:nvPicPr>
          <p:cNvPr id="4" name="Imagine 3" descr="O imagine care conține text, linie, diagramă, Font&#10;&#10;Conținutul generat de inteligența artificială poate fi incorect.">
            <a:extLst>
              <a:ext uri="{FF2B5EF4-FFF2-40B4-BE49-F238E27FC236}">
                <a16:creationId xmlns:a16="http://schemas.microsoft.com/office/drawing/2014/main" id="{CE3ED991-1D3D-8815-4F24-523B27751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4305"/>
            <a:ext cx="5742562" cy="4312651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0538349D-6EBF-2923-9D0D-AB6BD3DDC9B3}"/>
              </a:ext>
            </a:extLst>
          </p:cNvPr>
          <p:cNvSpPr txBox="1"/>
          <p:nvPr/>
        </p:nvSpPr>
        <p:spPr>
          <a:xfrm>
            <a:off x="6467444" y="1943900"/>
            <a:ext cx="470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de fază a părții directe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23667-FDA8-14BA-1D7B-FC05D637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7164FC-471B-BE2D-9C24-D40A7CEB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302" y="284383"/>
            <a:ext cx="7824283" cy="555024"/>
          </a:xfrm>
        </p:spPr>
        <p:txBody>
          <a:bodyPr>
            <a:normAutofit fontScale="90000"/>
          </a:bodyPr>
          <a:lstStyle/>
          <a:p>
            <a:r>
              <a:rPr lang="ro-RO" sz="2700" b="1" dirty="0">
                <a:latin typeface="Berlin Sans FB Demi" panose="020E0802020502020306" pitchFamily="34" charset="0"/>
                <a:ea typeface="Times New Roman" panose="02020603050405020304" pitchFamily="18" charset="0"/>
              </a:rPr>
              <a:t>3</a:t>
            </a:r>
            <a:r>
              <a:rPr lang="ro-RO" sz="27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.3. CALCULUL PARAMETRILOR UNUI REGULATOR PD 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B5FD3F38-1139-E9F9-35E4-E8795E7E05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8721" y="1706821"/>
                <a:ext cx="2436934" cy="1690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=50 − </m:t>
                      </m:r>
                      <m:sSup>
                        <m:sSupPr>
                          <m:ctrlPr>
                            <a:rPr lang="ro-R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B5FD3F38-1139-E9F9-35E4-E8795E7E0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21" y="1706821"/>
                <a:ext cx="2436934" cy="1690181"/>
              </a:xfrm>
              <a:prstGeom prst="rect">
                <a:avLst/>
              </a:prstGeom>
              <a:blipFill>
                <a:blip r:embed="rId2"/>
                <a:stretch>
                  <a:fillRect l="-500" t="-3249" r="-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54991528-DC9A-34BD-86F7-CDF0C6D4DBBE}"/>
                  </a:ext>
                </a:extLst>
              </p:cNvPr>
              <p:cNvSpPr txBox="1"/>
              <p:nvPr/>
            </p:nvSpPr>
            <p:spPr>
              <a:xfrm>
                <a:off x="1172914" y="4355118"/>
                <a:ext cx="302854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o-R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ro-R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ro-R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𝟐𝟖𝟔</m:t>
                      </m:r>
                      <m:f>
                        <m:fPr>
                          <m:ctrlPr>
                            <a:rPr lang="ro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𝟎𝟎𝟑𝟕𝟒𝟏</m:t>
                          </m:r>
                        </m:num>
                        <m:den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𝟎𝟑𝟏𝟏𝟖</m:t>
                          </m:r>
                        </m:den>
                      </m:f>
                    </m:oMath>
                  </m:oMathPara>
                </a14:m>
                <a:endParaRPr lang="ro-RO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54991528-DC9A-34BD-86F7-CDF0C6D4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14" y="4355118"/>
                <a:ext cx="3028546" cy="577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613F6576-C486-B485-E9BF-77B3AD96D84C}"/>
                  </a:ext>
                </a:extLst>
              </p:cNvPr>
              <p:cNvSpPr txBox="1"/>
              <p:nvPr/>
            </p:nvSpPr>
            <p:spPr>
              <a:xfrm>
                <a:off x="877109" y="5810158"/>
                <a:ext cx="4706395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0" i="1"/>
                            <m:t>1.3723</m:t>
                          </m:r>
                          <m:r>
                            <a:rPr lang="ro-RO" sz="1600" b="0" i="1"/>
                            <m:t>𝑒</m:t>
                          </m:r>
                          <m:r>
                            <a:rPr lang="ro-RO" sz="1600" b="0" i="1"/>
                            <m:t>−05</m:t>
                          </m:r>
                        </m:num>
                        <m:den>
                          <m:r>
                            <a:rPr lang="ro-RO" sz="1600" b="0" i="1"/>
                            <m:t>(</m:t>
                          </m:r>
                          <m:r>
                            <a:rPr lang="ro-RO" sz="1600" b="0" i="1"/>
                            <m:t>𝑠</m:t>
                          </m:r>
                          <m:r>
                            <a:rPr lang="ro-RO" sz="1600" b="0" i="1"/>
                            <m:t>+0.25) (</m:t>
                          </m:r>
                          <m:r>
                            <a:rPr lang="ro-RO" sz="1600" b="0" i="1"/>
                            <m:t>𝑠</m:t>
                          </m:r>
                          <m:r>
                            <a:rPr lang="ro-RO" sz="1600" b="0" i="1"/>
                            <m:t>+0.0625) (</m:t>
                          </m:r>
                          <m:r>
                            <a:rPr lang="ro-RO" sz="1600" b="0" i="1"/>
                            <m:t>𝑠</m:t>
                          </m:r>
                          <m:r>
                            <a:rPr lang="ro-RO" sz="1600" b="0" i="1"/>
                            <m:t>+0.001217)</m:t>
                          </m:r>
                        </m:den>
                      </m:f>
                      <m:sSup>
                        <m:sSupPr>
                          <m:ctrlPr>
                            <a:rPr lang="ro-RO" sz="1600" i="1"/>
                          </m:ctrlPr>
                        </m:sSupPr>
                        <m:e>
                          <m:r>
                            <a:rPr lang="ro-RO" sz="1600" b="0" i="1"/>
                            <m:t>𝑒</m:t>
                          </m:r>
                        </m:e>
                        <m:sup>
                          <m:r>
                            <a:rPr lang="ro-RO" sz="1600" b="0" i="1"/>
                            <m:t>−123</m:t>
                          </m:r>
                          <m:r>
                            <a:rPr lang="ro-RO" sz="1600" b="0" i="1"/>
                            <m:t>𝑠</m:t>
                          </m:r>
                        </m:sup>
                      </m:sSup>
                    </m:oMath>
                  </m:oMathPara>
                </a14:m>
                <a:endParaRPr lang="ro-RO" sz="1600" dirty="0"/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613F6576-C486-B485-E9BF-77B3AD96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09" y="5810158"/>
                <a:ext cx="4706395" cy="6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2972CFB1-0CD7-7668-2E73-DE4C4A604303}"/>
              </a:ext>
            </a:extLst>
          </p:cNvPr>
          <p:cNvSpPr txBox="1"/>
          <p:nvPr/>
        </p:nvSpPr>
        <p:spPr>
          <a:xfrm>
            <a:off x="1807913" y="3940391"/>
            <a:ext cx="175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</a:t>
            </a:r>
            <a:r>
              <a:rPr lang="ro-RO" dirty="0">
                <a:latin typeface="Amasis MT Pro Medium" panose="02040604050005020304" pitchFamily="18" charset="-18"/>
              </a:rPr>
              <a:t>D</a:t>
            </a:r>
            <a:endParaRPr lang="ro-RO" sz="1800" dirty="0">
              <a:latin typeface="Amasis MT Pro Medium" panose="02040604050005020304" pitchFamily="18" charset="-18"/>
            </a:endParaRPr>
          </a:p>
          <a:p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328BADF-6AF1-A859-9472-EA37EB3AE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06864"/>
            <a:ext cx="5966298" cy="4605221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CDBB7142-3E4E-8D10-600A-488DC853C788}"/>
              </a:ext>
            </a:extLst>
          </p:cNvPr>
          <p:cNvSpPr txBox="1"/>
          <p:nvPr/>
        </p:nvSpPr>
        <p:spPr>
          <a:xfrm>
            <a:off x="6467443" y="1706821"/>
            <a:ext cx="470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de fază a părții directe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0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B7AF-9AFD-424D-3B9E-04F304BFD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9CC038-E158-6C52-58B2-092CAAFC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302" y="284383"/>
            <a:ext cx="7824283" cy="555024"/>
          </a:xfrm>
        </p:spPr>
        <p:txBody>
          <a:bodyPr>
            <a:normAutofit fontScale="90000"/>
          </a:bodyPr>
          <a:lstStyle/>
          <a:p>
            <a:r>
              <a:rPr lang="ro-RO" sz="2700" b="1" dirty="0">
                <a:latin typeface="Berlin Sans FB Demi" panose="020E0802020502020306" pitchFamily="34" charset="0"/>
                <a:ea typeface="Times New Roman" panose="02020603050405020304" pitchFamily="18" charset="0"/>
              </a:rPr>
              <a:t>3</a:t>
            </a:r>
            <a:r>
              <a:rPr lang="ro-RO" sz="27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.4. CALCULUL PARAMETRILOR UNUI REGULATOR PID 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1C3D31FC-2F59-3369-533A-070C41B33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6193" y="1706821"/>
                <a:ext cx="2436934" cy="1690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=55 − </m:t>
                      </m:r>
                      <m:sSup>
                        <m:sSupPr>
                          <m:ctrlPr>
                            <a:rPr lang="ro-R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1C3D31FC-2F59-3369-533A-070C41B33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193" y="1706821"/>
                <a:ext cx="2436934" cy="1690181"/>
              </a:xfrm>
              <a:prstGeom prst="rect">
                <a:avLst/>
              </a:prstGeom>
              <a:blipFill>
                <a:blip r:embed="rId2"/>
                <a:stretch>
                  <a:fillRect l="-500" t="-3249" r="-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593AC237-3300-D59B-4A9C-4617B9FE21CA}"/>
                  </a:ext>
                </a:extLst>
              </p:cNvPr>
              <p:cNvSpPr txBox="1"/>
              <p:nvPr/>
            </p:nvSpPr>
            <p:spPr>
              <a:xfrm>
                <a:off x="1189938" y="4441986"/>
                <a:ext cx="3889444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o-RO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  <m:r>
                        <a:rPr lang="ro-RO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ro-RO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𝟖𝟖𝟑</m:t>
                      </m:r>
                      <m:f>
                        <m:fPr>
                          <m:ctrlPr>
                            <a:rPr lang="ro-R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𝟎𝟎𝟑𝟒𝟑𝟖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(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𝟎𝟎𝟏𝟒𝟑𝟐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𝟎𝟐𝟖𝟔𝟓</m:t>
                          </m:r>
                          <m:r>
                            <a:rPr lang="ro-RO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o-RO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593AC237-3300-D59B-4A9C-4617B9FE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38" y="4441986"/>
                <a:ext cx="3889444" cy="540917"/>
              </a:xfrm>
              <a:prstGeom prst="rect">
                <a:avLst/>
              </a:prstGeom>
              <a:blipFill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31B36EEA-3C6F-624A-3B26-7733374E64DC}"/>
                  </a:ext>
                </a:extLst>
              </p:cNvPr>
              <p:cNvSpPr txBox="1"/>
              <p:nvPr/>
            </p:nvSpPr>
            <p:spPr>
              <a:xfrm>
                <a:off x="877109" y="5810158"/>
                <a:ext cx="4706395" cy="53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400" b="0" i="1"/>
                            <m:t>1.3723</m:t>
                          </m:r>
                          <m:r>
                            <a:rPr lang="ro-RO" sz="1400" b="0" i="1"/>
                            <m:t>𝑒</m:t>
                          </m:r>
                          <m:r>
                            <a:rPr lang="ro-RO" sz="1400" b="0" i="1"/>
                            <m:t>−05</m:t>
                          </m:r>
                        </m:num>
                        <m:den>
                          <m:r>
                            <a:rPr lang="ro-RO" sz="1400" b="0" i="1"/>
                            <m:t>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+0.25) 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+0.0625) 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+0.001217)</m:t>
                          </m:r>
                        </m:den>
                      </m:f>
                      <m:sSup>
                        <m:sSupPr>
                          <m:ctrlPr>
                            <a:rPr lang="ro-RO" sz="1400" i="1"/>
                          </m:ctrlPr>
                        </m:sSupPr>
                        <m:e>
                          <m:r>
                            <a:rPr lang="ro-RO" sz="1400" b="0" i="1"/>
                            <m:t>𝑒</m:t>
                          </m:r>
                        </m:e>
                        <m:sup>
                          <m:r>
                            <a:rPr lang="ro-RO" sz="1400" b="0" i="1"/>
                            <m:t>−123</m:t>
                          </m:r>
                          <m:r>
                            <a:rPr lang="ro-RO" sz="1400" b="0" i="1"/>
                            <m:t>𝑠</m:t>
                          </m:r>
                        </m:sup>
                      </m:sSup>
                    </m:oMath>
                  </m:oMathPara>
                </a14:m>
                <a:endParaRPr lang="ro-RO" sz="1400" dirty="0"/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31B36EEA-3C6F-624A-3B26-7733374E6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09" y="5810158"/>
                <a:ext cx="4706395" cy="539635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F1D0A436-EDC8-2754-1F22-1199924931C4}"/>
              </a:ext>
            </a:extLst>
          </p:cNvPr>
          <p:cNvSpPr txBox="1"/>
          <p:nvPr/>
        </p:nvSpPr>
        <p:spPr>
          <a:xfrm>
            <a:off x="2255385" y="3941250"/>
            <a:ext cx="175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</a:t>
            </a:r>
            <a:r>
              <a:rPr lang="ro-RO" dirty="0">
                <a:latin typeface="Amasis MT Pro Medium" panose="02040604050005020304" pitchFamily="18" charset="-18"/>
              </a:rPr>
              <a:t>D</a:t>
            </a:r>
            <a:endParaRPr lang="ro-RO" sz="1800" dirty="0">
              <a:latin typeface="Amasis MT Pro Medium" panose="02040604050005020304" pitchFamily="18" charset="-18"/>
            </a:endParaRPr>
          </a:p>
          <a:p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013C1A8-10EB-4B77-D17D-B6240B5E5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6858" y="1184776"/>
            <a:ext cx="4703558" cy="3527668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7129DC77-4A3D-935E-4564-A116EA475C94}"/>
              </a:ext>
            </a:extLst>
          </p:cNvPr>
          <p:cNvSpPr txBox="1"/>
          <p:nvPr/>
        </p:nvSpPr>
        <p:spPr>
          <a:xfrm>
            <a:off x="6842379" y="833629"/>
            <a:ext cx="447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de fază a părții directe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071ED104-9FB4-10C6-B7A6-0A4A54F01D07}"/>
                  </a:ext>
                </a:extLst>
              </p:cNvPr>
              <p:cNvSpPr txBox="1"/>
              <p:nvPr/>
            </p:nvSpPr>
            <p:spPr>
              <a:xfrm>
                <a:off x="5583504" y="4725037"/>
                <a:ext cx="6196519" cy="2340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Concluzie :</a:t>
                </a:r>
              </a:p>
              <a:p>
                <a:pPr>
                  <a:lnSpc>
                    <a:spcPct val="150000"/>
                  </a:lnSpc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Din rezultatele de mai sus tragem concluzia că regulatoarele PI , respectiv PD sunt calculate corect , respectând marginea de fază impusă. Despre regulatorul PID observăm faptul că acesta nu respectă marginea de fază impusă , deoarece raportul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ro-RO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nu aparține intervalului (1.5-2.5) ceea ce face ca metoda de calcul a acestui regulator să nu fie valabilă.</a:t>
                </a:r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asetăText 2">
                <a:extLst>
                  <a:ext uri="{FF2B5EF4-FFF2-40B4-BE49-F238E27FC236}">
                    <a16:creationId xmlns:a16="http://schemas.microsoft.com/office/drawing/2014/main" id="{071ED104-9FB4-10C6-B7A6-0A4A54F0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04" y="4725037"/>
                <a:ext cx="6196519" cy="2340641"/>
              </a:xfrm>
              <a:prstGeom prst="rect">
                <a:avLst/>
              </a:prstGeom>
              <a:blipFill>
                <a:blip r:embed="rId6"/>
                <a:stretch>
                  <a:fillRect l="-591" t="-7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48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AA416-F3F6-2D3E-E117-9737717C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8B5D96-5707-5D75-0E28-C4F548A4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247" y="346930"/>
            <a:ext cx="8456580" cy="933932"/>
          </a:xfrm>
        </p:spPr>
        <p:txBody>
          <a:bodyPr>
            <a:normAutofit fontScale="90000"/>
          </a:bodyPr>
          <a:lstStyle/>
          <a:p>
            <a:r>
              <a:rPr lang="ro-RO" sz="2700" b="1" dirty="0">
                <a:latin typeface="Berlin Sans FB Demi" panose="020E0802020502020306" pitchFamily="34" charset="0"/>
              </a:rPr>
              <a:t>4</a:t>
            </a:r>
            <a:r>
              <a:rPr lang="ro-RO" sz="2400" b="1" dirty="0">
                <a:latin typeface="Berlin Sans FB Demi" panose="020E0802020502020306" pitchFamily="34" charset="0"/>
              </a:rPr>
              <a:t>.</a:t>
            </a:r>
            <a:r>
              <a:rPr lang="ro-RO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 CALCULUL REGULATOARELOR PRIN METODE DE CVASIOPTIM</a:t>
            </a:r>
            <a:br>
              <a:rPr lang="ro-RO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br>
              <a:rPr lang="ro-RO" sz="2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r>
              <a:rPr lang="ro-RO" sz="27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4.1. </a:t>
            </a:r>
            <a:r>
              <a:rPr lang="ro-RO" sz="2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CALCULUL REGULATOARELOR PRIN METODA “MODULULUI”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71125F6B-3BC6-D472-D0A9-382EA5FADC08}"/>
                  </a:ext>
                </a:extLst>
              </p:cNvPr>
              <p:cNvSpPr txBox="1"/>
              <p:nvPr/>
            </p:nvSpPr>
            <p:spPr>
              <a:xfrm>
                <a:off x="687571" y="2445789"/>
                <a:ext cx="3855246" cy="56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𝟑𝟐𝟓𝟐𝟏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𝟐𝟏𝟓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(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𝟎𝟒𝟗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ro-RO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71125F6B-3BC6-D472-D0A9-382EA5F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1" y="2445789"/>
                <a:ext cx="3855246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68876275-E267-62B4-C706-42DB7B9EBCE8}"/>
                  </a:ext>
                </a:extLst>
              </p:cNvPr>
              <p:cNvSpPr txBox="1"/>
              <p:nvPr/>
            </p:nvSpPr>
            <p:spPr>
              <a:xfrm>
                <a:off x="5342181" y="2389811"/>
                <a:ext cx="2778712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ro-R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𝟏𝟓𝟑𝟕𝟒</m:t>
                          </m:r>
                        </m:num>
                        <m:den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𝟎𝟒𝟗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o-RO" sz="1600" b="1" dirty="0"/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68876275-E267-62B4-C706-42DB7B9EB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181" y="2389811"/>
                <a:ext cx="2778712" cy="60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7612F513-2DA6-2BA6-57E1-561AD2ABE16C}"/>
              </a:ext>
            </a:extLst>
          </p:cNvPr>
          <p:cNvSpPr txBox="1"/>
          <p:nvPr/>
        </p:nvSpPr>
        <p:spPr>
          <a:xfrm>
            <a:off x="1606911" y="1967221"/>
            <a:ext cx="19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PID</a:t>
            </a:r>
          </a:p>
          <a:p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D7FA248E-F3B3-5D47-5609-AEF8C0A2101B}"/>
              </a:ext>
            </a:extLst>
          </p:cNvPr>
          <p:cNvSpPr txBox="1"/>
          <p:nvPr/>
        </p:nvSpPr>
        <p:spPr>
          <a:xfrm>
            <a:off x="9290066" y="1949994"/>
            <a:ext cx="166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PI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tăText 13">
                <a:extLst>
                  <a:ext uri="{FF2B5EF4-FFF2-40B4-BE49-F238E27FC236}">
                    <a16:creationId xmlns:a16="http://schemas.microsoft.com/office/drawing/2014/main" id="{80C1AEA9-1145-2D27-8F20-CDBFD8782D58}"/>
                  </a:ext>
                </a:extLst>
              </p:cNvPr>
              <p:cNvSpPr txBox="1"/>
              <p:nvPr/>
            </p:nvSpPr>
            <p:spPr>
              <a:xfrm>
                <a:off x="8929026" y="2417255"/>
                <a:ext cx="2391839" cy="57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𝟔𝟖𝟖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𝟒𝟔𝟐</m:t>
                          </m:r>
                        </m:num>
                        <m:den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ro-RO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tăText 13">
                <a:extLst>
                  <a:ext uri="{FF2B5EF4-FFF2-40B4-BE49-F238E27FC236}">
                    <a16:creationId xmlns:a16="http://schemas.microsoft.com/office/drawing/2014/main" id="{80C1AEA9-1145-2D27-8F20-CDBFD8782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026" y="2417255"/>
                <a:ext cx="2391839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tăText 14">
            <a:extLst>
              <a:ext uri="{FF2B5EF4-FFF2-40B4-BE49-F238E27FC236}">
                <a16:creationId xmlns:a16="http://schemas.microsoft.com/office/drawing/2014/main" id="{65A0D359-9BB5-3B6B-32C7-870AD3FA6DB7}"/>
              </a:ext>
            </a:extLst>
          </p:cNvPr>
          <p:cNvSpPr txBox="1"/>
          <p:nvPr/>
        </p:nvSpPr>
        <p:spPr>
          <a:xfrm>
            <a:off x="6181522" y="1949995"/>
            <a:ext cx="110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Procesul</a:t>
            </a:r>
          </a:p>
          <a:p>
            <a:endParaRPr lang="ro-RO" dirty="0"/>
          </a:p>
        </p:txBody>
      </p:sp>
      <p:pic>
        <p:nvPicPr>
          <p:cNvPr id="17" name="Imagine 16" descr="O imagine care conține text, linie, diagramă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BD851B81-B2DF-6E4A-D3F2-2AFC00DE5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2" y="3162568"/>
            <a:ext cx="4828289" cy="3621216"/>
          </a:xfrm>
          <a:prstGeom prst="rect">
            <a:avLst/>
          </a:prstGeom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6CBCCF78-B62D-21FF-F248-A86867E6D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667" y="3162568"/>
            <a:ext cx="4828288" cy="36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B4A14-2292-8D73-88A8-3A7D6AE65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4CB9FF-4C6C-2E71-37E5-265B05E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719" y="273838"/>
            <a:ext cx="9343120" cy="555024"/>
          </a:xfrm>
        </p:spPr>
        <p:txBody>
          <a:bodyPr>
            <a:normAutofit fontScale="90000"/>
          </a:bodyPr>
          <a:lstStyle/>
          <a:p>
            <a:r>
              <a:rPr lang="ro-RO" sz="3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4.</a:t>
            </a:r>
            <a:r>
              <a:rPr lang="en-US" sz="3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2</a:t>
            </a:r>
            <a:r>
              <a:rPr lang="ro-RO" sz="3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. </a:t>
            </a:r>
            <a:r>
              <a:rPr lang="ro-RO" sz="2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CALCULUL REGULATOARELOR PRIN METODA “</a:t>
            </a:r>
            <a:r>
              <a:rPr lang="en-US" sz="2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SIMETRIEI</a:t>
            </a:r>
            <a:r>
              <a:rPr lang="ro-RO" sz="2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”</a:t>
            </a:r>
            <a:b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6DB24B81-D215-7678-510E-0A0E4C2D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241" y="1535538"/>
                <a:ext cx="4949759" cy="2166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60000"/>
                  </a:lnSpc>
                  <a:buFont typeface="Franklin Gothic Book" panose="020B0503020102020204" pitchFamily="34" charset="0"/>
                  <a:buNone/>
                </a:pPr>
                <a:r>
                  <a:rPr lang="ro-RO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Performantele sistemului închis la o treapta unitara , in cazul metodei simetriei sunt: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=11.1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=0.111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=43%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6DB24B81-D215-7678-510E-0A0E4C2D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41" y="1535538"/>
                <a:ext cx="4949759" cy="2166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001BB71F-84EE-1C12-34F7-3CEA63FFB035}"/>
                  </a:ext>
                </a:extLst>
              </p:cNvPr>
              <p:cNvSpPr txBox="1"/>
              <p:nvPr/>
            </p:nvSpPr>
            <p:spPr>
              <a:xfrm>
                <a:off x="1868163" y="5194682"/>
                <a:ext cx="3505912" cy="592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𝟔𝟖𝟖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o-RO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ro-RO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𝟔𝟗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𝟔𝟓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𝟔𝟏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𝟓𝟓</m:t>
                          </m:r>
                        </m:num>
                        <m:den>
                          <m:sSup>
                            <m:sSupPr>
                              <m:ctrlPr>
                                <a:rPr lang="ro-RO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ro-RO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o-RO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001BB71F-84EE-1C12-34F7-3CEA63FF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3" y="5194682"/>
                <a:ext cx="3505912" cy="592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6380DB57-33DF-8EBA-42E7-DE721EA8D928}"/>
              </a:ext>
            </a:extLst>
          </p:cNvPr>
          <p:cNvSpPr txBox="1"/>
          <p:nvPr/>
        </p:nvSpPr>
        <p:spPr>
          <a:xfrm>
            <a:off x="2924876" y="4676131"/>
            <a:ext cx="1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</a:t>
            </a:r>
          </a:p>
          <a:p>
            <a:endParaRPr lang="ro-RO" dirty="0"/>
          </a:p>
        </p:txBody>
      </p:sp>
      <p:pic>
        <p:nvPicPr>
          <p:cNvPr id="9" name="Imagine 8" descr="O imagine care conține text, linie, captură de ecran, diagramă&#10;&#10;Conținutul generat de inteligența artificială poate fi incorect.">
            <a:extLst>
              <a:ext uri="{FF2B5EF4-FFF2-40B4-BE49-F238E27FC236}">
                <a16:creationId xmlns:a16="http://schemas.microsoft.com/office/drawing/2014/main" id="{B5473FCD-F54A-0BD5-1DD9-D9190DC5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20" y="828862"/>
            <a:ext cx="5073144" cy="3081657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258683F2-5969-FA0C-171D-B2FEC7AD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321" y="3910519"/>
            <a:ext cx="5073144" cy="28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6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1">
            <a:extLst>
              <a:ext uri="{FF2B5EF4-FFF2-40B4-BE49-F238E27FC236}">
                <a16:creationId xmlns:a16="http://schemas.microsoft.com/office/drawing/2014/main" id="{ABE5F4F4-42E9-16CA-D797-C7A1464C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251" y="273837"/>
            <a:ext cx="9930021" cy="134095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5. </a:t>
            </a:r>
            <a:r>
              <a:rPr lang="ro-RO" sz="2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CALCULUL REGULATOARELOR </a:t>
            </a:r>
            <a:r>
              <a:rPr lang="en-US" sz="2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IN CAZUL REGLARII IN CASCADA</a:t>
            </a:r>
            <a:br>
              <a:rPr lang="en-US" sz="2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br>
              <a:rPr lang="ro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5.2. CALCULUL REGULATOARELOR SISTEMULUI DE REGLARE A DEBITULUI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7C5F2ABD-181F-3BE0-F9B3-7DC1CBBAE59D}"/>
                  </a:ext>
                </a:extLst>
              </p:cNvPr>
              <p:cNvSpPr txBox="1"/>
              <p:nvPr/>
            </p:nvSpPr>
            <p:spPr>
              <a:xfrm>
                <a:off x="1188695" y="3738508"/>
                <a:ext cx="3957239" cy="11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Bucla</a:t>
                </a:r>
                <a:r>
                  <a:rPr lang="en-US" b="1" dirty="0"/>
                  <a:t> </a:t>
                </a:r>
                <a:r>
                  <a:rPr lang="en-US" b="1" dirty="0" err="1"/>
                  <a:t>interioara</a:t>
                </a:r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l-GR" sz="1600" b="1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/>
                            <m:t>𝟎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𝟑𝟐𝟓𝟐𝟏</m:t>
                          </m:r>
                          <m:r>
                            <a:rPr lang="ro-RO" sz="1600" b="1" i="1"/>
                            <m:t> (</m:t>
                          </m:r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+</m:t>
                          </m:r>
                          <m:r>
                            <a:rPr lang="ro-RO" sz="1600" b="1" i="1"/>
                            <m:t>𝟕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𝟐𝟏𝟓</m:t>
                          </m:r>
                          <m:r>
                            <a:rPr lang="ro-RO" sz="1600" b="1" i="1"/>
                            <m:t>) (</m:t>
                          </m:r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+</m:t>
                          </m:r>
                          <m:r>
                            <a:rPr lang="ro-RO" sz="1600" b="1" i="1"/>
                            <m:t>𝟏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𝟎𝟒𝟗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ro-RO" sz="1600" b="1" dirty="0"/>
              </a:p>
            </p:txBody>
          </p:sp>
        </mc:Choice>
        <mc:Fallback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7C5F2ABD-181F-3BE0-F9B3-7DC1CBBA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95" y="3738508"/>
                <a:ext cx="3957239" cy="1115370"/>
              </a:xfrm>
              <a:prstGeom prst="rect">
                <a:avLst/>
              </a:prstGeom>
              <a:blipFill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39BDCC15-4A50-EEF4-93E0-166E0120E8E0}"/>
                  </a:ext>
                </a:extLst>
              </p:cNvPr>
              <p:cNvSpPr txBox="1"/>
              <p:nvPr/>
            </p:nvSpPr>
            <p:spPr>
              <a:xfrm>
                <a:off x="7812269" y="3738508"/>
                <a:ext cx="3957239" cy="1130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Bucla </a:t>
                </a:r>
                <a:r>
                  <a:rPr lang="en-US" b="1" dirty="0" err="1"/>
                  <a:t>exterioara</a:t>
                </a:r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𝑹𝑸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𝟒𝟔𝟐𝟏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𝟑𝟏𝟖𝟔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ro-RO" sz="1600" b="1" dirty="0"/>
              </a:p>
            </p:txBody>
          </p:sp>
        </mc:Choice>
        <mc:Fallback>
          <p:sp>
            <p:nvSpPr>
              <p:cNvPr id="10" name="CasetăText 9">
                <a:extLst>
                  <a:ext uri="{FF2B5EF4-FFF2-40B4-BE49-F238E27FC236}">
                    <a16:creationId xmlns:a16="http://schemas.microsoft.com/office/drawing/2014/main" id="{39BDCC15-4A50-EEF4-93E0-166E0120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69" y="3738508"/>
                <a:ext cx="3957239" cy="1130181"/>
              </a:xfrm>
              <a:prstGeom prst="rect">
                <a:avLst/>
              </a:prstGeom>
              <a:blipFill>
                <a:blip r:embed="rId3"/>
                <a:stretch>
                  <a:fillRect t="-268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Imagine 45">
            <a:extLst>
              <a:ext uri="{FF2B5EF4-FFF2-40B4-BE49-F238E27FC236}">
                <a16:creationId xmlns:a16="http://schemas.microsoft.com/office/drawing/2014/main" id="{E642DF89-2115-5817-7D73-1035032B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303" y="1447762"/>
            <a:ext cx="7003915" cy="2217908"/>
          </a:xfrm>
          <a:prstGeom prst="rect">
            <a:avLst/>
          </a:prstGeom>
        </p:spPr>
      </p:pic>
      <p:sp>
        <p:nvSpPr>
          <p:cNvPr id="48" name="CasetăText 47">
            <a:extLst>
              <a:ext uri="{FF2B5EF4-FFF2-40B4-BE49-F238E27FC236}">
                <a16:creationId xmlns:a16="http://schemas.microsoft.com/office/drawing/2014/main" id="{F488DAA7-4281-2CFF-5991-CD9E43EB7F9F}"/>
              </a:ext>
            </a:extLst>
          </p:cNvPr>
          <p:cNvSpPr txBox="1"/>
          <p:nvPr/>
        </p:nvSpPr>
        <p:spPr>
          <a:xfrm>
            <a:off x="2074573" y="5040906"/>
            <a:ext cx="8227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5.3. </a:t>
            </a:r>
            <a: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CALCULUL </a:t>
            </a:r>
            <a:r>
              <a:rPr lang="en-US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REGULATORULUI SISTEMULUI DE REGLARE A TEMPERATURII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tăText 48">
                <a:extLst>
                  <a:ext uri="{FF2B5EF4-FFF2-40B4-BE49-F238E27FC236}">
                    <a16:creationId xmlns:a16="http://schemas.microsoft.com/office/drawing/2014/main" id="{4FA596AC-7F62-B0C7-40FB-FA719602FAFD}"/>
                  </a:ext>
                </a:extLst>
              </p:cNvPr>
              <p:cNvSpPr txBox="1"/>
              <p:nvPr/>
            </p:nvSpPr>
            <p:spPr>
              <a:xfrm>
                <a:off x="3832695" y="6044448"/>
                <a:ext cx="4328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𝟑𝟐𝟓𝟕</m:t>
                      </m:r>
                    </m:oMath>
                  </m:oMathPara>
                </a14:m>
                <a:endParaRPr lang="ro-RO" b="1" dirty="0"/>
              </a:p>
            </p:txBody>
          </p:sp>
        </mc:Choice>
        <mc:Fallback>
          <p:sp>
            <p:nvSpPr>
              <p:cNvPr id="49" name="CasetăText 48">
                <a:extLst>
                  <a:ext uri="{FF2B5EF4-FFF2-40B4-BE49-F238E27FC236}">
                    <a16:creationId xmlns:a16="http://schemas.microsoft.com/office/drawing/2014/main" id="{4FA596AC-7F62-B0C7-40FB-FA719602F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95" y="6044448"/>
                <a:ext cx="432880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setăText 49">
            <a:extLst>
              <a:ext uri="{FF2B5EF4-FFF2-40B4-BE49-F238E27FC236}">
                <a16:creationId xmlns:a16="http://schemas.microsoft.com/office/drawing/2014/main" id="{CAE69B25-CDB7-2F6C-30E8-B5E40C3EF114}"/>
              </a:ext>
            </a:extLst>
          </p:cNvPr>
          <p:cNvSpPr txBox="1"/>
          <p:nvPr/>
        </p:nvSpPr>
        <p:spPr>
          <a:xfrm>
            <a:off x="5243205" y="5575114"/>
            <a:ext cx="150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Regulator P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69938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3EF66-3822-8BD2-DF31-C5D9C506E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1">
            <a:extLst>
              <a:ext uri="{FF2B5EF4-FFF2-40B4-BE49-F238E27FC236}">
                <a16:creationId xmlns:a16="http://schemas.microsoft.com/office/drawing/2014/main" id="{F5116852-B09F-CFF1-5E1D-647E3091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67" y="575395"/>
            <a:ext cx="9109656" cy="66974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6. CALCULUL UNUI REGULATOR CU PREDIC</a:t>
            </a:r>
            <a:r>
              <a:rPr lang="ro-RO" sz="3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T</a:t>
            </a:r>
            <a:r>
              <a:rPr lang="ro-RO" sz="3200" b="1" dirty="0">
                <a:latin typeface="Berlin Sans FB Demi" panose="020E0802020502020306" pitchFamily="34" charset="0"/>
                <a:ea typeface="Times New Roman" panose="02020603050405020304" pitchFamily="18" charset="0"/>
              </a:rPr>
              <a:t>IE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stituent conținut 2">
                <a:extLst>
                  <a:ext uri="{FF2B5EF4-FFF2-40B4-BE49-F238E27FC236}">
                    <a16:creationId xmlns:a16="http://schemas.microsoft.com/office/drawing/2014/main" id="{A2BBB27B-C323-050E-3234-960C4512E7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6464" y="2388896"/>
                <a:ext cx="2436934" cy="1690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2" name="Substituent conținut 2">
                <a:extLst>
                  <a:ext uri="{FF2B5EF4-FFF2-40B4-BE49-F238E27FC236}">
                    <a16:creationId xmlns:a16="http://schemas.microsoft.com/office/drawing/2014/main" id="{A2BBB27B-C323-050E-3234-960C4512E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64" y="2388896"/>
                <a:ext cx="2436934" cy="1690181"/>
              </a:xfrm>
              <a:prstGeom prst="rect">
                <a:avLst/>
              </a:prstGeom>
              <a:blipFill>
                <a:blip r:embed="rId2"/>
                <a:stretch>
                  <a:fillRect l="-752" t="-3249" r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tăText 3">
            <a:extLst>
              <a:ext uri="{FF2B5EF4-FFF2-40B4-BE49-F238E27FC236}">
                <a16:creationId xmlns:a16="http://schemas.microsoft.com/office/drawing/2014/main" id="{3DB9677A-8112-26A2-36C7-652F9968CDBC}"/>
              </a:ext>
            </a:extLst>
          </p:cNvPr>
          <p:cNvSpPr txBox="1"/>
          <p:nvPr/>
        </p:nvSpPr>
        <p:spPr>
          <a:xfrm>
            <a:off x="8329347" y="5222834"/>
            <a:ext cx="166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PI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55456A8E-FB3F-78CC-710C-AAD165CDA7DF}"/>
                  </a:ext>
                </a:extLst>
              </p:cNvPr>
              <p:cNvSpPr txBox="1"/>
              <p:nvPr/>
            </p:nvSpPr>
            <p:spPr>
              <a:xfrm>
                <a:off x="7378427" y="5869165"/>
                <a:ext cx="3506823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1" i="1"/>
                            <m:t>𝟎</m:t>
                          </m:r>
                          <m:r>
                            <a:rPr lang="ro-RO" b="1" i="1"/>
                            <m:t>.</m:t>
                          </m:r>
                          <m:r>
                            <a:rPr lang="ro-RO" b="1" i="1"/>
                            <m:t>𝟎𝟎𝟏𝟎𝟗𝟒𝟏</m:t>
                          </m:r>
                          <m:r>
                            <a:rPr lang="ro-RO" b="1" i="1"/>
                            <m:t> (</m:t>
                          </m:r>
                          <m:r>
                            <a:rPr lang="ro-RO" b="1" i="1"/>
                            <m:t>𝒔</m:t>
                          </m:r>
                          <m:r>
                            <a:rPr lang="ro-RO" b="1" i="1"/>
                            <m:t>+</m:t>
                          </m:r>
                          <m:r>
                            <a:rPr lang="ro-RO" b="1" i="1"/>
                            <m:t>𝟎</m:t>
                          </m:r>
                          <m:r>
                            <a:rPr lang="ro-RO" b="1" i="1"/>
                            <m:t>.</m:t>
                          </m:r>
                          <m:r>
                            <a:rPr lang="ro-RO" b="1" i="1"/>
                            <m:t>𝟎𝟐𝟖𝟕𝟓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ro-RO" b="1" dirty="0"/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55456A8E-FB3F-78CC-710C-AAD165CD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27" y="5869165"/>
                <a:ext cx="3506823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F84891F9-14DE-5C53-F1DC-C5D4523FAFB1}"/>
              </a:ext>
            </a:extLst>
          </p:cNvPr>
          <p:cNvSpPr txBox="1"/>
          <p:nvPr/>
        </p:nvSpPr>
        <p:spPr>
          <a:xfrm>
            <a:off x="2373469" y="5222834"/>
            <a:ext cx="267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</a:t>
            </a:r>
            <a:r>
              <a:rPr lang="en-US" sz="1800" dirty="0">
                <a:latin typeface="Amasis MT Pro Medium" panose="02040604050005020304" pitchFamily="18" charset="-18"/>
              </a:rPr>
              <a:t>cu </a:t>
            </a:r>
            <a:r>
              <a:rPr lang="en-US" sz="1800" dirty="0" err="1">
                <a:latin typeface="Amasis MT Pro Medium" panose="02040604050005020304" pitchFamily="18" charset="-18"/>
              </a:rPr>
              <a:t>predic</a:t>
            </a:r>
            <a:r>
              <a:rPr lang="ro-RO" sz="1800" dirty="0">
                <a:latin typeface="Amasis MT Pro Medium" panose="02040604050005020304" pitchFamily="18" charset="-18"/>
              </a:rPr>
              <a:t>ț</a:t>
            </a:r>
            <a:r>
              <a:rPr lang="en-US" sz="1800" dirty="0" err="1">
                <a:latin typeface="Amasis MT Pro Medium" panose="02040604050005020304" pitchFamily="18" charset="-18"/>
              </a:rPr>
              <a:t>ie</a:t>
            </a:r>
            <a:endParaRPr lang="ro-RO" sz="1800" dirty="0">
              <a:latin typeface="Amasis MT Pro Medium" panose="02040604050005020304" pitchFamily="18" charset="-18"/>
            </a:endParaRP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E4D2F8ED-0A49-31DA-7CA2-7139A87D0479}"/>
                  </a:ext>
                </a:extLst>
              </p:cNvPr>
              <p:cNvSpPr txBox="1"/>
              <p:nvPr/>
            </p:nvSpPr>
            <p:spPr>
              <a:xfrm>
                <a:off x="663912" y="5911228"/>
                <a:ext cx="6094378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/>
                            <m:t>𝟕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𝟓𝟗𝟐𝟏</m:t>
                          </m:r>
                          <m:r>
                            <a:rPr lang="ro-RO" sz="1600" b="1" i="1"/>
                            <m:t>𝒆</m:t>
                          </m:r>
                          <m:r>
                            <a:rPr lang="ro-RO" sz="1600" b="1" i="1"/>
                            <m:t>−</m:t>
                          </m:r>
                          <m:r>
                            <a:rPr lang="ro-RO" sz="1600" b="1" i="1"/>
                            <m:t>𝟎𝟔</m:t>
                          </m:r>
                          <m:r>
                            <a:rPr lang="ro-RO" sz="1600" b="1" i="1"/>
                            <m:t> (</m:t>
                          </m:r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+</m:t>
                          </m:r>
                          <m:r>
                            <a:rPr lang="ro-RO" sz="1600" b="1" i="1"/>
                            <m:t>𝟓𝟎</m:t>
                          </m:r>
                          <m:r>
                            <a:rPr lang="ro-RO" sz="1600" b="1" i="1"/>
                            <m:t>) (</m:t>
                          </m:r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+</m:t>
                          </m:r>
                          <m:r>
                            <a:rPr lang="ro-RO" sz="1600" b="1" i="1"/>
                            <m:t>𝟎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𝟐𝟎𝟎𝟒</m:t>
                          </m:r>
                          <m:r>
                            <a:rPr lang="ro-RO" sz="1600" b="1" i="1"/>
                            <m:t>) (</m:t>
                          </m:r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+</m:t>
                          </m:r>
                          <m:r>
                            <a:rPr lang="ro-RO" sz="1600" b="1" i="1"/>
                            <m:t>𝟎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𝟎𝟒𝟕𝟎𝟒</m:t>
                          </m:r>
                          <m:r>
                            <a:rPr lang="ro-RO" sz="1600" b="1" i="1"/>
                            <m:t>)</m:t>
                          </m:r>
                        </m:num>
                        <m:den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 (</m:t>
                          </m:r>
                          <m:r>
                            <a:rPr lang="ro-RO" sz="1600" b="1" i="1"/>
                            <m:t>𝒔</m:t>
                          </m:r>
                          <m:r>
                            <a:rPr lang="ro-RO" sz="1600" b="1" i="1"/>
                            <m:t>+</m:t>
                          </m:r>
                          <m:r>
                            <a:rPr lang="ro-RO" sz="1600" b="1" i="1"/>
                            <m:t>𝟎</m:t>
                          </m:r>
                          <m:r>
                            <a:rPr lang="ro-RO" sz="1600" b="1" i="1"/>
                            <m:t>.</m:t>
                          </m:r>
                          <m:r>
                            <a:rPr lang="ro-RO" sz="1600" b="1" i="1"/>
                            <m:t>𝟏𝟗𝟗𝟔</m:t>
                          </m:r>
                          <m:r>
                            <a:rPr lang="ro-RO" sz="1600" b="1" i="1"/>
                            <m:t>)</m:t>
                          </m:r>
                        </m:den>
                      </m:f>
                    </m:oMath>
                  </m:oMathPara>
                </a14:m>
                <a:endParaRPr lang="ro-RO" sz="1600" b="1" dirty="0"/>
              </a:p>
            </p:txBody>
          </p:sp>
        </mc:Choice>
        <mc:Fallback>
          <p:sp>
            <p:nvSpPr>
              <p:cNvPr id="12" name="CasetăText 11">
                <a:extLst>
                  <a:ext uri="{FF2B5EF4-FFF2-40B4-BE49-F238E27FC236}">
                    <a16:creationId xmlns:a16="http://schemas.microsoft.com/office/drawing/2014/main" id="{E4D2F8ED-0A49-31DA-7CA2-7139A87D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2" y="5911228"/>
                <a:ext cx="6094378" cy="605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ine 13" descr="O imagine care conține text, linie, diagramă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EDC8CD80-1542-8224-5662-E75D0C04D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12" y="1653701"/>
            <a:ext cx="4555470" cy="33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8AE20F-1100-99DB-B0FB-EDBA9A38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2881"/>
            <a:ext cx="9601200" cy="909536"/>
          </a:xfrm>
        </p:spPr>
        <p:txBody>
          <a:bodyPr/>
          <a:lstStyle/>
          <a:p>
            <a:pPr algn="ctr"/>
            <a:r>
              <a:rPr lang="ro-RO" b="1" dirty="0">
                <a:latin typeface="Berlin Sans FB Demi" panose="020E0802020502020306" pitchFamily="34" charset="0"/>
              </a:rPr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3C3AE6-2497-92CC-E656-49163CC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9656"/>
            <a:ext cx="10309698" cy="4805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b="1" dirty="0">
                <a:latin typeface="Berlin Sans FB Demi" panose="020E0802020502020306" pitchFamily="34" charset="0"/>
              </a:rPr>
              <a:t>Obiectivul proiectului</a:t>
            </a:r>
          </a:p>
          <a:p>
            <a:pPr marL="0" indent="0">
              <a:buNone/>
            </a:pPr>
            <a:r>
              <a:rPr lang="ro-RO" sz="1800" dirty="0"/>
              <a:t>Realizarea unui sistem automat pentru reglarea debitului și temperaturii unui material granular, cu performanțe optime în regim industrial.</a:t>
            </a:r>
          </a:p>
          <a:p>
            <a:pPr marL="0" indent="0">
              <a:buNone/>
            </a:pPr>
            <a:endParaRPr lang="ro-RO" sz="1800" dirty="0"/>
          </a:p>
          <a:p>
            <a:pPr>
              <a:buNone/>
            </a:pPr>
            <a:r>
              <a:rPr lang="ro-RO" sz="2800" b="1" dirty="0">
                <a:latin typeface="Berlin Sans FB Demi" panose="020E0802020502020306" pitchFamily="34" charset="0"/>
              </a:rPr>
              <a:t>Ce presupune proiectul</a:t>
            </a:r>
          </a:p>
          <a:p>
            <a:pPr marL="0" indent="0">
              <a:buNone/>
            </a:pPr>
            <a:r>
              <a:rPr lang="ro-RO" sz="1800" dirty="0"/>
              <a:t>Modelarea componentelor sistemului și proiectarea buclelor de reglare, aplicând structuri clasice și în cascadă.</a:t>
            </a:r>
          </a:p>
          <a:p>
            <a:pPr marL="0" indent="0">
              <a:buNone/>
            </a:pPr>
            <a:endParaRPr lang="ro-RO" dirty="0"/>
          </a:p>
          <a:p>
            <a:pPr>
              <a:buNone/>
            </a:pPr>
            <a:r>
              <a:rPr lang="ro-RO" sz="2800" b="1" dirty="0">
                <a:latin typeface="Berlin Sans FB Demi" panose="020E0802020502020306" pitchFamily="34" charset="0"/>
              </a:rPr>
              <a:t>Metode utilizate</a:t>
            </a:r>
          </a:p>
          <a:p>
            <a:pPr marL="0" indent="0">
              <a:buNone/>
            </a:pPr>
            <a:r>
              <a:rPr lang="ro-RO" sz="1800" dirty="0"/>
              <a:t>Au fost aplicate și comparate toate metodele principale de proiectare a regulatoarelor: analitice (poli-zerouri), frecvențiale, cu margini impuse, </a:t>
            </a:r>
            <a:r>
              <a:rPr lang="ro-RO" sz="1800" dirty="0" err="1"/>
              <a:t>cvasioptime</a:t>
            </a:r>
            <a:r>
              <a:rPr lang="ro-RO" sz="1800" dirty="0"/>
              <a:t> și control predictiv, pentru a obține performanțe cât mai bune</a:t>
            </a:r>
            <a:r>
              <a:rPr lang="ro-RO" sz="1600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093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8B57C6-9284-0274-8283-25F89DA5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19" y="364787"/>
            <a:ext cx="8516161" cy="1485900"/>
          </a:xfrm>
        </p:spPr>
        <p:txBody>
          <a:bodyPr>
            <a:normAutofit/>
          </a:bodyPr>
          <a:lstStyle/>
          <a:p>
            <a:pPr algn="ctr"/>
            <a:b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o-RO" sz="2400" dirty="0">
                <a:latin typeface="Berlin Sans FB Demi" panose="020E0802020502020306" pitchFamily="34" charset="0"/>
                <a:ea typeface="Times New Roman" panose="02020603050405020304" pitchFamily="18" charset="0"/>
              </a:rPr>
              <a:t>1.2.</a:t>
            </a:r>
            <a:r>
              <a:rPr lang="ro-RO" sz="2400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 CALCULUL REGULATORULUI HR1(s) PENTRU CAZUL SISTEMULUI ECHIVALENT DE ORDINUL DOI NECORECTAT</a:t>
            </a:r>
            <a:b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o-R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41D8C367-EAEA-E414-1E63-61A0434A6E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56642" y="2208177"/>
                <a:ext cx="2512370" cy="244164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≤15 [%]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1,2 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[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0,15 [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41D8C367-EAEA-E414-1E63-61A0434A6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56642" y="2208177"/>
                <a:ext cx="2512370" cy="2441645"/>
              </a:xfrm>
              <a:blipFill>
                <a:blip r:embed="rId2"/>
                <a:stretch>
                  <a:fillRect t="-199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F5C1A765-93EB-8986-D690-B52A2C2DA19D}"/>
                  </a:ext>
                </a:extLst>
              </p:cNvPr>
              <p:cNvSpPr txBox="1"/>
              <p:nvPr/>
            </p:nvSpPr>
            <p:spPr>
              <a:xfrm>
                <a:off x="5209159" y="1611680"/>
                <a:ext cx="4873559" cy="103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o-RO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20,31</m:t>
                          </m:r>
                        </m:num>
                        <m:den>
                          <m:d>
                            <m:dPr>
                              <m:ctrlPr>
                                <a:rPr lang="ro-RO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0,01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o-RO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0,1386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o-RO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0,953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sz="1200" dirty="0"/>
              </a:p>
              <a:p>
                <a:endParaRPr lang="ro-RO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0.0035082 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+100) 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+7.215) 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+1.049)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+8)</m:t>
                          </m:r>
                        </m:den>
                      </m:f>
                    </m:oMath>
                  </m:oMathPara>
                </a14:m>
                <a:endParaRPr lang="ro-RO" sz="1200" dirty="0"/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F5C1A765-93EB-8986-D690-B52A2C2DA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59" y="1611680"/>
                <a:ext cx="4873559" cy="1034450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84638C69-D1B3-05B2-2E3B-63FFB2072FC6}"/>
              </a:ext>
            </a:extLst>
          </p:cNvPr>
          <p:cNvSpPr txBox="1"/>
          <p:nvPr/>
        </p:nvSpPr>
        <p:spPr>
          <a:xfrm>
            <a:off x="4426202" y="2792899"/>
            <a:ext cx="643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ăspunsurile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sistemului închis la intrare de tip treaptă și rampă unitară sunt :</a:t>
            </a:r>
          </a:p>
        </p:txBody>
      </p:sp>
      <p:pic>
        <p:nvPicPr>
          <p:cNvPr id="8" name="Imagine 7" descr="O imagine care conține text, linie, captură de ecran, diagramă&#10;&#10;Conținutul generat de inteligența artificială poate fi incorect.">
            <a:extLst>
              <a:ext uri="{FF2B5EF4-FFF2-40B4-BE49-F238E27FC236}">
                <a16:creationId xmlns:a16="http://schemas.microsoft.com/office/drawing/2014/main" id="{969B6CC2-0A95-4082-BB36-3AA896CA4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96" y="3278222"/>
            <a:ext cx="4113179" cy="3472774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D6B2EDC6-CA38-D5DA-9A2E-78DD3636A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9674" y="3278222"/>
            <a:ext cx="4113179" cy="34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A5F7EA-6C62-3D9D-C58B-3DC99DD4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40469"/>
            <a:ext cx="10436157" cy="724711"/>
          </a:xfrm>
        </p:spPr>
        <p:txBody>
          <a:bodyPr>
            <a:noAutofit/>
          </a:bodyPr>
          <a:lstStyle/>
          <a:p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Forma regulatorului H</a:t>
            </a:r>
            <a:r>
              <a:rPr lang="ro-RO" sz="1800" baseline="-250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R1</a:t>
            </a:r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(s) este prea complicată, motiv pentru care se operează unele simplificări pentru ca </a:t>
            </a:r>
            <a:r>
              <a:rPr lang="ro-RO" sz="1800" dirty="0" err="1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relaţia</a:t>
            </a:r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obţinută</a:t>
            </a:r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 să fie de forma unor regulatoare tipizate: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o-RO" sz="1800" dirty="0">
              <a:latin typeface="Amasis MT Pro Medium" panose="02040604050005020304" pitchFamily="18" charset="-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DFF8A626-52D1-FD4E-A32F-1EF1A0B3B0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23050" y="1595336"/>
                <a:ext cx="3813242" cy="11721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0.0031758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+100)(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+1.049)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0.3545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+7.215)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+1.038)</m:t>
                          </m:r>
                        </m:num>
                        <m:den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+8)</m:t>
                          </m:r>
                        </m:den>
                      </m:f>
                    </m:oMath>
                  </m:oMathPara>
                </a14:m>
                <a:endParaRPr lang="ro-RO" sz="12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DFF8A626-52D1-FD4E-A32F-1EF1A0B3B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23050" y="1595336"/>
                <a:ext cx="3813242" cy="11721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ubstituent conținut 5" descr="O imagine care conține text, linie, diagramă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DB93AE95-C4A8-B449-A8C5-91AF3DBF6C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7" y="3297678"/>
            <a:ext cx="5389122" cy="3492228"/>
          </a:xfrm>
        </p:spPr>
      </p:pic>
      <p:pic>
        <p:nvPicPr>
          <p:cNvPr id="8" name="Imagine 7" descr="O imagine care conține text, captură de ecran, linie, diagramă&#10;&#10;Conținutul generat de inteligența artificială poate fi incorect.">
            <a:extLst>
              <a:ext uri="{FF2B5EF4-FFF2-40B4-BE49-F238E27FC236}">
                <a16:creationId xmlns:a16="http://schemas.microsoft.com/office/drawing/2014/main" id="{6C01BB75-799E-6343-B8DB-3FB90513B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62" y="3297678"/>
            <a:ext cx="5651770" cy="3492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D2271CD7-974F-6F71-7CDA-A8A6EBF16CE8}"/>
                  </a:ext>
                </a:extLst>
              </p:cNvPr>
              <p:cNvSpPr txBox="1"/>
              <p:nvPr/>
            </p:nvSpPr>
            <p:spPr>
              <a:xfrm>
                <a:off x="5749047" y="1208470"/>
                <a:ext cx="5982510" cy="194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Amasis MT Pro Medium" panose="02040604050005020304" pitchFamily="18" charset="-18"/>
                  </a:rPr>
                  <a:t>Concluzii</a:t>
                </a:r>
                <a:endParaRPr lang="en-US" dirty="0">
                  <a:latin typeface="Amasis MT Pro Medium" panose="02040604050005020304" pitchFamily="18" charset="-18"/>
                </a:endParaRPr>
              </a:p>
              <a:p>
                <a:pPr algn="ctr"/>
                <a:endParaRPr lang="en-US" dirty="0">
                  <a:latin typeface="Amasis MT Pro Medium" panose="02040604050005020304" pitchFamily="18" charset="-1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Sistemul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o-RO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o-RO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care are regulatorul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o-RO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ro-RO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ro-RO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</a:t>
                </a:r>
                <a:r>
                  <a:rPr lang="ro-RO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țe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superioare față de sistemul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o-RO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e>
                      <m:sup>
                        <m:r>
                          <a:rPr lang="ro-RO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care are regulatorul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o-RO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ro-RO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atât timp de răspuns , cât și </a:t>
                </a:r>
                <a:r>
                  <a:rPr lang="ro-RO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suprareglaj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La răspunsul la rampă ambele ating aceeași amplitudine finală , deci diferențele apar doar în regim tranzitoriu</a:t>
                </a:r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D2271CD7-974F-6F71-7CDA-A8A6EBF1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047" y="1208470"/>
                <a:ext cx="5982510" cy="1945917"/>
              </a:xfrm>
              <a:prstGeom prst="rect">
                <a:avLst/>
              </a:prstGeom>
              <a:blipFill>
                <a:blip r:embed="rId5"/>
                <a:stretch>
                  <a:fillRect l="-306" t="-1567" b="-25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5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4E5A9-54AC-9869-99E2-BD41F9884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C0A552-A287-9C59-E2FA-33A52717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19" y="364787"/>
            <a:ext cx="9621264" cy="1100124"/>
          </a:xfrm>
        </p:spPr>
        <p:txBody>
          <a:bodyPr>
            <a:normAutofit fontScale="90000"/>
          </a:bodyPr>
          <a:lstStyle/>
          <a:p>
            <a:pPr algn="ctr"/>
            <a:br>
              <a:rPr lang="ro-RO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o-RO" sz="27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1.3. CALCULUL REGULATORULUI H</a:t>
            </a:r>
            <a:r>
              <a:rPr lang="ro-RO" sz="2700" baseline="-250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R2</a:t>
            </a:r>
            <a:r>
              <a:rPr lang="ro-RO" sz="27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PENTRU CAZUL SISTEMULUI DE ORDINUL DOI CORECTAT (CORECTIA CU DIPOL)</a:t>
            </a:r>
            <a:br>
              <a:rPr lang="ro-RO" sz="2700" dirty="0">
                <a:effectLst/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ro-R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o-R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6F0818EE-5164-8033-2E56-8E25812391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56642" y="2208177"/>
                <a:ext cx="2512370" cy="244164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 [%]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[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ro-R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6F0818EE-5164-8033-2E56-8E2581239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56642" y="2208177"/>
                <a:ext cx="2512370" cy="2441645"/>
              </a:xfrm>
              <a:blipFill>
                <a:blip r:embed="rId2"/>
                <a:stretch>
                  <a:fillRect t="-199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EB93DEA5-5648-178D-1AFA-9E05567B06BD}"/>
                  </a:ext>
                </a:extLst>
              </p:cNvPr>
              <p:cNvSpPr txBox="1"/>
              <p:nvPr/>
            </p:nvSpPr>
            <p:spPr>
              <a:xfrm>
                <a:off x="5209159" y="1611680"/>
                <a:ext cx="4873559" cy="103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o-RO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20,31</m:t>
                          </m:r>
                        </m:num>
                        <m:den>
                          <m:d>
                            <m:dPr>
                              <m:ctrlPr>
                                <a:rPr lang="ro-RO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0,01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o-RO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0,1386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o-RO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0,953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o-RO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sz="1200" dirty="0"/>
              </a:p>
              <a:p>
                <a:endParaRPr lang="ro-RO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0.0038636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+100)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+7.215)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+1.049)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+0.09113)</m:t>
                          </m:r>
                        </m:num>
                        <m:den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+9.394) (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200" i="1">
                              <a:latin typeface="Cambria Math" panose="02040503050406030204" pitchFamily="18" charset="0"/>
                            </a:rPr>
                            <m:t>+0.02881)</m:t>
                          </m:r>
                        </m:den>
                      </m:f>
                    </m:oMath>
                  </m:oMathPara>
                </a14:m>
                <a:endParaRPr lang="ro-RO" sz="1200" dirty="0"/>
              </a:p>
            </p:txBody>
          </p:sp>
        </mc:Choice>
        <mc:Fallback xmlns="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EB93DEA5-5648-178D-1AFA-9E05567B0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59" y="1611680"/>
                <a:ext cx="4873559" cy="1034450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328663C4-EF58-66D0-4D90-EADF10017A08}"/>
              </a:ext>
            </a:extLst>
          </p:cNvPr>
          <p:cNvSpPr txBox="1"/>
          <p:nvPr/>
        </p:nvSpPr>
        <p:spPr>
          <a:xfrm>
            <a:off x="4426202" y="2792899"/>
            <a:ext cx="643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ăspunsurile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sistemului închis la intrare de tip treaptă și rampă unitară sunt :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D799C50-8B97-7742-E3FA-CD1993EE4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6496" y="3278222"/>
            <a:ext cx="4113179" cy="3472774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B3AFAB56-D0A6-E711-22DB-13C230FCF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9675" y="3278222"/>
            <a:ext cx="4113179" cy="34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9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99A5-C817-9A9E-8459-997A4105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7A6986-08F6-D1A1-A5F7-E0BCE853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40469"/>
            <a:ext cx="10436157" cy="724711"/>
          </a:xfrm>
        </p:spPr>
        <p:txBody>
          <a:bodyPr>
            <a:noAutofit/>
          </a:bodyPr>
          <a:lstStyle/>
          <a:p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Forma regulatorului H</a:t>
            </a:r>
            <a:r>
              <a:rPr lang="ro-RO" sz="1800" baseline="-250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R2</a:t>
            </a:r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(s) este prea complicată, motiv pentru care se operează unele simplificări pentru ca </a:t>
            </a:r>
            <a:r>
              <a:rPr lang="ro-RO" sz="1800" dirty="0" err="1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relaţia</a:t>
            </a:r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obţinută</a:t>
            </a:r>
            <a:r>
              <a:rPr lang="ro-RO" sz="1800" dirty="0">
                <a:effectLst/>
                <a:latin typeface="Amasis MT Pro Medium" panose="02040604050005020304" pitchFamily="18" charset="-18"/>
                <a:ea typeface="Times New Roman" panose="02020603050405020304" pitchFamily="18" charset="0"/>
              </a:rPr>
              <a:t> să fie de forma unor regulatoare tipizate:</a:t>
            </a:r>
            <a:b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o-RO" sz="1800" dirty="0">
              <a:latin typeface="Amasis MT Pro Medium" panose="02040604050005020304" pitchFamily="18" charset="-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3AE13B9-6DBC-A987-0525-1EB9803EBE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24127" y="1208469"/>
                <a:ext cx="4824919" cy="19459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o-R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0.00036537 (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+100) (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+7.215) (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+1.181) (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+0.09113)</m:t>
                          </m:r>
                        </m:num>
                        <m:den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600" i="1">
                              <a:latin typeface="Cambria Math" panose="02040503050406030204" pitchFamily="18" charset="0"/>
                            </a:rPr>
                            <m:t>+0.02881)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5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o-RO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0.38653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+7.215)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+1.049)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+0.09105)</m:t>
                          </m:r>
                        </m:num>
                        <m:den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+9.39)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+0.02881)</m:t>
                          </m:r>
                        </m:den>
                      </m:f>
                    </m:oMath>
                  </m:oMathPara>
                </a14:m>
                <a:endParaRPr lang="ro-RO" sz="1500" dirty="0"/>
              </a:p>
              <a:p>
                <a:pPr marL="0" indent="0">
                  <a:buNone/>
                </a:pPr>
                <a:endParaRPr lang="ro-RO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o-RO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15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ro-RO" sz="1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o-RO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0.034893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+100) (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+1.049)</m:t>
                          </m:r>
                        </m:num>
                        <m:den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o-RO" sz="15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3AE13B9-6DBC-A987-0525-1EB9803EB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24127" y="1208469"/>
                <a:ext cx="4824919" cy="19459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C035CF88-9FD2-1DB7-BBD7-7F10C9943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157" y="3297678"/>
            <a:ext cx="5389122" cy="3492228"/>
          </a:xfr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CD1714A-CCD6-B872-BC1B-E4544E454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434" y="3297678"/>
            <a:ext cx="5729592" cy="3492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33F8B411-2898-8050-B346-F19A503673A9}"/>
                  </a:ext>
                </a:extLst>
              </p:cNvPr>
              <p:cNvSpPr txBox="1"/>
              <p:nvPr/>
            </p:nvSpPr>
            <p:spPr>
              <a:xfrm>
                <a:off x="5749046" y="864320"/>
                <a:ext cx="5982510" cy="243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err="1">
                    <a:latin typeface="Amasis MT Pro Medium" panose="02040604050005020304" pitchFamily="18" charset="-18"/>
                  </a:rPr>
                  <a:t>Concluzii</a:t>
                </a:r>
                <a:endParaRPr lang="en-US" dirty="0">
                  <a:latin typeface="Amasis MT Pro Medium" panose="02040604050005020304" pitchFamily="18" charset="-1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Din răspunsul la treaptă observăm că după simplificări doar regulatorul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o-RO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ro-RO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ro-RO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o-RO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respectă toate performanțele impuse , având un </a:t>
                </a:r>
                <a:r>
                  <a:rPr lang="ro-RO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suprareglaj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și timp de răspuns mic. Astfel este varianta optimă pentru performanțele impuse. </a:t>
                </a:r>
              </a:p>
              <a:p>
                <a:pPr>
                  <a:lnSpc>
                    <a:spcPct val="150000"/>
                  </a:lnSpc>
                </a:pP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Din răspunsul la rampă tragem concluzia că toate sistemele urmăresc aproape perfect referința, având o eroare staționara la viteză mai mică de 0,05 ceea ce ne satisface performanțele impuse mai sus.</a:t>
                </a:r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33F8B411-2898-8050-B346-F19A5036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046" y="864320"/>
                <a:ext cx="5982510" cy="2433358"/>
              </a:xfrm>
              <a:prstGeom prst="rect">
                <a:avLst/>
              </a:prstGeom>
              <a:blipFill>
                <a:blip r:embed="rId5"/>
                <a:stretch>
                  <a:fillRect l="-306" b="-150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24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334499-855A-A0B0-DB3F-DBEB5335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60" y="316149"/>
            <a:ext cx="11073307" cy="1485900"/>
          </a:xfrm>
        </p:spPr>
        <p:txBody>
          <a:bodyPr>
            <a:normAutofit fontScale="90000"/>
          </a:bodyPr>
          <a:lstStyle/>
          <a:p>
            <a:r>
              <a:rPr lang="ro-RO" sz="2700" b="1" dirty="0">
                <a:latin typeface="Berlin Sans FB Demi" panose="020E0802020502020306" pitchFamily="34" charset="0"/>
              </a:rPr>
              <a:t>2</a:t>
            </a:r>
            <a:r>
              <a:rPr lang="ro-RO" sz="2400" b="1" dirty="0">
                <a:latin typeface="Berlin Sans FB Demi" panose="020E0802020502020306" pitchFamily="34" charset="0"/>
              </a:rPr>
              <a:t>.</a:t>
            </a:r>
            <a:r>
              <a:rPr lang="ro-RO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 CALCULUL REGULATOARELOR PRIN METODE FRECVENŢIALE PE BAZA SISTEMULUI ECHIVALENT DE ORDINUL DOI</a:t>
            </a:r>
            <a:br>
              <a:rPr lang="ro-RO" sz="24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br>
              <a:rPr lang="ro-RO" sz="2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r>
              <a:rPr lang="ro-RO" sz="27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2.2. </a:t>
            </a:r>
            <a:r>
              <a:rPr lang="ro-RO" sz="2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DETERMINAREA FACTORULUI (V</a:t>
            </a:r>
            <a:r>
              <a:rPr lang="ro-RO" sz="2200" b="1" baseline="-25000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R</a:t>
            </a:r>
            <a:r>
              <a:rPr lang="ro-RO" sz="22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) AL UNUI REGULATOR P</a:t>
            </a:r>
            <a:br>
              <a:rPr lang="ro-RO" sz="1800" b="1" dirty="0"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</a:br>
            <a:endParaRPr lang="ro-RO" sz="2400" b="1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E9671262-BAFB-A395-295F-FC827BBCBB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1936" y="1870142"/>
                <a:ext cx="2512370" cy="2441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≤15 [%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E9671262-BAFB-A395-295F-FC827BBC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36" y="1870142"/>
                <a:ext cx="2512370" cy="2441645"/>
              </a:xfrm>
              <a:prstGeom prst="rect">
                <a:avLst/>
              </a:prstGeom>
              <a:blipFill>
                <a:blip r:embed="rId2"/>
                <a:stretch>
                  <a:fillRect t="-2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76747CE8-C6EE-79A7-88FA-25C4BB4FB5BE}"/>
                  </a:ext>
                </a:extLst>
              </p:cNvPr>
              <p:cNvSpPr txBox="1"/>
              <p:nvPr/>
            </p:nvSpPr>
            <p:spPr>
              <a:xfrm>
                <a:off x="1412127" y="4863471"/>
                <a:ext cx="2182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o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o-RO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o-RO" b="1" i="1" smtClean="0">
                          <a:latin typeface="Cambria Math" panose="02040503050406030204" pitchFamily="18" charset="0"/>
                        </a:rPr>
                        <m:t>𝟐𝟓𝟐𝟑</m:t>
                      </m:r>
                    </m:oMath>
                  </m:oMathPara>
                </a14:m>
                <a:endParaRPr lang="ro-RO" b="1" dirty="0"/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76747CE8-C6EE-79A7-88FA-25C4BB4F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7" y="4863471"/>
                <a:ext cx="218224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5681A17-90D8-F2B0-26FF-0AB0F0D50D7B}"/>
                  </a:ext>
                </a:extLst>
              </p:cNvPr>
              <p:cNvSpPr txBox="1"/>
              <p:nvPr/>
            </p:nvSpPr>
            <p:spPr>
              <a:xfrm>
                <a:off x="1287595" y="5672542"/>
                <a:ext cx="2431307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21,31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(0.1486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05681A17-90D8-F2B0-26FF-0AB0F0D50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95" y="5672542"/>
                <a:ext cx="2431307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71890537-FEA6-A3A3-D7D2-0074E252B750}"/>
              </a:ext>
            </a:extLst>
          </p:cNvPr>
          <p:cNvSpPr txBox="1"/>
          <p:nvPr/>
        </p:nvSpPr>
        <p:spPr>
          <a:xfrm>
            <a:off x="1816133" y="4516066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</a:t>
            </a:r>
          </a:p>
          <a:p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2CF9421D-31DD-435D-8211-C9CE6CDAF657}"/>
              </a:ext>
            </a:extLst>
          </p:cNvPr>
          <p:cNvSpPr txBox="1"/>
          <p:nvPr/>
        </p:nvSpPr>
        <p:spPr>
          <a:xfrm>
            <a:off x="4961106" y="1802049"/>
            <a:ext cx="69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ăspunsurile sistemului în buclă închisă la intrare treaptă respectiv rampă unitară :</a:t>
            </a:r>
            <a:endParaRPr lang="ro-RO" sz="1600" dirty="0"/>
          </a:p>
        </p:txBody>
      </p:sp>
      <p:pic>
        <p:nvPicPr>
          <p:cNvPr id="11" name="Imagine 10" descr="O imagine care conține text, linie, diagramă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18A2E169-0FFA-F19A-5CFC-984906B75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05" y="2235735"/>
            <a:ext cx="4176397" cy="3132298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48474DA8-72D4-D0DB-249F-BF7CA5145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5071" y="2235735"/>
            <a:ext cx="4176397" cy="3132297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54B32E5E-BEBE-3793-CA51-A8767AF5A07E}"/>
              </a:ext>
            </a:extLst>
          </p:cNvPr>
          <p:cNvSpPr txBox="1"/>
          <p:nvPr/>
        </p:nvSpPr>
        <p:spPr>
          <a:xfrm>
            <a:off x="3894305" y="5463164"/>
            <a:ext cx="8041533" cy="12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>
                <a:latin typeface="Amasis MT Pro Medium" panose="02040604050005020304" pitchFamily="18" charset="-18"/>
              </a:rPr>
              <a:t>Concluzie:</a:t>
            </a:r>
          </a:p>
          <a:p>
            <a:pPr>
              <a:lnSpc>
                <a:spcPct val="150000"/>
              </a:lnSpc>
            </a:pP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 baza răspunsurilor sistemului în buclă închisă la o intrare de tip treapta unitară, respectiv rampă </a:t>
            </a:r>
            <a:r>
              <a:rPr lang="ro-RO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observăm ca regulatorul calculat respectă toate performanțele impuse.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9EC2B6-5C6B-96DF-2D01-667EB952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42" y="481520"/>
            <a:ext cx="8375515" cy="588523"/>
          </a:xfrm>
        </p:spPr>
        <p:txBody>
          <a:bodyPr>
            <a:normAutofit/>
          </a:bodyPr>
          <a:lstStyle/>
          <a:p>
            <a:r>
              <a:rPr lang="ro-RO" sz="2800" b="1" dirty="0">
                <a:latin typeface="Berlin Sans FB Demi" panose="020E0802020502020306" pitchFamily="34" charset="0"/>
              </a:rPr>
              <a:t>2.3 </a:t>
            </a:r>
            <a:r>
              <a:rPr lang="ro-RO" sz="2400" b="1" dirty="0">
                <a:latin typeface="Berlin Sans FB Demi" panose="020E0802020502020306" pitchFamily="34" charset="0"/>
              </a:rPr>
              <a:t>DETERMINAREA PARAMETRILOR UNUI REGULATOR PI</a:t>
            </a:r>
            <a:endParaRPr lang="ro-RO" sz="2400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53C377DE-3123-CE6C-E4F7-98779DDD53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4115" y="1539401"/>
                <a:ext cx="2512370" cy="2441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≤7,5 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[%]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53C377DE-3123-CE6C-E4F7-98779DDD5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15" y="1539401"/>
                <a:ext cx="2512370" cy="2441645"/>
              </a:xfrm>
              <a:prstGeom prst="rect">
                <a:avLst/>
              </a:prstGeom>
              <a:blipFill>
                <a:blip r:embed="rId2"/>
                <a:stretch>
                  <a:fillRect t="-2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2E1EE813-1A65-4BD9-820F-6EE2720AAFEE}"/>
              </a:ext>
            </a:extLst>
          </p:cNvPr>
          <p:cNvSpPr txBox="1"/>
          <p:nvPr/>
        </p:nvSpPr>
        <p:spPr>
          <a:xfrm>
            <a:off x="1699400" y="4159049"/>
            <a:ext cx="171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PI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8419C028-3BAD-552C-14E6-959FDD95D598}"/>
                  </a:ext>
                </a:extLst>
              </p:cNvPr>
              <p:cNvSpPr txBox="1"/>
              <p:nvPr/>
            </p:nvSpPr>
            <p:spPr>
              <a:xfrm>
                <a:off x="692511" y="4646846"/>
                <a:ext cx="4044859" cy="62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ro-RO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6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ro-RO" sz="16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ro-RO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6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ro-RO" sz="1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ro-RO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1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o-RO" sz="16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o-RO" sz="1600" b="1" i="1">
                          <a:latin typeface="Cambria Math" panose="02040503050406030204" pitchFamily="18" charset="0"/>
                        </a:rPr>
                        <m:t>𝟒𝟔𝟗𝟑</m:t>
                      </m:r>
                      <m:f>
                        <m:fPr>
                          <m:ctrlPr>
                            <a:rPr lang="ro-RO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𝟕𝟑𝟗𝟕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600" b="1" i="1">
                              <a:latin typeface="Cambria Math" panose="02040503050406030204" pitchFamily="18" charset="0"/>
                            </a:rPr>
                            <m:t>𝟓𝟗𝟎𝟐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ro-RO" sz="1600" b="1" dirty="0"/>
              </a:p>
            </p:txBody>
          </p:sp>
        </mc:Choice>
        <mc:Fallback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8419C028-3BAD-552C-14E6-959FDD95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1" y="4646846"/>
                <a:ext cx="4044859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8E3E0EEB-BF1A-19BD-0BED-3C36B9BE15FC}"/>
                  </a:ext>
                </a:extLst>
              </p:cNvPr>
              <p:cNvSpPr txBox="1"/>
              <p:nvPr/>
            </p:nvSpPr>
            <p:spPr>
              <a:xfrm>
                <a:off x="1304115" y="5471180"/>
                <a:ext cx="2431307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21,31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(0.1486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8E3E0EEB-BF1A-19BD-0BED-3C36B9BE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15" y="5471180"/>
                <a:ext cx="2431307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tăText 11">
            <a:extLst>
              <a:ext uri="{FF2B5EF4-FFF2-40B4-BE49-F238E27FC236}">
                <a16:creationId xmlns:a16="http://schemas.microsoft.com/office/drawing/2014/main" id="{63247689-9BCB-81FF-851D-15BCFA38757E}"/>
              </a:ext>
            </a:extLst>
          </p:cNvPr>
          <p:cNvSpPr txBox="1"/>
          <p:nvPr/>
        </p:nvSpPr>
        <p:spPr>
          <a:xfrm>
            <a:off x="4888151" y="1245952"/>
            <a:ext cx="69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ăspunsurile sistemului în buclă închisă la intrare treaptă respectiv rampă unitară :</a:t>
            </a:r>
            <a:endParaRPr lang="ro-RO" sz="1600" dirty="0"/>
          </a:p>
        </p:txBody>
      </p:sp>
      <p:pic>
        <p:nvPicPr>
          <p:cNvPr id="14" name="Imagine 13" descr="O imagine care conține text, linie, diagramă, Interval&#10;&#10;Conținutul generat de inteligența artificială poate fi incorect.">
            <a:extLst>
              <a:ext uri="{FF2B5EF4-FFF2-40B4-BE49-F238E27FC236}">
                <a16:creationId xmlns:a16="http://schemas.microsoft.com/office/drawing/2014/main" id="{CA3AAA20-D7E6-1F40-0496-4F30D6695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60" y="1616689"/>
            <a:ext cx="3923354" cy="3030157"/>
          </a:xfrm>
          <a:prstGeom prst="rect">
            <a:avLst/>
          </a:prstGeom>
        </p:spPr>
      </p:pic>
      <p:pic>
        <p:nvPicPr>
          <p:cNvPr id="15" name="Imagine 14" descr="O imagine care conține text, linie, diagramă, Interval&#10;&#10;Conținutul generat de inteligența artificială poate fi incorect.">
            <a:extLst>
              <a:ext uri="{FF2B5EF4-FFF2-40B4-BE49-F238E27FC236}">
                <a16:creationId xmlns:a16="http://schemas.microsoft.com/office/drawing/2014/main" id="{93EED385-18C0-DA9E-C17C-9905ECBAF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14" y="1616689"/>
            <a:ext cx="4165122" cy="3030157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D3CFE524-19B0-C765-5DF0-E56B55BB801C}"/>
              </a:ext>
            </a:extLst>
          </p:cNvPr>
          <p:cNvSpPr txBox="1"/>
          <p:nvPr/>
        </p:nvSpPr>
        <p:spPr>
          <a:xfrm>
            <a:off x="4022459" y="5153500"/>
            <a:ext cx="7670187" cy="157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>
                <a:latin typeface="Amasis MT Pro Medium" panose="02040604050005020304" pitchFamily="18" charset="-18"/>
              </a:rPr>
              <a:t>Concluzie:</a:t>
            </a:r>
          </a:p>
          <a:p>
            <a:pPr>
              <a:lnSpc>
                <a:spcPct val="150000"/>
              </a:lnSpc>
            </a:pP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 baza răspunsurilor sistemului închis la o intrare de tip treaptă unitară , respectiv rampă , observăm că regulatorul proiectat respectă performanțele impuse , cu mici erori din cauza aproximărilor.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1575E-5624-B285-CE41-EF015093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096AB2-1F51-A3AC-A3D7-F5D32295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42" y="481520"/>
            <a:ext cx="8500353" cy="588523"/>
          </a:xfrm>
        </p:spPr>
        <p:txBody>
          <a:bodyPr>
            <a:noAutofit/>
          </a:bodyPr>
          <a:lstStyle/>
          <a:p>
            <a:r>
              <a:rPr lang="ro-RO" sz="2400" b="1" dirty="0">
                <a:latin typeface="Berlin Sans FB Demi" panose="020E0802020502020306" pitchFamily="34" charset="0"/>
              </a:rPr>
              <a:t>2.4 DETERMINAREA PARAMETRILOR UNUI REGULATOR PD</a:t>
            </a:r>
            <a:endParaRPr lang="ro-RO" sz="2400" dirty="0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B369580F-6B7F-0078-ED9A-22C9CA5075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4115" y="1539401"/>
                <a:ext cx="2512370" cy="2441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Franklin Gothic Book" panose="020B0503020102020204" pitchFamily="34" charset="0"/>
                  <a:buNone/>
                </a:pPr>
                <a:r>
                  <a:rPr lang="ro-RO" sz="1800" dirty="0">
                    <a:latin typeface="Amasis MT Pro Medium" panose="02040604050005020304" pitchFamily="18" charset="-18"/>
                  </a:rPr>
                  <a:t>Setul de performanțe</a:t>
                </a: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600" i="1" smtClean="0">
                              <a:latin typeface="Cambria Math" panose="02040503050406030204" pitchFamily="18" charset="0"/>
                            </a:rPr>
                            <m:t>𝑠𝑡𝑝</m:t>
                          </m:r>
                        </m:sub>
                      </m:sSub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o-RO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 [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</m:t>
                      </m:r>
                      <m:r>
                        <a:rPr lang="ro-RO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ro-R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</m:e>
                      </m:func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Amasis MT Pro Medium" panose="02040604050005020304" pitchFamily="18" charset="-18"/>
                </a:endParaRPr>
              </a:p>
              <a:p>
                <a:pPr marL="0" indent="0" algn="ctr">
                  <a:lnSpc>
                    <a:spcPct val="150000"/>
                  </a:lnSpc>
                  <a:buFont typeface="Franklin Gothic Book" panose="020B0503020102020204" pitchFamily="34" charset="0"/>
                  <a:buNone/>
                </a:pPr>
                <a:endParaRPr lang="ro-RO" sz="1600" dirty="0">
                  <a:latin typeface="Amasis MT Pro Medium" panose="02040604050005020304" pitchFamily="18" charset="-18"/>
                </a:endParaRPr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B369580F-6B7F-0078-ED9A-22C9CA50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15" y="1539401"/>
                <a:ext cx="2512370" cy="2441645"/>
              </a:xfrm>
              <a:prstGeom prst="rect">
                <a:avLst/>
              </a:prstGeom>
              <a:blipFill>
                <a:blip r:embed="rId2"/>
                <a:stretch>
                  <a:fillRect t="-2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tăText 5">
            <a:extLst>
              <a:ext uri="{FF2B5EF4-FFF2-40B4-BE49-F238E27FC236}">
                <a16:creationId xmlns:a16="http://schemas.microsoft.com/office/drawing/2014/main" id="{83D16722-B075-60AA-FBED-61C490071D95}"/>
              </a:ext>
            </a:extLst>
          </p:cNvPr>
          <p:cNvSpPr txBox="1"/>
          <p:nvPr/>
        </p:nvSpPr>
        <p:spPr>
          <a:xfrm>
            <a:off x="1699400" y="4159049"/>
            <a:ext cx="179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Regulatorul PD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2D36D67B-49B8-9983-497E-6CA175C834ED}"/>
                  </a:ext>
                </a:extLst>
              </p:cNvPr>
              <p:cNvSpPr txBox="1"/>
              <p:nvPr/>
            </p:nvSpPr>
            <p:spPr>
              <a:xfrm>
                <a:off x="692511" y="4646846"/>
                <a:ext cx="4064315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sz="15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o-RO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o-RO" sz="15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o-RO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ro-RO" sz="15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  <m:r>
                        <a:rPr lang="ro-RO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15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o-RO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o-RO" sz="1500" b="1" i="1" smtClean="0">
                          <a:latin typeface="Cambria Math" panose="02040503050406030204" pitchFamily="18" charset="0"/>
                        </a:rPr>
                        <m:t>𝟖𝟓𝟏</m:t>
                      </m:r>
                      <m:f>
                        <m:fPr>
                          <m:ctrlPr>
                            <a:rPr lang="ro-RO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𝟏𝟒𝟖𝟔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𝟎𝟓𝟔𝟒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o-RO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ro-RO" sz="1500" b="1" dirty="0"/>
              </a:p>
            </p:txBody>
          </p:sp>
        </mc:Choice>
        <mc:Fallback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2D36D67B-49B8-9983-497E-6CA175C83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1" y="4646846"/>
                <a:ext cx="4064315" cy="56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CB8EFF5F-57C4-B143-9895-601FB76118BA}"/>
                  </a:ext>
                </a:extLst>
              </p:cNvPr>
              <p:cNvSpPr txBox="1"/>
              <p:nvPr/>
            </p:nvSpPr>
            <p:spPr>
              <a:xfrm>
                <a:off x="1304115" y="5471180"/>
                <a:ext cx="2431307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21,31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(0.1486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CB8EFF5F-57C4-B143-9895-601FB761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15" y="5471180"/>
                <a:ext cx="2431307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tăText 11">
            <a:extLst>
              <a:ext uri="{FF2B5EF4-FFF2-40B4-BE49-F238E27FC236}">
                <a16:creationId xmlns:a16="http://schemas.microsoft.com/office/drawing/2014/main" id="{7F248AC7-D01C-4219-0AE4-776ED89313F6}"/>
              </a:ext>
            </a:extLst>
          </p:cNvPr>
          <p:cNvSpPr txBox="1"/>
          <p:nvPr/>
        </p:nvSpPr>
        <p:spPr>
          <a:xfrm>
            <a:off x="4888151" y="1245952"/>
            <a:ext cx="69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ăspunsurile sistemului în buclă închisă la intrare treaptă respectiv rampă unitară :</a:t>
            </a:r>
            <a:endParaRPr lang="ro-RO" sz="1600" dirty="0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6EADCEF1-9F60-95D4-B8F8-D18C05CB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2459" y="1616689"/>
            <a:ext cx="4064315" cy="3022347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49DF0FB3-CCD7-7194-A01F-3FEFBA068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270" y="1616689"/>
            <a:ext cx="4040209" cy="3030157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21ABC1EB-9F4D-C390-D1C1-97A778F2B9E7}"/>
              </a:ext>
            </a:extLst>
          </p:cNvPr>
          <p:cNvSpPr txBox="1"/>
          <p:nvPr/>
        </p:nvSpPr>
        <p:spPr>
          <a:xfrm>
            <a:off x="4022459" y="5283058"/>
            <a:ext cx="7670187" cy="12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>
                <a:latin typeface="Amasis MT Pro Medium" panose="02040604050005020304" pitchFamily="18" charset="-18"/>
              </a:rPr>
              <a:t>Concluzie:</a:t>
            </a:r>
          </a:p>
          <a:p>
            <a:pPr algn="just">
              <a:lnSpc>
                <a:spcPct val="150000"/>
              </a:lnSpc>
            </a:pPr>
            <a:r>
              <a:rPr lang="ro-RO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 baza răspunsurilor sistemului în buclă închisă la o intrare de tip treapta unitară, respectiv rampă , putem trage concluzia că regulatorul proiectat respectă toate performanțele impuse.</a:t>
            </a:r>
          </a:p>
        </p:txBody>
      </p:sp>
    </p:spTree>
    <p:extLst>
      <p:ext uri="{BB962C8B-B14F-4D97-AF65-F5344CB8AC3E}">
        <p14:creationId xmlns:p14="http://schemas.microsoft.com/office/powerpoint/2010/main" val="2827124203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534</TotalTime>
  <Words>1203</Words>
  <Application>Microsoft Office PowerPoint</Application>
  <PresentationFormat>Ecran lat</PresentationFormat>
  <Paragraphs>165</Paragraphs>
  <Slides>17</Slides>
  <Notes>0</Notes>
  <HiddenSlides>0</HiddenSlides>
  <MMClips>0</MMClips>
  <ScaleCrop>false</ScaleCrop>
  <HeadingPairs>
    <vt:vector size="8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27" baseType="lpstr">
      <vt:lpstr>ADLaM Display</vt:lpstr>
      <vt:lpstr>Amasis MT Pro Medium</vt:lpstr>
      <vt:lpstr>Arial</vt:lpstr>
      <vt:lpstr>Berlin Sans FB</vt:lpstr>
      <vt:lpstr>Berlin Sans FB Demi</vt:lpstr>
      <vt:lpstr>Cambria Math</vt:lpstr>
      <vt:lpstr>Franklin Gothic Book</vt:lpstr>
      <vt:lpstr>Times New Roman</vt:lpstr>
      <vt:lpstr>Trunchiere</vt:lpstr>
      <vt:lpstr>Equation.3</vt:lpstr>
      <vt:lpstr>REGLAREA DEBITULUI ŞI A TEMPERATURII UNUI MATERIAL GRANULAR</vt:lpstr>
      <vt:lpstr>Introducere</vt:lpstr>
      <vt:lpstr> 1.2. CALCULUL REGULATORULUI HR1(s) PENTRU CAZUL SISTEMULUI ECHIVALENT DE ORDINUL DOI NECORECTAT </vt:lpstr>
      <vt:lpstr>Forma regulatorului HR1(s) este prea complicată, motiv pentru care se operează unele simplificări pentru ca relaţia obţinută să fie de forma unor regulatoare tipizate: </vt:lpstr>
      <vt:lpstr> 1.3. CALCULUL REGULATORULUI HR2 PENTRU CAZUL SISTEMULUI DE ORDINUL DOI CORECTAT (CORECTIA CU DIPOL)  </vt:lpstr>
      <vt:lpstr>Forma regulatorului HR2(s) este prea complicată, motiv pentru care se operează unele simplificări pentru ca relaţia obţinută să fie de forma unor regulatoare tipizate: </vt:lpstr>
      <vt:lpstr>2. CALCULUL REGULATOARELOR PRIN METODE FRECVENŢIALE PE BAZA SISTEMULUI ECHIVALENT DE ORDINUL DOI  2.2. DETERMINAREA FACTORULUI (VR) AL UNUI REGULATOR P </vt:lpstr>
      <vt:lpstr>2.3 DETERMINAREA PARAMETRILOR UNUI REGULATOR PI</vt:lpstr>
      <vt:lpstr>2.4 DETERMINAREA PARAMETRILOR UNUI REGULATOR PD</vt:lpstr>
      <vt:lpstr>2.5 DETERMINAREA PARAMETRILOR UNUI REGULATOR PID</vt:lpstr>
      <vt:lpstr>3. CALCULUL REGULATOARELOR PRIN METODE FRECVENŢIALE CU ASIGURAREA UNEI MARGINI DE FAZĂ IMPUSE  3.2. CALCULUL PARAMETRILOR UNUI REGULATOR PI   </vt:lpstr>
      <vt:lpstr>3.3. CALCULUL PARAMETRILOR UNUI REGULATOR PD   </vt:lpstr>
      <vt:lpstr>3.4. CALCULUL PARAMETRILOR UNUI REGULATOR PID   </vt:lpstr>
      <vt:lpstr>4. CALCULUL REGULATOARELOR PRIN METODE DE CVASIOPTIM  4.1. CALCULUL REGULATOARELOR PRIN METODA “MODULULUI”  </vt:lpstr>
      <vt:lpstr>4.2. CALCULUL REGULATOARELOR PRIN METODA “SIMETRIEI”   </vt:lpstr>
      <vt:lpstr>5. CALCULUL REGULATOARELOR IN CAZUL REGLARII IN CASCADA  5.2. CALCULUL REGULATOARELOR SISTEMULUI DE REGLARE A DEBITULUI  </vt:lpstr>
      <vt:lpstr>6. CALCULUL UNUI REGULATOR CU PREDICTIE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Simonca</dc:creator>
  <cp:lastModifiedBy>Darius Simonca</cp:lastModifiedBy>
  <cp:revision>58</cp:revision>
  <dcterms:created xsi:type="dcterms:W3CDTF">2025-05-30T13:06:15Z</dcterms:created>
  <dcterms:modified xsi:type="dcterms:W3CDTF">2025-05-31T17:49:20Z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2025-05-30T13:06:15Z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1acf7099-643f-4746-9cae-42bef1d98fb3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