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unito"/>
      <p:regular r:id="rId18"/>
      <p:bold r:id="rId19"/>
      <p:italic r:id="rId20"/>
      <p:boldItalic r:id="rId21"/>
    </p:embeddedFont>
    <p:embeddedFont>
      <p:font typeface="Bebas Neue"/>
      <p:regular r:id="rId22"/>
    </p:embeddedFont>
    <p:embeddedFont>
      <p:font typeface="Nunito Medium"/>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BebasNeue-regular.fntdata"/><Relationship Id="rId21" Type="http://schemas.openxmlformats.org/officeDocument/2006/relationships/font" Target="fonts/Nunito-boldItalic.fntdata"/><Relationship Id="rId24" Type="http://schemas.openxmlformats.org/officeDocument/2006/relationships/font" Target="fonts/NunitoMedium-bold.fntdata"/><Relationship Id="rId23" Type="http://schemas.openxmlformats.org/officeDocument/2006/relationships/font" Target="fonts/Nunito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Medium-boldItalic.fntdata"/><Relationship Id="rId25" Type="http://schemas.openxmlformats.org/officeDocument/2006/relationships/font" Target="fonts/NunitoMedium-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a3ad5efaa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a3ad5efaa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751f432724538eb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751f432724538eb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[ALESSIA STRONZA]</a:t>
            </a:r>
            <a:endParaRPr/>
          </a:p>
          <a:p>
            <a:pPr indent="0" lvl="0" marL="0" rtl="0" algn="l">
              <a:spcBef>
                <a:spcPts val="0"/>
              </a:spcBef>
              <a:spcAft>
                <a:spcPts val="0"/>
              </a:spcAft>
              <a:buNone/>
            </a:pPr>
            <a:r>
              <a:rPr lang="en"/>
              <a:t>How can we prevent web cache poisoning?</a:t>
            </a:r>
            <a:endParaRPr/>
          </a:p>
          <a:p>
            <a:pPr indent="0" lvl="0" marL="0" rtl="0" algn="l">
              <a:spcBef>
                <a:spcPts val="0"/>
              </a:spcBef>
              <a:spcAft>
                <a:spcPts val="0"/>
              </a:spcAft>
              <a:buNone/>
            </a:pPr>
            <a:r>
              <a:rPr lang="en"/>
              <a:t>First of all, if not really necessary we can avoid caching at all.</a:t>
            </a:r>
            <a:endParaRPr/>
          </a:p>
          <a:p>
            <a:pPr indent="0" lvl="0" marL="0" rtl="0" algn="l">
              <a:spcBef>
                <a:spcPts val="0"/>
              </a:spcBef>
              <a:spcAft>
                <a:spcPts val="0"/>
              </a:spcAft>
              <a:buNone/>
            </a:pPr>
            <a:r>
              <a:rPr lang="en"/>
              <a:t>If caching is really needed, we have to restrict it to only static responses,</a:t>
            </a:r>
            <a:endParaRPr/>
          </a:p>
          <a:p>
            <a:pPr indent="0" lvl="0" marL="0" rtl="0" algn="l">
              <a:spcBef>
                <a:spcPts val="0"/>
              </a:spcBef>
              <a:spcAft>
                <a:spcPts val="0"/>
              </a:spcAft>
              <a:buNone/>
            </a:pPr>
            <a:r>
              <a:rPr lang="en"/>
              <a:t>In addition we have to disable those headers that aren’t necessary for the website and that can be very dangerous if exploited.</a:t>
            </a:r>
            <a:endParaRPr/>
          </a:p>
          <a:p>
            <a:pPr indent="0" lvl="0" marL="0" rtl="0" algn="l">
              <a:spcBef>
                <a:spcPts val="0"/>
              </a:spcBef>
              <a:spcAft>
                <a:spcPts val="0"/>
              </a:spcAft>
              <a:buNone/>
            </a:pPr>
            <a:r>
              <a:rPr lang="en"/>
              <a:t>In the end, we have to remember that if something must be excluded from the cache key, then it’s better to rewrite the entire request. (?)</a:t>
            </a:r>
            <a:endParaRPr/>
          </a:p>
          <a:p>
            <a:pPr indent="0" lvl="0" marL="0" rtl="0" algn="l">
              <a:spcBef>
                <a:spcPts val="0"/>
              </a:spcBef>
              <a:spcAft>
                <a:spcPts val="0"/>
              </a:spcAft>
              <a:buNone/>
            </a:pPr>
            <a:r>
              <a:rPr lang="en"/>
              <a:t>If some client-side vulnerabilities arise, even if they seem unexploitable, using web cache poisoning, they can be exploited, then, better to fix those.</a:t>
            </a:r>
            <a:endParaRPr/>
          </a:p>
          <a:p>
            <a:pPr indent="0" lvl="0" marL="0" rtl="0" algn="l">
              <a:spcBef>
                <a:spcPts val="0"/>
              </a:spcBef>
              <a:spcAft>
                <a:spcPts val="0"/>
              </a:spcAft>
              <a:buNone/>
            </a:pPr>
            <a:r>
              <a:rPr lang="en"/>
              <a:t>And at the end, better to avoid fat-GET requests that can be </a:t>
            </a:r>
            <a:r>
              <a:rPr lang="en"/>
              <a:t>exploited when the http method is not keyed.</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1360713c0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1360713c0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f9e629e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f9e629e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cache is a mechanism used to reduce the server overload. Instead of directly asking a new response to the server every time a new request is made by the browser, the responses can be cached for a fixed amount of time and when an equivalent request is sent, the cache serves a copy of the cached response directly to the user and without any interaction with the back-end.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51f432724538eb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51f432724538eb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[L’oratore dovrà mettere in evidenza cosa sono le cache key]</a:t>
            </a:r>
            <a:endParaRPr/>
          </a:p>
          <a:p>
            <a:pPr indent="0" lvl="0" marL="0" rtl="0" algn="l">
              <a:spcBef>
                <a:spcPts val="0"/>
              </a:spcBef>
              <a:spcAft>
                <a:spcPts val="0"/>
              </a:spcAft>
              <a:buNone/>
            </a:pPr>
            <a:r>
              <a:rPr lang="en"/>
              <a:t>To identify equivalent requests, we use the cache keys. A cache key is a subset of specific request’s components, usually it includes the request line and some headers, like the Host header. As specified in the slide, components of the request that are not included in the cache key are called unkeyed. Here we can see an example. We have two requests, both with the same http method, same request line, </a:t>
            </a:r>
            <a:r>
              <a:rPr lang="en"/>
              <a:t>header</a:t>
            </a:r>
            <a:r>
              <a:rPr lang="en"/>
              <a:t> host and accept language. Anyways there is something different between them, the user agent. Based on how the cache key is generated, this two requests can be considered equivalent or not. In our example, they are equivalent because cache key is composed by the request line and the host header,</a:t>
            </a:r>
            <a:r>
              <a:rPr lang="en">
                <a:solidFill>
                  <a:schemeClr val="dk1"/>
                </a:solidFill>
              </a:rPr>
              <a:t>then the response cached after the first one request can be sent to the client when the second request was made. B</a:t>
            </a:r>
            <a:r>
              <a:rPr lang="en"/>
              <a:t>ut if for some reason the cache key had included the user agent too, the </a:t>
            </a:r>
            <a:r>
              <a:rPr lang="en"/>
              <a:t>requests</a:t>
            </a:r>
            <a:r>
              <a:rPr lang="en"/>
              <a:t> would have been considered not equivalent.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f9e629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f9e629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this preliminary notion, we can now introduce web cache poisoning. This is an advanced technique in which an attacker exploits the behaviour of the web cache and the web server to serve an harmful http response to the users. In particular, there are three steps in the attack: first, the attacker try to craft and obtain an harmful response from the back-end and when he success, second step, the harmful response is cached. Last step, the injected response is served to the victims without the server really knows what it’s happening. Even here a small </a:t>
            </a:r>
            <a:r>
              <a:rPr lang="en"/>
              <a:t>example, using some specific header, like my colleagues will show in the following slides, the attacker elicit the response and when he obtains the cache hit, it means that the response is cached and ready for the exploit.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105afc42a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105afc42a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this attack possible? It is due to some implementation and design flaws, like we have said before, usually it depends on how the cache key is generated but very often the flaw is given by the way in which the input that is not part of the key is handled. In both case, the impact of the attack depends on which parameters are included in the cache key, and on how many people can be reached using that response. It also very important which kind of harmful content the response is carried on, and usually those responses are used to deliver client-side attacks.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ddb2be1cdd_0_8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ddb2be1cdd_0_8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[CRISTIAN]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751f432724538eb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751f432724538eb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a3ad5ef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a3ad5ef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[ALESSANDRO]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751f432724538eb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751f432724538eb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624950" y="921100"/>
            <a:ext cx="4529150" cy="4229875"/>
          </a:xfrm>
          <a:custGeom>
            <a:rect b="b" l="l" r="r" t="t"/>
            <a:pathLst>
              <a:path extrusionOk="0" h="169195" w="181166">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p:nvPr>
            <p:ph type="ctrTitle"/>
          </p:nvPr>
        </p:nvSpPr>
        <p:spPr>
          <a:xfrm>
            <a:off x="771700" y="1370075"/>
            <a:ext cx="4038600" cy="2414700"/>
          </a:xfrm>
          <a:prstGeom prst="rect">
            <a:avLst/>
          </a:prstGeom>
        </p:spPr>
        <p:txBody>
          <a:bodyPr anchorCtr="0" anchor="ctr" bIns="91425" lIns="91425" spcFirstLastPara="1" rIns="91425" wrap="square" tIns="91425">
            <a:noAutofit/>
          </a:bodyPr>
          <a:lstStyle>
            <a:lvl1pPr lvl="0">
              <a:lnSpc>
                <a:spcPct val="85000"/>
              </a:lnSpc>
              <a:spcBef>
                <a:spcPts val="0"/>
              </a:spcBef>
              <a:spcAft>
                <a:spcPts val="0"/>
              </a:spcAft>
              <a:buSzPts val="5200"/>
              <a:buNone/>
              <a:defRPr b="1" sz="8500">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771700" y="3784525"/>
            <a:ext cx="40386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4893250" y="2658450"/>
            <a:ext cx="4271038" cy="249235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54" name="Google Shape;54;p11"/>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55" name="Google Shape;55;p11"/>
          <p:cNvSpPr txBox="1"/>
          <p:nvPr>
            <p:ph hasCustomPrompt="1" type="title"/>
          </p:nvPr>
        </p:nvSpPr>
        <p:spPr>
          <a:xfrm>
            <a:off x="1781250" y="1420225"/>
            <a:ext cx="5581500" cy="1649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0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1781250" y="3222025"/>
            <a:ext cx="5581500" cy="4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 name="Shape 58"/>
        <p:cNvGrpSpPr/>
        <p:nvPr/>
      </p:nvGrpSpPr>
      <p:grpSpPr>
        <a:xfrm>
          <a:off x="0" y="0"/>
          <a:ext cx="0" cy="0"/>
          <a:chOff x="0" y="0"/>
          <a:chExt cx="0" cy="0"/>
        </a:xfrm>
      </p:grpSpPr>
      <p:sp>
        <p:nvSpPr>
          <p:cNvPr id="59" name="Google Shape;59;p13"/>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60" name="Google Shape;60;p13"/>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3"/>
          <p:cNvSpPr txBox="1"/>
          <p:nvPr>
            <p:ph hasCustomPrompt="1" idx="2" type="title"/>
          </p:nvPr>
        </p:nvSpPr>
        <p:spPr>
          <a:xfrm>
            <a:off x="7200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idx="1" type="subTitle"/>
          </p:nvPr>
        </p:nvSpPr>
        <p:spPr>
          <a:xfrm>
            <a:off x="7151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hasCustomPrompt="1" idx="3" type="title"/>
          </p:nvPr>
        </p:nvSpPr>
        <p:spPr>
          <a:xfrm>
            <a:off x="34038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 name="Google Shape;65;p13"/>
          <p:cNvSpPr txBox="1"/>
          <p:nvPr>
            <p:ph idx="4" type="subTitle"/>
          </p:nvPr>
        </p:nvSpPr>
        <p:spPr>
          <a:xfrm>
            <a:off x="34038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60925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idx="6" type="subTitle"/>
          </p:nvPr>
        </p:nvSpPr>
        <p:spPr>
          <a:xfrm>
            <a:off x="60876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hasCustomPrompt="1" idx="7" type="title"/>
          </p:nvPr>
        </p:nvSpPr>
        <p:spPr>
          <a:xfrm>
            <a:off x="7200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3"/>
          <p:cNvSpPr txBox="1"/>
          <p:nvPr>
            <p:ph idx="8" type="subTitle"/>
          </p:nvPr>
        </p:nvSpPr>
        <p:spPr>
          <a:xfrm>
            <a:off x="7151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 name="Google Shape;70;p13"/>
          <p:cNvSpPr txBox="1"/>
          <p:nvPr>
            <p:ph hasCustomPrompt="1" idx="9" type="title"/>
          </p:nvPr>
        </p:nvSpPr>
        <p:spPr>
          <a:xfrm>
            <a:off x="34038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 name="Google Shape;71;p13"/>
          <p:cNvSpPr txBox="1"/>
          <p:nvPr>
            <p:ph idx="13" type="subTitle"/>
          </p:nvPr>
        </p:nvSpPr>
        <p:spPr>
          <a:xfrm>
            <a:off x="34038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60925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 name="Google Shape;73;p13"/>
          <p:cNvSpPr txBox="1"/>
          <p:nvPr>
            <p:ph idx="15" type="subTitle"/>
          </p:nvPr>
        </p:nvSpPr>
        <p:spPr>
          <a:xfrm>
            <a:off x="60876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3"/>
          <p:cNvSpPr txBox="1"/>
          <p:nvPr>
            <p:ph idx="16" type="subTitle"/>
          </p:nvPr>
        </p:nvSpPr>
        <p:spPr>
          <a:xfrm>
            <a:off x="7151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 name="Google Shape;75;p13"/>
          <p:cNvSpPr txBox="1"/>
          <p:nvPr>
            <p:ph idx="17" type="subTitle"/>
          </p:nvPr>
        </p:nvSpPr>
        <p:spPr>
          <a:xfrm>
            <a:off x="34038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 name="Google Shape;76;p13"/>
          <p:cNvSpPr txBox="1"/>
          <p:nvPr>
            <p:ph idx="18" type="subTitle"/>
          </p:nvPr>
        </p:nvSpPr>
        <p:spPr>
          <a:xfrm>
            <a:off x="60876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13"/>
          <p:cNvSpPr txBox="1"/>
          <p:nvPr>
            <p:ph idx="19" type="subTitle"/>
          </p:nvPr>
        </p:nvSpPr>
        <p:spPr>
          <a:xfrm>
            <a:off x="7151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13"/>
          <p:cNvSpPr txBox="1"/>
          <p:nvPr>
            <p:ph idx="20" type="subTitle"/>
          </p:nvPr>
        </p:nvSpPr>
        <p:spPr>
          <a:xfrm>
            <a:off x="34038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13"/>
          <p:cNvSpPr txBox="1"/>
          <p:nvPr>
            <p:ph idx="21" type="subTitle"/>
          </p:nvPr>
        </p:nvSpPr>
        <p:spPr>
          <a:xfrm>
            <a:off x="60876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0" name="Google Shape;80;p13"/>
          <p:cNvGrpSpPr/>
          <p:nvPr/>
        </p:nvGrpSpPr>
        <p:grpSpPr>
          <a:xfrm>
            <a:off x="138587" y="4252590"/>
            <a:ext cx="519455" cy="711814"/>
            <a:chOff x="138587" y="4252590"/>
            <a:chExt cx="519455" cy="711814"/>
          </a:xfrm>
        </p:grpSpPr>
        <p:sp>
          <p:nvSpPr>
            <p:cNvPr id="81" name="Google Shape;81;p13"/>
            <p:cNvSpPr/>
            <p:nvPr/>
          </p:nvSpPr>
          <p:spPr>
            <a:xfrm>
              <a:off x="376756" y="4413494"/>
              <a:ext cx="23385" cy="15761"/>
            </a:xfrm>
            <a:custGeom>
              <a:rect b="b" l="l" r="r" t="t"/>
              <a:pathLst>
                <a:path extrusionOk="0" h="215" w="319">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70430" y="4586787"/>
              <a:ext cx="23532" cy="15688"/>
            </a:xfrm>
            <a:custGeom>
              <a:rect b="b" l="l" r="r" t="t"/>
              <a:pathLst>
                <a:path extrusionOk="0" h="214" w="321">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72369" y="4375156"/>
              <a:ext cx="23458" cy="15908"/>
            </a:xfrm>
            <a:custGeom>
              <a:rect b="b" l="l" r="r" t="t"/>
              <a:pathLst>
                <a:path extrusionOk="0" h="217" w="32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14678" y="4252590"/>
              <a:ext cx="443364" cy="667758"/>
            </a:xfrm>
            <a:custGeom>
              <a:rect b="b" l="l" r="r" t="t"/>
              <a:pathLst>
                <a:path extrusionOk="0" h="9109" w="6048">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51562" y="4252590"/>
              <a:ext cx="384058" cy="688944"/>
            </a:xfrm>
            <a:custGeom>
              <a:rect b="b" l="l" r="r" t="t"/>
              <a:pathLst>
                <a:path extrusionOk="0" h="9398" w="5239">
                  <a:moveTo>
                    <a:pt x="1038" y="1"/>
                  </a:moveTo>
                  <a:lnTo>
                    <a:pt x="0" y="600"/>
                  </a:lnTo>
                  <a:lnTo>
                    <a:pt x="4209" y="9382"/>
                  </a:lnTo>
                  <a:lnTo>
                    <a:pt x="4200" y="9398"/>
                  </a:lnTo>
                  <a:lnTo>
                    <a:pt x="5239" y="8799"/>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38587" y="4296500"/>
              <a:ext cx="443364" cy="667905"/>
            </a:xfrm>
            <a:custGeom>
              <a:rect b="b" l="l" r="r" t="t"/>
              <a:pathLst>
                <a:path extrusionOk="0" h="9111" w="6048">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92980" y="4429108"/>
              <a:ext cx="339120" cy="493140"/>
            </a:xfrm>
            <a:custGeom>
              <a:rect b="b" l="l" r="r" t="t"/>
              <a:pathLst>
                <a:path extrusionOk="0" h="6727" w="4626">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99030" y="4453225"/>
              <a:ext cx="149034" cy="86063"/>
            </a:xfrm>
            <a:custGeom>
              <a:rect b="b" l="l" r="r" t="t"/>
              <a:pathLst>
                <a:path extrusionOk="0" h="1174" w="2033">
                  <a:moveTo>
                    <a:pt x="1039" y="0"/>
                  </a:moveTo>
                  <a:lnTo>
                    <a:pt x="1" y="600"/>
                  </a:lnTo>
                  <a:lnTo>
                    <a:pt x="993" y="1173"/>
                  </a:lnTo>
                  <a:lnTo>
                    <a:pt x="2032" y="573"/>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51562" y="4252590"/>
              <a:ext cx="148961" cy="85990"/>
            </a:xfrm>
            <a:custGeom>
              <a:rect b="b" l="l" r="r" t="t"/>
              <a:pathLst>
                <a:path extrusionOk="0" h="1173" w="2032">
                  <a:moveTo>
                    <a:pt x="1038" y="1"/>
                  </a:moveTo>
                  <a:lnTo>
                    <a:pt x="0" y="600"/>
                  </a:lnTo>
                  <a:lnTo>
                    <a:pt x="993" y="1173"/>
                  </a:lnTo>
                  <a:lnTo>
                    <a:pt x="2032" y="574"/>
                  </a:lnTo>
                  <a:lnTo>
                    <a:pt x="10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15620" y="4347300"/>
              <a:ext cx="168314" cy="97206"/>
            </a:xfrm>
            <a:custGeom>
              <a:rect b="b" l="l" r="r" t="t"/>
              <a:pathLst>
                <a:path extrusionOk="0" h="1326" w="2296">
                  <a:moveTo>
                    <a:pt x="1039" y="0"/>
                  </a:moveTo>
                  <a:lnTo>
                    <a:pt x="1" y="601"/>
                  </a:lnTo>
                  <a:lnTo>
                    <a:pt x="1257" y="1326"/>
                  </a:lnTo>
                  <a:lnTo>
                    <a:pt x="2296" y="727"/>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4354" y="4294594"/>
              <a:ext cx="76166" cy="104610"/>
            </a:xfrm>
            <a:custGeom>
              <a:rect b="b" l="l" r="r" t="t"/>
              <a:pathLst>
                <a:path extrusionOk="0" h="1427" w="1039">
                  <a:moveTo>
                    <a:pt x="1039" y="1"/>
                  </a:moveTo>
                  <a:lnTo>
                    <a:pt x="0" y="600"/>
                  </a:lnTo>
                  <a:lnTo>
                    <a:pt x="0" y="1427"/>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07765" y="4400519"/>
              <a:ext cx="76166" cy="104610"/>
            </a:xfrm>
            <a:custGeom>
              <a:rect b="b" l="l" r="r" t="t"/>
              <a:pathLst>
                <a:path extrusionOk="0" h="1427" w="1039">
                  <a:moveTo>
                    <a:pt x="1039" y="1"/>
                  </a:moveTo>
                  <a:lnTo>
                    <a:pt x="0" y="600"/>
                  </a:lnTo>
                  <a:lnTo>
                    <a:pt x="0" y="1426"/>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3" name="Shape 93"/>
        <p:cNvGrpSpPr/>
        <p:nvPr/>
      </p:nvGrpSpPr>
      <p:grpSpPr>
        <a:xfrm>
          <a:off x="0" y="0"/>
          <a:ext cx="0" cy="0"/>
          <a:chOff x="0" y="0"/>
          <a:chExt cx="0" cy="0"/>
        </a:xfrm>
      </p:grpSpPr>
      <p:sp>
        <p:nvSpPr>
          <p:cNvPr id="94" name="Google Shape;94;p14"/>
          <p:cNvSpPr txBox="1"/>
          <p:nvPr>
            <p:ph type="title"/>
          </p:nvPr>
        </p:nvSpPr>
        <p:spPr>
          <a:xfrm>
            <a:off x="1151550" y="3316500"/>
            <a:ext cx="6840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4"/>
          <p:cNvSpPr txBox="1"/>
          <p:nvPr>
            <p:ph idx="1" type="subTitle"/>
          </p:nvPr>
        </p:nvSpPr>
        <p:spPr>
          <a:xfrm>
            <a:off x="1151550" y="1375800"/>
            <a:ext cx="68409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31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sp>
        <p:nvSpPr>
          <p:cNvPr id="96" name="Google Shape;96;p14"/>
          <p:cNvSpPr/>
          <p:nvPr/>
        </p:nvSpPr>
        <p:spPr>
          <a:xfrm>
            <a:off x="0" y="4188550"/>
            <a:ext cx="2236200" cy="954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 name="Shape 98"/>
        <p:cNvGrpSpPr/>
        <p:nvPr/>
      </p:nvGrpSpPr>
      <p:grpSpPr>
        <a:xfrm>
          <a:off x="0" y="0"/>
          <a:ext cx="0" cy="0"/>
          <a:chOff x="0" y="0"/>
          <a:chExt cx="0" cy="0"/>
        </a:xfrm>
      </p:grpSpPr>
      <p:sp>
        <p:nvSpPr>
          <p:cNvPr id="99" name="Google Shape;99;p15"/>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00" name="Google Shape;10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01" name="Google Shape;101;p15"/>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2" name="Shape 102"/>
        <p:cNvGrpSpPr/>
        <p:nvPr/>
      </p:nvGrpSpPr>
      <p:grpSpPr>
        <a:xfrm>
          <a:off x="0" y="0"/>
          <a:ext cx="0" cy="0"/>
          <a:chOff x="0" y="0"/>
          <a:chExt cx="0" cy="0"/>
        </a:xfrm>
      </p:grpSpPr>
      <p:sp>
        <p:nvSpPr>
          <p:cNvPr id="103" name="Google Shape;103;p16"/>
          <p:cNvSpPr txBox="1"/>
          <p:nvPr>
            <p:ph type="title"/>
          </p:nvPr>
        </p:nvSpPr>
        <p:spPr>
          <a:xfrm>
            <a:off x="720000" y="1196175"/>
            <a:ext cx="3383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6"/>
          <p:cNvSpPr txBox="1"/>
          <p:nvPr>
            <p:ph idx="1" type="subTitle"/>
          </p:nvPr>
        </p:nvSpPr>
        <p:spPr>
          <a:xfrm>
            <a:off x="720000" y="1768875"/>
            <a:ext cx="3383400" cy="8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5442963" y="1175425"/>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 name="Google Shape;108;p17"/>
          <p:cNvSpPr txBox="1"/>
          <p:nvPr>
            <p:ph idx="2" type="subTitle"/>
          </p:nvPr>
        </p:nvSpPr>
        <p:spPr>
          <a:xfrm>
            <a:off x="5442963" y="3016313"/>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 name="Google Shape;109;p17"/>
          <p:cNvSpPr txBox="1"/>
          <p:nvPr>
            <p:ph idx="3" type="subTitle"/>
          </p:nvPr>
        </p:nvSpPr>
        <p:spPr>
          <a:xfrm>
            <a:off x="5442963" y="16584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4" type="subTitle"/>
          </p:nvPr>
        </p:nvSpPr>
        <p:spPr>
          <a:xfrm>
            <a:off x="5442963" y="3499288"/>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7"/>
          <p:cNvSpPr/>
          <p:nvPr/>
        </p:nvSpPr>
        <p:spPr>
          <a:xfrm>
            <a:off x="-8200" y="1711775"/>
            <a:ext cx="3824875" cy="3439925"/>
          </a:xfrm>
          <a:custGeom>
            <a:rect b="b" l="l" r="r" t="t"/>
            <a:pathLst>
              <a:path extrusionOk="0" h="137597" w="152995">
                <a:moveTo>
                  <a:pt x="80920" y="137597"/>
                </a:moveTo>
                <a:lnTo>
                  <a:pt x="152995" y="86817"/>
                </a:lnTo>
                <a:lnTo>
                  <a:pt x="0" y="0"/>
                </a:lnTo>
                <a:lnTo>
                  <a:pt x="0" y="68471"/>
                </a:lnTo>
                <a:lnTo>
                  <a:pt x="509" y="137565"/>
                </a:lnTo>
                <a:close/>
              </a:path>
            </a:pathLst>
          </a:custGeom>
          <a:solidFill>
            <a:srgbClr val="878787">
              <a:alpha val="13210"/>
            </a:srgbClr>
          </a:solidFill>
          <a:ln>
            <a:noFill/>
          </a:ln>
        </p:spPr>
      </p:sp>
      <p:sp>
        <p:nvSpPr>
          <p:cNvPr id="113" name="Google Shape;113;p17"/>
          <p:cNvSpPr/>
          <p:nvPr/>
        </p:nvSpPr>
        <p:spPr>
          <a:xfrm rot="10800000">
            <a:off x="7328812"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4" name="Shape 114"/>
        <p:cNvGrpSpPr/>
        <p:nvPr/>
      </p:nvGrpSpPr>
      <p:grpSpPr>
        <a:xfrm>
          <a:off x="0" y="0"/>
          <a:ext cx="0" cy="0"/>
          <a:chOff x="0" y="0"/>
          <a:chExt cx="0" cy="0"/>
        </a:xfrm>
      </p:grpSpPr>
      <p:sp>
        <p:nvSpPr>
          <p:cNvPr id="115" name="Google Shape;1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8"/>
          <p:cNvSpPr txBox="1"/>
          <p:nvPr>
            <p:ph idx="2" type="subTitle"/>
          </p:nvPr>
        </p:nvSpPr>
        <p:spPr>
          <a:xfrm>
            <a:off x="720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ph idx="3" type="subTitle"/>
          </p:nvPr>
        </p:nvSpPr>
        <p:spPr>
          <a:xfrm>
            <a:off x="33495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8"/>
          <p:cNvSpPr txBox="1"/>
          <p:nvPr>
            <p:ph idx="4" type="subTitle"/>
          </p:nvPr>
        </p:nvSpPr>
        <p:spPr>
          <a:xfrm>
            <a:off x="5979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8"/>
          <p:cNvSpPr txBox="1"/>
          <p:nvPr>
            <p:ph idx="5" type="subTitle"/>
          </p:nvPr>
        </p:nvSpPr>
        <p:spPr>
          <a:xfrm>
            <a:off x="33495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18"/>
          <p:cNvSpPr txBox="1"/>
          <p:nvPr>
            <p:ph idx="6" type="subTitle"/>
          </p:nvPr>
        </p:nvSpPr>
        <p:spPr>
          <a:xfrm>
            <a:off x="5979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18"/>
          <p:cNvSpPr/>
          <p:nvPr/>
        </p:nvSpPr>
        <p:spPr>
          <a:xfrm>
            <a:off x="7283250" y="3253375"/>
            <a:ext cx="1881221" cy="1897507"/>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23" name="Google Shape;123;p18"/>
          <p:cNvSpPr/>
          <p:nvPr/>
        </p:nvSpPr>
        <p:spPr>
          <a:xfrm flipH="1" rot="10800000">
            <a:off x="0"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4" name="Shape 124"/>
        <p:cNvGrpSpPr/>
        <p:nvPr/>
      </p:nvGrpSpPr>
      <p:grpSpPr>
        <a:xfrm>
          <a:off x="0" y="0"/>
          <a:ext cx="0" cy="0"/>
          <a:chOff x="0" y="0"/>
          <a:chExt cx="0" cy="0"/>
        </a:xfrm>
      </p:grpSpPr>
      <p:sp>
        <p:nvSpPr>
          <p:cNvPr id="125" name="Google Shape;125;p19"/>
          <p:cNvSpPr/>
          <p:nvPr/>
        </p:nvSpPr>
        <p:spPr>
          <a:xfrm flipH="1" rot="10800000">
            <a:off x="0" y="125"/>
            <a:ext cx="2467500" cy="10536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9"/>
          <p:cNvSpPr txBox="1"/>
          <p:nvPr>
            <p:ph idx="1" type="subTitle"/>
          </p:nvPr>
        </p:nvSpPr>
        <p:spPr>
          <a:xfrm>
            <a:off x="1373642"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8" name="Google Shape;128;p19"/>
          <p:cNvSpPr txBox="1"/>
          <p:nvPr>
            <p:ph idx="2" type="subTitle"/>
          </p:nvPr>
        </p:nvSpPr>
        <p:spPr>
          <a:xfrm>
            <a:off x="1373625"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9"/>
          <p:cNvSpPr txBox="1"/>
          <p:nvPr>
            <p:ph idx="3" type="subTitle"/>
          </p:nvPr>
        </p:nvSpPr>
        <p:spPr>
          <a:xfrm>
            <a:off x="5258763"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9"/>
          <p:cNvSpPr txBox="1"/>
          <p:nvPr>
            <p:ph idx="4" type="subTitle"/>
          </p:nvPr>
        </p:nvSpPr>
        <p:spPr>
          <a:xfrm>
            <a:off x="1373625"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9"/>
          <p:cNvSpPr txBox="1"/>
          <p:nvPr>
            <p:ph idx="5" type="subTitle"/>
          </p:nvPr>
        </p:nvSpPr>
        <p:spPr>
          <a:xfrm>
            <a:off x="5258763"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9"/>
          <p:cNvSpPr txBox="1"/>
          <p:nvPr>
            <p:ph idx="6" type="subTitle"/>
          </p:nvPr>
        </p:nvSpPr>
        <p:spPr>
          <a:xfrm>
            <a:off x="1373642"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19"/>
          <p:cNvSpPr txBox="1"/>
          <p:nvPr>
            <p:ph idx="7" type="subTitle"/>
          </p:nvPr>
        </p:nvSpPr>
        <p:spPr>
          <a:xfrm>
            <a:off x="5258775"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19"/>
          <p:cNvSpPr txBox="1"/>
          <p:nvPr>
            <p:ph idx="8" type="subTitle"/>
          </p:nvPr>
        </p:nvSpPr>
        <p:spPr>
          <a:xfrm>
            <a:off x="5258775"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5" name="Shape 135"/>
        <p:cNvGrpSpPr/>
        <p:nvPr/>
      </p:nvGrpSpPr>
      <p:grpSpPr>
        <a:xfrm>
          <a:off x="0" y="0"/>
          <a:ext cx="0" cy="0"/>
          <a:chOff x="0" y="0"/>
          <a:chExt cx="0" cy="0"/>
        </a:xfrm>
      </p:grpSpPr>
      <p:sp>
        <p:nvSpPr>
          <p:cNvPr id="136" name="Google Shape;1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20"/>
          <p:cNvSpPr txBox="1"/>
          <p:nvPr>
            <p:ph idx="1" type="subTitle"/>
          </p:nvPr>
        </p:nvSpPr>
        <p:spPr>
          <a:xfrm>
            <a:off x="843597"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0"/>
          <p:cNvSpPr txBox="1"/>
          <p:nvPr>
            <p:ph idx="2" type="subTitle"/>
          </p:nvPr>
        </p:nvSpPr>
        <p:spPr>
          <a:xfrm>
            <a:off x="3526500"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0"/>
          <p:cNvSpPr txBox="1"/>
          <p:nvPr>
            <p:ph idx="3" type="subTitle"/>
          </p:nvPr>
        </p:nvSpPr>
        <p:spPr>
          <a:xfrm>
            <a:off x="6213912" y="2236060"/>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0"/>
          <p:cNvSpPr txBox="1"/>
          <p:nvPr>
            <p:ph idx="4" type="subTitle"/>
          </p:nvPr>
        </p:nvSpPr>
        <p:spPr>
          <a:xfrm>
            <a:off x="843597"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0"/>
          <p:cNvSpPr txBox="1"/>
          <p:nvPr>
            <p:ph idx="5" type="subTitle"/>
          </p:nvPr>
        </p:nvSpPr>
        <p:spPr>
          <a:xfrm>
            <a:off x="3526500"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0"/>
          <p:cNvSpPr txBox="1"/>
          <p:nvPr>
            <p:ph idx="6" type="subTitle"/>
          </p:nvPr>
        </p:nvSpPr>
        <p:spPr>
          <a:xfrm>
            <a:off x="6213912" y="3966876"/>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0"/>
          <p:cNvSpPr txBox="1"/>
          <p:nvPr>
            <p:ph idx="7" type="subTitle"/>
          </p:nvPr>
        </p:nvSpPr>
        <p:spPr>
          <a:xfrm>
            <a:off x="839212"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20"/>
          <p:cNvSpPr txBox="1"/>
          <p:nvPr>
            <p:ph idx="8" type="subTitle"/>
          </p:nvPr>
        </p:nvSpPr>
        <p:spPr>
          <a:xfrm>
            <a:off x="3526500"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20"/>
          <p:cNvSpPr txBox="1"/>
          <p:nvPr>
            <p:ph idx="9" type="subTitle"/>
          </p:nvPr>
        </p:nvSpPr>
        <p:spPr>
          <a:xfrm>
            <a:off x="6218288" y="1698775"/>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20"/>
          <p:cNvSpPr txBox="1"/>
          <p:nvPr>
            <p:ph idx="13" type="subTitle"/>
          </p:nvPr>
        </p:nvSpPr>
        <p:spPr>
          <a:xfrm>
            <a:off x="839212"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20"/>
          <p:cNvSpPr txBox="1"/>
          <p:nvPr>
            <p:ph idx="14" type="subTitle"/>
          </p:nvPr>
        </p:nvSpPr>
        <p:spPr>
          <a:xfrm>
            <a:off x="3526500"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8" name="Google Shape;148;p20"/>
          <p:cNvSpPr txBox="1"/>
          <p:nvPr>
            <p:ph idx="15" type="subTitle"/>
          </p:nvPr>
        </p:nvSpPr>
        <p:spPr>
          <a:xfrm>
            <a:off x="6218288" y="3425073"/>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989850" y="1146375"/>
            <a:ext cx="1164300" cy="841800"/>
          </a:xfrm>
          <a:prstGeom prst="rect">
            <a:avLst/>
          </a:prstGeom>
          <a:solidFill>
            <a:srgbClr val="878787">
              <a:alpha val="13210"/>
            </a:srgbClr>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1457550" y="3212875"/>
            <a:ext cx="6228900" cy="4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9" name="Shape 149"/>
        <p:cNvGrpSpPr/>
        <p:nvPr/>
      </p:nvGrpSpPr>
      <p:grpSpPr>
        <a:xfrm>
          <a:off x="0" y="0"/>
          <a:ext cx="0" cy="0"/>
          <a:chOff x="0" y="0"/>
          <a:chExt cx="0" cy="0"/>
        </a:xfrm>
      </p:grpSpPr>
      <p:sp>
        <p:nvSpPr>
          <p:cNvPr id="150" name="Google Shape;150;p21"/>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hasCustomPrompt="1" type="title"/>
          </p:nvPr>
        </p:nvSpPr>
        <p:spPr>
          <a:xfrm>
            <a:off x="1087649"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2" name="Google Shape;152;p21"/>
          <p:cNvSpPr txBox="1"/>
          <p:nvPr>
            <p:ph hasCustomPrompt="1" idx="2" type="title"/>
          </p:nvPr>
        </p:nvSpPr>
        <p:spPr>
          <a:xfrm>
            <a:off x="6895275"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3" name="Google Shape;153;p21"/>
          <p:cNvSpPr txBox="1"/>
          <p:nvPr>
            <p:ph idx="1" type="subTitle"/>
          </p:nvPr>
        </p:nvSpPr>
        <p:spPr>
          <a:xfrm flipH="1">
            <a:off x="90885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4" name="Google Shape;154;p21"/>
          <p:cNvSpPr txBox="1"/>
          <p:nvPr>
            <p:ph idx="3" type="subTitle"/>
          </p:nvPr>
        </p:nvSpPr>
        <p:spPr>
          <a:xfrm flipH="1">
            <a:off x="908849"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5" name="Google Shape;155;p21"/>
          <p:cNvSpPr txBox="1"/>
          <p:nvPr>
            <p:ph idx="4" type="subTitle"/>
          </p:nvPr>
        </p:nvSpPr>
        <p:spPr>
          <a:xfrm flipH="1">
            <a:off x="671647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6" name="Google Shape;156;p21"/>
          <p:cNvSpPr txBox="1"/>
          <p:nvPr>
            <p:ph idx="5" type="subTitle"/>
          </p:nvPr>
        </p:nvSpPr>
        <p:spPr>
          <a:xfrm flipH="1">
            <a:off x="671647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7" name="Google Shape;157;p21"/>
          <p:cNvSpPr txBox="1"/>
          <p:nvPr>
            <p:ph hasCustomPrompt="1" idx="6" type="title"/>
          </p:nvPr>
        </p:nvSpPr>
        <p:spPr>
          <a:xfrm>
            <a:off x="3023524"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8" name="Google Shape;158;p21"/>
          <p:cNvSpPr txBox="1"/>
          <p:nvPr>
            <p:ph idx="7" type="subTitle"/>
          </p:nvPr>
        </p:nvSpPr>
        <p:spPr>
          <a:xfrm flipH="1">
            <a:off x="284472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9" name="Google Shape;159;p21"/>
          <p:cNvSpPr txBox="1"/>
          <p:nvPr>
            <p:ph idx="8" type="subTitle"/>
          </p:nvPr>
        </p:nvSpPr>
        <p:spPr>
          <a:xfrm flipH="1">
            <a:off x="284472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0" name="Google Shape;160;p21"/>
          <p:cNvSpPr txBox="1"/>
          <p:nvPr>
            <p:ph hasCustomPrompt="1" idx="9" type="title"/>
          </p:nvPr>
        </p:nvSpPr>
        <p:spPr>
          <a:xfrm>
            <a:off x="4959400"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61" name="Google Shape;161;p21"/>
          <p:cNvSpPr txBox="1"/>
          <p:nvPr>
            <p:ph idx="13" type="subTitle"/>
          </p:nvPr>
        </p:nvSpPr>
        <p:spPr>
          <a:xfrm flipH="1">
            <a:off x="478060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62" name="Google Shape;162;p21"/>
          <p:cNvSpPr txBox="1"/>
          <p:nvPr>
            <p:ph idx="14" type="subTitle"/>
          </p:nvPr>
        </p:nvSpPr>
        <p:spPr>
          <a:xfrm flipH="1">
            <a:off x="4780600"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3" name="Google Shape;163;p21"/>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1"/>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5" name="Shape 165"/>
        <p:cNvGrpSpPr/>
        <p:nvPr/>
      </p:nvGrpSpPr>
      <p:grpSpPr>
        <a:xfrm>
          <a:off x="0" y="0"/>
          <a:ext cx="0" cy="0"/>
          <a:chOff x="0" y="0"/>
          <a:chExt cx="0" cy="0"/>
        </a:xfrm>
      </p:grpSpPr>
      <p:sp>
        <p:nvSpPr>
          <p:cNvPr id="166" name="Google Shape;166;p22"/>
          <p:cNvSpPr/>
          <p:nvPr/>
        </p:nvSpPr>
        <p:spPr>
          <a:xfrm rot="10800000">
            <a:off x="-129" y="-130"/>
            <a:ext cx="2529479" cy="306788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67" name="Google Shape;167;p22"/>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ctrTitle"/>
          </p:nvPr>
        </p:nvSpPr>
        <p:spPr>
          <a:xfrm>
            <a:off x="2247450" y="535000"/>
            <a:ext cx="4649100" cy="81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9" name="Google Shape;169;p22"/>
          <p:cNvSpPr txBox="1"/>
          <p:nvPr>
            <p:ph idx="1" type="subTitle"/>
          </p:nvPr>
        </p:nvSpPr>
        <p:spPr>
          <a:xfrm>
            <a:off x="2247525" y="1648475"/>
            <a:ext cx="46491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0" name="Google Shape;170;p22"/>
          <p:cNvSpPr txBox="1"/>
          <p:nvPr/>
        </p:nvSpPr>
        <p:spPr>
          <a:xfrm>
            <a:off x="2098350" y="3822950"/>
            <a:ext cx="49473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b="1" lang="en" sz="1200">
                <a:solidFill>
                  <a:schemeClr val="hlink"/>
                </a:solidFill>
                <a:uFill>
                  <a:noFill/>
                </a:uFill>
                <a:latin typeface="Nunito"/>
                <a:ea typeface="Nunito"/>
                <a:cs typeface="Nunito"/>
                <a:sym typeface="Nunito"/>
                <a:hlinkClick r:id="rId2"/>
              </a:rPr>
              <a:t>Slidesgo</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a:t>
            </a:r>
            <a:r>
              <a:rPr lang="en" sz="1200">
                <a:solidFill>
                  <a:schemeClr val="dk1"/>
                </a:solidFill>
                <a:latin typeface="Nunito"/>
                <a:ea typeface="Nunito"/>
                <a:cs typeface="Nunito"/>
                <a:sym typeface="Nunito"/>
              </a:rPr>
              <a:t>icons by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b="1" lang="en" sz="12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1" name="Shape 171"/>
        <p:cNvGrpSpPr/>
        <p:nvPr/>
      </p:nvGrpSpPr>
      <p:grpSpPr>
        <a:xfrm>
          <a:off x="0" y="0"/>
          <a:ext cx="0" cy="0"/>
          <a:chOff x="0" y="0"/>
          <a:chExt cx="0" cy="0"/>
        </a:xfrm>
      </p:grpSpPr>
      <p:sp>
        <p:nvSpPr>
          <p:cNvPr id="172" name="Google Shape;172;p23"/>
          <p:cNvSpPr/>
          <p:nvPr/>
        </p:nvSpPr>
        <p:spPr>
          <a:xfrm rot="10800000">
            <a:off x="0" y="0"/>
            <a:ext cx="3487340" cy="351753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4" name="Shape 174"/>
        <p:cNvGrpSpPr/>
        <p:nvPr/>
      </p:nvGrpSpPr>
      <p:grpSpPr>
        <a:xfrm>
          <a:off x="0" y="0"/>
          <a:ext cx="0" cy="0"/>
          <a:chOff x="0" y="0"/>
          <a:chExt cx="0" cy="0"/>
        </a:xfrm>
      </p:grpSpPr>
      <p:sp>
        <p:nvSpPr>
          <p:cNvPr id="175" name="Google Shape;175;p24"/>
          <p:cNvSpPr/>
          <p:nvPr/>
        </p:nvSpPr>
        <p:spPr>
          <a:xfrm>
            <a:off x="7198400" y="3167775"/>
            <a:ext cx="1966112" cy="1983132"/>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2" name="Google Shape;22;p4"/>
          <p:cNvSpPr txBox="1"/>
          <p:nvPr>
            <p:ph idx="1" type="body"/>
          </p:nvPr>
        </p:nvSpPr>
        <p:spPr>
          <a:xfrm>
            <a:off x="720000" y="965025"/>
            <a:ext cx="7704000" cy="360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3" name="Google Shape;23;p4"/>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26" name="Google Shape;26;p5"/>
          <p:cNvSpPr txBox="1"/>
          <p:nvPr>
            <p:ph idx="1" type="subTitle"/>
          </p:nvPr>
        </p:nvSpPr>
        <p:spPr>
          <a:xfrm>
            <a:off x="1290763" y="1548500"/>
            <a:ext cx="2907600" cy="518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7" name="Google Shape;27;p5"/>
          <p:cNvSpPr txBox="1"/>
          <p:nvPr>
            <p:ph idx="2" type="subTitle"/>
          </p:nvPr>
        </p:nvSpPr>
        <p:spPr>
          <a:xfrm>
            <a:off x="4945638" y="1548500"/>
            <a:ext cx="2907600" cy="51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8" name="Google Shape;28;p5"/>
          <p:cNvSpPr txBox="1"/>
          <p:nvPr>
            <p:ph idx="3" type="subTitle"/>
          </p:nvPr>
        </p:nvSpPr>
        <p:spPr>
          <a:xfrm>
            <a:off x="1290775"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9" name="Google Shape;29;p5"/>
          <p:cNvSpPr txBox="1"/>
          <p:nvPr>
            <p:ph idx="4" type="subTitle"/>
          </p:nvPr>
        </p:nvSpPr>
        <p:spPr>
          <a:xfrm>
            <a:off x="4945650"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 name="Google Shape;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a:off x="4624950" y="572050"/>
            <a:ext cx="4539625" cy="4578925"/>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720000" y="1546325"/>
            <a:ext cx="4025400" cy="20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9" name="Google Shape;39;p7"/>
          <p:cNvSpPr txBox="1"/>
          <p:nvPr>
            <p:ph type="title"/>
          </p:nvPr>
        </p:nvSpPr>
        <p:spPr>
          <a:xfrm>
            <a:off x="720000" y="445025"/>
            <a:ext cx="425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2" name="Google Shape;42;p8"/>
          <p:cNvSpPr/>
          <p:nvPr/>
        </p:nvSpPr>
        <p:spPr>
          <a:xfrm>
            <a:off x="5249074" y="2948851"/>
            <a:ext cx="3915168" cy="220204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3" name="Google Shape;43;p8"/>
          <p:cNvSpPr/>
          <p:nvPr/>
        </p:nvSpPr>
        <p:spPr>
          <a:xfrm>
            <a:off x="-7975" y="1025"/>
            <a:ext cx="1516025" cy="1746400"/>
          </a:xfrm>
          <a:custGeom>
            <a:rect b="b" l="l" r="r" t="t"/>
            <a:pathLst>
              <a:path extrusionOk="0" h="69856" w="60641">
                <a:moveTo>
                  <a:pt x="0" y="69856"/>
                </a:moveTo>
                <a:lnTo>
                  <a:pt x="60641" y="27088"/>
                </a:lnTo>
                <a:lnTo>
                  <a:pt x="14055" y="0"/>
                </a:lnTo>
                <a:lnTo>
                  <a:pt x="319" y="0"/>
                </a:lnTo>
                <a:lnTo>
                  <a:pt x="319" y="24468"/>
                </a:lnTo>
                <a:close/>
              </a:path>
            </a:pathLst>
          </a:custGeom>
          <a:solidFill>
            <a:srgbClr val="878787">
              <a:alpha val="1321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20000" y="1246038"/>
            <a:ext cx="3811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720000" y="2074963"/>
            <a:ext cx="3811500" cy="197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9"/>
          <p:cNvSpPr/>
          <p:nvPr/>
        </p:nvSpPr>
        <p:spPr>
          <a:xfrm>
            <a:off x="3112375" y="1619225"/>
            <a:ext cx="6052200" cy="3531750"/>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8" name="Google Shape;48;p9"/>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p:nvPr>
            <p:ph idx="2" type="pic"/>
          </p:nvPr>
        </p:nvSpPr>
        <p:spPr>
          <a:xfrm>
            <a:off x="-6575" y="0"/>
            <a:ext cx="9144000" cy="5143500"/>
          </a:xfrm>
          <a:prstGeom prst="rect">
            <a:avLst/>
          </a:prstGeom>
          <a:noFill/>
          <a:ln>
            <a:noFill/>
          </a:ln>
        </p:spPr>
      </p:sp>
      <p:sp>
        <p:nvSpPr>
          <p:cNvPr id="51" name="Google Shape;51;p10"/>
          <p:cNvSpPr txBox="1"/>
          <p:nvPr>
            <p:ph type="title"/>
          </p:nvPr>
        </p:nvSpPr>
        <p:spPr>
          <a:xfrm>
            <a:off x="720000" y="403580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EMPOHIYkbfULNMVNFe8-J9bOfDtBWvc-/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En1QOYjohJYD0naTH0x5VLOmg8XTw1Bs/view"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Guuc0etml-1N8mk0eTv1k7BikBhTQX0Y/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771700" y="1370075"/>
            <a:ext cx="4038600" cy="180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solidFill>
                  <a:schemeClr val="lt2"/>
                </a:solidFill>
              </a:rPr>
              <a:t>WEB CACHE POISONING</a:t>
            </a:r>
            <a:endParaRPr sz="5000">
              <a:solidFill>
                <a:schemeClr val="dk2"/>
              </a:solidFill>
            </a:endParaRPr>
          </a:p>
        </p:txBody>
      </p:sp>
      <p:sp>
        <p:nvSpPr>
          <p:cNvPr id="182" name="Google Shape;182;p25"/>
          <p:cNvSpPr txBox="1"/>
          <p:nvPr>
            <p:ph idx="1" type="subTitle"/>
          </p:nvPr>
        </p:nvSpPr>
        <p:spPr>
          <a:xfrm>
            <a:off x="771700" y="3081400"/>
            <a:ext cx="4038600" cy="12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Aiello Simone - 242469</a:t>
            </a:r>
            <a:endParaRPr/>
          </a:p>
          <a:p>
            <a:pPr indent="0" lvl="0" marL="0" rtl="0" algn="l">
              <a:spcBef>
                <a:spcPts val="0"/>
              </a:spcBef>
              <a:spcAft>
                <a:spcPts val="0"/>
              </a:spcAft>
              <a:buNone/>
            </a:pPr>
            <a:r>
              <a:rPr lang="en"/>
              <a:t>Camarda Alessia Donata - 242466 </a:t>
            </a:r>
            <a:endParaRPr/>
          </a:p>
          <a:p>
            <a:pPr indent="0" lvl="0" marL="0" rtl="0" algn="l">
              <a:spcBef>
                <a:spcPts val="0"/>
              </a:spcBef>
              <a:spcAft>
                <a:spcPts val="0"/>
              </a:spcAft>
              <a:buNone/>
            </a:pPr>
            <a:r>
              <a:rPr lang="en"/>
              <a:t>Dramisino Cristian Domenico - 247961</a:t>
            </a:r>
            <a:endParaRPr/>
          </a:p>
          <a:p>
            <a:pPr indent="0" lvl="0" marL="0" rtl="0" algn="l">
              <a:spcBef>
                <a:spcPts val="0"/>
              </a:spcBef>
              <a:spcAft>
                <a:spcPts val="0"/>
              </a:spcAft>
              <a:buNone/>
            </a:pPr>
            <a:r>
              <a:rPr lang="en"/>
              <a:t>Salerno Alessandro - 247233</a:t>
            </a:r>
            <a:endParaRPr/>
          </a:p>
        </p:txBody>
      </p:sp>
      <p:cxnSp>
        <p:nvCxnSpPr>
          <p:cNvPr id="183" name="Google Shape;183;p25"/>
          <p:cNvCxnSpPr/>
          <p:nvPr/>
        </p:nvCxnSpPr>
        <p:spPr>
          <a:xfrm>
            <a:off x="771700" y="2977500"/>
            <a:ext cx="3647100" cy="0"/>
          </a:xfrm>
          <a:prstGeom prst="straightConnector1">
            <a:avLst/>
          </a:prstGeom>
          <a:noFill/>
          <a:ln cap="flat" cmpd="sng" w="19050">
            <a:solidFill>
              <a:schemeClr val="lt2"/>
            </a:solidFill>
            <a:prstDash val="solid"/>
            <a:round/>
            <a:headEnd len="med" w="med" type="none"/>
            <a:tailEnd len="med" w="med" type="none"/>
          </a:ln>
        </p:spPr>
      </p:cxnSp>
      <p:sp>
        <p:nvSpPr>
          <p:cNvPr id="184" name="Google Shape;184;p25"/>
          <p:cNvSpPr/>
          <p:nvPr/>
        </p:nvSpPr>
        <p:spPr>
          <a:xfrm>
            <a:off x="8085254" y="4932620"/>
            <a:ext cx="58710" cy="86695"/>
          </a:xfrm>
          <a:custGeom>
            <a:rect b="b" l="l" r="r" t="t"/>
            <a:pathLst>
              <a:path extrusionOk="0" h="697" w="472">
                <a:moveTo>
                  <a:pt x="63" y="1"/>
                </a:moveTo>
                <a:lnTo>
                  <a:pt x="0" y="697"/>
                </a:lnTo>
                <a:lnTo>
                  <a:pt x="0" y="697"/>
                </a:lnTo>
                <a:lnTo>
                  <a:pt x="471" y="430"/>
                </a:lnTo>
                <a:lnTo>
                  <a:pt x="63" y="1"/>
                </a:lnTo>
                <a:close/>
              </a:path>
            </a:pathLst>
          </a:custGeom>
          <a:solidFill>
            <a:srgbClr val="10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5"/>
          <p:cNvGrpSpPr/>
          <p:nvPr/>
        </p:nvGrpSpPr>
        <p:grpSpPr>
          <a:xfrm>
            <a:off x="5425952" y="484073"/>
            <a:ext cx="2918649" cy="4538349"/>
            <a:chOff x="5425952" y="484073"/>
            <a:chExt cx="2918649" cy="4538349"/>
          </a:xfrm>
        </p:grpSpPr>
        <p:sp>
          <p:nvSpPr>
            <p:cNvPr id="186" name="Google Shape;186;p25"/>
            <p:cNvSpPr/>
            <p:nvPr/>
          </p:nvSpPr>
          <p:spPr>
            <a:xfrm>
              <a:off x="5425952" y="484073"/>
              <a:ext cx="1201808" cy="1125537"/>
            </a:xfrm>
            <a:custGeom>
              <a:rect b="b" l="l" r="r" t="t"/>
              <a:pathLst>
                <a:path extrusionOk="0" h="9049" w="9662">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7" name="Google Shape;187;p25"/>
            <p:cNvSpPr/>
            <p:nvPr/>
          </p:nvSpPr>
          <p:spPr>
            <a:xfrm>
              <a:off x="5490880" y="1551401"/>
              <a:ext cx="74258" cy="74381"/>
            </a:xfrm>
            <a:custGeom>
              <a:rect b="b" l="l" r="r" t="t"/>
              <a:pathLst>
                <a:path extrusionOk="0" h="598" w="597">
                  <a:moveTo>
                    <a:pt x="541" y="1"/>
                  </a:moveTo>
                  <a:lnTo>
                    <a:pt x="1" y="255"/>
                  </a:lnTo>
                  <a:lnTo>
                    <a:pt x="596" y="597"/>
                  </a:lnTo>
                  <a:lnTo>
                    <a:pt x="5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8" name="Google Shape;188;p25"/>
            <p:cNvSpPr/>
            <p:nvPr/>
          </p:nvSpPr>
          <p:spPr>
            <a:xfrm>
              <a:off x="5778826" y="1565581"/>
              <a:ext cx="74382" cy="74381"/>
            </a:xfrm>
            <a:custGeom>
              <a:rect b="b" l="l" r="r" t="t"/>
              <a:pathLst>
                <a:path extrusionOk="0" h="598" w="598">
                  <a:moveTo>
                    <a:pt x="541" y="0"/>
                  </a:moveTo>
                  <a:lnTo>
                    <a:pt x="1" y="255"/>
                  </a:lnTo>
                  <a:lnTo>
                    <a:pt x="598" y="597"/>
                  </a:lnTo>
                  <a:lnTo>
                    <a:pt x="598" y="597"/>
                  </a:lnTo>
                  <a:lnTo>
                    <a:pt x="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9" name="Google Shape;189;p25"/>
            <p:cNvSpPr/>
            <p:nvPr/>
          </p:nvSpPr>
          <p:spPr>
            <a:xfrm>
              <a:off x="6069384" y="1376395"/>
              <a:ext cx="74133" cy="74132"/>
            </a:xfrm>
            <a:custGeom>
              <a:rect b="b" l="l" r="r" t="t"/>
              <a:pathLst>
                <a:path extrusionOk="0" h="596" w="596">
                  <a:moveTo>
                    <a:pt x="541" y="0"/>
                  </a:moveTo>
                  <a:lnTo>
                    <a:pt x="0" y="253"/>
                  </a:lnTo>
                  <a:lnTo>
                    <a:pt x="596" y="596"/>
                  </a:lnTo>
                  <a:lnTo>
                    <a:pt x="54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0" name="Google Shape;190;p25"/>
            <p:cNvSpPr/>
            <p:nvPr/>
          </p:nvSpPr>
          <p:spPr>
            <a:xfrm>
              <a:off x="6065403" y="584450"/>
              <a:ext cx="60202" cy="57713"/>
            </a:xfrm>
            <a:custGeom>
              <a:rect b="b" l="l" r="r" t="t"/>
              <a:pathLst>
                <a:path extrusionOk="0" h="464" w="484">
                  <a:moveTo>
                    <a:pt x="1" y="0"/>
                  </a:moveTo>
                  <a:lnTo>
                    <a:pt x="123" y="463"/>
                  </a:lnTo>
                  <a:lnTo>
                    <a:pt x="484" y="283"/>
                  </a:lnTo>
                  <a:lnTo>
                    <a:pt x="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1" name="Google Shape;191;p25"/>
            <p:cNvSpPr/>
            <p:nvPr/>
          </p:nvSpPr>
          <p:spPr>
            <a:xfrm>
              <a:off x="6332826" y="491536"/>
              <a:ext cx="64805" cy="57713"/>
            </a:xfrm>
            <a:custGeom>
              <a:rect b="b" l="l" r="r" t="t"/>
              <a:pathLst>
                <a:path extrusionOk="0" h="464" w="521">
                  <a:moveTo>
                    <a:pt x="0" y="1"/>
                  </a:moveTo>
                  <a:lnTo>
                    <a:pt x="122" y="464"/>
                  </a:lnTo>
                  <a:lnTo>
                    <a:pt x="520" y="305"/>
                  </a:lnTo>
                  <a:lnTo>
                    <a:pt x="0" y="1"/>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2" name="Google Shape;192;p25"/>
            <p:cNvSpPr/>
            <p:nvPr/>
          </p:nvSpPr>
          <p:spPr>
            <a:xfrm>
              <a:off x="6562934" y="584450"/>
              <a:ext cx="64805" cy="57713"/>
            </a:xfrm>
            <a:custGeom>
              <a:rect b="b" l="l" r="r" t="t"/>
              <a:pathLst>
                <a:path extrusionOk="0" h="464" w="521">
                  <a:moveTo>
                    <a:pt x="0" y="0"/>
                  </a:moveTo>
                  <a:lnTo>
                    <a:pt x="123" y="463"/>
                  </a:lnTo>
                  <a:lnTo>
                    <a:pt x="521" y="304"/>
                  </a:lnTo>
                  <a:lnTo>
                    <a:pt x="0"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3" name="Google Shape;193;p25"/>
            <p:cNvSpPr/>
            <p:nvPr/>
          </p:nvSpPr>
          <p:spPr>
            <a:xfrm>
              <a:off x="5493492" y="523130"/>
              <a:ext cx="1201932" cy="1125662"/>
            </a:xfrm>
            <a:custGeom>
              <a:rect b="b" l="l" r="r" t="t"/>
              <a:pathLst>
                <a:path extrusionOk="0" h="9050" w="9663">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4" name="Google Shape;194;p25"/>
            <p:cNvSpPr/>
            <p:nvPr/>
          </p:nvSpPr>
          <p:spPr>
            <a:xfrm>
              <a:off x="6002217" y="845032"/>
              <a:ext cx="523536" cy="379491"/>
            </a:xfrm>
            <a:custGeom>
              <a:rect b="b" l="l" r="r" t="t"/>
              <a:pathLst>
                <a:path extrusionOk="0" h="3051" w="4209">
                  <a:moveTo>
                    <a:pt x="4209" y="1"/>
                  </a:moveTo>
                  <a:lnTo>
                    <a:pt x="1" y="2440"/>
                  </a:lnTo>
                  <a:lnTo>
                    <a:pt x="1" y="3050"/>
                  </a:lnTo>
                  <a:lnTo>
                    <a:pt x="4209" y="611"/>
                  </a:lnTo>
                  <a:lnTo>
                    <a:pt x="42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5" name="Google Shape;195;p25"/>
            <p:cNvSpPr/>
            <p:nvPr/>
          </p:nvSpPr>
          <p:spPr>
            <a:xfrm>
              <a:off x="6159437" y="969290"/>
              <a:ext cx="367433" cy="288319"/>
            </a:xfrm>
            <a:custGeom>
              <a:rect b="b" l="l" r="r" t="t"/>
              <a:pathLst>
                <a:path extrusionOk="0" h="2318" w="2954">
                  <a:moveTo>
                    <a:pt x="2954" y="1"/>
                  </a:moveTo>
                  <a:lnTo>
                    <a:pt x="0" y="1707"/>
                  </a:lnTo>
                  <a:lnTo>
                    <a:pt x="0" y="2317"/>
                  </a:lnTo>
                  <a:lnTo>
                    <a:pt x="2954" y="611"/>
                  </a:lnTo>
                  <a:lnTo>
                    <a:pt x="29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6" name="Google Shape;196;p25"/>
            <p:cNvSpPr/>
            <p:nvPr/>
          </p:nvSpPr>
          <p:spPr>
            <a:xfrm>
              <a:off x="5776089" y="1286342"/>
              <a:ext cx="28857" cy="68037"/>
            </a:xfrm>
            <a:custGeom>
              <a:rect b="b" l="l" r="r" t="t"/>
              <a:pathLst>
                <a:path extrusionOk="0" h="547" w="232">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7" name="Google Shape;197;p25"/>
            <p:cNvSpPr/>
            <p:nvPr/>
          </p:nvSpPr>
          <p:spPr>
            <a:xfrm>
              <a:off x="5807931" y="1257858"/>
              <a:ext cx="42167" cy="69779"/>
            </a:xfrm>
            <a:custGeom>
              <a:rect b="b" l="l" r="r" t="t"/>
              <a:pathLst>
                <a:path extrusionOk="0" h="561" w="339">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8" name="Google Shape;198;p25"/>
            <p:cNvSpPr/>
            <p:nvPr/>
          </p:nvSpPr>
          <p:spPr>
            <a:xfrm>
              <a:off x="5856441" y="1229250"/>
              <a:ext cx="38186" cy="69903"/>
            </a:xfrm>
            <a:custGeom>
              <a:rect b="b" l="l" r="r" t="t"/>
              <a:pathLst>
                <a:path extrusionOk="0" h="562" w="307">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9" name="Google Shape;199;p25"/>
            <p:cNvSpPr/>
            <p:nvPr/>
          </p:nvSpPr>
          <p:spPr>
            <a:xfrm>
              <a:off x="5903955" y="1212458"/>
              <a:ext cx="10573" cy="68037"/>
            </a:xfrm>
            <a:custGeom>
              <a:rect b="b" l="l" r="r" t="t"/>
              <a:pathLst>
                <a:path extrusionOk="0" h="547" w="85">
                  <a:moveTo>
                    <a:pt x="85" y="1"/>
                  </a:moveTo>
                  <a:lnTo>
                    <a:pt x="0" y="49"/>
                  </a:lnTo>
                  <a:lnTo>
                    <a:pt x="0" y="547"/>
                  </a:lnTo>
                  <a:lnTo>
                    <a:pt x="85" y="498"/>
                  </a:lnTo>
                  <a:lnTo>
                    <a:pt x="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0" name="Google Shape;200;p25"/>
            <p:cNvSpPr/>
            <p:nvPr/>
          </p:nvSpPr>
          <p:spPr>
            <a:xfrm>
              <a:off x="5925224" y="1185343"/>
              <a:ext cx="36445" cy="82839"/>
            </a:xfrm>
            <a:custGeom>
              <a:rect b="b" l="l" r="r" t="t"/>
              <a:pathLst>
                <a:path extrusionOk="0" h="666" w="293">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1" name="Google Shape;201;p25"/>
            <p:cNvSpPr/>
            <p:nvPr/>
          </p:nvSpPr>
          <p:spPr>
            <a:xfrm>
              <a:off x="5775965" y="1401644"/>
              <a:ext cx="35201" cy="75251"/>
            </a:xfrm>
            <a:custGeom>
              <a:rect b="b" l="l" r="r" t="t"/>
              <a:pathLst>
                <a:path extrusionOk="0" h="605" w="283">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2" name="Google Shape;202;p25"/>
            <p:cNvSpPr/>
            <p:nvPr/>
          </p:nvSpPr>
          <p:spPr>
            <a:xfrm>
              <a:off x="5809548" y="1380002"/>
              <a:ext cx="41793" cy="77615"/>
            </a:xfrm>
            <a:custGeom>
              <a:rect b="b" l="l" r="r" t="t"/>
              <a:pathLst>
                <a:path extrusionOk="0" h="624" w="336">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3" name="Google Shape;203;p25"/>
            <p:cNvSpPr/>
            <p:nvPr/>
          </p:nvSpPr>
          <p:spPr>
            <a:xfrm>
              <a:off x="5853082" y="1356120"/>
              <a:ext cx="34703" cy="70525"/>
            </a:xfrm>
            <a:custGeom>
              <a:rect b="b" l="l" r="r" t="t"/>
              <a:pathLst>
                <a:path extrusionOk="0" h="567" w="279">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4" name="Google Shape;204;p25"/>
            <p:cNvSpPr/>
            <p:nvPr/>
          </p:nvSpPr>
          <p:spPr>
            <a:xfrm>
              <a:off x="5891143" y="1334229"/>
              <a:ext cx="34703" cy="70525"/>
            </a:xfrm>
            <a:custGeom>
              <a:rect b="b" l="l" r="r" t="t"/>
              <a:pathLst>
                <a:path extrusionOk="0" h="567" w="279">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5" name="Google Shape;205;p25"/>
            <p:cNvSpPr/>
            <p:nvPr/>
          </p:nvSpPr>
          <p:spPr>
            <a:xfrm>
              <a:off x="5928956" y="1294427"/>
              <a:ext cx="56098" cy="89182"/>
            </a:xfrm>
            <a:custGeom>
              <a:rect b="b" l="l" r="r" t="t"/>
              <a:pathLst>
                <a:path extrusionOk="0" h="717" w="451">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6" name="Google Shape;206;p25"/>
            <p:cNvSpPr/>
            <p:nvPr/>
          </p:nvSpPr>
          <p:spPr>
            <a:xfrm>
              <a:off x="5989033" y="1275894"/>
              <a:ext cx="42167" cy="69779"/>
            </a:xfrm>
            <a:custGeom>
              <a:rect b="b" l="l" r="r" t="t"/>
              <a:pathLst>
                <a:path extrusionOk="0" h="561" w="339">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7" name="Google Shape;207;p25"/>
            <p:cNvSpPr/>
            <p:nvPr/>
          </p:nvSpPr>
          <p:spPr>
            <a:xfrm>
              <a:off x="6039781" y="1249400"/>
              <a:ext cx="36942" cy="75251"/>
            </a:xfrm>
            <a:custGeom>
              <a:rect b="b" l="l" r="r" t="t"/>
              <a:pathLst>
                <a:path extrusionOk="0" h="605" w="297">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8" name="Google Shape;208;p25"/>
            <p:cNvSpPr/>
            <p:nvPr/>
          </p:nvSpPr>
          <p:spPr>
            <a:xfrm>
              <a:off x="6083688" y="1225892"/>
              <a:ext cx="36320" cy="73510"/>
            </a:xfrm>
            <a:custGeom>
              <a:rect b="b" l="l" r="r" t="t"/>
              <a:pathLst>
                <a:path extrusionOk="0" h="591" w="292">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9" name="Google Shape;209;p25"/>
            <p:cNvSpPr/>
            <p:nvPr/>
          </p:nvSpPr>
          <p:spPr>
            <a:xfrm>
              <a:off x="5834425" y="979738"/>
              <a:ext cx="94781" cy="190056"/>
            </a:xfrm>
            <a:custGeom>
              <a:rect b="b" l="l" r="r" t="t"/>
              <a:pathLst>
                <a:path extrusionOk="0" h="1528" w="762">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0" name="Google Shape;210;p25"/>
            <p:cNvSpPr/>
            <p:nvPr/>
          </p:nvSpPr>
          <p:spPr>
            <a:xfrm>
              <a:off x="5939777" y="925010"/>
              <a:ext cx="84084" cy="166299"/>
            </a:xfrm>
            <a:custGeom>
              <a:rect b="b" l="l" r="r" t="t"/>
              <a:pathLst>
                <a:path extrusionOk="0" h="1337" w="676">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1" name="Google Shape;211;p25"/>
            <p:cNvSpPr/>
            <p:nvPr/>
          </p:nvSpPr>
          <p:spPr>
            <a:xfrm>
              <a:off x="6066647" y="875133"/>
              <a:ext cx="79731" cy="160578"/>
            </a:xfrm>
            <a:custGeom>
              <a:rect b="b" l="l" r="r" t="t"/>
              <a:pathLst>
                <a:path extrusionOk="0" h="1291" w="641">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2" name="Google Shape;212;p25"/>
            <p:cNvSpPr/>
            <p:nvPr/>
          </p:nvSpPr>
          <p:spPr>
            <a:xfrm>
              <a:off x="6150854" y="817543"/>
              <a:ext cx="91174" cy="169533"/>
            </a:xfrm>
            <a:custGeom>
              <a:rect b="b" l="l" r="r" t="t"/>
              <a:pathLst>
                <a:path extrusionOk="0" h="1363" w="733">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3" name="Google Shape;213;p25"/>
            <p:cNvSpPr/>
            <p:nvPr/>
          </p:nvSpPr>
          <p:spPr>
            <a:xfrm>
              <a:off x="6238295" y="755725"/>
              <a:ext cx="78611" cy="164682"/>
            </a:xfrm>
            <a:custGeom>
              <a:rect b="b" l="l" r="r" t="t"/>
              <a:pathLst>
                <a:path extrusionOk="0" h="1324" w="632">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4" name="Google Shape;214;p25"/>
            <p:cNvSpPr/>
            <p:nvPr/>
          </p:nvSpPr>
          <p:spPr>
            <a:xfrm>
              <a:off x="6313423" y="723510"/>
              <a:ext cx="91299" cy="169658"/>
            </a:xfrm>
            <a:custGeom>
              <a:rect b="b" l="l" r="r" t="t"/>
              <a:pathLst>
                <a:path extrusionOk="0" h="1364" w="734">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5" name="Google Shape;215;p25"/>
            <p:cNvSpPr/>
            <p:nvPr/>
          </p:nvSpPr>
          <p:spPr>
            <a:xfrm>
              <a:off x="6222748" y="821275"/>
              <a:ext cx="551647" cy="846796"/>
            </a:xfrm>
            <a:custGeom>
              <a:rect b="b" l="l" r="r" t="t"/>
              <a:pathLst>
                <a:path extrusionOk="0" h="6808" w="4435">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6" name="Google Shape;216;p25"/>
            <p:cNvSpPr/>
            <p:nvPr/>
          </p:nvSpPr>
          <p:spPr>
            <a:xfrm>
              <a:off x="6383201" y="1585358"/>
              <a:ext cx="62566" cy="71893"/>
            </a:xfrm>
            <a:custGeom>
              <a:rect b="b" l="l" r="r" t="t"/>
              <a:pathLst>
                <a:path extrusionOk="0" h="578" w="503">
                  <a:moveTo>
                    <a:pt x="503" y="0"/>
                  </a:moveTo>
                  <a:lnTo>
                    <a:pt x="1" y="273"/>
                  </a:lnTo>
                  <a:lnTo>
                    <a:pt x="476" y="578"/>
                  </a:lnTo>
                  <a:lnTo>
                    <a:pt x="503" y="0"/>
                  </a:lnTo>
                  <a:close/>
                </a:path>
              </a:pathLst>
            </a:custGeom>
            <a:solidFill>
              <a:srgbClr val="89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7" name="Google Shape;217;p25"/>
            <p:cNvSpPr/>
            <p:nvPr/>
          </p:nvSpPr>
          <p:spPr>
            <a:xfrm>
              <a:off x="6260062" y="846898"/>
              <a:ext cx="554633" cy="846796"/>
            </a:xfrm>
            <a:custGeom>
              <a:rect b="b" l="l" r="r" t="t"/>
              <a:pathLst>
                <a:path extrusionOk="0" h="6808" w="4459">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8" name="Google Shape;218;p25"/>
            <p:cNvSpPr/>
            <p:nvPr/>
          </p:nvSpPr>
          <p:spPr>
            <a:xfrm>
              <a:off x="6382331" y="1034716"/>
              <a:ext cx="21892" cy="31593"/>
            </a:xfrm>
            <a:custGeom>
              <a:rect b="b" l="l" r="r" t="t"/>
              <a:pathLst>
                <a:path extrusionOk="0" h="254" w="176">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9" name="Google Shape;219;p25"/>
            <p:cNvSpPr/>
            <p:nvPr/>
          </p:nvSpPr>
          <p:spPr>
            <a:xfrm>
              <a:off x="6387555" y="1040686"/>
              <a:ext cx="16419" cy="23757"/>
            </a:xfrm>
            <a:custGeom>
              <a:rect b="b" l="l" r="r" t="t"/>
              <a:pathLst>
                <a:path extrusionOk="0" h="191" w="132">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0" name="Google Shape;220;p25"/>
            <p:cNvSpPr/>
            <p:nvPr/>
          </p:nvSpPr>
          <p:spPr>
            <a:xfrm>
              <a:off x="6293895" y="1373161"/>
              <a:ext cx="21767" cy="31718"/>
            </a:xfrm>
            <a:custGeom>
              <a:rect b="b" l="l" r="r" t="t"/>
              <a:pathLst>
                <a:path extrusionOk="0" h="255" w="175">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1" name="Google Shape;221;p25"/>
            <p:cNvSpPr/>
            <p:nvPr/>
          </p:nvSpPr>
          <p:spPr>
            <a:xfrm>
              <a:off x="6298994" y="1379256"/>
              <a:ext cx="16419" cy="23757"/>
            </a:xfrm>
            <a:custGeom>
              <a:rect b="b" l="l" r="r" t="t"/>
              <a:pathLst>
                <a:path extrusionOk="0" h="191" w="132">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2" name="Google Shape;222;p25"/>
            <p:cNvSpPr/>
            <p:nvPr/>
          </p:nvSpPr>
          <p:spPr>
            <a:xfrm>
              <a:off x="6762195" y="1102007"/>
              <a:ext cx="21892" cy="31718"/>
            </a:xfrm>
            <a:custGeom>
              <a:rect b="b" l="l" r="r" t="t"/>
              <a:pathLst>
                <a:path extrusionOk="0" h="255" w="176">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3" name="Google Shape;223;p25"/>
            <p:cNvSpPr/>
            <p:nvPr/>
          </p:nvSpPr>
          <p:spPr>
            <a:xfrm>
              <a:off x="6767419" y="1108101"/>
              <a:ext cx="16419" cy="23757"/>
            </a:xfrm>
            <a:custGeom>
              <a:rect b="b" l="l" r="r" t="t"/>
              <a:pathLst>
                <a:path extrusionOk="0" h="191" w="132">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4" name="Google Shape;224;p25"/>
            <p:cNvSpPr/>
            <p:nvPr/>
          </p:nvSpPr>
          <p:spPr>
            <a:xfrm>
              <a:off x="6728612" y="1247286"/>
              <a:ext cx="21892" cy="31593"/>
            </a:xfrm>
            <a:custGeom>
              <a:rect b="b" l="l" r="r" t="t"/>
              <a:pathLst>
                <a:path extrusionOk="0" h="254" w="176">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5" name="Google Shape;225;p25"/>
            <p:cNvSpPr/>
            <p:nvPr/>
          </p:nvSpPr>
          <p:spPr>
            <a:xfrm>
              <a:off x="6733836" y="1253380"/>
              <a:ext cx="16294" cy="23757"/>
            </a:xfrm>
            <a:custGeom>
              <a:rect b="b" l="l" r="r" t="t"/>
              <a:pathLst>
                <a:path extrusionOk="0" h="191" w="131">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6" name="Google Shape;226;p25"/>
            <p:cNvSpPr/>
            <p:nvPr/>
          </p:nvSpPr>
          <p:spPr>
            <a:xfrm>
              <a:off x="6327602" y="1480503"/>
              <a:ext cx="21892" cy="31593"/>
            </a:xfrm>
            <a:custGeom>
              <a:rect b="b" l="l" r="r" t="t"/>
              <a:pathLst>
                <a:path extrusionOk="0" h="254" w="176">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7" name="Google Shape;227;p25"/>
            <p:cNvSpPr/>
            <p:nvPr/>
          </p:nvSpPr>
          <p:spPr>
            <a:xfrm>
              <a:off x="6332826" y="1486598"/>
              <a:ext cx="16419" cy="23757"/>
            </a:xfrm>
            <a:custGeom>
              <a:rect b="b" l="l" r="r" t="t"/>
              <a:pathLst>
                <a:path extrusionOk="0" h="191" w="132">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8" name="Google Shape;228;p25"/>
            <p:cNvSpPr/>
            <p:nvPr/>
          </p:nvSpPr>
          <p:spPr>
            <a:xfrm>
              <a:off x="6395640" y="1578517"/>
              <a:ext cx="21892" cy="31718"/>
            </a:xfrm>
            <a:custGeom>
              <a:rect b="b" l="l" r="r" t="t"/>
              <a:pathLst>
                <a:path extrusionOk="0" h="255" w="176">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9" name="Google Shape;229;p25"/>
            <p:cNvSpPr/>
            <p:nvPr/>
          </p:nvSpPr>
          <p:spPr>
            <a:xfrm>
              <a:off x="6400864" y="1584611"/>
              <a:ext cx="16419" cy="23757"/>
            </a:xfrm>
            <a:custGeom>
              <a:rect b="b" l="l" r="r" t="t"/>
              <a:pathLst>
                <a:path extrusionOk="0" h="191" w="132">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0" name="Google Shape;230;p25"/>
            <p:cNvSpPr/>
            <p:nvPr/>
          </p:nvSpPr>
          <p:spPr>
            <a:xfrm>
              <a:off x="6658460" y="1427516"/>
              <a:ext cx="21767" cy="31718"/>
            </a:xfrm>
            <a:custGeom>
              <a:rect b="b" l="l" r="r" t="t"/>
              <a:pathLst>
                <a:path extrusionOk="0" h="255" w="175">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1" name="Google Shape;231;p25"/>
            <p:cNvSpPr/>
            <p:nvPr/>
          </p:nvSpPr>
          <p:spPr>
            <a:xfrm>
              <a:off x="6663560" y="1433486"/>
              <a:ext cx="16419" cy="23881"/>
            </a:xfrm>
            <a:custGeom>
              <a:rect b="b" l="l" r="r" t="t"/>
              <a:pathLst>
                <a:path extrusionOk="0" h="192" w="132">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2" name="Google Shape;232;p25"/>
            <p:cNvSpPr/>
            <p:nvPr/>
          </p:nvSpPr>
          <p:spPr>
            <a:xfrm>
              <a:off x="6526490" y="1644813"/>
              <a:ext cx="21892" cy="31718"/>
            </a:xfrm>
            <a:custGeom>
              <a:rect b="b" l="l" r="r" t="t"/>
              <a:pathLst>
                <a:path extrusionOk="0" h="255" w="176">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3" name="Google Shape;233;p25"/>
            <p:cNvSpPr/>
            <p:nvPr/>
          </p:nvSpPr>
          <p:spPr>
            <a:xfrm>
              <a:off x="6531714" y="1650907"/>
              <a:ext cx="16294" cy="23757"/>
            </a:xfrm>
            <a:custGeom>
              <a:rect b="b" l="l" r="r" t="t"/>
              <a:pathLst>
                <a:path extrusionOk="0" h="191" w="131">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4" name="Google Shape;234;p25"/>
            <p:cNvSpPr/>
            <p:nvPr/>
          </p:nvSpPr>
          <p:spPr>
            <a:xfrm>
              <a:off x="6728612" y="917920"/>
              <a:ext cx="21892" cy="31718"/>
            </a:xfrm>
            <a:custGeom>
              <a:rect b="b" l="l" r="r" t="t"/>
              <a:pathLst>
                <a:path extrusionOk="0" h="255" w="176">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5" name="Google Shape;235;p25"/>
            <p:cNvSpPr/>
            <p:nvPr/>
          </p:nvSpPr>
          <p:spPr>
            <a:xfrm>
              <a:off x="6733836" y="924015"/>
              <a:ext cx="16294" cy="23757"/>
            </a:xfrm>
            <a:custGeom>
              <a:rect b="b" l="l" r="r" t="t"/>
              <a:pathLst>
                <a:path extrusionOk="0" h="191" w="131">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6" name="Google Shape;236;p25"/>
            <p:cNvSpPr/>
            <p:nvPr/>
          </p:nvSpPr>
          <p:spPr>
            <a:xfrm>
              <a:off x="6773017" y="986579"/>
              <a:ext cx="21767" cy="31718"/>
            </a:xfrm>
            <a:custGeom>
              <a:rect b="b" l="l" r="r" t="t"/>
              <a:pathLst>
                <a:path extrusionOk="0" h="255" w="175">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7" name="Google Shape;237;p25"/>
            <p:cNvSpPr/>
            <p:nvPr/>
          </p:nvSpPr>
          <p:spPr>
            <a:xfrm>
              <a:off x="6778241" y="992674"/>
              <a:ext cx="16419" cy="23757"/>
            </a:xfrm>
            <a:custGeom>
              <a:rect b="b" l="l" r="r" t="t"/>
              <a:pathLst>
                <a:path extrusionOk="0" h="191" w="132">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8" name="Google Shape;238;p25"/>
            <p:cNvSpPr/>
            <p:nvPr/>
          </p:nvSpPr>
          <p:spPr>
            <a:xfrm>
              <a:off x="6327602" y="1148899"/>
              <a:ext cx="21892" cy="31718"/>
            </a:xfrm>
            <a:custGeom>
              <a:rect b="b" l="l" r="r" t="t"/>
              <a:pathLst>
                <a:path extrusionOk="0" h="255" w="176">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9" name="Google Shape;239;p25"/>
            <p:cNvSpPr/>
            <p:nvPr/>
          </p:nvSpPr>
          <p:spPr>
            <a:xfrm>
              <a:off x="6332826" y="1154994"/>
              <a:ext cx="16419" cy="23757"/>
            </a:xfrm>
            <a:custGeom>
              <a:rect b="b" l="l" r="r" t="t"/>
              <a:pathLst>
                <a:path extrusionOk="0" h="191" w="132">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0" name="Google Shape;240;p25"/>
            <p:cNvSpPr/>
            <p:nvPr/>
          </p:nvSpPr>
          <p:spPr>
            <a:xfrm>
              <a:off x="6280710" y="1274774"/>
              <a:ext cx="21767" cy="31593"/>
            </a:xfrm>
            <a:custGeom>
              <a:rect b="b" l="l" r="r" t="t"/>
              <a:pathLst>
                <a:path extrusionOk="0" h="254" w="175">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1" name="Google Shape;241;p25"/>
            <p:cNvSpPr/>
            <p:nvPr/>
          </p:nvSpPr>
          <p:spPr>
            <a:xfrm>
              <a:off x="6285934" y="1280744"/>
              <a:ext cx="16419" cy="23757"/>
            </a:xfrm>
            <a:custGeom>
              <a:rect b="b" l="l" r="r" t="t"/>
              <a:pathLst>
                <a:path extrusionOk="0" h="191" w="132">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2" name="Google Shape;242;p25"/>
            <p:cNvSpPr/>
            <p:nvPr/>
          </p:nvSpPr>
          <p:spPr>
            <a:xfrm>
              <a:off x="6483454" y="978246"/>
              <a:ext cx="21892" cy="31718"/>
            </a:xfrm>
            <a:custGeom>
              <a:rect b="b" l="l" r="r" t="t"/>
              <a:pathLst>
                <a:path extrusionOk="0" h="255" w="176">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3" name="Google Shape;243;p25"/>
            <p:cNvSpPr/>
            <p:nvPr/>
          </p:nvSpPr>
          <p:spPr>
            <a:xfrm>
              <a:off x="6488678" y="984341"/>
              <a:ext cx="16543" cy="23757"/>
            </a:xfrm>
            <a:custGeom>
              <a:rect b="b" l="l" r="r" t="t"/>
              <a:pathLst>
                <a:path extrusionOk="0" h="191" w="133">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4" name="Google Shape;244;p25"/>
            <p:cNvSpPr/>
            <p:nvPr/>
          </p:nvSpPr>
          <p:spPr>
            <a:xfrm>
              <a:off x="6674132" y="868540"/>
              <a:ext cx="21767" cy="31593"/>
            </a:xfrm>
            <a:custGeom>
              <a:rect b="b" l="l" r="r" t="t"/>
              <a:pathLst>
                <a:path extrusionOk="0" h="254" w="175">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5" name="Google Shape;245;p25"/>
            <p:cNvSpPr/>
            <p:nvPr/>
          </p:nvSpPr>
          <p:spPr>
            <a:xfrm>
              <a:off x="6679356" y="874511"/>
              <a:ext cx="16294" cy="23757"/>
            </a:xfrm>
            <a:custGeom>
              <a:rect b="b" l="l" r="r" t="t"/>
              <a:pathLst>
                <a:path extrusionOk="0" h="191" w="131">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6" name="Google Shape;246;p25"/>
            <p:cNvSpPr/>
            <p:nvPr/>
          </p:nvSpPr>
          <p:spPr>
            <a:xfrm>
              <a:off x="6590423" y="915806"/>
              <a:ext cx="21767" cy="31718"/>
            </a:xfrm>
            <a:custGeom>
              <a:rect b="b" l="l" r="r" t="t"/>
              <a:pathLst>
                <a:path extrusionOk="0" h="255" w="175">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7" name="Google Shape;247;p25"/>
            <p:cNvSpPr/>
            <p:nvPr/>
          </p:nvSpPr>
          <p:spPr>
            <a:xfrm>
              <a:off x="6595523" y="921900"/>
              <a:ext cx="16543" cy="23757"/>
            </a:xfrm>
            <a:custGeom>
              <a:rect b="b" l="l" r="r" t="t"/>
              <a:pathLst>
                <a:path extrusionOk="0" h="191" w="133">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8" name="Google Shape;248;p25"/>
            <p:cNvSpPr/>
            <p:nvPr/>
          </p:nvSpPr>
          <p:spPr>
            <a:xfrm>
              <a:off x="6387555" y="992799"/>
              <a:ext cx="378752" cy="641441"/>
            </a:xfrm>
            <a:custGeom>
              <a:rect b="b" l="l" r="r" t="t"/>
              <a:pathLst>
                <a:path extrusionOk="0" h="5157" w="3045">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9" name="Google Shape;249;p25"/>
            <p:cNvSpPr/>
            <p:nvPr/>
          </p:nvSpPr>
          <p:spPr>
            <a:xfrm>
              <a:off x="6338548" y="821275"/>
              <a:ext cx="357358" cy="208714"/>
            </a:xfrm>
            <a:custGeom>
              <a:rect b="b" l="l" r="r" t="t"/>
              <a:pathLst>
                <a:path extrusionOk="0" h="1678" w="2873">
                  <a:moveTo>
                    <a:pt x="2549" y="1"/>
                  </a:moveTo>
                  <a:lnTo>
                    <a:pt x="0" y="1471"/>
                  </a:lnTo>
                  <a:lnTo>
                    <a:pt x="325" y="1677"/>
                  </a:lnTo>
                  <a:lnTo>
                    <a:pt x="2873" y="207"/>
                  </a:lnTo>
                  <a:lnTo>
                    <a:pt x="2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0" name="Google Shape;250;p25"/>
            <p:cNvSpPr/>
            <p:nvPr/>
          </p:nvSpPr>
          <p:spPr>
            <a:xfrm>
              <a:off x="6230459" y="1004242"/>
              <a:ext cx="148516" cy="270532"/>
            </a:xfrm>
            <a:custGeom>
              <a:rect b="b" l="l" r="r" t="t"/>
              <a:pathLst>
                <a:path extrusionOk="0" h="2175" w="1194">
                  <a:moveTo>
                    <a:pt x="869" y="0"/>
                  </a:moveTo>
                  <a:lnTo>
                    <a:pt x="0" y="1968"/>
                  </a:lnTo>
                  <a:lnTo>
                    <a:pt x="326" y="2175"/>
                  </a:lnTo>
                  <a:lnTo>
                    <a:pt x="1194" y="206"/>
                  </a:lnTo>
                  <a:lnTo>
                    <a:pt x="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1" name="Google Shape;251;p25"/>
            <p:cNvSpPr/>
            <p:nvPr/>
          </p:nvSpPr>
          <p:spPr>
            <a:xfrm>
              <a:off x="6312054" y="1079991"/>
              <a:ext cx="398281" cy="379242"/>
            </a:xfrm>
            <a:custGeom>
              <a:rect b="b" l="l" r="r" t="t"/>
              <a:pathLst>
                <a:path extrusionOk="0" h="3049" w="3202">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2" name="Google Shape;252;p25"/>
            <p:cNvSpPr/>
            <p:nvPr/>
          </p:nvSpPr>
          <p:spPr>
            <a:xfrm>
              <a:off x="6312054" y="1275894"/>
              <a:ext cx="317431" cy="275632"/>
            </a:xfrm>
            <a:custGeom>
              <a:rect b="b" l="l" r="r" t="t"/>
              <a:pathLst>
                <a:path extrusionOk="0" h="2216" w="2552">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3" name="Google Shape;253;p25"/>
            <p:cNvSpPr/>
            <p:nvPr/>
          </p:nvSpPr>
          <p:spPr>
            <a:xfrm>
              <a:off x="6393152" y="1012202"/>
              <a:ext cx="346412" cy="251004"/>
            </a:xfrm>
            <a:custGeom>
              <a:rect b="b" l="l" r="r" t="t"/>
              <a:pathLst>
                <a:path extrusionOk="0" h="2018" w="2785">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4" name="Google Shape;254;p25"/>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5" name="Google Shape;255;p25"/>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6" name="Google Shape;256;p25"/>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7" name="Google Shape;257;p25"/>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8" name="Google Shape;258;p25"/>
            <p:cNvSpPr/>
            <p:nvPr/>
          </p:nvSpPr>
          <p:spPr>
            <a:xfrm>
              <a:off x="6734831" y="1532495"/>
              <a:ext cx="715836" cy="1299673"/>
            </a:xfrm>
            <a:custGeom>
              <a:rect b="b" l="l" r="r" t="t"/>
              <a:pathLst>
                <a:path extrusionOk="0" h="10449" w="5755">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9" name="Google Shape;259;p25"/>
            <p:cNvSpPr/>
            <p:nvPr/>
          </p:nvSpPr>
          <p:spPr>
            <a:xfrm>
              <a:off x="7171166" y="1553391"/>
              <a:ext cx="822558" cy="1399179"/>
            </a:xfrm>
            <a:custGeom>
              <a:rect b="b" l="l" r="r" t="t"/>
              <a:pathLst>
                <a:path extrusionOk="0" h="11249" w="6613">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0" name="Google Shape;260;p25"/>
            <p:cNvSpPr/>
            <p:nvPr/>
          </p:nvSpPr>
          <p:spPr>
            <a:xfrm>
              <a:off x="7132607" y="1318308"/>
              <a:ext cx="557494" cy="592683"/>
            </a:xfrm>
            <a:custGeom>
              <a:rect b="b" l="l" r="r" t="t"/>
              <a:pathLst>
                <a:path extrusionOk="0" h="4765" w="4482">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1" name="Google Shape;261;p25"/>
            <p:cNvSpPr/>
            <p:nvPr/>
          </p:nvSpPr>
          <p:spPr>
            <a:xfrm>
              <a:off x="7404383" y="1658992"/>
              <a:ext cx="229739" cy="251999"/>
            </a:xfrm>
            <a:custGeom>
              <a:rect b="b" l="l" r="r" t="t"/>
              <a:pathLst>
                <a:path extrusionOk="0" h="2026" w="1847">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2" name="Google Shape;262;p25"/>
            <p:cNvSpPr/>
            <p:nvPr/>
          </p:nvSpPr>
          <p:spPr>
            <a:xfrm>
              <a:off x="7461102" y="1417192"/>
              <a:ext cx="288946" cy="400512"/>
            </a:xfrm>
            <a:custGeom>
              <a:rect b="b" l="l" r="r" t="t"/>
              <a:pathLst>
                <a:path extrusionOk="0" h="3220" w="2323">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3" name="Google Shape;263;p25"/>
            <p:cNvSpPr/>
            <p:nvPr/>
          </p:nvSpPr>
          <p:spPr>
            <a:xfrm>
              <a:off x="7215197" y="1104743"/>
              <a:ext cx="508735" cy="571289"/>
            </a:xfrm>
            <a:custGeom>
              <a:rect b="b" l="l" r="r" t="t"/>
              <a:pathLst>
                <a:path extrusionOk="0" h="4593" w="409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4" name="Google Shape;264;p25"/>
            <p:cNvSpPr/>
            <p:nvPr/>
          </p:nvSpPr>
          <p:spPr>
            <a:xfrm>
              <a:off x="7228506" y="1046034"/>
              <a:ext cx="539831" cy="403248"/>
            </a:xfrm>
            <a:custGeom>
              <a:rect b="b" l="l" r="r" t="t"/>
              <a:pathLst>
                <a:path extrusionOk="0" h="3242" w="434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5" name="Google Shape;265;p25"/>
            <p:cNvSpPr/>
            <p:nvPr/>
          </p:nvSpPr>
          <p:spPr>
            <a:xfrm>
              <a:off x="7166315" y="1034591"/>
              <a:ext cx="621801" cy="876399"/>
            </a:xfrm>
            <a:custGeom>
              <a:rect b="b" l="l" r="r" t="t"/>
              <a:pathLst>
                <a:path extrusionOk="0" h="7046" w="4999">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6" name="Google Shape;266;p25"/>
            <p:cNvSpPr/>
            <p:nvPr/>
          </p:nvSpPr>
          <p:spPr>
            <a:xfrm>
              <a:off x="5429808" y="2223192"/>
              <a:ext cx="2729504" cy="1574931"/>
            </a:xfrm>
            <a:custGeom>
              <a:rect b="b" l="l" r="r" t="t"/>
              <a:pathLst>
                <a:path extrusionOk="0" h="12662" w="21944">
                  <a:moveTo>
                    <a:pt x="8982" y="0"/>
                  </a:moveTo>
                  <a:lnTo>
                    <a:pt x="1" y="5192"/>
                  </a:lnTo>
                  <a:lnTo>
                    <a:pt x="12958" y="12662"/>
                  </a:lnTo>
                  <a:lnTo>
                    <a:pt x="21944" y="7478"/>
                  </a:lnTo>
                  <a:lnTo>
                    <a:pt x="8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7" name="Google Shape;267;p25"/>
            <p:cNvSpPr/>
            <p:nvPr/>
          </p:nvSpPr>
          <p:spPr>
            <a:xfrm>
              <a:off x="5429808" y="2868987"/>
              <a:ext cx="1611905" cy="993816"/>
            </a:xfrm>
            <a:custGeom>
              <a:rect b="b" l="l" r="r" t="t"/>
              <a:pathLst>
                <a:path extrusionOk="0" h="7990" w="12959">
                  <a:moveTo>
                    <a:pt x="1" y="0"/>
                  </a:moveTo>
                  <a:lnTo>
                    <a:pt x="1" y="520"/>
                  </a:lnTo>
                  <a:lnTo>
                    <a:pt x="12958" y="7990"/>
                  </a:lnTo>
                  <a:lnTo>
                    <a:pt x="12958" y="747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8" name="Google Shape;268;p25"/>
            <p:cNvSpPr/>
            <p:nvPr/>
          </p:nvSpPr>
          <p:spPr>
            <a:xfrm>
              <a:off x="7041559" y="3153326"/>
              <a:ext cx="1117724" cy="709478"/>
            </a:xfrm>
            <a:custGeom>
              <a:rect b="b" l="l" r="r" t="t"/>
              <a:pathLst>
                <a:path extrusionOk="0" h="5704" w="8986">
                  <a:moveTo>
                    <a:pt x="8986" y="0"/>
                  </a:moveTo>
                  <a:lnTo>
                    <a:pt x="0" y="5184"/>
                  </a:lnTo>
                  <a:lnTo>
                    <a:pt x="0" y="5704"/>
                  </a:lnTo>
                  <a:lnTo>
                    <a:pt x="8986" y="521"/>
                  </a:lnTo>
                  <a:lnTo>
                    <a:pt x="89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9" name="Google Shape;269;p25"/>
            <p:cNvSpPr/>
            <p:nvPr/>
          </p:nvSpPr>
          <p:spPr>
            <a:xfrm>
              <a:off x="6676744" y="2597086"/>
              <a:ext cx="718572" cy="413821"/>
            </a:xfrm>
            <a:custGeom>
              <a:rect b="b" l="l" r="r" t="t"/>
              <a:pathLst>
                <a:path extrusionOk="0" h="3327" w="5777">
                  <a:moveTo>
                    <a:pt x="1556" y="1"/>
                  </a:moveTo>
                  <a:lnTo>
                    <a:pt x="1" y="905"/>
                  </a:lnTo>
                  <a:lnTo>
                    <a:pt x="4228" y="3326"/>
                  </a:lnTo>
                  <a:lnTo>
                    <a:pt x="5776" y="2422"/>
                  </a:lnTo>
                  <a:lnTo>
                    <a:pt x="15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0" name="Google Shape;270;p25"/>
            <p:cNvSpPr/>
            <p:nvPr/>
          </p:nvSpPr>
          <p:spPr>
            <a:xfrm>
              <a:off x="7202634" y="2898217"/>
              <a:ext cx="192797" cy="140055"/>
            </a:xfrm>
            <a:custGeom>
              <a:rect b="b" l="l" r="r" t="t"/>
              <a:pathLst>
                <a:path extrusionOk="0" h="1126" w="1550">
                  <a:moveTo>
                    <a:pt x="1548" y="1"/>
                  </a:moveTo>
                  <a:lnTo>
                    <a:pt x="0" y="905"/>
                  </a:lnTo>
                  <a:lnTo>
                    <a:pt x="1" y="1126"/>
                  </a:lnTo>
                  <a:lnTo>
                    <a:pt x="1549" y="219"/>
                  </a:lnTo>
                  <a:lnTo>
                    <a:pt x="1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1" name="Google Shape;271;p25"/>
            <p:cNvSpPr/>
            <p:nvPr/>
          </p:nvSpPr>
          <p:spPr>
            <a:xfrm>
              <a:off x="6676744" y="2709528"/>
              <a:ext cx="526149" cy="328743"/>
            </a:xfrm>
            <a:custGeom>
              <a:rect b="b" l="l" r="r" t="t"/>
              <a:pathLst>
                <a:path extrusionOk="0" h="2643" w="4230">
                  <a:moveTo>
                    <a:pt x="1" y="1"/>
                  </a:moveTo>
                  <a:lnTo>
                    <a:pt x="1" y="208"/>
                  </a:lnTo>
                  <a:lnTo>
                    <a:pt x="4229" y="2643"/>
                  </a:lnTo>
                  <a:lnTo>
                    <a:pt x="4228" y="242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2" name="Google Shape;272;p25"/>
            <p:cNvSpPr/>
            <p:nvPr/>
          </p:nvSpPr>
          <p:spPr>
            <a:xfrm>
              <a:off x="7124647" y="2853812"/>
              <a:ext cx="202872" cy="118039"/>
            </a:xfrm>
            <a:custGeom>
              <a:rect b="b" l="l" r="r" t="t"/>
              <a:pathLst>
                <a:path extrusionOk="0" h="949" w="1631">
                  <a:moveTo>
                    <a:pt x="1550" y="1"/>
                  </a:moveTo>
                  <a:lnTo>
                    <a:pt x="1" y="904"/>
                  </a:lnTo>
                  <a:lnTo>
                    <a:pt x="80" y="949"/>
                  </a:lnTo>
                  <a:lnTo>
                    <a:pt x="1630" y="45"/>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3" name="Google Shape;273;p25"/>
            <p:cNvSpPr/>
            <p:nvPr/>
          </p:nvSpPr>
          <p:spPr>
            <a:xfrm>
              <a:off x="7048151" y="2809905"/>
              <a:ext cx="202872" cy="118163"/>
            </a:xfrm>
            <a:custGeom>
              <a:rect b="b" l="l" r="r" t="t"/>
              <a:pathLst>
                <a:path extrusionOk="0" h="950" w="1631">
                  <a:moveTo>
                    <a:pt x="1549" y="0"/>
                  </a:moveTo>
                  <a:lnTo>
                    <a:pt x="0" y="904"/>
                  </a:lnTo>
                  <a:lnTo>
                    <a:pt x="79" y="950"/>
                  </a:lnTo>
                  <a:lnTo>
                    <a:pt x="1631" y="45"/>
                  </a:lnTo>
                  <a:lnTo>
                    <a:pt x="15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4" name="Google Shape;274;p25"/>
            <p:cNvSpPr/>
            <p:nvPr/>
          </p:nvSpPr>
          <p:spPr>
            <a:xfrm>
              <a:off x="6971656" y="276599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5" name="Google Shape;275;p25"/>
            <p:cNvSpPr/>
            <p:nvPr/>
          </p:nvSpPr>
          <p:spPr>
            <a:xfrm>
              <a:off x="6895658" y="2722340"/>
              <a:ext cx="202996" cy="118039"/>
            </a:xfrm>
            <a:custGeom>
              <a:rect b="b" l="l" r="r" t="t"/>
              <a:pathLst>
                <a:path extrusionOk="0" h="949" w="1632">
                  <a:moveTo>
                    <a:pt x="1551" y="0"/>
                  </a:moveTo>
                  <a:lnTo>
                    <a:pt x="1" y="904"/>
                  </a:lnTo>
                  <a:lnTo>
                    <a:pt x="81" y="949"/>
                  </a:lnTo>
                  <a:lnTo>
                    <a:pt x="1631" y="44"/>
                  </a:lnTo>
                  <a:lnTo>
                    <a:pt x="1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6" name="Google Shape;276;p25"/>
            <p:cNvSpPr/>
            <p:nvPr/>
          </p:nvSpPr>
          <p:spPr>
            <a:xfrm>
              <a:off x="6832098" y="2613132"/>
              <a:ext cx="535726" cy="306976"/>
            </a:xfrm>
            <a:custGeom>
              <a:rect b="b" l="l" r="r" t="t"/>
              <a:pathLst>
                <a:path extrusionOk="0" h="2468" w="4307">
                  <a:moveTo>
                    <a:pt x="79" y="0"/>
                  </a:moveTo>
                  <a:lnTo>
                    <a:pt x="1" y="46"/>
                  </a:lnTo>
                  <a:lnTo>
                    <a:pt x="4228" y="2467"/>
                  </a:lnTo>
                  <a:lnTo>
                    <a:pt x="4307" y="2422"/>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7" name="Google Shape;277;p25"/>
            <p:cNvSpPr/>
            <p:nvPr/>
          </p:nvSpPr>
          <p:spPr>
            <a:xfrm>
              <a:off x="6793415" y="2635894"/>
              <a:ext cx="536348" cy="307474"/>
            </a:xfrm>
            <a:custGeom>
              <a:rect b="b" l="l" r="r" t="t"/>
              <a:pathLst>
                <a:path extrusionOk="0" h="2472" w="4312">
                  <a:moveTo>
                    <a:pt x="80" y="1"/>
                  </a:moveTo>
                  <a:lnTo>
                    <a:pt x="1" y="48"/>
                  </a:lnTo>
                  <a:lnTo>
                    <a:pt x="4234" y="2471"/>
                  </a:lnTo>
                  <a:lnTo>
                    <a:pt x="4311" y="2426"/>
                  </a:lnTo>
                  <a:lnTo>
                    <a:pt x="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8" name="Google Shape;278;p25"/>
            <p:cNvSpPr/>
            <p:nvPr/>
          </p:nvSpPr>
          <p:spPr>
            <a:xfrm>
              <a:off x="6754359" y="2658656"/>
              <a:ext cx="535851" cy="307100"/>
            </a:xfrm>
            <a:custGeom>
              <a:rect b="b" l="l" r="r" t="t"/>
              <a:pathLst>
                <a:path extrusionOk="0" h="2469" w="4308">
                  <a:moveTo>
                    <a:pt x="81" y="0"/>
                  </a:moveTo>
                  <a:lnTo>
                    <a:pt x="1" y="46"/>
                  </a:lnTo>
                  <a:lnTo>
                    <a:pt x="4229" y="2468"/>
                  </a:lnTo>
                  <a:lnTo>
                    <a:pt x="4308" y="2422"/>
                  </a:lnTo>
                  <a:lnTo>
                    <a:pt x="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9" name="Google Shape;279;p25"/>
            <p:cNvSpPr/>
            <p:nvPr/>
          </p:nvSpPr>
          <p:spPr>
            <a:xfrm>
              <a:off x="6714184" y="2682164"/>
              <a:ext cx="537468" cy="307474"/>
            </a:xfrm>
            <a:custGeom>
              <a:rect b="b" l="l" r="r" t="t"/>
              <a:pathLst>
                <a:path extrusionOk="0" h="2472" w="4321">
                  <a:moveTo>
                    <a:pt x="79" y="0"/>
                  </a:moveTo>
                  <a:lnTo>
                    <a:pt x="0" y="45"/>
                  </a:lnTo>
                  <a:lnTo>
                    <a:pt x="4234" y="2472"/>
                  </a:lnTo>
                  <a:lnTo>
                    <a:pt x="4320" y="2430"/>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25"/>
            <p:cNvSpPr/>
            <p:nvPr/>
          </p:nvSpPr>
          <p:spPr>
            <a:xfrm>
              <a:off x="6821153" y="2679303"/>
              <a:ext cx="202872" cy="118288"/>
            </a:xfrm>
            <a:custGeom>
              <a:rect b="b" l="l" r="r" t="t"/>
              <a:pathLst>
                <a:path extrusionOk="0" h="951" w="1631">
                  <a:moveTo>
                    <a:pt x="1550" y="1"/>
                  </a:moveTo>
                  <a:lnTo>
                    <a:pt x="1" y="904"/>
                  </a:lnTo>
                  <a:lnTo>
                    <a:pt x="80" y="950"/>
                  </a:lnTo>
                  <a:lnTo>
                    <a:pt x="1630" y="46"/>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1" name="Google Shape;281;p25"/>
            <p:cNvSpPr/>
            <p:nvPr/>
          </p:nvSpPr>
          <p:spPr>
            <a:xfrm>
              <a:off x="6747394" y="263713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2" name="Google Shape;282;p25"/>
            <p:cNvSpPr/>
            <p:nvPr/>
          </p:nvSpPr>
          <p:spPr>
            <a:xfrm>
              <a:off x="6785206" y="2475813"/>
              <a:ext cx="223395" cy="245655"/>
            </a:xfrm>
            <a:custGeom>
              <a:rect b="b" l="l" r="r" t="t"/>
              <a:pathLst>
                <a:path extrusionOk="0" h="1975" w="1796">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3" name="Google Shape;283;p25"/>
            <p:cNvSpPr/>
            <p:nvPr/>
          </p:nvSpPr>
          <p:spPr>
            <a:xfrm>
              <a:off x="6812819" y="2326554"/>
              <a:ext cx="332854" cy="257721"/>
            </a:xfrm>
            <a:custGeom>
              <a:rect b="b" l="l" r="r" t="t"/>
              <a:pathLst>
                <a:path extrusionOk="0" h="2072" w="2676">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4" name="Google Shape;284;p25"/>
            <p:cNvSpPr/>
            <p:nvPr/>
          </p:nvSpPr>
          <p:spPr>
            <a:xfrm>
              <a:off x="5949479" y="1725910"/>
              <a:ext cx="987990" cy="1340470"/>
            </a:xfrm>
            <a:custGeom>
              <a:rect b="b" l="l" r="r" t="t"/>
              <a:pathLst>
                <a:path extrusionOk="0" h="10777" w="7943">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25"/>
            <p:cNvSpPr/>
            <p:nvPr/>
          </p:nvSpPr>
          <p:spPr>
            <a:xfrm>
              <a:off x="6785206" y="2969737"/>
              <a:ext cx="120405" cy="123512"/>
            </a:xfrm>
            <a:custGeom>
              <a:rect b="b" l="l" r="r" t="t"/>
              <a:pathLst>
                <a:path extrusionOk="0" h="993" w="968">
                  <a:moveTo>
                    <a:pt x="867" y="0"/>
                  </a:moveTo>
                  <a:lnTo>
                    <a:pt x="0" y="535"/>
                  </a:lnTo>
                  <a:lnTo>
                    <a:pt x="441" y="992"/>
                  </a:lnTo>
                  <a:lnTo>
                    <a:pt x="968" y="685"/>
                  </a:lnTo>
                  <a:lnTo>
                    <a:pt x="8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25"/>
            <p:cNvSpPr/>
            <p:nvPr/>
          </p:nvSpPr>
          <p:spPr>
            <a:xfrm>
              <a:off x="5923234" y="1733746"/>
              <a:ext cx="80850" cy="38434"/>
            </a:xfrm>
            <a:custGeom>
              <a:rect b="b" l="l" r="r" t="t"/>
              <a:pathLst>
                <a:path extrusionOk="0" h="309" w="650">
                  <a:moveTo>
                    <a:pt x="512" y="1"/>
                  </a:moveTo>
                  <a:lnTo>
                    <a:pt x="1" y="299"/>
                  </a:lnTo>
                  <a:lnTo>
                    <a:pt x="649" y="308"/>
                  </a:lnTo>
                  <a:lnTo>
                    <a:pt x="512" y="1"/>
                  </a:lnTo>
                  <a:close/>
                </a:path>
              </a:pathLst>
            </a:custGeom>
            <a:solidFill>
              <a:srgbClr val="564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7" name="Google Shape;287;p25"/>
            <p:cNvSpPr/>
            <p:nvPr/>
          </p:nvSpPr>
          <p:spPr>
            <a:xfrm>
              <a:off x="5888158" y="1761608"/>
              <a:ext cx="987866" cy="1340470"/>
            </a:xfrm>
            <a:custGeom>
              <a:rect b="b" l="l" r="r" t="t"/>
              <a:pathLst>
                <a:path extrusionOk="0" h="10777" w="7942">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8" name="Google Shape;288;p25"/>
            <p:cNvSpPr/>
            <p:nvPr/>
          </p:nvSpPr>
          <p:spPr>
            <a:xfrm>
              <a:off x="7376521" y="2926079"/>
              <a:ext cx="290812" cy="200878"/>
            </a:xfrm>
            <a:custGeom>
              <a:rect b="b" l="l" r="r" t="t"/>
              <a:pathLst>
                <a:path extrusionOk="0" h="1615" w="2338">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9" name="Google Shape;289;p25"/>
            <p:cNvSpPr/>
            <p:nvPr/>
          </p:nvSpPr>
          <p:spPr>
            <a:xfrm>
              <a:off x="7485729" y="2988394"/>
              <a:ext cx="194538" cy="138562"/>
            </a:xfrm>
            <a:custGeom>
              <a:rect b="b" l="l" r="r" t="t"/>
              <a:pathLst>
                <a:path extrusionOk="0" h="1114" w="1564">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0" name="Google Shape;290;p25"/>
            <p:cNvSpPr/>
            <p:nvPr/>
          </p:nvSpPr>
          <p:spPr>
            <a:xfrm>
              <a:off x="7418812" y="3038147"/>
              <a:ext cx="48510" cy="56967"/>
            </a:xfrm>
            <a:custGeom>
              <a:rect b="b" l="l" r="r" t="t"/>
              <a:pathLst>
                <a:path extrusionOk="0" h="458" w="39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1" name="Google Shape;291;p25"/>
            <p:cNvSpPr/>
            <p:nvPr/>
          </p:nvSpPr>
          <p:spPr>
            <a:xfrm>
              <a:off x="6084558" y="2543229"/>
              <a:ext cx="374274" cy="630495"/>
            </a:xfrm>
            <a:custGeom>
              <a:rect b="b" l="l" r="r" t="t"/>
              <a:pathLst>
                <a:path extrusionOk="0" h="5069" w="3009">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2" name="Google Shape;292;p25"/>
            <p:cNvSpPr/>
            <p:nvPr/>
          </p:nvSpPr>
          <p:spPr>
            <a:xfrm>
              <a:off x="6150730" y="2958916"/>
              <a:ext cx="626278" cy="385337"/>
            </a:xfrm>
            <a:custGeom>
              <a:rect b="b" l="l" r="r" t="t"/>
              <a:pathLst>
                <a:path extrusionOk="0" h="3098" w="5035">
                  <a:moveTo>
                    <a:pt x="2252" y="0"/>
                  </a:moveTo>
                  <a:lnTo>
                    <a:pt x="0" y="1280"/>
                  </a:lnTo>
                  <a:lnTo>
                    <a:pt x="2662" y="3097"/>
                  </a:lnTo>
                  <a:lnTo>
                    <a:pt x="5035" y="1611"/>
                  </a:lnTo>
                  <a:lnTo>
                    <a:pt x="2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25"/>
            <p:cNvSpPr/>
            <p:nvPr/>
          </p:nvSpPr>
          <p:spPr>
            <a:xfrm>
              <a:off x="6094633" y="2561264"/>
              <a:ext cx="369423" cy="790575"/>
            </a:xfrm>
            <a:custGeom>
              <a:rect b="b" l="l" r="r" t="t"/>
              <a:pathLst>
                <a:path extrusionOk="0" h="6356" w="297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25"/>
            <p:cNvSpPr/>
            <p:nvPr/>
          </p:nvSpPr>
          <p:spPr>
            <a:xfrm>
              <a:off x="6402854" y="2728559"/>
              <a:ext cx="374150" cy="630619"/>
            </a:xfrm>
            <a:custGeom>
              <a:rect b="b" l="l" r="r" t="t"/>
              <a:pathLst>
                <a:path extrusionOk="0" h="5070" w="3008">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5" name="Google Shape;295;p25"/>
            <p:cNvSpPr/>
            <p:nvPr/>
          </p:nvSpPr>
          <p:spPr>
            <a:xfrm>
              <a:off x="6146252" y="2543229"/>
              <a:ext cx="344049" cy="200629"/>
            </a:xfrm>
            <a:custGeom>
              <a:rect b="b" l="l" r="r" t="t"/>
              <a:pathLst>
                <a:path extrusionOk="0" h="1613" w="2766">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6" name="Google Shape;296;p25"/>
            <p:cNvSpPr/>
            <p:nvPr/>
          </p:nvSpPr>
          <p:spPr>
            <a:xfrm>
              <a:off x="6984965" y="2655671"/>
              <a:ext cx="500028" cy="278244"/>
            </a:xfrm>
            <a:custGeom>
              <a:rect b="b" l="l" r="r" t="t"/>
              <a:pathLst>
                <a:path extrusionOk="0" h="2237" w="402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7" name="Google Shape;297;p25"/>
            <p:cNvSpPr/>
            <p:nvPr/>
          </p:nvSpPr>
          <p:spPr>
            <a:xfrm>
              <a:off x="7329754" y="1782131"/>
              <a:ext cx="740961" cy="1072675"/>
            </a:xfrm>
            <a:custGeom>
              <a:rect b="b" l="l" r="r" t="t"/>
              <a:pathLst>
                <a:path extrusionOk="0" h="8624" w="5957">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25"/>
            <p:cNvSpPr/>
            <p:nvPr/>
          </p:nvSpPr>
          <p:spPr>
            <a:xfrm>
              <a:off x="6264913" y="2215978"/>
              <a:ext cx="153491" cy="239063"/>
            </a:xfrm>
            <a:custGeom>
              <a:rect b="b" l="l" r="r" t="t"/>
              <a:pathLst>
                <a:path extrusionOk="0" h="1922" w="1234">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9" name="Google Shape;299;p25"/>
            <p:cNvSpPr/>
            <p:nvPr/>
          </p:nvSpPr>
          <p:spPr>
            <a:xfrm>
              <a:off x="6376111" y="2439867"/>
              <a:ext cx="14677" cy="27862"/>
            </a:xfrm>
            <a:custGeom>
              <a:rect b="b" l="l" r="r" t="t"/>
              <a:pathLst>
                <a:path extrusionOk="0" h="224" w="118">
                  <a:moveTo>
                    <a:pt x="0" y="0"/>
                  </a:moveTo>
                  <a:lnTo>
                    <a:pt x="0" y="156"/>
                  </a:lnTo>
                  <a:lnTo>
                    <a:pt x="117" y="223"/>
                  </a:lnTo>
                  <a:lnTo>
                    <a:pt x="117" y="6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0" name="Google Shape;300;p25"/>
            <p:cNvSpPr/>
            <p:nvPr/>
          </p:nvSpPr>
          <p:spPr>
            <a:xfrm>
              <a:off x="6348499" y="2423821"/>
              <a:ext cx="14677" cy="27862"/>
            </a:xfrm>
            <a:custGeom>
              <a:rect b="b" l="l" r="r" t="t"/>
              <a:pathLst>
                <a:path extrusionOk="0" h="224" w="118">
                  <a:moveTo>
                    <a:pt x="0" y="1"/>
                  </a:moveTo>
                  <a:lnTo>
                    <a:pt x="0" y="156"/>
                  </a:lnTo>
                  <a:lnTo>
                    <a:pt x="117" y="224"/>
                  </a:lnTo>
                  <a:lnTo>
                    <a:pt x="116" y="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1" name="Google Shape;301;p25"/>
            <p:cNvSpPr/>
            <p:nvPr/>
          </p:nvSpPr>
          <p:spPr>
            <a:xfrm>
              <a:off x="6320761" y="2407900"/>
              <a:ext cx="14677" cy="27862"/>
            </a:xfrm>
            <a:custGeom>
              <a:rect b="b" l="l" r="r" t="t"/>
              <a:pathLst>
                <a:path extrusionOk="0" h="224" w="118">
                  <a:moveTo>
                    <a:pt x="0" y="0"/>
                  </a:moveTo>
                  <a:lnTo>
                    <a:pt x="0" y="157"/>
                  </a:lnTo>
                  <a:lnTo>
                    <a:pt x="118" y="223"/>
                  </a:lnTo>
                  <a:lnTo>
                    <a:pt x="118" y="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2" name="Google Shape;302;p25"/>
            <p:cNvSpPr/>
            <p:nvPr/>
          </p:nvSpPr>
          <p:spPr>
            <a:xfrm>
              <a:off x="6362056" y="2460390"/>
              <a:ext cx="14677" cy="27862"/>
            </a:xfrm>
            <a:custGeom>
              <a:rect b="b" l="l" r="r" t="t"/>
              <a:pathLst>
                <a:path extrusionOk="0" h="224" w="118">
                  <a:moveTo>
                    <a:pt x="1" y="1"/>
                  </a:moveTo>
                  <a:lnTo>
                    <a:pt x="1" y="157"/>
                  </a:lnTo>
                  <a:lnTo>
                    <a:pt x="118" y="224"/>
                  </a:lnTo>
                  <a:lnTo>
                    <a:pt x="118" y="6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3" name="Google Shape;303;p25"/>
            <p:cNvSpPr/>
            <p:nvPr/>
          </p:nvSpPr>
          <p:spPr>
            <a:xfrm>
              <a:off x="6334443" y="2444593"/>
              <a:ext cx="14677" cy="27862"/>
            </a:xfrm>
            <a:custGeom>
              <a:rect b="b" l="l" r="r" t="t"/>
              <a:pathLst>
                <a:path extrusionOk="0" h="224" w="118">
                  <a:moveTo>
                    <a:pt x="1" y="0"/>
                  </a:moveTo>
                  <a:lnTo>
                    <a:pt x="1" y="156"/>
                  </a:lnTo>
                  <a:lnTo>
                    <a:pt x="118" y="223"/>
                  </a:lnTo>
                  <a:lnTo>
                    <a:pt x="117"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25"/>
            <p:cNvSpPr/>
            <p:nvPr/>
          </p:nvSpPr>
          <p:spPr>
            <a:xfrm>
              <a:off x="6306706" y="2428672"/>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25"/>
            <p:cNvSpPr/>
            <p:nvPr/>
          </p:nvSpPr>
          <p:spPr>
            <a:xfrm>
              <a:off x="6293148" y="2392104"/>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6" name="Google Shape;306;p25"/>
            <p:cNvSpPr/>
            <p:nvPr/>
          </p:nvSpPr>
          <p:spPr>
            <a:xfrm>
              <a:off x="6359693" y="2333395"/>
              <a:ext cx="36072" cy="60326"/>
            </a:xfrm>
            <a:custGeom>
              <a:rect b="b" l="l" r="r" t="t"/>
              <a:pathLst>
                <a:path extrusionOk="0" h="485" w="29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7" name="Google Shape;307;p25"/>
            <p:cNvSpPr/>
            <p:nvPr/>
          </p:nvSpPr>
          <p:spPr>
            <a:xfrm>
              <a:off x="6286805" y="2292598"/>
              <a:ext cx="36072" cy="59206"/>
            </a:xfrm>
            <a:custGeom>
              <a:rect b="b" l="l" r="r" t="t"/>
              <a:pathLst>
                <a:path extrusionOk="0" h="476" w="29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8" name="Google Shape;308;p25"/>
            <p:cNvSpPr/>
            <p:nvPr/>
          </p:nvSpPr>
          <p:spPr>
            <a:xfrm>
              <a:off x="6329468" y="2368471"/>
              <a:ext cx="24504" cy="39678"/>
            </a:xfrm>
            <a:custGeom>
              <a:rect b="b" l="l" r="r" t="t"/>
              <a:pathLst>
                <a:path extrusionOk="0" h="319" w="197">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9" name="Google Shape;309;p25"/>
            <p:cNvSpPr/>
            <p:nvPr/>
          </p:nvSpPr>
          <p:spPr>
            <a:xfrm>
              <a:off x="6306706" y="2445588"/>
              <a:ext cx="70029" cy="51246"/>
            </a:xfrm>
            <a:custGeom>
              <a:rect b="b" l="l" r="r" t="t"/>
              <a:pathLst>
                <a:path extrusionOk="0" h="412" w="563">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0" name="Google Shape;310;p25"/>
            <p:cNvSpPr/>
            <p:nvPr/>
          </p:nvSpPr>
          <p:spPr>
            <a:xfrm>
              <a:off x="6170507" y="2101546"/>
              <a:ext cx="89682" cy="149632"/>
            </a:xfrm>
            <a:custGeom>
              <a:rect b="b" l="l" r="r" t="t"/>
              <a:pathLst>
                <a:path extrusionOk="0" h="1203" w="721">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1" name="Google Shape;311;p25"/>
            <p:cNvSpPr/>
            <p:nvPr/>
          </p:nvSpPr>
          <p:spPr>
            <a:xfrm>
              <a:off x="6170631" y="2317599"/>
              <a:ext cx="89682" cy="82466"/>
            </a:xfrm>
            <a:custGeom>
              <a:rect b="b" l="l" r="r" t="t"/>
              <a:pathLst>
                <a:path extrusionOk="0" h="663" w="721">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2" name="Google Shape;312;p25"/>
            <p:cNvSpPr/>
            <p:nvPr/>
          </p:nvSpPr>
          <p:spPr>
            <a:xfrm>
              <a:off x="6422631" y="2262248"/>
              <a:ext cx="89682" cy="82466"/>
            </a:xfrm>
            <a:custGeom>
              <a:rect b="b" l="l" r="r" t="t"/>
              <a:pathLst>
                <a:path extrusionOk="0" h="663" w="721">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3" name="Google Shape;313;p25"/>
            <p:cNvSpPr/>
            <p:nvPr/>
          </p:nvSpPr>
          <p:spPr>
            <a:xfrm>
              <a:off x="6422755" y="2411134"/>
              <a:ext cx="89806" cy="149632"/>
            </a:xfrm>
            <a:custGeom>
              <a:rect b="b" l="l" r="r" t="t"/>
              <a:pathLst>
                <a:path extrusionOk="0" h="1203" w="722">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4" name="Google Shape;314;p25"/>
            <p:cNvSpPr/>
            <p:nvPr/>
          </p:nvSpPr>
          <p:spPr>
            <a:xfrm>
              <a:off x="7152633" y="3663170"/>
              <a:ext cx="1011748" cy="1326042"/>
            </a:xfrm>
            <a:custGeom>
              <a:rect b="b" l="l" r="r" t="t"/>
              <a:pathLst>
                <a:path extrusionOk="0" h="10661" w="8134">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5" name="Google Shape;315;p25"/>
            <p:cNvSpPr/>
            <p:nvPr/>
          </p:nvSpPr>
          <p:spPr>
            <a:xfrm>
              <a:off x="7112457" y="3666778"/>
              <a:ext cx="114559" cy="106845"/>
            </a:xfrm>
            <a:custGeom>
              <a:rect b="b" l="l" r="r" t="t"/>
              <a:pathLst>
                <a:path extrusionOk="0" h="859" w="921">
                  <a:moveTo>
                    <a:pt x="481" y="0"/>
                  </a:moveTo>
                  <a:lnTo>
                    <a:pt x="1" y="274"/>
                  </a:lnTo>
                  <a:lnTo>
                    <a:pt x="921" y="859"/>
                  </a:lnTo>
                  <a:lnTo>
                    <a:pt x="4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6" name="Google Shape;316;p25"/>
            <p:cNvSpPr/>
            <p:nvPr/>
          </p:nvSpPr>
          <p:spPr>
            <a:xfrm>
              <a:off x="7093924" y="3696381"/>
              <a:ext cx="1011872" cy="1326042"/>
            </a:xfrm>
            <a:custGeom>
              <a:rect b="b" l="l" r="r" t="t"/>
              <a:pathLst>
                <a:path extrusionOk="0" h="10661" w="8135">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7" name="Google Shape;317;p25"/>
            <p:cNvSpPr/>
            <p:nvPr/>
          </p:nvSpPr>
          <p:spPr>
            <a:xfrm>
              <a:off x="7838852" y="4502505"/>
              <a:ext cx="193170" cy="275632"/>
            </a:xfrm>
            <a:custGeom>
              <a:rect b="b" l="l" r="r" t="t"/>
              <a:pathLst>
                <a:path extrusionOk="0" h="2216" w="1553">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8" name="Google Shape;318;p25"/>
            <p:cNvSpPr/>
            <p:nvPr/>
          </p:nvSpPr>
          <p:spPr>
            <a:xfrm>
              <a:off x="7093924" y="3750238"/>
              <a:ext cx="1011872" cy="765326"/>
            </a:xfrm>
            <a:custGeom>
              <a:rect b="b" l="l" r="r" t="t"/>
              <a:pathLst>
                <a:path extrusionOk="0" h="6153" w="8135">
                  <a:moveTo>
                    <a:pt x="0" y="1"/>
                  </a:moveTo>
                  <a:lnTo>
                    <a:pt x="0" y="1450"/>
                  </a:lnTo>
                  <a:lnTo>
                    <a:pt x="8135" y="6152"/>
                  </a:lnTo>
                  <a:lnTo>
                    <a:pt x="8135" y="4703"/>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25"/>
            <p:cNvSpPr/>
            <p:nvPr/>
          </p:nvSpPr>
          <p:spPr>
            <a:xfrm>
              <a:off x="7167683" y="4109953"/>
              <a:ext cx="602023" cy="401755"/>
            </a:xfrm>
            <a:custGeom>
              <a:rect b="b" l="l" r="r" t="t"/>
              <a:pathLst>
                <a:path extrusionOk="0" h="3230" w="4840">
                  <a:moveTo>
                    <a:pt x="1" y="0"/>
                  </a:moveTo>
                  <a:lnTo>
                    <a:pt x="1" y="436"/>
                  </a:lnTo>
                  <a:lnTo>
                    <a:pt x="4839" y="3230"/>
                  </a:lnTo>
                  <a:lnTo>
                    <a:pt x="4839" y="279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0" name="Google Shape;320;p25"/>
            <p:cNvSpPr/>
            <p:nvPr/>
          </p:nvSpPr>
          <p:spPr>
            <a:xfrm>
              <a:off x="7167683" y="4232843"/>
              <a:ext cx="602023" cy="401880"/>
            </a:xfrm>
            <a:custGeom>
              <a:rect b="b" l="l" r="r" t="t"/>
              <a:pathLst>
                <a:path extrusionOk="0" h="3231" w="4840">
                  <a:moveTo>
                    <a:pt x="1" y="1"/>
                  </a:moveTo>
                  <a:lnTo>
                    <a:pt x="1" y="437"/>
                  </a:lnTo>
                  <a:lnTo>
                    <a:pt x="4839" y="3231"/>
                  </a:lnTo>
                  <a:lnTo>
                    <a:pt x="4839" y="2795"/>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1" name="Google Shape;321;p25"/>
            <p:cNvSpPr/>
            <p:nvPr/>
          </p:nvSpPr>
          <p:spPr>
            <a:xfrm>
              <a:off x="7167683" y="4358345"/>
              <a:ext cx="864351" cy="553253"/>
            </a:xfrm>
            <a:custGeom>
              <a:rect b="b" l="l" r="r" t="t"/>
              <a:pathLst>
                <a:path extrusionOk="0" h="4448" w="6949">
                  <a:moveTo>
                    <a:pt x="1" y="1"/>
                  </a:moveTo>
                  <a:lnTo>
                    <a:pt x="1" y="437"/>
                  </a:lnTo>
                  <a:lnTo>
                    <a:pt x="6948" y="4448"/>
                  </a:lnTo>
                  <a:lnTo>
                    <a:pt x="6948" y="401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2" name="Google Shape;322;p25"/>
            <p:cNvSpPr/>
            <p:nvPr/>
          </p:nvSpPr>
          <p:spPr>
            <a:xfrm>
              <a:off x="7849300" y="2906426"/>
              <a:ext cx="495301" cy="1175290"/>
            </a:xfrm>
            <a:custGeom>
              <a:rect b="b" l="l" r="r" t="t"/>
              <a:pathLst>
                <a:path extrusionOk="0" h="9449" w="3982">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3" name="Google Shape;323;p25"/>
            <p:cNvSpPr/>
            <p:nvPr/>
          </p:nvSpPr>
          <p:spPr>
            <a:xfrm>
              <a:off x="7818578" y="2937024"/>
              <a:ext cx="472539" cy="1151409"/>
            </a:xfrm>
            <a:custGeom>
              <a:rect b="b" l="l" r="r" t="t"/>
              <a:pathLst>
                <a:path extrusionOk="0" h="9257" w="3799">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4" name="Google Shape;324;p25"/>
            <p:cNvSpPr/>
            <p:nvPr/>
          </p:nvSpPr>
          <p:spPr>
            <a:xfrm>
              <a:off x="8039979" y="3078821"/>
              <a:ext cx="26370" cy="34951"/>
            </a:xfrm>
            <a:custGeom>
              <a:rect b="b" l="l" r="r" t="t"/>
              <a:pathLst>
                <a:path extrusionOk="0" h="281" w="212">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5" name="Google Shape;325;p25"/>
            <p:cNvSpPr/>
            <p:nvPr/>
          </p:nvSpPr>
          <p:spPr>
            <a:xfrm>
              <a:off x="7873928" y="3039516"/>
              <a:ext cx="358478" cy="945680"/>
            </a:xfrm>
            <a:custGeom>
              <a:rect b="b" l="l" r="r" t="t"/>
              <a:pathLst>
                <a:path extrusionOk="0" h="7603" w="2882">
                  <a:moveTo>
                    <a:pt x="0" y="1"/>
                  </a:moveTo>
                  <a:lnTo>
                    <a:pt x="0" y="5931"/>
                  </a:lnTo>
                  <a:lnTo>
                    <a:pt x="2882" y="7603"/>
                  </a:lnTo>
                  <a:lnTo>
                    <a:pt x="2882" y="166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6" name="Google Shape;326;p25"/>
            <p:cNvSpPr/>
            <p:nvPr/>
          </p:nvSpPr>
          <p:spPr>
            <a:xfrm>
              <a:off x="7970822" y="3880840"/>
              <a:ext cx="114310" cy="83212"/>
            </a:xfrm>
            <a:custGeom>
              <a:rect b="b" l="l" r="r" t="t"/>
              <a:pathLst>
                <a:path extrusionOk="0" h="669" w="919">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25"/>
            <p:cNvSpPr/>
            <p:nvPr/>
          </p:nvSpPr>
          <p:spPr>
            <a:xfrm>
              <a:off x="8013361" y="3390897"/>
              <a:ext cx="88935" cy="165553"/>
            </a:xfrm>
            <a:custGeom>
              <a:rect b="b" l="l" r="r" t="t"/>
              <a:pathLst>
                <a:path extrusionOk="0" h="1331" w="715">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25"/>
            <p:cNvSpPr/>
            <p:nvPr/>
          </p:nvSpPr>
          <p:spPr>
            <a:xfrm>
              <a:off x="7998684" y="3341766"/>
              <a:ext cx="132346" cy="266303"/>
            </a:xfrm>
            <a:custGeom>
              <a:rect b="b" l="l" r="r" t="t"/>
              <a:pathLst>
                <a:path extrusionOk="0" h="2141" w="1064">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9" name="Google Shape;329;p25"/>
            <p:cNvSpPr/>
            <p:nvPr/>
          </p:nvSpPr>
          <p:spPr>
            <a:xfrm>
              <a:off x="8004654" y="3310048"/>
              <a:ext cx="56346" cy="44031"/>
            </a:xfrm>
            <a:custGeom>
              <a:rect b="b" l="l" r="r" t="t"/>
              <a:pathLst>
                <a:path extrusionOk="0" h="354" w="453">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0" name="Google Shape;330;p25"/>
            <p:cNvSpPr/>
            <p:nvPr/>
          </p:nvSpPr>
          <p:spPr>
            <a:xfrm>
              <a:off x="7975797" y="3283928"/>
              <a:ext cx="167173" cy="361704"/>
            </a:xfrm>
            <a:custGeom>
              <a:rect b="b" l="l" r="r" t="t"/>
              <a:pathLst>
                <a:path extrusionOk="0" h="2908" w="1344">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1" name="Google Shape;331;p25"/>
            <p:cNvSpPr/>
            <p:nvPr/>
          </p:nvSpPr>
          <p:spPr>
            <a:xfrm>
              <a:off x="7960871" y="3377090"/>
              <a:ext cx="32216" cy="157717"/>
            </a:xfrm>
            <a:custGeom>
              <a:rect b="b" l="l" r="r" t="t"/>
              <a:pathLst>
                <a:path extrusionOk="0" h="1268" w="259">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2" name="Google Shape;332;p25"/>
            <p:cNvSpPr/>
            <p:nvPr/>
          </p:nvSpPr>
          <p:spPr>
            <a:xfrm>
              <a:off x="7975424" y="3230692"/>
              <a:ext cx="157471" cy="296403"/>
            </a:xfrm>
            <a:custGeom>
              <a:rect b="b" l="l" r="r" t="t"/>
              <a:pathLst>
                <a:path extrusionOk="0" h="2383" w="1266">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3" name="Google Shape;333;p25"/>
            <p:cNvSpPr/>
            <p:nvPr/>
          </p:nvSpPr>
          <p:spPr>
            <a:xfrm>
              <a:off x="8047069" y="3237782"/>
              <a:ext cx="119907" cy="434966"/>
            </a:xfrm>
            <a:custGeom>
              <a:rect b="b" l="l" r="r" t="t"/>
              <a:pathLst>
                <a:path extrusionOk="0" h="3497" w="964">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4" name="Google Shape;334;p25"/>
            <p:cNvSpPr/>
            <p:nvPr/>
          </p:nvSpPr>
          <p:spPr>
            <a:xfrm>
              <a:off x="7978534" y="3549609"/>
              <a:ext cx="197897" cy="151498"/>
            </a:xfrm>
            <a:custGeom>
              <a:rect b="b" l="l" r="r" t="t"/>
              <a:pathLst>
                <a:path extrusionOk="0" h="1218" w="1591">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5" name="Google Shape;335;p25"/>
            <p:cNvSpPr/>
            <p:nvPr/>
          </p:nvSpPr>
          <p:spPr>
            <a:xfrm>
              <a:off x="7932263" y="3204074"/>
              <a:ext cx="105603" cy="213938"/>
            </a:xfrm>
            <a:custGeom>
              <a:rect b="b" l="l" r="r" t="t"/>
              <a:pathLst>
                <a:path extrusionOk="0" h="1720" w="849">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6" name="Google Shape;336;p25"/>
            <p:cNvSpPr/>
            <p:nvPr/>
          </p:nvSpPr>
          <p:spPr>
            <a:xfrm>
              <a:off x="7975175" y="3183675"/>
              <a:ext cx="215559" cy="449145"/>
            </a:xfrm>
            <a:custGeom>
              <a:rect b="b" l="l" r="r" t="t"/>
              <a:pathLst>
                <a:path extrusionOk="0" h="3611" w="1733">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7" name="Google Shape;337;p25"/>
            <p:cNvSpPr/>
            <p:nvPr/>
          </p:nvSpPr>
          <p:spPr>
            <a:xfrm>
              <a:off x="7936492" y="3429207"/>
              <a:ext cx="228122" cy="299016"/>
            </a:xfrm>
            <a:custGeom>
              <a:rect b="b" l="l" r="r" t="t"/>
              <a:pathLst>
                <a:path extrusionOk="0" h="2404" w="1834">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8" name="Google Shape;338;p25"/>
            <p:cNvSpPr/>
            <p:nvPr/>
          </p:nvSpPr>
          <p:spPr>
            <a:xfrm>
              <a:off x="7909750" y="3215517"/>
              <a:ext cx="281483" cy="559846"/>
            </a:xfrm>
            <a:custGeom>
              <a:rect b="b" l="l" r="r" t="t"/>
              <a:pathLst>
                <a:path extrusionOk="0" h="4501" w="2263">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9" name="Google Shape;339;p25"/>
            <p:cNvSpPr/>
            <p:nvPr/>
          </p:nvSpPr>
          <p:spPr>
            <a:xfrm>
              <a:off x="7891217" y="3706083"/>
              <a:ext cx="308226" cy="280109"/>
            </a:xfrm>
            <a:custGeom>
              <a:rect b="b" l="l" r="r" t="t"/>
              <a:pathLst>
                <a:path extrusionOk="0" h="2252" w="2478">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p25"/>
            <p:cNvSpPr/>
            <p:nvPr/>
          </p:nvSpPr>
          <p:spPr>
            <a:xfrm>
              <a:off x="8144460" y="3973257"/>
              <a:ext cx="34703" cy="23881"/>
            </a:xfrm>
            <a:custGeom>
              <a:rect b="b" l="l" r="r" t="t"/>
              <a:pathLst>
                <a:path extrusionOk="0" h="192" w="279">
                  <a:moveTo>
                    <a:pt x="1" y="0"/>
                  </a:moveTo>
                  <a:lnTo>
                    <a:pt x="66" y="192"/>
                  </a:lnTo>
                  <a:lnTo>
                    <a:pt x="279" y="70"/>
                  </a:lnTo>
                  <a:lnTo>
                    <a:pt x="1"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1" name="Google Shape;341;p25"/>
            <p:cNvSpPr/>
            <p:nvPr/>
          </p:nvSpPr>
          <p:spPr>
            <a:xfrm>
              <a:off x="7885247" y="3708943"/>
              <a:ext cx="28733" cy="30101"/>
            </a:xfrm>
            <a:custGeom>
              <a:rect b="b" l="l" r="r" t="t"/>
              <a:pathLst>
                <a:path extrusionOk="0" h="242" w="231">
                  <a:moveTo>
                    <a:pt x="230" y="0"/>
                  </a:moveTo>
                  <a:lnTo>
                    <a:pt x="0" y="136"/>
                  </a:lnTo>
                  <a:lnTo>
                    <a:pt x="230" y="241"/>
                  </a:lnTo>
                  <a:lnTo>
                    <a:pt x="230"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5"/>
            <p:cNvSpPr/>
            <p:nvPr/>
          </p:nvSpPr>
          <p:spPr>
            <a:xfrm>
              <a:off x="7866092" y="3721008"/>
              <a:ext cx="308102" cy="280109"/>
            </a:xfrm>
            <a:custGeom>
              <a:rect b="b" l="l" r="r" t="t"/>
              <a:pathLst>
                <a:path extrusionOk="0" h="2252" w="2477">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3" name="Google Shape;343;p25"/>
            <p:cNvSpPr/>
            <p:nvPr/>
          </p:nvSpPr>
          <p:spPr>
            <a:xfrm>
              <a:off x="7924054" y="3762055"/>
              <a:ext cx="44779" cy="111944"/>
            </a:xfrm>
            <a:custGeom>
              <a:rect b="b" l="l" r="r" t="t"/>
              <a:pathLst>
                <a:path extrusionOk="0" h="900" w="36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4" name="Google Shape;344;p25"/>
            <p:cNvSpPr/>
            <p:nvPr/>
          </p:nvSpPr>
          <p:spPr>
            <a:xfrm>
              <a:off x="7974553" y="3801360"/>
              <a:ext cx="50500" cy="105103"/>
            </a:xfrm>
            <a:custGeom>
              <a:rect b="b" l="l" r="r" t="t"/>
              <a:pathLst>
                <a:path extrusionOk="0" h="845" w="406">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5" name="Google Shape;345;p25"/>
            <p:cNvSpPr/>
            <p:nvPr/>
          </p:nvSpPr>
          <p:spPr>
            <a:xfrm>
              <a:off x="8027167" y="3832455"/>
              <a:ext cx="44157" cy="94531"/>
            </a:xfrm>
            <a:custGeom>
              <a:rect b="b" l="l" r="r" t="t"/>
              <a:pathLst>
                <a:path extrusionOk="0" h="760" w="355">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5"/>
            <p:cNvSpPr/>
            <p:nvPr/>
          </p:nvSpPr>
          <p:spPr>
            <a:xfrm>
              <a:off x="8079532" y="3851735"/>
              <a:ext cx="46769" cy="113188"/>
            </a:xfrm>
            <a:custGeom>
              <a:rect b="b" l="l" r="r" t="t"/>
              <a:pathLst>
                <a:path extrusionOk="0" h="910" w="376">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grpSp>
        <p:nvGrpSpPr>
          <p:cNvPr id="347" name="Google Shape;347;p25"/>
          <p:cNvGrpSpPr/>
          <p:nvPr/>
        </p:nvGrpSpPr>
        <p:grpSpPr>
          <a:xfrm>
            <a:off x="331179" y="148675"/>
            <a:ext cx="557496" cy="1104693"/>
            <a:chOff x="331179" y="148675"/>
            <a:chExt cx="557496" cy="1104693"/>
          </a:xfrm>
        </p:grpSpPr>
        <p:sp>
          <p:nvSpPr>
            <p:cNvPr id="348" name="Google Shape;348;p25"/>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9" name="Google Shape;349;p25"/>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0" name="Google Shape;350;p25"/>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5"/>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2" name="Google Shape;352;p25"/>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3" name="Google Shape;353;p25"/>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4" name="Google Shape;354;p25"/>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5" name="Google Shape;355;p25"/>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6" name="Google Shape;356;p25"/>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7" name="Google Shape;357;p25"/>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8" name="Google Shape;358;p25"/>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9" name="Google Shape;359;p25"/>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0" name="Google Shape;360;p25"/>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1" name="Google Shape;361;p25"/>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2" name="Google Shape;362;p25"/>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3" name="Google Shape;363;p25"/>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4" name="Google Shape;364;p25"/>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5" name="Google Shape;365;p25"/>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6" name="Google Shape;366;p25"/>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9" name="Shape 1139"/>
        <p:cNvGrpSpPr/>
        <p:nvPr/>
      </p:nvGrpSpPr>
      <p:grpSpPr>
        <a:xfrm>
          <a:off x="0" y="0"/>
          <a:ext cx="0" cy="0"/>
          <a:chOff x="0" y="0"/>
          <a:chExt cx="0" cy="0"/>
        </a:xfrm>
      </p:grpSpPr>
      <p:sp>
        <p:nvSpPr>
          <p:cNvPr id="1140" name="Google Shape;1140;p34"/>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LAB 3 - </a:t>
            </a:r>
            <a:br>
              <a:rPr lang="en"/>
            </a:br>
            <a:r>
              <a:rPr b="0" lang="en" sz="1400">
                <a:solidFill>
                  <a:srgbClr val="000000"/>
                </a:solidFill>
                <a:latin typeface="Nunito"/>
                <a:ea typeface="Nunito"/>
                <a:cs typeface="Nunito"/>
                <a:sym typeface="Nunito"/>
              </a:rPr>
              <a:t>W</a:t>
            </a:r>
            <a:r>
              <a:rPr b="0" lang="en" sz="1400">
                <a:solidFill>
                  <a:srgbClr val="000000"/>
                </a:solidFill>
                <a:latin typeface="Nunito"/>
                <a:ea typeface="Nunito"/>
                <a:cs typeface="Nunito"/>
                <a:sym typeface="Nunito"/>
              </a:rPr>
              <a:t>eb cache poisoning with multiple headers</a:t>
            </a:r>
            <a:endParaRPr>
              <a:solidFill>
                <a:schemeClr val="lt2"/>
              </a:solidFill>
            </a:endParaRPr>
          </a:p>
        </p:txBody>
      </p:sp>
      <p:cxnSp>
        <p:nvCxnSpPr>
          <p:cNvPr id="1141" name="Google Shape;1141;p34"/>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1142" name="Google Shape;1142;p34"/>
          <p:cNvGrpSpPr/>
          <p:nvPr/>
        </p:nvGrpSpPr>
        <p:grpSpPr>
          <a:xfrm flipH="1">
            <a:off x="6995075" y="3099425"/>
            <a:ext cx="2008513" cy="2044060"/>
            <a:chOff x="179950" y="3099425"/>
            <a:chExt cx="2008513" cy="2044060"/>
          </a:xfrm>
        </p:grpSpPr>
        <p:sp>
          <p:nvSpPr>
            <p:cNvPr id="1143" name="Google Shape;1143;p34"/>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4"/>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4"/>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4"/>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4"/>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4"/>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4"/>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4"/>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4"/>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4"/>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4"/>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4"/>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4"/>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4"/>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4"/>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4"/>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4"/>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4"/>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4"/>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4"/>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4"/>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4"/>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4"/>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4"/>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4"/>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4"/>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4"/>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4"/>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4"/>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4"/>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4"/>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4"/>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4"/>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4"/>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4"/>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4"/>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4"/>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4"/>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4"/>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4"/>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4"/>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4"/>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4"/>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4"/>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4"/>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4"/>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4"/>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4"/>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4"/>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4"/>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4"/>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4"/>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4"/>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4"/>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34"/>
          <p:cNvGrpSpPr/>
          <p:nvPr/>
        </p:nvGrpSpPr>
        <p:grpSpPr>
          <a:xfrm>
            <a:off x="459961" y="301521"/>
            <a:ext cx="510276" cy="1011126"/>
            <a:chOff x="331179" y="148675"/>
            <a:chExt cx="557496" cy="1104693"/>
          </a:xfrm>
        </p:grpSpPr>
        <p:sp>
          <p:nvSpPr>
            <p:cNvPr id="1346" name="Google Shape;1346;p34"/>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4"/>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34"/>
          <p:cNvSpPr txBox="1"/>
          <p:nvPr>
            <p:ph idx="2" type="title"/>
          </p:nvPr>
        </p:nvSpPr>
        <p:spPr>
          <a:xfrm>
            <a:off x="3989850" y="1146375"/>
            <a:ext cx="1225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pic>
        <p:nvPicPr>
          <p:cNvPr id="1370" name="Google Shape;1370;p35" title="Web_cache_poisoning_with_multiple_header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0"/>
                                        </p:tgtEl>
                                        <p:attrNameLst>
                                          <p:attrName>style.visibility</p:attrName>
                                        </p:attrNameLst>
                                      </p:cBhvr>
                                      <p:to>
                                        <p:strVal val="visible"/>
                                      </p:to>
                                    </p:set>
                                    <p:animEffect filter="fade" transition="in">
                                      <p:cBhvr>
                                        <p:cTn dur="1000"/>
                                        <p:tgtEl>
                                          <p:spTgt spid="1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6"/>
          <p:cNvSpPr txBox="1"/>
          <p:nvPr>
            <p:ph idx="2" type="title"/>
          </p:nvPr>
        </p:nvSpPr>
        <p:spPr>
          <a:xfrm>
            <a:off x="720000" y="1302000"/>
            <a:ext cx="597300" cy="4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376" name="Google Shape;1376;p36"/>
          <p:cNvSpPr txBox="1"/>
          <p:nvPr>
            <p:ph idx="3" type="title"/>
          </p:nvPr>
        </p:nvSpPr>
        <p:spPr>
          <a:xfrm>
            <a:off x="720000" y="1988200"/>
            <a:ext cx="597300" cy="4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377" name="Google Shape;1377;p36"/>
          <p:cNvSpPr txBox="1"/>
          <p:nvPr>
            <p:ph idx="7" type="title"/>
          </p:nvPr>
        </p:nvSpPr>
        <p:spPr>
          <a:xfrm>
            <a:off x="720000" y="2674390"/>
            <a:ext cx="597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378" name="Google Shape;1378;p36"/>
          <p:cNvSpPr txBox="1"/>
          <p:nvPr>
            <p:ph idx="9" type="title"/>
          </p:nvPr>
        </p:nvSpPr>
        <p:spPr>
          <a:xfrm>
            <a:off x="720000" y="3385190"/>
            <a:ext cx="597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379" name="Google Shape;137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solidFill>
                  <a:schemeClr val="lt2"/>
                </a:solidFill>
              </a:rPr>
              <a:t>PREVENT</a:t>
            </a:r>
            <a:endParaRPr>
              <a:solidFill>
                <a:schemeClr val="lt2"/>
              </a:solidFill>
            </a:endParaRPr>
          </a:p>
        </p:txBody>
      </p:sp>
      <p:sp>
        <p:nvSpPr>
          <p:cNvPr id="1380" name="Google Shape;1380;p36"/>
          <p:cNvSpPr/>
          <p:nvPr/>
        </p:nvSpPr>
        <p:spPr>
          <a:xfrm>
            <a:off x="8308216" y="166420"/>
            <a:ext cx="1561" cy="1068"/>
          </a:xfrm>
          <a:custGeom>
            <a:rect b="b" l="l" r="r" t="t"/>
            <a:pathLst>
              <a:path extrusionOk="0" h="13" w="19">
                <a:moveTo>
                  <a:pt x="18" y="1"/>
                </a:moveTo>
                <a:lnTo>
                  <a:pt x="0" y="12"/>
                </a:lnTo>
                <a:cubicBezTo>
                  <a:pt x="1" y="12"/>
                  <a:pt x="1" y="13"/>
                  <a:pt x="2" y="13"/>
                </a:cubicBezTo>
                <a:cubicBezTo>
                  <a:pt x="8" y="13"/>
                  <a:pt x="18" y="1"/>
                  <a:pt x="18" y="1"/>
                </a:cubicBezTo>
                <a:close/>
              </a:path>
            </a:pathLst>
          </a:custGeom>
          <a:solidFill>
            <a:srgbClr val="C4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txBox="1"/>
          <p:nvPr/>
        </p:nvSpPr>
        <p:spPr>
          <a:xfrm>
            <a:off x="1464625" y="1335900"/>
            <a:ext cx="69594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50">
                <a:solidFill>
                  <a:srgbClr val="202124"/>
                </a:solidFill>
                <a:highlight>
                  <a:schemeClr val="lt1"/>
                </a:highlight>
                <a:latin typeface="Nunito"/>
                <a:ea typeface="Nunito"/>
                <a:cs typeface="Nunito"/>
                <a:sym typeface="Nunito"/>
              </a:rPr>
              <a:t>Avoid caching</a:t>
            </a:r>
            <a:r>
              <a:rPr lang="en" sz="1350">
                <a:solidFill>
                  <a:srgbClr val="202124"/>
                </a:solidFill>
                <a:highlight>
                  <a:schemeClr val="lt1"/>
                </a:highlight>
                <a:latin typeface="Nunito"/>
                <a:ea typeface="Nunito"/>
                <a:cs typeface="Nunito"/>
                <a:sym typeface="Nunito"/>
              </a:rPr>
              <a:t>, </a:t>
            </a:r>
            <a:r>
              <a:rPr lang="en" sz="1350">
                <a:solidFill>
                  <a:srgbClr val="202124"/>
                </a:solidFill>
                <a:highlight>
                  <a:schemeClr val="lt1"/>
                </a:highlight>
                <a:latin typeface="Nunito"/>
                <a:ea typeface="Nunito"/>
                <a:cs typeface="Nunito"/>
                <a:sym typeface="Nunito"/>
              </a:rPr>
              <a:t>if it is not really needed.</a:t>
            </a:r>
            <a:endParaRPr sz="1350">
              <a:solidFill>
                <a:srgbClr val="202124"/>
              </a:solidFill>
              <a:highlight>
                <a:schemeClr val="lt1"/>
              </a:highlight>
              <a:latin typeface="Nunito"/>
              <a:ea typeface="Nunito"/>
              <a:cs typeface="Nunito"/>
              <a:sym typeface="Nunito"/>
            </a:endParaRPr>
          </a:p>
        </p:txBody>
      </p:sp>
      <p:sp>
        <p:nvSpPr>
          <p:cNvPr id="1382" name="Google Shape;1382;p36"/>
          <p:cNvSpPr txBox="1"/>
          <p:nvPr/>
        </p:nvSpPr>
        <p:spPr>
          <a:xfrm>
            <a:off x="1464625" y="2022100"/>
            <a:ext cx="69594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50">
                <a:solidFill>
                  <a:srgbClr val="202124"/>
                </a:solidFill>
                <a:highlight>
                  <a:schemeClr val="lt1"/>
                </a:highlight>
                <a:latin typeface="Nunito"/>
                <a:ea typeface="Nunito"/>
                <a:cs typeface="Nunito"/>
                <a:sym typeface="Nunito"/>
              </a:rPr>
              <a:t>I</a:t>
            </a:r>
            <a:r>
              <a:rPr lang="en" sz="1350">
                <a:solidFill>
                  <a:srgbClr val="202124"/>
                </a:solidFill>
                <a:highlight>
                  <a:schemeClr val="lt1"/>
                </a:highlight>
                <a:latin typeface="Nunito"/>
                <a:ea typeface="Nunito"/>
                <a:cs typeface="Nunito"/>
                <a:sym typeface="Nunito"/>
              </a:rPr>
              <a:t>f caching is needed,</a:t>
            </a:r>
            <a:r>
              <a:rPr b="1" lang="en" sz="1350">
                <a:solidFill>
                  <a:srgbClr val="202124"/>
                </a:solidFill>
                <a:highlight>
                  <a:schemeClr val="lt1"/>
                </a:highlight>
                <a:latin typeface="Nunito"/>
                <a:ea typeface="Nunito"/>
                <a:cs typeface="Nunito"/>
                <a:sym typeface="Nunito"/>
              </a:rPr>
              <a:t> restrict it to only static responses.</a:t>
            </a:r>
            <a:endParaRPr b="1" sz="1350">
              <a:solidFill>
                <a:srgbClr val="202124"/>
              </a:solidFill>
              <a:highlight>
                <a:schemeClr val="lt1"/>
              </a:highlight>
              <a:latin typeface="Nunito"/>
              <a:ea typeface="Nunito"/>
              <a:cs typeface="Nunito"/>
              <a:sym typeface="Nunito"/>
            </a:endParaRPr>
          </a:p>
        </p:txBody>
      </p:sp>
      <p:sp>
        <p:nvSpPr>
          <p:cNvPr id="1383" name="Google Shape;1383;p36"/>
          <p:cNvSpPr txBox="1"/>
          <p:nvPr/>
        </p:nvSpPr>
        <p:spPr>
          <a:xfrm>
            <a:off x="1464625" y="2720600"/>
            <a:ext cx="69594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50">
                <a:solidFill>
                  <a:srgbClr val="202124"/>
                </a:solidFill>
                <a:highlight>
                  <a:schemeClr val="lt1"/>
                </a:highlight>
                <a:latin typeface="Nunito"/>
                <a:ea typeface="Nunito"/>
                <a:cs typeface="Nunito"/>
                <a:sym typeface="Nunito"/>
              </a:rPr>
              <a:t>Disable </a:t>
            </a:r>
            <a:r>
              <a:rPr b="1" lang="en" sz="1350">
                <a:solidFill>
                  <a:srgbClr val="202124"/>
                </a:solidFill>
                <a:highlight>
                  <a:schemeClr val="lt1"/>
                </a:highlight>
                <a:latin typeface="Nunito"/>
                <a:ea typeface="Nunito"/>
                <a:cs typeface="Nunito"/>
                <a:sym typeface="Nunito"/>
              </a:rPr>
              <a:t>headers that aren’t really needed </a:t>
            </a:r>
            <a:r>
              <a:rPr lang="en" sz="1350">
                <a:solidFill>
                  <a:srgbClr val="202124"/>
                </a:solidFill>
                <a:highlight>
                  <a:schemeClr val="lt1"/>
                </a:highlight>
                <a:latin typeface="Nunito"/>
                <a:ea typeface="Nunito"/>
                <a:cs typeface="Nunito"/>
                <a:sym typeface="Nunito"/>
              </a:rPr>
              <a:t>for the site to work.</a:t>
            </a:r>
            <a:endParaRPr sz="1350">
              <a:solidFill>
                <a:srgbClr val="202124"/>
              </a:solidFill>
              <a:highlight>
                <a:schemeClr val="lt1"/>
              </a:highlight>
              <a:latin typeface="Nunito"/>
              <a:ea typeface="Nunito"/>
              <a:cs typeface="Nunito"/>
              <a:sym typeface="Nunito"/>
            </a:endParaRPr>
          </a:p>
        </p:txBody>
      </p:sp>
      <p:sp>
        <p:nvSpPr>
          <p:cNvPr id="1384" name="Google Shape;1384;p36"/>
          <p:cNvSpPr txBox="1"/>
          <p:nvPr/>
        </p:nvSpPr>
        <p:spPr>
          <a:xfrm>
            <a:off x="1464625" y="3431400"/>
            <a:ext cx="7296600" cy="18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rgbClr val="202124"/>
                </a:solidFill>
                <a:highlight>
                  <a:schemeClr val="lt1"/>
                </a:highlight>
                <a:latin typeface="Nunito"/>
                <a:ea typeface="Nunito"/>
                <a:cs typeface="Nunito"/>
                <a:sym typeface="Nunito"/>
              </a:rPr>
              <a:t>Follow these </a:t>
            </a:r>
            <a:r>
              <a:rPr i="1" lang="en" sz="1350">
                <a:solidFill>
                  <a:srgbClr val="202124"/>
                </a:solidFill>
                <a:highlight>
                  <a:schemeClr val="lt1"/>
                </a:highlight>
                <a:latin typeface="Nunito"/>
                <a:ea typeface="Nunito"/>
                <a:cs typeface="Nunito"/>
                <a:sym typeface="Nunito"/>
              </a:rPr>
              <a:t>tips </a:t>
            </a:r>
            <a:r>
              <a:rPr lang="en" sz="1350">
                <a:solidFill>
                  <a:srgbClr val="202124"/>
                </a:solidFill>
                <a:highlight>
                  <a:schemeClr val="lt1"/>
                </a:highlight>
                <a:latin typeface="Nunito"/>
                <a:ea typeface="Nunito"/>
                <a:cs typeface="Nunito"/>
                <a:sym typeface="Nunito"/>
              </a:rPr>
              <a:t>when implementing caching:</a:t>
            </a:r>
            <a:endParaRPr sz="1350">
              <a:solidFill>
                <a:srgbClr val="202124"/>
              </a:solidFill>
              <a:highlight>
                <a:schemeClr val="lt1"/>
              </a:highlight>
              <a:latin typeface="Nunito"/>
              <a:ea typeface="Nunito"/>
              <a:cs typeface="Nunito"/>
              <a:sym typeface="Nunito"/>
            </a:endParaRPr>
          </a:p>
          <a:p>
            <a:pPr indent="-314325" lvl="0" marL="457200" rtl="0" algn="l">
              <a:lnSpc>
                <a:spcPct val="115000"/>
              </a:lnSpc>
              <a:spcBef>
                <a:spcPts val="1200"/>
              </a:spcBef>
              <a:spcAft>
                <a:spcPts val="0"/>
              </a:spcAft>
              <a:buClr>
                <a:srgbClr val="202124"/>
              </a:buClr>
              <a:buSzPts val="1350"/>
              <a:buFont typeface="Nunito"/>
              <a:buAutoNum type="alphaLcPeriod"/>
            </a:pPr>
            <a:r>
              <a:rPr b="1" lang="en" sz="1350">
                <a:solidFill>
                  <a:srgbClr val="202124"/>
                </a:solidFill>
                <a:highlight>
                  <a:schemeClr val="lt1"/>
                </a:highlight>
                <a:latin typeface="Nunito"/>
                <a:ea typeface="Nunito"/>
                <a:cs typeface="Nunito"/>
                <a:sym typeface="Nunito"/>
              </a:rPr>
              <a:t>if you need to exclude something</a:t>
            </a:r>
            <a:r>
              <a:rPr lang="en" sz="1350">
                <a:solidFill>
                  <a:srgbClr val="202124"/>
                </a:solidFill>
                <a:highlight>
                  <a:schemeClr val="lt1"/>
                </a:highlight>
                <a:latin typeface="Nunito"/>
                <a:ea typeface="Nunito"/>
                <a:cs typeface="Nunito"/>
                <a:sym typeface="Nunito"/>
              </a:rPr>
              <a:t> from cache keys </a:t>
            </a:r>
            <a:r>
              <a:rPr b="1" lang="en" sz="1350">
                <a:solidFill>
                  <a:srgbClr val="202124"/>
                </a:solidFill>
                <a:highlight>
                  <a:schemeClr val="lt1"/>
                </a:highlight>
                <a:latin typeface="Nunito"/>
                <a:ea typeface="Nunito"/>
                <a:cs typeface="Nunito"/>
                <a:sym typeface="Nunito"/>
              </a:rPr>
              <a:t>then rewrite </a:t>
            </a:r>
            <a:r>
              <a:rPr lang="en" sz="1350">
                <a:solidFill>
                  <a:srgbClr val="202124"/>
                </a:solidFill>
                <a:highlight>
                  <a:schemeClr val="lt1"/>
                </a:highlight>
                <a:latin typeface="Nunito"/>
                <a:ea typeface="Nunito"/>
                <a:cs typeface="Nunito"/>
                <a:sym typeface="Nunito"/>
              </a:rPr>
              <a:t>the entire request.</a:t>
            </a:r>
            <a:endParaRPr sz="1350">
              <a:solidFill>
                <a:srgbClr val="202124"/>
              </a:solidFill>
              <a:highlight>
                <a:schemeClr val="lt1"/>
              </a:highlight>
              <a:latin typeface="Nunito"/>
              <a:ea typeface="Nunito"/>
              <a:cs typeface="Nunito"/>
              <a:sym typeface="Nunito"/>
            </a:endParaRPr>
          </a:p>
          <a:p>
            <a:pPr indent="-314325" lvl="0" marL="457200" rtl="0" algn="l">
              <a:lnSpc>
                <a:spcPct val="115000"/>
              </a:lnSpc>
              <a:spcBef>
                <a:spcPts val="0"/>
              </a:spcBef>
              <a:spcAft>
                <a:spcPts val="0"/>
              </a:spcAft>
              <a:buClr>
                <a:srgbClr val="202124"/>
              </a:buClr>
              <a:buSzPts val="1350"/>
              <a:buFont typeface="Nunito"/>
              <a:buAutoNum type="alphaLcPeriod"/>
            </a:pPr>
            <a:r>
              <a:rPr b="1" lang="en" sz="1350">
                <a:solidFill>
                  <a:srgbClr val="202124"/>
                </a:solidFill>
                <a:highlight>
                  <a:schemeClr val="lt1"/>
                </a:highlight>
                <a:latin typeface="Nunito"/>
                <a:ea typeface="Nunito"/>
                <a:cs typeface="Nunito"/>
                <a:sym typeface="Nunito"/>
              </a:rPr>
              <a:t>avoid accepting fat-GET requests</a:t>
            </a:r>
            <a:r>
              <a:rPr lang="en" sz="1350">
                <a:solidFill>
                  <a:srgbClr val="202124"/>
                </a:solidFill>
                <a:highlight>
                  <a:schemeClr val="lt1"/>
                </a:highlight>
                <a:latin typeface="Nunito"/>
                <a:ea typeface="Nunito"/>
                <a:cs typeface="Nunito"/>
                <a:sym typeface="Nunito"/>
              </a:rPr>
              <a:t>.</a:t>
            </a:r>
            <a:endParaRPr sz="1350">
              <a:solidFill>
                <a:srgbClr val="202124"/>
              </a:solidFill>
              <a:highlight>
                <a:schemeClr val="lt1"/>
              </a:highlight>
              <a:latin typeface="Nunito"/>
              <a:ea typeface="Nunito"/>
              <a:cs typeface="Nunito"/>
              <a:sym typeface="Nunito"/>
            </a:endParaRPr>
          </a:p>
          <a:p>
            <a:pPr indent="-314325" lvl="0" marL="457200" rtl="0" algn="l">
              <a:lnSpc>
                <a:spcPct val="115000"/>
              </a:lnSpc>
              <a:spcBef>
                <a:spcPts val="0"/>
              </a:spcBef>
              <a:spcAft>
                <a:spcPts val="0"/>
              </a:spcAft>
              <a:buClr>
                <a:srgbClr val="202124"/>
              </a:buClr>
              <a:buSzPts val="1350"/>
              <a:buFont typeface="Nunito"/>
              <a:buAutoNum type="alphaLcPeriod"/>
            </a:pPr>
            <a:r>
              <a:rPr b="1" lang="en" sz="1350">
                <a:solidFill>
                  <a:srgbClr val="202124"/>
                </a:solidFill>
                <a:highlight>
                  <a:schemeClr val="lt1"/>
                </a:highlight>
                <a:latin typeface="Nunito"/>
                <a:ea typeface="Nunito"/>
                <a:cs typeface="Nunito"/>
                <a:sym typeface="Nunito"/>
              </a:rPr>
              <a:t>patch client-side vulnerabilities even if they seem unexploitable</a:t>
            </a:r>
            <a:r>
              <a:rPr lang="en" sz="1350">
                <a:solidFill>
                  <a:srgbClr val="202124"/>
                </a:solidFill>
                <a:highlight>
                  <a:schemeClr val="lt1"/>
                </a:highlight>
                <a:latin typeface="Nunito"/>
                <a:ea typeface="Nunito"/>
                <a:cs typeface="Nunito"/>
                <a:sym typeface="Nunito"/>
              </a:rPr>
              <a:t>, the cache behavior could make them exploitable.</a:t>
            </a:r>
            <a:endParaRPr sz="1350">
              <a:solidFill>
                <a:srgbClr val="202124"/>
              </a:solidFill>
              <a:highlight>
                <a:schemeClr val="lt1"/>
              </a:highlight>
              <a:latin typeface="Nunito"/>
              <a:ea typeface="Nunito"/>
              <a:cs typeface="Nunito"/>
              <a:sym typeface="Nunito"/>
            </a:endParaRPr>
          </a:p>
          <a:p>
            <a:pPr indent="0" lvl="0" marL="0" rtl="0" algn="l">
              <a:lnSpc>
                <a:spcPct val="115000"/>
              </a:lnSpc>
              <a:spcBef>
                <a:spcPts val="1200"/>
              </a:spcBef>
              <a:spcAft>
                <a:spcPts val="1200"/>
              </a:spcAft>
              <a:buNone/>
            </a:pPr>
            <a:r>
              <a:t/>
            </a:r>
            <a:endParaRPr sz="1350">
              <a:solidFill>
                <a:srgbClr val="202124"/>
              </a:solidFill>
              <a:highlight>
                <a:schemeClr val="lt1"/>
              </a:highlight>
              <a:latin typeface="Nunito"/>
              <a:ea typeface="Nunito"/>
              <a:cs typeface="Nunito"/>
              <a:sym typeface="Nunito"/>
            </a:endParaRPr>
          </a:p>
        </p:txBody>
      </p:sp>
      <p:pic>
        <p:nvPicPr>
          <p:cNvPr id="1385" name="Google Shape;1385;p36"/>
          <p:cNvPicPr preferRelativeResize="0"/>
          <p:nvPr/>
        </p:nvPicPr>
        <p:blipFill>
          <a:blip r:embed="rId3">
            <a:alphaModFix/>
          </a:blip>
          <a:stretch>
            <a:fillRect/>
          </a:stretch>
        </p:blipFill>
        <p:spPr>
          <a:xfrm>
            <a:off x="6137675" y="259700"/>
            <a:ext cx="2623549" cy="1971000"/>
          </a:xfrm>
          <a:prstGeom prst="rect">
            <a:avLst/>
          </a:prstGeom>
          <a:noFill/>
          <a:ln>
            <a:noFill/>
          </a:ln>
          <a:effectLst>
            <a:outerShdw blurRad="57150" rotWithShape="0" algn="bl" dir="5400000" dist="19050">
              <a:srgbClr val="000000">
                <a:alpha val="6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37"/>
          <p:cNvSpPr/>
          <p:nvPr/>
        </p:nvSpPr>
        <p:spPr>
          <a:xfrm>
            <a:off x="0" y="3215550"/>
            <a:ext cx="2824575" cy="1930950"/>
          </a:xfrm>
          <a:custGeom>
            <a:rect b="b" l="l" r="r" t="t"/>
            <a:pathLst>
              <a:path extrusionOk="0" h="77238" w="112983">
                <a:moveTo>
                  <a:pt x="0" y="0"/>
                </a:moveTo>
                <a:lnTo>
                  <a:pt x="0" y="77238"/>
                </a:lnTo>
                <a:lnTo>
                  <a:pt x="112983" y="77238"/>
                </a:lnTo>
                <a:close/>
              </a:path>
            </a:pathLst>
          </a:custGeom>
          <a:solidFill>
            <a:srgbClr val="878787">
              <a:alpha val="13210"/>
            </a:srgbClr>
          </a:solidFill>
          <a:ln>
            <a:noFill/>
          </a:ln>
        </p:spPr>
      </p:sp>
      <p:sp>
        <p:nvSpPr>
          <p:cNvPr id="1391" name="Google Shape;1391;p37"/>
          <p:cNvSpPr txBox="1"/>
          <p:nvPr>
            <p:ph type="title"/>
          </p:nvPr>
        </p:nvSpPr>
        <p:spPr>
          <a:xfrm>
            <a:off x="724738" y="1622500"/>
            <a:ext cx="3383400" cy="13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FOR ATTENTION!</a:t>
            </a:r>
            <a:endParaRPr/>
          </a:p>
        </p:txBody>
      </p:sp>
      <p:grpSp>
        <p:nvGrpSpPr>
          <p:cNvPr id="1392" name="Google Shape;1392;p37"/>
          <p:cNvGrpSpPr/>
          <p:nvPr/>
        </p:nvGrpSpPr>
        <p:grpSpPr>
          <a:xfrm>
            <a:off x="4466202" y="1188179"/>
            <a:ext cx="3631798" cy="2640862"/>
            <a:chOff x="331763" y="414153"/>
            <a:chExt cx="6903246" cy="5019697"/>
          </a:xfrm>
        </p:grpSpPr>
        <p:sp>
          <p:nvSpPr>
            <p:cNvPr id="1393" name="Google Shape;1393;p3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37"/>
          <p:cNvSpPr/>
          <p:nvPr/>
        </p:nvSpPr>
        <p:spPr>
          <a:xfrm flipH="1">
            <a:off x="2401523" y="4339614"/>
            <a:ext cx="29832" cy="20145"/>
          </a:xfrm>
          <a:custGeom>
            <a:rect b="b" l="l" r="r" t="t"/>
            <a:pathLst>
              <a:path extrusionOk="0" h="235" w="348">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flipH="1">
            <a:off x="1472104" y="4231813"/>
            <a:ext cx="29832" cy="20145"/>
          </a:xfrm>
          <a:custGeom>
            <a:rect b="b" l="l" r="r" t="t"/>
            <a:pathLst>
              <a:path extrusionOk="0" h="235" w="348">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8" name="Google Shape;1398;p37"/>
          <p:cNvPicPr preferRelativeResize="0"/>
          <p:nvPr/>
        </p:nvPicPr>
        <p:blipFill>
          <a:blip r:embed="rId3">
            <a:alphaModFix/>
          </a:blip>
          <a:stretch>
            <a:fillRect/>
          </a:stretch>
        </p:blipFill>
        <p:spPr>
          <a:xfrm>
            <a:off x="4676725" y="1393248"/>
            <a:ext cx="3210726" cy="182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p:nvPr/>
        </p:nvSpPr>
        <p:spPr>
          <a:xfrm>
            <a:off x="720000" y="1262050"/>
            <a:ext cx="3801000" cy="3523800"/>
          </a:xfrm>
          <a:prstGeom prst="rect">
            <a:avLst/>
          </a:prstGeom>
          <a:solidFill>
            <a:srgbClr val="878787">
              <a:alpha val="13210"/>
            </a:srgbClr>
          </a:solidFill>
          <a:ln>
            <a:noFill/>
          </a:ln>
        </p:spPr>
        <p:txBody>
          <a:bodyPr anchorCtr="0" anchor="ctr" bIns="91425" lIns="182875" spcFirstLastPara="1" rIns="91425" wrap="square" tIns="91425">
            <a:noAutofit/>
          </a:bodyPr>
          <a:lstStyle/>
          <a:p>
            <a:pPr indent="0" lvl="0" marL="0" rtl="0" algn="l">
              <a:spcBef>
                <a:spcPts val="0"/>
              </a:spcBef>
              <a:spcAft>
                <a:spcPts val="0"/>
              </a:spcAft>
              <a:buNone/>
            </a:pPr>
            <a:r>
              <a:rPr lang="en" sz="1350">
                <a:solidFill>
                  <a:srgbClr val="5C5C5B"/>
                </a:solidFill>
                <a:latin typeface="Nunito"/>
                <a:ea typeface="Nunito"/>
                <a:cs typeface="Nunito"/>
                <a:sym typeface="Nunito"/>
              </a:rPr>
              <a:t>The Web Cache is a mechanism used to </a:t>
            </a:r>
            <a:r>
              <a:rPr b="1" lang="en" sz="1350">
                <a:solidFill>
                  <a:srgbClr val="5C5C5B"/>
                </a:solidFill>
                <a:latin typeface="Nunito"/>
                <a:ea typeface="Nunito"/>
                <a:cs typeface="Nunito"/>
                <a:sym typeface="Nunito"/>
              </a:rPr>
              <a:t>reduce the server overload</a:t>
            </a:r>
            <a:r>
              <a:rPr lang="en" sz="1350">
                <a:solidFill>
                  <a:srgbClr val="5C5C5B"/>
                </a:solidFill>
                <a:latin typeface="Nunito"/>
                <a:ea typeface="Nunito"/>
                <a:cs typeface="Nunito"/>
                <a:sym typeface="Nunito"/>
              </a:rPr>
              <a:t>.</a:t>
            </a:r>
            <a:endParaRPr sz="1350">
              <a:solidFill>
                <a:srgbClr val="5C5C5B"/>
              </a:solidFill>
              <a:latin typeface="Nunito"/>
              <a:ea typeface="Nunito"/>
              <a:cs typeface="Nunito"/>
              <a:sym typeface="Nunito"/>
            </a:endParaRPr>
          </a:p>
          <a:p>
            <a:pPr indent="0" lvl="0" marL="457200" rtl="0" algn="l">
              <a:lnSpc>
                <a:spcPct val="100000"/>
              </a:lnSpc>
              <a:spcBef>
                <a:spcPts val="0"/>
              </a:spcBef>
              <a:spcAft>
                <a:spcPts val="0"/>
              </a:spcAft>
              <a:buNone/>
            </a:pPr>
            <a:r>
              <a:t/>
            </a:r>
            <a:endParaRPr sz="1350">
              <a:solidFill>
                <a:srgbClr val="5C5C5B"/>
              </a:solidFill>
              <a:latin typeface="Nunito"/>
              <a:ea typeface="Nunito"/>
              <a:cs typeface="Nunito"/>
              <a:sym typeface="Nunito"/>
            </a:endParaRPr>
          </a:p>
          <a:p>
            <a:pPr indent="-314325" lvl="0" marL="457200" rtl="0" algn="l">
              <a:lnSpc>
                <a:spcPct val="100000"/>
              </a:lnSpc>
              <a:spcBef>
                <a:spcPts val="0"/>
              </a:spcBef>
              <a:spcAft>
                <a:spcPts val="0"/>
              </a:spcAft>
              <a:buClr>
                <a:srgbClr val="5C5C5B"/>
              </a:buClr>
              <a:buSzPts val="1350"/>
              <a:buFont typeface="Nunito"/>
              <a:buChar char="●"/>
            </a:pPr>
            <a:r>
              <a:rPr lang="en" sz="1350">
                <a:solidFill>
                  <a:srgbClr val="5C5C5B"/>
                </a:solidFill>
                <a:latin typeface="Nunito"/>
                <a:ea typeface="Nunito"/>
                <a:cs typeface="Nunito"/>
                <a:sym typeface="Nunito"/>
              </a:rPr>
              <a:t>It sits </a:t>
            </a:r>
            <a:r>
              <a:rPr b="1" lang="en" sz="1350">
                <a:solidFill>
                  <a:srgbClr val="5C5C5B"/>
                </a:solidFill>
                <a:latin typeface="Nunito"/>
                <a:ea typeface="Nunito"/>
                <a:cs typeface="Nunito"/>
                <a:sym typeface="Nunito"/>
              </a:rPr>
              <a:t>between a server and the users</a:t>
            </a:r>
            <a:r>
              <a:rPr lang="en" sz="1350">
                <a:solidFill>
                  <a:srgbClr val="5C5C5B"/>
                </a:solidFill>
                <a:latin typeface="Nunito"/>
                <a:ea typeface="Nunito"/>
                <a:cs typeface="Nunito"/>
                <a:sym typeface="Nunito"/>
              </a:rPr>
              <a:t>, </a:t>
            </a:r>
            <a:r>
              <a:rPr b="1" lang="en" sz="1350">
                <a:solidFill>
                  <a:srgbClr val="5C5C5B"/>
                </a:solidFill>
                <a:latin typeface="Nunito"/>
                <a:ea typeface="Nunito"/>
                <a:cs typeface="Nunito"/>
                <a:sym typeface="Nunito"/>
              </a:rPr>
              <a:t>where it caches the responses to requests</a:t>
            </a:r>
            <a:r>
              <a:rPr lang="en" sz="1350">
                <a:solidFill>
                  <a:srgbClr val="5C5C5B"/>
                </a:solidFill>
                <a:latin typeface="Nunito"/>
                <a:ea typeface="Nunito"/>
                <a:cs typeface="Nunito"/>
                <a:sym typeface="Nunito"/>
              </a:rPr>
              <a:t>, for a fixed amount of time. </a:t>
            </a:r>
            <a:br>
              <a:rPr lang="en" sz="1350">
                <a:solidFill>
                  <a:srgbClr val="5C5C5B"/>
                </a:solidFill>
                <a:latin typeface="Nunito"/>
                <a:ea typeface="Nunito"/>
                <a:cs typeface="Nunito"/>
                <a:sym typeface="Nunito"/>
              </a:rPr>
            </a:br>
            <a:endParaRPr sz="1350">
              <a:solidFill>
                <a:srgbClr val="5C5C5B"/>
              </a:solidFill>
              <a:latin typeface="Nunito"/>
              <a:ea typeface="Nunito"/>
              <a:cs typeface="Nunito"/>
              <a:sym typeface="Nunito"/>
            </a:endParaRPr>
          </a:p>
          <a:p>
            <a:pPr indent="-314325" lvl="0" marL="457200" rtl="0" algn="l">
              <a:lnSpc>
                <a:spcPct val="100000"/>
              </a:lnSpc>
              <a:spcBef>
                <a:spcPts val="0"/>
              </a:spcBef>
              <a:spcAft>
                <a:spcPts val="0"/>
              </a:spcAft>
              <a:buClr>
                <a:srgbClr val="5C5C5B"/>
              </a:buClr>
              <a:buSzPts val="1350"/>
              <a:buFont typeface="Nunito"/>
              <a:buChar char="●"/>
            </a:pPr>
            <a:r>
              <a:rPr lang="en" sz="1350">
                <a:solidFill>
                  <a:srgbClr val="5C5C5B"/>
                </a:solidFill>
                <a:latin typeface="Nunito"/>
                <a:ea typeface="Nunito"/>
                <a:cs typeface="Nunito"/>
                <a:sym typeface="Nunito"/>
              </a:rPr>
              <a:t>When </a:t>
            </a:r>
            <a:r>
              <a:rPr b="1" lang="en" sz="1350">
                <a:solidFill>
                  <a:srgbClr val="5C5C5B"/>
                </a:solidFill>
                <a:latin typeface="Nunito"/>
                <a:ea typeface="Nunito"/>
                <a:cs typeface="Nunito"/>
                <a:sym typeface="Nunito"/>
              </a:rPr>
              <a:t>an equivalent request is sent, the cache serves a copy of the cached response</a:t>
            </a:r>
            <a:r>
              <a:rPr lang="en" sz="1350">
                <a:solidFill>
                  <a:srgbClr val="5C5C5B"/>
                </a:solidFill>
                <a:latin typeface="Nunito"/>
                <a:ea typeface="Nunito"/>
                <a:cs typeface="Nunito"/>
                <a:sym typeface="Nunito"/>
              </a:rPr>
              <a:t> directly to the user, without any interaction from the back-end.</a:t>
            </a:r>
            <a:endParaRPr sz="1350">
              <a:solidFill>
                <a:srgbClr val="5C5C5B"/>
              </a:solidFill>
              <a:latin typeface="Nunito"/>
              <a:ea typeface="Nunito"/>
              <a:cs typeface="Nunito"/>
              <a:sym typeface="Nunito"/>
            </a:endParaRPr>
          </a:p>
        </p:txBody>
      </p:sp>
      <p:sp>
        <p:nvSpPr>
          <p:cNvPr id="372" name="Google Shape;37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CACHE - </a:t>
            </a:r>
            <a:r>
              <a:rPr lang="en" sz="2400">
                <a:solidFill>
                  <a:schemeClr val="lt2"/>
                </a:solidFill>
              </a:rPr>
              <a:t>HOW DOES IT WORK? (1)</a:t>
            </a:r>
            <a:endParaRPr sz="4100">
              <a:solidFill>
                <a:schemeClr val="lt2"/>
              </a:solidFill>
            </a:endParaRPr>
          </a:p>
        </p:txBody>
      </p:sp>
      <p:pic>
        <p:nvPicPr>
          <p:cNvPr id="373" name="Google Shape;373;p26"/>
          <p:cNvPicPr preferRelativeResize="0"/>
          <p:nvPr/>
        </p:nvPicPr>
        <p:blipFill>
          <a:blip r:embed="rId3">
            <a:alphaModFix/>
          </a:blip>
          <a:stretch>
            <a:fillRect/>
          </a:stretch>
        </p:blipFill>
        <p:spPr>
          <a:xfrm>
            <a:off x="4903025" y="2064137"/>
            <a:ext cx="3212774" cy="1919625"/>
          </a:xfrm>
          <a:prstGeom prst="rect">
            <a:avLst/>
          </a:prstGeom>
          <a:noFill/>
          <a:ln>
            <a:noFill/>
          </a:ln>
          <a:effectLst>
            <a:outerShdw blurRad="57150" rotWithShape="0" algn="bl" dir="5820000" dist="47625">
              <a:srgbClr val="000000">
                <a:alpha val="88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CACHE - </a:t>
            </a:r>
            <a:r>
              <a:rPr lang="en" sz="2400">
                <a:solidFill>
                  <a:schemeClr val="lt2"/>
                </a:solidFill>
              </a:rPr>
              <a:t>HOW DOES IT WORK? (2)</a:t>
            </a:r>
            <a:endParaRPr sz="4100">
              <a:solidFill>
                <a:schemeClr val="lt2"/>
              </a:solidFill>
            </a:endParaRPr>
          </a:p>
          <a:p>
            <a:pPr indent="0" lvl="0" marL="0" rtl="0" algn="l">
              <a:spcBef>
                <a:spcPts val="0"/>
              </a:spcBef>
              <a:spcAft>
                <a:spcPts val="0"/>
              </a:spcAft>
              <a:buNone/>
            </a:pPr>
            <a:r>
              <a:t/>
            </a:r>
            <a:endParaRPr/>
          </a:p>
        </p:txBody>
      </p:sp>
      <p:sp>
        <p:nvSpPr>
          <p:cNvPr id="379" name="Google Shape;379;p27"/>
          <p:cNvSpPr txBox="1"/>
          <p:nvPr/>
        </p:nvSpPr>
        <p:spPr>
          <a:xfrm>
            <a:off x="613000" y="1340813"/>
            <a:ext cx="3000000" cy="1896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0">
                <a:solidFill>
                  <a:srgbClr val="5C5C5B"/>
                </a:solidFill>
                <a:highlight>
                  <a:schemeClr val="lt1"/>
                </a:highlight>
                <a:latin typeface="Nunito"/>
                <a:ea typeface="Nunito"/>
                <a:cs typeface="Nunito"/>
                <a:sym typeface="Nunito"/>
              </a:rPr>
              <a:t>R</a:t>
            </a:r>
            <a:r>
              <a:rPr lang="en" sz="1200">
                <a:solidFill>
                  <a:srgbClr val="5C5C5B"/>
                </a:solidFill>
                <a:highlight>
                  <a:schemeClr val="lt1"/>
                </a:highlight>
                <a:latin typeface="Nunito"/>
                <a:ea typeface="Nunito"/>
                <a:cs typeface="Nunito"/>
                <a:sym typeface="Nunito"/>
              </a:rPr>
              <a:t>equests are identified by predefined subset of specific request's components, known as the </a:t>
            </a:r>
            <a:r>
              <a:rPr b="1" lang="en" sz="1200">
                <a:solidFill>
                  <a:srgbClr val="5C5C5B"/>
                </a:solidFill>
                <a:highlight>
                  <a:schemeClr val="lt1"/>
                </a:highlight>
                <a:latin typeface="Nunito"/>
                <a:ea typeface="Nunito"/>
                <a:cs typeface="Nunito"/>
                <a:sym typeface="Nunito"/>
              </a:rPr>
              <a:t>"cache key"</a:t>
            </a:r>
            <a:r>
              <a:rPr lang="en" sz="1200">
                <a:solidFill>
                  <a:srgbClr val="5C5C5B"/>
                </a:solidFill>
                <a:highlight>
                  <a:schemeClr val="lt1"/>
                </a:highlight>
                <a:latin typeface="Nunito"/>
                <a:ea typeface="Nunito"/>
                <a:cs typeface="Nunito"/>
                <a:sym typeface="Nunito"/>
              </a:rPr>
              <a:t>.</a:t>
            </a:r>
            <a:endParaRPr sz="1200">
              <a:solidFill>
                <a:srgbClr val="5C5C5B"/>
              </a:solidFill>
              <a:highlight>
                <a:schemeClr val="lt1"/>
              </a:highlight>
              <a:latin typeface="Nunito"/>
              <a:ea typeface="Nunito"/>
              <a:cs typeface="Nunito"/>
              <a:sym typeface="Nunito"/>
            </a:endParaRPr>
          </a:p>
          <a:p>
            <a:pPr indent="0" lvl="0" marL="0" rtl="0" algn="l">
              <a:lnSpc>
                <a:spcPct val="95000"/>
              </a:lnSpc>
              <a:spcBef>
                <a:spcPts val="1200"/>
              </a:spcBef>
              <a:spcAft>
                <a:spcPts val="0"/>
              </a:spcAft>
              <a:buNone/>
            </a:pPr>
            <a:r>
              <a:rPr lang="en" sz="1200">
                <a:solidFill>
                  <a:srgbClr val="5C5C5B"/>
                </a:solidFill>
                <a:highlight>
                  <a:schemeClr val="lt1"/>
                </a:highlight>
                <a:latin typeface="Nunito"/>
                <a:ea typeface="Nunito"/>
                <a:cs typeface="Nunito"/>
                <a:sym typeface="Nunito"/>
              </a:rPr>
              <a:t>Typically, the cache key would contain </a:t>
            </a:r>
            <a:r>
              <a:rPr b="1" lang="en" sz="1200">
                <a:solidFill>
                  <a:srgbClr val="5C5C5B"/>
                </a:solidFill>
                <a:highlight>
                  <a:schemeClr val="lt1"/>
                </a:highlight>
                <a:latin typeface="Nunito"/>
                <a:ea typeface="Nunito"/>
                <a:cs typeface="Nunito"/>
                <a:sym typeface="Nunito"/>
              </a:rPr>
              <a:t>the request line and the </a:t>
            </a:r>
            <a:r>
              <a:rPr b="1" lang="en" sz="1200">
                <a:solidFill>
                  <a:srgbClr val="5C5C5B"/>
                </a:solidFill>
                <a:latin typeface="Nunito"/>
                <a:ea typeface="Nunito"/>
                <a:cs typeface="Nunito"/>
                <a:sym typeface="Nunito"/>
              </a:rPr>
              <a:t>Host</a:t>
            </a:r>
            <a:r>
              <a:rPr b="1" lang="en" sz="1200">
                <a:solidFill>
                  <a:srgbClr val="5C5C5B"/>
                </a:solidFill>
                <a:highlight>
                  <a:schemeClr val="lt1"/>
                </a:highlight>
                <a:latin typeface="Nunito"/>
                <a:ea typeface="Nunito"/>
                <a:cs typeface="Nunito"/>
                <a:sym typeface="Nunito"/>
              </a:rPr>
              <a:t> header</a:t>
            </a:r>
            <a:r>
              <a:rPr lang="en" sz="1200">
                <a:solidFill>
                  <a:srgbClr val="5C5C5B"/>
                </a:solidFill>
                <a:highlight>
                  <a:schemeClr val="lt1"/>
                </a:highlight>
                <a:latin typeface="Nunito"/>
                <a:ea typeface="Nunito"/>
                <a:cs typeface="Nunito"/>
                <a:sym typeface="Nunito"/>
              </a:rPr>
              <a:t>. </a:t>
            </a:r>
            <a:endParaRPr sz="1200">
              <a:solidFill>
                <a:srgbClr val="5C5C5B"/>
              </a:solidFill>
              <a:highlight>
                <a:schemeClr val="lt1"/>
              </a:highlight>
              <a:latin typeface="Nunito"/>
              <a:ea typeface="Nunito"/>
              <a:cs typeface="Nunito"/>
              <a:sym typeface="Nunito"/>
            </a:endParaRPr>
          </a:p>
          <a:p>
            <a:pPr indent="0" lvl="0" marL="0" rtl="0" algn="l">
              <a:lnSpc>
                <a:spcPct val="95000"/>
              </a:lnSpc>
              <a:spcBef>
                <a:spcPts val="1200"/>
              </a:spcBef>
              <a:spcAft>
                <a:spcPts val="1200"/>
              </a:spcAft>
              <a:buNone/>
            </a:pPr>
            <a:r>
              <a:rPr lang="en" sz="1200">
                <a:solidFill>
                  <a:srgbClr val="5C5C5B"/>
                </a:solidFill>
                <a:highlight>
                  <a:schemeClr val="lt1"/>
                </a:highlight>
                <a:latin typeface="Nunito"/>
                <a:ea typeface="Nunito"/>
                <a:cs typeface="Nunito"/>
                <a:sym typeface="Nunito"/>
              </a:rPr>
              <a:t>Components of the request that are not included in the cache key are said to be </a:t>
            </a:r>
            <a:r>
              <a:rPr b="1" lang="en" sz="1200">
                <a:solidFill>
                  <a:srgbClr val="5C5C5B"/>
                </a:solidFill>
                <a:highlight>
                  <a:schemeClr val="lt1"/>
                </a:highlight>
                <a:latin typeface="Nunito"/>
                <a:ea typeface="Nunito"/>
                <a:cs typeface="Nunito"/>
                <a:sym typeface="Nunito"/>
              </a:rPr>
              <a:t>"unkeyed"</a:t>
            </a:r>
            <a:r>
              <a:rPr lang="en" sz="1200">
                <a:solidFill>
                  <a:srgbClr val="5C5C5B"/>
                </a:solidFill>
                <a:highlight>
                  <a:schemeClr val="lt1"/>
                </a:highlight>
                <a:latin typeface="Nunito"/>
                <a:ea typeface="Nunito"/>
                <a:cs typeface="Nunito"/>
                <a:sym typeface="Nunito"/>
              </a:rPr>
              <a:t>.</a:t>
            </a:r>
            <a:endParaRPr sz="1200">
              <a:solidFill>
                <a:srgbClr val="5C5C5B"/>
              </a:solidFill>
              <a:highlight>
                <a:schemeClr val="lt1"/>
              </a:highlight>
              <a:latin typeface="Nunito"/>
              <a:ea typeface="Nunito"/>
              <a:cs typeface="Nunito"/>
              <a:sym typeface="Nunito"/>
            </a:endParaRPr>
          </a:p>
        </p:txBody>
      </p:sp>
      <p:pic>
        <p:nvPicPr>
          <p:cNvPr id="380" name="Google Shape;380;p27"/>
          <p:cNvPicPr preferRelativeResize="0"/>
          <p:nvPr/>
        </p:nvPicPr>
        <p:blipFill>
          <a:blip r:embed="rId3">
            <a:alphaModFix/>
          </a:blip>
          <a:stretch>
            <a:fillRect/>
          </a:stretch>
        </p:blipFill>
        <p:spPr>
          <a:xfrm>
            <a:off x="822763" y="3297450"/>
            <a:ext cx="2580474" cy="1583300"/>
          </a:xfrm>
          <a:prstGeom prst="rect">
            <a:avLst/>
          </a:prstGeom>
          <a:noFill/>
          <a:ln>
            <a:noFill/>
          </a:ln>
          <a:effectLst>
            <a:outerShdw blurRad="57150" rotWithShape="0" algn="bl" dir="5400000" dist="19050">
              <a:srgbClr val="000000">
                <a:alpha val="94000"/>
              </a:srgbClr>
            </a:outerShdw>
          </a:effectLst>
        </p:spPr>
      </p:pic>
      <p:pic>
        <p:nvPicPr>
          <p:cNvPr id="381" name="Google Shape;381;p27"/>
          <p:cNvPicPr preferRelativeResize="0"/>
          <p:nvPr/>
        </p:nvPicPr>
        <p:blipFill>
          <a:blip r:embed="rId4">
            <a:alphaModFix/>
          </a:blip>
          <a:stretch>
            <a:fillRect/>
          </a:stretch>
        </p:blipFill>
        <p:spPr>
          <a:xfrm>
            <a:off x="4218723" y="1395000"/>
            <a:ext cx="4311750" cy="917195"/>
          </a:xfrm>
          <a:prstGeom prst="rect">
            <a:avLst/>
          </a:prstGeom>
          <a:noFill/>
          <a:ln>
            <a:noFill/>
          </a:ln>
        </p:spPr>
      </p:pic>
      <p:pic>
        <p:nvPicPr>
          <p:cNvPr id="382" name="Google Shape;382;p27"/>
          <p:cNvPicPr preferRelativeResize="0"/>
          <p:nvPr/>
        </p:nvPicPr>
        <p:blipFill>
          <a:blip r:embed="rId5">
            <a:alphaModFix/>
          </a:blip>
          <a:stretch>
            <a:fillRect/>
          </a:stretch>
        </p:blipFill>
        <p:spPr>
          <a:xfrm>
            <a:off x="4218723" y="2388325"/>
            <a:ext cx="4311750" cy="902975"/>
          </a:xfrm>
          <a:prstGeom prst="rect">
            <a:avLst/>
          </a:prstGeom>
          <a:noFill/>
          <a:ln>
            <a:noFill/>
          </a:ln>
        </p:spPr>
      </p:pic>
      <p:sp>
        <p:nvSpPr>
          <p:cNvPr id="383" name="Google Shape;383;p27"/>
          <p:cNvSpPr txBox="1"/>
          <p:nvPr/>
        </p:nvSpPr>
        <p:spPr>
          <a:xfrm>
            <a:off x="5360300" y="4117700"/>
            <a:ext cx="2028600" cy="53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50">
                <a:solidFill>
                  <a:schemeClr val="lt2"/>
                </a:solidFill>
                <a:latin typeface="Courier New"/>
                <a:ea typeface="Courier New"/>
                <a:cs typeface="Courier New"/>
                <a:sym typeface="Courier New"/>
              </a:rPr>
              <a:t>Different requests (different user-agent) but treated as identical (same cache key).</a:t>
            </a:r>
            <a:endParaRPr b="1" sz="800">
              <a:solidFill>
                <a:schemeClr val="lt2"/>
              </a:solidFill>
            </a:endParaRPr>
          </a:p>
        </p:txBody>
      </p:sp>
      <p:cxnSp>
        <p:nvCxnSpPr>
          <p:cNvPr id="384" name="Google Shape;384;p27"/>
          <p:cNvCxnSpPr>
            <a:stCxn id="381" idx="1"/>
          </p:cNvCxnSpPr>
          <p:nvPr/>
        </p:nvCxnSpPr>
        <p:spPr>
          <a:xfrm>
            <a:off x="4218723" y="1853598"/>
            <a:ext cx="1993200" cy="2208600"/>
          </a:xfrm>
          <a:prstGeom prst="bentConnector4">
            <a:avLst>
              <a:gd fmla="val -11947" name="adj1"/>
              <a:gd fmla="val 78433" name="adj2"/>
            </a:avLst>
          </a:prstGeom>
          <a:noFill/>
          <a:ln cap="flat" cmpd="sng" w="9525">
            <a:solidFill>
              <a:schemeClr val="lt2"/>
            </a:solidFill>
            <a:prstDash val="dash"/>
            <a:round/>
            <a:headEnd len="med" w="med" type="none"/>
            <a:tailEnd len="med" w="med" type="triangle"/>
          </a:ln>
        </p:spPr>
      </p:cxnSp>
      <p:cxnSp>
        <p:nvCxnSpPr>
          <p:cNvPr id="385" name="Google Shape;385;p27"/>
          <p:cNvCxnSpPr>
            <a:stCxn id="382" idx="3"/>
          </p:cNvCxnSpPr>
          <p:nvPr/>
        </p:nvCxnSpPr>
        <p:spPr>
          <a:xfrm flipH="1">
            <a:off x="6582273" y="2839812"/>
            <a:ext cx="1948200" cy="750300"/>
          </a:xfrm>
          <a:prstGeom prst="bentConnector3">
            <a:avLst>
              <a:gd fmla="val -12223" name="adj1"/>
            </a:avLst>
          </a:prstGeom>
          <a:noFill/>
          <a:ln cap="flat" cmpd="sng" w="9525">
            <a:solidFill>
              <a:schemeClr val="lt2"/>
            </a:solidFill>
            <a:prstDash val="dash"/>
            <a:round/>
            <a:headEnd len="med" w="med" type="none"/>
            <a:tailEnd len="med" w="med" type="none"/>
          </a:ln>
        </p:spPr>
      </p:cxnSp>
      <p:cxnSp>
        <p:nvCxnSpPr>
          <p:cNvPr id="386" name="Google Shape;386;p27"/>
          <p:cNvCxnSpPr/>
          <p:nvPr/>
        </p:nvCxnSpPr>
        <p:spPr>
          <a:xfrm>
            <a:off x="6584675" y="3590100"/>
            <a:ext cx="1800" cy="474000"/>
          </a:xfrm>
          <a:prstGeom prst="straightConnector1">
            <a:avLst/>
          </a:prstGeom>
          <a:noFill/>
          <a:ln cap="flat" cmpd="sng" w="9525">
            <a:solidFill>
              <a:schemeClr val="lt2"/>
            </a:solidFill>
            <a:prstDash val="dash"/>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solidFill>
                  <a:schemeClr val="lt2"/>
                </a:solidFill>
              </a:rPr>
              <a:t>WEB CACHE POISONING?</a:t>
            </a:r>
            <a:endParaRPr>
              <a:solidFill>
                <a:schemeClr val="lt2"/>
              </a:solidFill>
            </a:endParaRPr>
          </a:p>
        </p:txBody>
      </p:sp>
      <p:grpSp>
        <p:nvGrpSpPr>
          <p:cNvPr id="392" name="Google Shape;392;p28"/>
          <p:cNvGrpSpPr/>
          <p:nvPr/>
        </p:nvGrpSpPr>
        <p:grpSpPr>
          <a:xfrm flipH="1">
            <a:off x="720005" y="3111428"/>
            <a:ext cx="1266928" cy="1516199"/>
            <a:chOff x="6786775" y="2839113"/>
            <a:chExt cx="1346650" cy="1786075"/>
          </a:xfrm>
        </p:grpSpPr>
        <p:sp>
          <p:nvSpPr>
            <p:cNvPr id="393" name="Google Shape;393;p28"/>
            <p:cNvSpPr/>
            <p:nvPr/>
          </p:nvSpPr>
          <p:spPr>
            <a:xfrm>
              <a:off x="7232850" y="3012738"/>
              <a:ext cx="827250" cy="888800"/>
            </a:xfrm>
            <a:custGeom>
              <a:rect b="b" l="l" r="r" t="t"/>
              <a:pathLst>
                <a:path extrusionOk="0" h="35552" w="3309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7130250" y="3011263"/>
              <a:ext cx="367625" cy="573500"/>
            </a:xfrm>
            <a:custGeom>
              <a:rect b="b" l="l" r="r" t="t"/>
              <a:pathLst>
                <a:path extrusionOk="0" h="22940" w="14705">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7026325" y="4295663"/>
              <a:ext cx="200" cy="225"/>
            </a:xfrm>
            <a:custGeom>
              <a:rect b="b" l="l" r="r" t="t"/>
              <a:pathLst>
                <a:path extrusionOk="0" h="9" w="8">
                  <a:moveTo>
                    <a:pt x="1" y="1"/>
                  </a:moveTo>
                  <a:lnTo>
                    <a:pt x="1" y="8"/>
                  </a:lnTo>
                  <a:cubicBezTo>
                    <a:pt x="4" y="7"/>
                    <a:pt x="5" y="5"/>
                    <a:pt x="8" y="5"/>
                  </a:cubicBezTo>
                  <a:lnTo>
                    <a:pt x="1" y="1"/>
                  </a:lnTo>
                  <a:close/>
                </a:path>
              </a:pathLst>
            </a:custGeom>
            <a:solidFill>
              <a:srgbClr val="395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7026325" y="4144288"/>
              <a:ext cx="764200" cy="441350"/>
            </a:xfrm>
            <a:custGeom>
              <a:rect b="b" l="l" r="r" t="t"/>
              <a:pathLst>
                <a:path extrusionOk="0" h="17654" w="30568">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7060550" y="4275613"/>
              <a:ext cx="672925" cy="310650"/>
            </a:xfrm>
            <a:custGeom>
              <a:rect b="b" l="l" r="r" t="t"/>
              <a:pathLst>
                <a:path extrusionOk="0" h="12426" w="26917">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7597150" y="4472963"/>
              <a:ext cx="194200" cy="151575"/>
            </a:xfrm>
            <a:custGeom>
              <a:rect b="b" l="l" r="r" t="t"/>
              <a:pathLst>
                <a:path extrusionOk="0" h="6063" w="7768">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7026325" y="4256113"/>
              <a:ext cx="570850" cy="369075"/>
            </a:xfrm>
            <a:custGeom>
              <a:rect b="b" l="l" r="r" t="t"/>
              <a:pathLst>
                <a:path extrusionOk="0" h="14763" w="22834">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7369625" y="4116363"/>
              <a:ext cx="78425" cy="256575"/>
            </a:xfrm>
            <a:custGeom>
              <a:rect b="b" l="l" r="r" t="t"/>
              <a:pathLst>
                <a:path extrusionOk="0" h="10263" w="3137">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7558350" y="4324988"/>
              <a:ext cx="36425" cy="30100"/>
            </a:xfrm>
            <a:custGeom>
              <a:rect b="b" l="l" r="r" t="t"/>
              <a:pathLst>
                <a:path extrusionOk="0" h="1204" w="1457">
                  <a:moveTo>
                    <a:pt x="1" y="1"/>
                  </a:moveTo>
                  <a:lnTo>
                    <a:pt x="1" y="362"/>
                  </a:lnTo>
                  <a:lnTo>
                    <a:pt x="1456" y="1204"/>
                  </a:lnTo>
                  <a:lnTo>
                    <a:pt x="1456" y="841"/>
                  </a:lnTo>
                  <a:lnTo>
                    <a:pt x="1" y="1"/>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7549900" y="4310363"/>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7604725" y="4351763"/>
              <a:ext cx="36400" cy="30100"/>
            </a:xfrm>
            <a:custGeom>
              <a:rect b="b" l="l" r="r" t="t"/>
              <a:pathLst>
                <a:path extrusionOk="0" h="1204" w="1456">
                  <a:moveTo>
                    <a:pt x="0" y="0"/>
                  </a:moveTo>
                  <a:lnTo>
                    <a:pt x="0" y="363"/>
                  </a:lnTo>
                  <a:lnTo>
                    <a:pt x="1455" y="1203"/>
                  </a:lnTo>
                  <a:lnTo>
                    <a:pt x="1455" y="840"/>
                  </a:lnTo>
                  <a:lnTo>
                    <a:pt x="0" y="0"/>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7596250" y="4337138"/>
              <a:ext cx="53300" cy="59350"/>
            </a:xfrm>
            <a:custGeom>
              <a:rect b="b" l="l" r="r" t="t"/>
              <a:pathLst>
                <a:path extrusionOk="0" h="2374" w="2132">
                  <a:moveTo>
                    <a:pt x="1" y="0"/>
                  </a:moveTo>
                  <a:lnTo>
                    <a:pt x="1" y="1143"/>
                  </a:lnTo>
                  <a:lnTo>
                    <a:pt x="2131" y="2373"/>
                  </a:lnTo>
                  <a:lnTo>
                    <a:pt x="2131" y="1231"/>
                  </a:lnTo>
                  <a:lnTo>
                    <a:pt x="1" y="0"/>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7651075" y="4378513"/>
              <a:ext cx="36400" cy="30100"/>
            </a:xfrm>
            <a:custGeom>
              <a:rect b="b" l="l" r="r" t="t"/>
              <a:pathLst>
                <a:path extrusionOk="0" h="1204" w="1456">
                  <a:moveTo>
                    <a:pt x="0" y="1"/>
                  </a:moveTo>
                  <a:lnTo>
                    <a:pt x="0" y="364"/>
                  </a:lnTo>
                  <a:lnTo>
                    <a:pt x="1456" y="1204"/>
                  </a:lnTo>
                  <a:lnTo>
                    <a:pt x="1456" y="842"/>
                  </a:lnTo>
                  <a:lnTo>
                    <a:pt x="0" y="1"/>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642650" y="4363888"/>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6793575" y="3079588"/>
              <a:ext cx="1054725" cy="1411725"/>
            </a:xfrm>
            <a:custGeom>
              <a:rect b="b" l="l" r="r" t="t"/>
              <a:pathLst>
                <a:path extrusionOk="0" h="56469" w="42189">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786775" y="3093763"/>
              <a:ext cx="1038700" cy="1398025"/>
            </a:xfrm>
            <a:custGeom>
              <a:rect b="b" l="l" r="r" t="t"/>
              <a:pathLst>
                <a:path extrusionOk="0" h="55921" w="41548">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6798200" y="3108563"/>
              <a:ext cx="1015800" cy="1342125"/>
            </a:xfrm>
            <a:custGeom>
              <a:rect b="b" l="l" r="r" t="t"/>
              <a:pathLst>
                <a:path extrusionOk="0" h="53685" w="40632">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6803850" y="3108488"/>
              <a:ext cx="1010125" cy="1332125"/>
            </a:xfrm>
            <a:custGeom>
              <a:rect b="b" l="l" r="r" t="t"/>
              <a:pathLst>
                <a:path extrusionOk="0" h="53285" w="40405">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138775" y="3433038"/>
              <a:ext cx="333250" cy="320800"/>
            </a:xfrm>
            <a:custGeom>
              <a:rect b="b" l="l" r="r" t="t"/>
              <a:pathLst>
                <a:path extrusionOk="0" h="12832" w="13330">
                  <a:moveTo>
                    <a:pt x="1" y="0"/>
                  </a:moveTo>
                  <a:lnTo>
                    <a:pt x="1" y="5136"/>
                  </a:lnTo>
                  <a:lnTo>
                    <a:pt x="13329" y="12831"/>
                  </a:lnTo>
                  <a:lnTo>
                    <a:pt x="13329" y="769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7138775" y="3502738"/>
              <a:ext cx="333250" cy="722325"/>
            </a:xfrm>
            <a:custGeom>
              <a:rect b="b" l="l" r="r" t="t"/>
              <a:pathLst>
                <a:path extrusionOk="0" h="28893" w="13330">
                  <a:moveTo>
                    <a:pt x="1" y="0"/>
                  </a:moveTo>
                  <a:lnTo>
                    <a:pt x="1" y="21198"/>
                  </a:lnTo>
                  <a:lnTo>
                    <a:pt x="13329" y="28893"/>
                  </a:lnTo>
                  <a:lnTo>
                    <a:pt x="13329" y="7696"/>
                  </a:lnTo>
                  <a:lnTo>
                    <a:pt x="1"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7343125" y="2840763"/>
              <a:ext cx="446800" cy="558325"/>
            </a:xfrm>
            <a:custGeom>
              <a:rect b="b" l="l" r="r" t="t"/>
              <a:pathLst>
                <a:path extrusionOk="0" h="22333" w="17872">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7347125" y="3187863"/>
              <a:ext cx="58950" cy="71025"/>
            </a:xfrm>
            <a:custGeom>
              <a:rect b="b" l="l" r="r" t="t"/>
              <a:pathLst>
                <a:path extrusionOk="0" h="2841" w="2358">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7355900" y="3260738"/>
              <a:ext cx="107975" cy="89050"/>
            </a:xfrm>
            <a:custGeom>
              <a:rect b="b" l="l" r="r" t="t"/>
              <a:pathLst>
                <a:path extrusionOk="0" h="3562" w="4319">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7419800" y="3259238"/>
              <a:ext cx="113525" cy="40825"/>
            </a:xfrm>
            <a:custGeom>
              <a:rect b="b" l="l" r="r" t="t"/>
              <a:pathLst>
                <a:path extrusionOk="0" h="1633" w="4541">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7282025" y="2839113"/>
              <a:ext cx="556725" cy="400650"/>
            </a:xfrm>
            <a:custGeom>
              <a:rect b="b" l="l" r="r" t="t"/>
              <a:pathLst>
                <a:path extrusionOk="0" h="16026" w="22269">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7106650" y="3238613"/>
              <a:ext cx="83450" cy="49300"/>
            </a:xfrm>
            <a:custGeom>
              <a:rect b="b" l="l" r="r" t="t"/>
              <a:pathLst>
                <a:path extrusionOk="0" h="1972" w="3338">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7134525" y="3244688"/>
              <a:ext cx="142025" cy="75600"/>
            </a:xfrm>
            <a:custGeom>
              <a:rect b="b" l="l" r="r" t="t"/>
              <a:pathLst>
                <a:path extrusionOk="0" h="3024" w="5681">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7190575" y="3274888"/>
              <a:ext cx="91525" cy="69200"/>
            </a:xfrm>
            <a:custGeom>
              <a:rect b="b" l="l" r="r" t="t"/>
              <a:pathLst>
                <a:path extrusionOk="0" h="2768" w="3661">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7085975" y="3217363"/>
              <a:ext cx="55125" cy="42225"/>
            </a:xfrm>
            <a:custGeom>
              <a:rect b="b" l="l" r="r" t="t"/>
              <a:pathLst>
                <a:path extrusionOk="0" h="1689" w="2205">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7213125" y="3732813"/>
              <a:ext cx="852150" cy="370450"/>
            </a:xfrm>
            <a:custGeom>
              <a:rect b="b" l="l" r="r" t="t"/>
              <a:pathLst>
                <a:path extrusionOk="0" h="14818" w="34086">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7533300" y="3202513"/>
              <a:ext cx="600125" cy="800825"/>
            </a:xfrm>
            <a:custGeom>
              <a:rect b="b" l="l" r="r" t="t"/>
              <a:pathLst>
                <a:path extrusionOk="0" h="32033" w="24005">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6987175" y="3809688"/>
              <a:ext cx="399950" cy="230350"/>
            </a:xfrm>
            <a:custGeom>
              <a:rect b="b" l="l" r="r" t="t"/>
              <a:pathLst>
                <a:path extrusionOk="0" h="9214" w="15998">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987175" y="3806663"/>
              <a:ext cx="399950" cy="229100"/>
            </a:xfrm>
            <a:custGeom>
              <a:rect b="b" l="l" r="r" t="t"/>
              <a:pathLst>
                <a:path extrusionOk="0" h="9164" w="15998">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7095700" y="3946663"/>
              <a:ext cx="18975" cy="10975"/>
            </a:xfrm>
            <a:custGeom>
              <a:rect b="b" l="l" r="r" t="t"/>
              <a:pathLst>
                <a:path extrusionOk="0" h="439" w="759">
                  <a:moveTo>
                    <a:pt x="496" y="0"/>
                  </a:moveTo>
                  <a:lnTo>
                    <a:pt x="1" y="285"/>
                  </a:lnTo>
                  <a:lnTo>
                    <a:pt x="263" y="438"/>
                  </a:lnTo>
                  <a:lnTo>
                    <a:pt x="758" y="151"/>
                  </a:lnTo>
                  <a:lnTo>
                    <a:pt x="4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7068800" y="3963338"/>
              <a:ext cx="16950" cy="9825"/>
            </a:xfrm>
            <a:custGeom>
              <a:rect b="b" l="l" r="r" t="t"/>
              <a:pathLst>
                <a:path extrusionOk="0" h="393" w="678">
                  <a:moveTo>
                    <a:pt x="415" y="0"/>
                  </a:moveTo>
                  <a:lnTo>
                    <a:pt x="0" y="241"/>
                  </a:lnTo>
                  <a:lnTo>
                    <a:pt x="263" y="392"/>
                  </a:lnTo>
                  <a:lnTo>
                    <a:pt x="678" y="153"/>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7103600" y="3951188"/>
              <a:ext cx="21150" cy="12250"/>
            </a:xfrm>
            <a:custGeom>
              <a:rect b="b" l="l" r="r" t="t"/>
              <a:pathLst>
                <a:path extrusionOk="0" h="490" w="846">
                  <a:moveTo>
                    <a:pt x="496" y="1"/>
                  </a:moveTo>
                  <a:lnTo>
                    <a:pt x="0" y="287"/>
                  </a:lnTo>
                  <a:lnTo>
                    <a:pt x="350" y="489"/>
                  </a:lnTo>
                  <a:lnTo>
                    <a:pt x="846" y="2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7086725" y="3956988"/>
              <a:ext cx="41875" cy="23700"/>
            </a:xfrm>
            <a:custGeom>
              <a:rect b="b" l="l" r="r" t="t"/>
              <a:pathLst>
                <a:path extrusionOk="0" h="948" w="1675">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7076650" y="3967913"/>
              <a:ext cx="19150" cy="11050"/>
            </a:xfrm>
            <a:custGeom>
              <a:rect b="b" l="l" r="r" t="t"/>
              <a:pathLst>
                <a:path extrusionOk="0" h="442" w="766">
                  <a:moveTo>
                    <a:pt x="415" y="0"/>
                  </a:moveTo>
                  <a:lnTo>
                    <a:pt x="0" y="239"/>
                  </a:lnTo>
                  <a:lnTo>
                    <a:pt x="352" y="441"/>
                  </a:lnTo>
                  <a:lnTo>
                    <a:pt x="765" y="202"/>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7069475" y="3948213"/>
              <a:ext cx="41425" cy="23925"/>
            </a:xfrm>
            <a:custGeom>
              <a:rect b="b" l="l" r="r" t="t"/>
              <a:pathLst>
                <a:path extrusionOk="0" h="957" w="1657">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7084525" y="3942138"/>
              <a:ext cx="22300" cy="10925"/>
            </a:xfrm>
            <a:custGeom>
              <a:rect b="b" l="l" r="r" t="t"/>
              <a:pathLst>
                <a:path extrusionOk="0" h="437" w="892">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7060075" y="3956913"/>
              <a:ext cx="17775" cy="11675"/>
            </a:xfrm>
            <a:custGeom>
              <a:rect b="b" l="l" r="r" t="t"/>
              <a:pathLst>
                <a:path extrusionOk="0" h="467" w="711">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7018700" y="3880663"/>
              <a:ext cx="133900" cy="77325"/>
            </a:xfrm>
            <a:custGeom>
              <a:rect b="b" l="l" r="r" t="t"/>
              <a:pathLst>
                <a:path extrusionOk="0" h="3093" w="5356">
                  <a:moveTo>
                    <a:pt x="4347" y="1"/>
                  </a:moveTo>
                  <a:lnTo>
                    <a:pt x="0" y="2510"/>
                  </a:lnTo>
                  <a:lnTo>
                    <a:pt x="1010" y="3093"/>
                  </a:lnTo>
                  <a:lnTo>
                    <a:pt x="5356" y="583"/>
                  </a:lnTo>
                  <a:lnTo>
                    <a:pt x="43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7105175" y="3962963"/>
              <a:ext cx="52100" cy="30100"/>
            </a:xfrm>
            <a:custGeom>
              <a:rect b="b" l="l" r="r" t="t"/>
              <a:pathLst>
                <a:path extrusionOk="0" h="1204" w="2084">
                  <a:moveTo>
                    <a:pt x="1665" y="1"/>
                  </a:moveTo>
                  <a:lnTo>
                    <a:pt x="1" y="962"/>
                  </a:lnTo>
                  <a:lnTo>
                    <a:pt x="420" y="1204"/>
                  </a:lnTo>
                  <a:lnTo>
                    <a:pt x="2084" y="243"/>
                  </a:lnTo>
                  <a:lnTo>
                    <a:pt x="16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7157825" y="3932563"/>
              <a:ext cx="52125" cy="30100"/>
            </a:xfrm>
            <a:custGeom>
              <a:rect b="b" l="l" r="r" t="t"/>
              <a:pathLst>
                <a:path extrusionOk="0" h="1204" w="2085">
                  <a:moveTo>
                    <a:pt x="1664" y="1"/>
                  </a:moveTo>
                  <a:lnTo>
                    <a:pt x="1" y="962"/>
                  </a:lnTo>
                  <a:lnTo>
                    <a:pt x="420" y="1204"/>
                  </a:lnTo>
                  <a:lnTo>
                    <a:pt x="2084" y="243"/>
                  </a:lnTo>
                  <a:lnTo>
                    <a:pt x="16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210500" y="3902163"/>
              <a:ext cx="52100" cy="30100"/>
            </a:xfrm>
            <a:custGeom>
              <a:rect b="b" l="l" r="r" t="t"/>
              <a:pathLst>
                <a:path extrusionOk="0" h="1204" w="2084">
                  <a:moveTo>
                    <a:pt x="1663" y="1"/>
                  </a:moveTo>
                  <a:lnTo>
                    <a:pt x="0" y="962"/>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7263150" y="3871763"/>
              <a:ext cx="52100" cy="30100"/>
            </a:xfrm>
            <a:custGeom>
              <a:rect b="b" l="l" r="r" t="t"/>
              <a:pathLst>
                <a:path extrusionOk="0" h="1204" w="2084">
                  <a:moveTo>
                    <a:pt x="1663" y="1"/>
                  </a:moveTo>
                  <a:lnTo>
                    <a:pt x="1" y="960"/>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128225" y="3992863"/>
              <a:ext cx="31550" cy="18225"/>
            </a:xfrm>
            <a:custGeom>
              <a:rect b="b" l="l" r="r" t="t"/>
              <a:pathLst>
                <a:path extrusionOk="0" h="729" w="1262">
                  <a:moveTo>
                    <a:pt x="842" y="1"/>
                  </a:moveTo>
                  <a:lnTo>
                    <a:pt x="1" y="485"/>
                  </a:lnTo>
                  <a:lnTo>
                    <a:pt x="421" y="728"/>
                  </a:lnTo>
                  <a:lnTo>
                    <a:pt x="1261" y="243"/>
                  </a:lnTo>
                  <a:lnTo>
                    <a:pt x="8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7152875" y="3965738"/>
              <a:ext cx="53850" cy="31125"/>
            </a:xfrm>
            <a:custGeom>
              <a:rect b="b" l="l" r="r" t="t"/>
              <a:pathLst>
                <a:path extrusionOk="0" h="1245" w="2154">
                  <a:moveTo>
                    <a:pt x="1733" y="1"/>
                  </a:moveTo>
                  <a:lnTo>
                    <a:pt x="0" y="1001"/>
                  </a:lnTo>
                  <a:lnTo>
                    <a:pt x="421" y="1244"/>
                  </a:lnTo>
                  <a:lnTo>
                    <a:pt x="2154" y="243"/>
                  </a:lnTo>
                  <a:lnTo>
                    <a:pt x="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7221875" y="3943388"/>
              <a:ext cx="23575" cy="13625"/>
            </a:xfrm>
            <a:custGeom>
              <a:rect b="b" l="l" r="r" t="t"/>
              <a:pathLst>
                <a:path extrusionOk="0" h="545" w="943">
                  <a:moveTo>
                    <a:pt x="524" y="0"/>
                  </a:moveTo>
                  <a:lnTo>
                    <a:pt x="1" y="303"/>
                  </a:lnTo>
                  <a:lnTo>
                    <a:pt x="420" y="545"/>
                  </a:lnTo>
                  <a:lnTo>
                    <a:pt x="943" y="24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7243375" y="3930938"/>
              <a:ext cx="23625" cy="13650"/>
            </a:xfrm>
            <a:custGeom>
              <a:rect b="b" l="l" r="r" t="t"/>
              <a:pathLst>
                <a:path extrusionOk="0" h="546" w="945">
                  <a:moveTo>
                    <a:pt x="524" y="1"/>
                  </a:moveTo>
                  <a:lnTo>
                    <a:pt x="1" y="304"/>
                  </a:lnTo>
                  <a:lnTo>
                    <a:pt x="421" y="546"/>
                  </a:lnTo>
                  <a:lnTo>
                    <a:pt x="944" y="24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7281850" y="3884338"/>
              <a:ext cx="73725" cy="42600"/>
            </a:xfrm>
            <a:custGeom>
              <a:rect b="b" l="l" r="r" t="t"/>
              <a:pathLst>
                <a:path extrusionOk="0" h="1704" w="2949">
                  <a:moveTo>
                    <a:pt x="1934" y="1"/>
                  </a:moveTo>
                  <a:lnTo>
                    <a:pt x="0" y="1117"/>
                  </a:lnTo>
                  <a:lnTo>
                    <a:pt x="1015" y="1704"/>
                  </a:lnTo>
                  <a:lnTo>
                    <a:pt x="2948" y="587"/>
                  </a:lnTo>
                  <a:lnTo>
                    <a:pt x="19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7220175" y="3823038"/>
              <a:ext cx="131325" cy="48750"/>
            </a:xfrm>
            <a:custGeom>
              <a:rect b="b" l="l" r="r" t="t"/>
              <a:pathLst>
                <a:path extrusionOk="0" h="1950" w="5253">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7660650" y="3170963"/>
              <a:ext cx="106975" cy="52425"/>
            </a:xfrm>
            <a:custGeom>
              <a:rect b="b" l="l" r="r" t="t"/>
              <a:pathLst>
                <a:path extrusionOk="0" h="2097" w="4279">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7326325" y="3000763"/>
              <a:ext cx="449675" cy="240500"/>
            </a:xfrm>
            <a:custGeom>
              <a:rect b="b" l="l" r="r" t="t"/>
              <a:pathLst>
                <a:path extrusionOk="0" h="9620" w="17987">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7697275" y="3197138"/>
              <a:ext cx="28950" cy="38775"/>
            </a:xfrm>
            <a:custGeom>
              <a:rect b="b" l="l" r="r" t="t"/>
              <a:pathLst>
                <a:path extrusionOk="0" h="1551" w="1158">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7718850" y="3191138"/>
              <a:ext cx="35700" cy="45825"/>
            </a:xfrm>
            <a:custGeom>
              <a:rect b="b" l="l" r="r" t="t"/>
              <a:pathLst>
                <a:path extrusionOk="0" h="1833" w="1428">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8"/>
          <p:cNvGrpSpPr/>
          <p:nvPr/>
        </p:nvGrpSpPr>
        <p:grpSpPr>
          <a:xfrm>
            <a:off x="6813525" y="2981247"/>
            <a:ext cx="1610468" cy="1776558"/>
            <a:chOff x="2234525" y="2710750"/>
            <a:chExt cx="1717100" cy="1894187"/>
          </a:xfrm>
        </p:grpSpPr>
        <p:sp>
          <p:nvSpPr>
            <p:cNvPr id="450" name="Google Shape;450;p28"/>
            <p:cNvSpPr/>
            <p:nvPr/>
          </p:nvSpPr>
          <p:spPr>
            <a:xfrm>
              <a:off x="3148553" y="3317577"/>
              <a:ext cx="380676" cy="623462"/>
            </a:xfrm>
            <a:custGeom>
              <a:rect b="b" l="l" r="r" t="t"/>
              <a:pathLst>
                <a:path extrusionOk="0" h="19424" w="1186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3490418" y="2922334"/>
              <a:ext cx="102584" cy="359556"/>
            </a:xfrm>
            <a:custGeom>
              <a:rect b="b" l="l" r="r" t="t"/>
              <a:pathLst>
                <a:path extrusionOk="0" h="11202" w="3196">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3094469" y="3304417"/>
              <a:ext cx="733332" cy="494269"/>
            </a:xfrm>
            <a:custGeom>
              <a:rect b="b" l="l" r="r" t="t"/>
              <a:pathLst>
                <a:path extrusionOk="0" h="15399" w="22847">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3491156" y="2924548"/>
              <a:ext cx="422146" cy="534937"/>
            </a:xfrm>
            <a:custGeom>
              <a:rect b="b" l="l" r="r" t="t"/>
              <a:pathLst>
                <a:path extrusionOk="0" h="16666" w="13152">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3812993" y="3108561"/>
              <a:ext cx="102552" cy="359556"/>
            </a:xfrm>
            <a:custGeom>
              <a:rect b="b" l="l" r="r" t="t"/>
              <a:pathLst>
                <a:path extrusionOk="0" h="11202" w="3195">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3417012" y="3490227"/>
              <a:ext cx="398490" cy="306018"/>
            </a:xfrm>
            <a:custGeom>
              <a:rect b="b" l="l" r="r" t="t"/>
              <a:pathLst>
                <a:path extrusionOk="0" h="9534" w="12415">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3470743" y="3503804"/>
              <a:ext cx="381318" cy="625484"/>
            </a:xfrm>
            <a:custGeom>
              <a:rect b="b" l="l" r="r" t="t"/>
              <a:pathLst>
                <a:path extrusionOk="0" h="19487" w="1188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3118221" y="3847050"/>
              <a:ext cx="206034" cy="147777"/>
            </a:xfrm>
            <a:custGeom>
              <a:rect b="b" l="l" r="r" t="t"/>
              <a:pathLst>
                <a:path extrusionOk="0" h="4604" w="6419">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3118221" y="3840887"/>
              <a:ext cx="207125" cy="150313"/>
            </a:xfrm>
            <a:custGeom>
              <a:rect b="b" l="l" r="r" t="t"/>
              <a:pathLst>
                <a:path extrusionOk="0" h="4683" w="6453">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3301784" y="3987763"/>
              <a:ext cx="1830" cy="1830"/>
            </a:xfrm>
            <a:custGeom>
              <a:rect b="b" l="l" r="r" t="t"/>
              <a:pathLst>
                <a:path extrusionOk="0" h="57" w="57">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3272126" y="3934129"/>
              <a:ext cx="175670" cy="140362"/>
            </a:xfrm>
            <a:custGeom>
              <a:rect b="b" l="l" r="r" t="t"/>
              <a:pathLst>
                <a:path extrusionOk="0" h="4373" w="5473">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3446702" y="3961764"/>
              <a:ext cx="481" cy="5136"/>
            </a:xfrm>
            <a:custGeom>
              <a:rect b="b" l="l" r="r" t="t"/>
              <a:pathLst>
                <a:path extrusionOk="0" h="160" w="15">
                  <a:moveTo>
                    <a:pt x="1" y="1"/>
                  </a:moveTo>
                  <a:cubicBezTo>
                    <a:pt x="3" y="17"/>
                    <a:pt x="8" y="82"/>
                    <a:pt x="14" y="159"/>
                  </a:cubicBezTo>
                  <a:cubicBezTo>
                    <a:pt x="15" y="105"/>
                    <a:pt x="11" y="48"/>
                    <a:pt x="1" y="1"/>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223403" y="3309777"/>
              <a:ext cx="490642" cy="334841"/>
            </a:xfrm>
            <a:custGeom>
              <a:rect b="b" l="l" r="r" t="t"/>
              <a:pathLst>
                <a:path extrusionOk="0" h="10432" w="15286">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3272126" y="3927613"/>
              <a:ext cx="173262" cy="142994"/>
            </a:xfrm>
            <a:custGeom>
              <a:rect b="b" l="l" r="r" t="t"/>
              <a:pathLst>
                <a:path extrusionOk="0" h="4455" w="5398">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3280407" y="2791249"/>
              <a:ext cx="301909" cy="240924"/>
            </a:xfrm>
            <a:custGeom>
              <a:rect b="b" l="l" r="r" t="t"/>
              <a:pathLst>
                <a:path extrusionOk="0" h="7506" w="9406">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3400514" y="2909078"/>
              <a:ext cx="357534" cy="545369"/>
            </a:xfrm>
            <a:custGeom>
              <a:rect b="b" l="l" r="r" t="t"/>
              <a:pathLst>
                <a:path extrusionOk="0" h="16991" w="11139">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3534102" y="2944096"/>
              <a:ext cx="17044" cy="9854"/>
            </a:xfrm>
            <a:custGeom>
              <a:rect b="b" l="l" r="r" t="t"/>
              <a:pathLst>
                <a:path extrusionOk="0" h="307" w="531">
                  <a:moveTo>
                    <a:pt x="1" y="1"/>
                  </a:moveTo>
                  <a:lnTo>
                    <a:pt x="531" y="306"/>
                  </a:lnTo>
                  <a:cubicBezTo>
                    <a:pt x="382" y="175"/>
                    <a:pt x="198" y="48"/>
                    <a:pt x="1"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3529256" y="2909078"/>
              <a:ext cx="151982" cy="110447"/>
            </a:xfrm>
            <a:custGeom>
              <a:rect b="b" l="l" r="r" t="t"/>
              <a:pathLst>
                <a:path extrusionOk="0" h="3441" w="4735">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3684413" y="2979659"/>
              <a:ext cx="67533" cy="120334"/>
            </a:xfrm>
            <a:custGeom>
              <a:rect b="b" l="l" r="r" t="t"/>
              <a:pathLst>
                <a:path extrusionOk="0" h="3749" w="2104">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3276491" y="2765700"/>
              <a:ext cx="274305" cy="72701"/>
            </a:xfrm>
            <a:custGeom>
              <a:rect b="b" l="l" r="r" t="t"/>
              <a:pathLst>
                <a:path extrusionOk="0" h="2265" w="8546">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3486791" y="2745639"/>
              <a:ext cx="41342" cy="46413"/>
            </a:xfrm>
            <a:custGeom>
              <a:rect b="b" l="l" r="r" t="t"/>
              <a:pathLst>
                <a:path extrusionOk="0" h="1446" w="1288">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3531502" y="2775618"/>
              <a:ext cx="23367" cy="46060"/>
            </a:xfrm>
            <a:custGeom>
              <a:rect b="b" l="l" r="r" t="t"/>
              <a:pathLst>
                <a:path extrusionOk="0" h="1435" w="728">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3510832" y="2730971"/>
              <a:ext cx="22725" cy="17140"/>
            </a:xfrm>
            <a:custGeom>
              <a:rect b="b" l="l" r="r" t="t"/>
              <a:pathLst>
                <a:path extrusionOk="0" h="534" w="708">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3491477" y="2714505"/>
              <a:ext cx="202856" cy="262525"/>
            </a:xfrm>
            <a:custGeom>
              <a:rect b="b" l="l" r="r" t="t"/>
              <a:pathLst>
                <a:path extrusionOk="0" h="8179" w="632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3480821" y="2710750"/>
              <a:ext cx="245706" cy="283164"/>
            </a:xfrm>
            <a:custGeom>
              <a:rect b="b" l="l" r="r" t="t"/>
              <a:pathLst>
                <a:path extrusionOk="0" h="8822" w="7655">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676870" y="2934049"/>
              <a:ext cx="274755" cy="184817"/>
            </a:xfrm>
            <a:custGeom>
              <a:rect b="b" l="l" r="r" t="t"/>
              <a:pathLst>
                <a:path extrusionOk="0" h="5758" w="856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542094" y="2719288"/>
              <a:ext cx="380548" cy="263264"/>
            </a:xfrm>
            <a:custGeom>
              <a:rect b="b" l="l" r="r" t="t"/>
              <a:pathLst>
                <a:path extrusionOk="0" h="8202" w="11856">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2313002" y="3514364"/>
              <a:ext cx="65928" cy="610430"/>
            </a:xfrm>
            <a:custGeom>
              <a:rect b="b" l="l" r="r" t="t"/>
              <a:pathLst>
                <a:path extrusionOk="0" h="19018" w="2054">
                  <a:moveTo>
                    <a:pt x="0" y="1"/>
                  </a:moveTo>
                  <a:lnTo>
                    <a:pt x="0" y="17768"/>
                  </a:lnTo>
                  <a:lnTo>
                    <a:pt x="2053" y="19017"/>
                  </a:lnTo>
                  <a:lnTo>
                    <a:pt x="2053" y="12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2378384" y="3267537"/>
              <a:ext cx="497030" cy="857260"/>
            </a:xfrm>
            <a:custGeom>
              <a:rect b="b" l="l" r="r" t="t"/>
              <a:pathLst>
                <a:path extrusionOk="0" h="26708" w="15485">
                  <a:moveTo>
                    <a:pt x="15484" y="0"/>
                  </a:moveTo>
                  <a:lnTo>
                    <a:pt x="1" y="8940"/>
                  </a:lnTo>
                  <a:lnTo>
                    <a:pt x="1" y="26707"/>
                  </a:lnTo>
                  <a:lnTo>
                    <a:pt x="15484" y="17769"/>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2314029" y="3228315"/>
              <a:ext cx="559812" cy="325308"/>
            </a:xfrm>
            <a:custGeom>
              <a:rect b="b" l="l" r="r" t="t"/>
              <a:pathLst>
                <a:path extrusionOk="0" h="10135" w="17441">
                  <a:moveTo>
                    <a:pt x="15387" y="0"/>
                  </a:moveTo>
                  <a:lnTo>
                    <a:pt x="0" y="8885"/>
                  </a:lnTo>
                  <a:lnTo>
                    <a:pt x="2053" y="10135"/>
                  </a:lnTo>
                  <a:lnTo>
                    <a:pt x="17440" y="1251"/>
                  </a:lnTo>
                  <a:lnTo>
                    <a:pt x="15387" y="0"/>
                  </a:lnTo>
                  <a:close/>
                </a:path>
              </a:pathLst>
            </a:custGeom>
            <a:solidFill>
              <a:srgbClr val="CE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3133692" y="3994471"/>
              <a:ext cx="65960" cy="610462"/>
            </a:xfrm>
            <a:custGeom>
              <a:rect b="b" l="l" r="r" t="t"/>
              <a:pathLst>
                <a:path extrusionOk="0" h="19019" w="2055">
                  <a:moveTo>
                    <a:pt x="0" y="1"/>
                  </a:moveTo>
                  <a:lnTo>
                    <a:pt x="0" y="17769"/>
                  </a:lnTo>
                  <a:lnTo>
                    <a:pt x="2055" y="19018"/>
                  </a:lnTo>
                  <a:lnTo>
                    <a:pt x="2055" y="125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3199073" y="3747677"/>
              <a:ext cx="497030" cy="857260"/>
            </a:xfrm>
            <a:custGeom>
              <a:rect b="b" l="l" r="r" t="t"/>
              <a:pathLst>
                <a:path extrusionOk="0" h="26708" w="15485">
                  <a:moveTo>
                    <a:pt x="15484" y="0"/>
                  </a:moveTo>
                  <a:lnTo>
                    <a:pt x="0" y="8940"/>
                  </a:lnTo>
                  <a:lnTo>
                    <a:pt x="0" y="26707"/>
                  </a:lnTo>
                  <a:lnTo>
                    <a:pt x="15484" y="17768"/>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3134975" y="3663101"/>
              <a:ext cx="559812" cy="325308"/>
            </a:xfrm>
            <a:custGeom>
              <a:rect b="b" l="l" r="r" t="t"/>
              <a:pathLst>
                <a:path extrusionOk="0" h="10135" w="17441">
                  <a:moveTo>
                    <a:pt x="15388" y="0"/>
                  </a:moveTo>
                  <a:lnTo>
                    <a:pt x="1" y="8885"/>
                  </a:lnTo>
                  <a:lnTo>
                    <a:pt x="2054" y="10134"/>
                  </a:lnTo>
                  <a:lnTo>
                    <a:pt x="17441" y="1251"/>
                  </a:lnTo>
                  <a:lnTo>
                    <a:pt x="15388" y="0"/>
                  </a:lnTo>
                  <a:close/>
                </a:path>
              </a:pathLst>
            </a:custGeom>
            <a:solidFill>
              <a:srgbClr val="CE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2313002" y="3500048"/>
              <a:ext cx="886212" cy="676262"/>
            </a:xfrm>
            <a:custGeom>
              <a:rect b="b" l="l" r="r" t="t"/>
              <a:pathLst>
                <a:path extrusionOk="0" h="21069" w="27610">
                  <a:moveTo>
                    <a:pt x="0" y="0"/>
                  </a:moveTo>
                  <a:lnTo>
                    <a:pt x="0" y="5129"/>
                  </a:lnTo>
                  <a:lnTo>
                    <a:pt x="27609" y="21068"/>
                  </a:lnTo>
                  <a:lnTo>
                    <a:pt x="27609" y="1593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2234525" y="3426739"/>
              <a:ext cx="980996" cy="610815"/>
            </a:xfrm>
            <a:custGeom>
              <a:rect b="b" l="l" r="r" t="t"/>
              <a:pathLst>
                <a:path extrusionOk="0" h="19030" w="30563">
                  <a:moveTo>
                    <a:pt x="0" y="1"/>
                  </a:moveTo>
                  <a:lnTo>
                    <a:pt x="0" y="1296"/>
                  </a:lnTo>
                  <a:lnTo>
                    <a:pt x="30563" y="19030"/>
                  </a:lnTo>
                  <a:lnTo>
                    <a:pt x="30563" y="1773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3214929" y="3689261"/>
              <a:ext cx="531278" cy="348290"/>
            </a:xfrm>
            <a:custGeom>
              <a:rect b="b" l="l" r="r" t="t"/>
              <a:pathLst>
                <a:path extrusionOk="0" h="10851" w="16552">
                  <a:moveTo>
                    <a:pt x="16552" y="1"/>
                  </a:moveTo>
                  <a:lnTo>
                    <a:pt x="1" y="9556"/>
                  </a:lnTo>
                  <a:lnTo>
                    <a:pt x="1" y="10851"/>
                  </a:lnTo>
                  <a:lnTo>
                    <a:pt x="16552" y="1294"/>
                  </a:lnTo>
                  <a:lnTo>
                    <a:pt x="165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2235584" y="3120982"/>
              <a:ext cx="1508968" cy="874079"/>
            </a:xfrm>
            <a:custGeom>
              <a:rect b="b" l="l" r="r" t="t"/>
              <a:pathLst>
                <a:path extrusionOk="0" h="27232" w="47012">
                  <a:moveTo>
                    <a:pt x="16449" y="0"/>
                  </a:moveTo>
                  <a:lnTo>
                    <a:pt x="1" y="9498"/>
                  </a:lnTo>
                  <a:lnTo>
                    <a:pt x="30564" y="27232"/>
                  </a:lnTo>
                  <a:lnTo>
                    <a:pt x="47012" y="17734"/>
                  </a:lnTo>
                  <a:lnTo>
                    <a:pt x="16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2703142" y="3327206"/>
              <a:ext cx="673791" cy="391493"/>
            </a:xfrm>
            <a:custGeom>
              <a:rect b="b" l="l" r="r" t="t"/>
              <a:pathLst>
                <a:path extrusionOk="0" h="12197" w="20992">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2701890" y="3311414"/>
              <a:ext cx="676198" cy="391525"/>
            </a:xfrm>
            <a:custGeom>
              <a:rect b="b" l="l" r="r" t="t"/>
              <a:pathLst>
                <a:path extrusionOk="0" h="12198" w="21067">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2741402" y="3362673"/>
              <a:ext cx="555190" cy="318664"/>
            </a:xfrm>
            <a:custGeom>
              <a:rect b="b" l="l" r="r" t="t"/>
              <a:pathLst>
                <a:path extrusionOk="0" h="9928" w="17297">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066769" y="3403982"/>
              <a:ext cx="111603" cy="64452"/>
            </a:xfrm>
            <a:custGeom>
              <a:rect b="b" l="l" r="r" t="t"/>
              <a:pathLst>
                <a:path extrusionOk="0" h="2008" w="3477">
                  <a:moveTo>
                    <a:pt x="1539" y="1"/>
                  </a:moveTo>
                  <a:lnTo>
                    <a:pt x="0" y="890"/>
                  </a:lnTo>
                  <a:lnTo>
                    <a:pt x="1940" y="2008"/>
                  </a:lnTo>
                  <a:lnTo>
                    <a:pt x="3477" y="1120"/>
                  </a:ln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036759" y="3387612"/>
              <a:ext cx="71930" cy="40603"/>
            </a:xfrm>
            <a:custGeom>
              <a:rect b="b" l="l" r="r" t="t"/>
              <a:pathLst>
                <a:path extrusionOk="0" h="1265" w="2241">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36516" y="3444264"/>
              <a:ext cx="71930" cy="40571"/>
            </a:xfrm>
            <a:custGeom>
              <a:rect b="b" l="l" r="r" t="t"/>
              <a:pathLst>
                <a:path extrusionOk="0" h="1264" w="2241">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092704" y="3646058"/>
              <a:ext cx="54598" cy="30140"/>
            </a:xfrm>
            <a:custGeom>
              <a:rect b="b" l="l" r="r" t="t"/>
              <a:pathLst>
                <a:path extrusionOk="0" h="939" w="1701">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058520" y="3626318"/>
              <a:ext cx="54630" cy="30172"/>
            </a:xfrm>
            <a:custGeom>
              <a:rect b="b" l="l" r="r" t="t"/>
              <a:pathLst>
                <a:path extrusionOk="0" h="940" w="1702">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024401" y="3606611"/>
              <a:ext cx="54566" cy="30140"/>
            </a:xfrm>
            <a:custGeom>
              <a:rect b="b" l="l" r="r" t="t"/>
              <a:pathLst>
                <a:path extrusionOk="0" h="939" w="170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2990250" y="3586871"/>
              <a:ext cx="54598" cy="30172"/>
            </a:xfrm>
            <a:custGeom>
              <a:rect b="b" l="l" r="r" t="t"/>
              <a:pathLst>
                <a:path extrusionOk="0" h="940" w="1701">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2956067" y="3567163"/>
              <a:ext cx="54598" cy="30172"/>
            </a:xfrm>
            <a:custGeom>
              <a:rect b="b" l="l" r="r" t="t"/>
              <a:pathLst>
                <a:path extrusionOk="0" h="940" w="1701">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2921883" y="3547424"/>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2887764" y="3527716"/>
              <a:ext cx="54598" cy="30172"/>
            </a:xfrm>
            <a:custGeom>
              <a:rect b="b" l="l" r="r" t="t"/>
              <a:pathLst>
                <a:path extrusionOk="0" h="940" w="1701">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2853581" y="3507976"/>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2819397" y="3488269"/>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2785278" y="3468529"/>
              <a:ext cx="54566" cy="30172"/>
            </a:xfrm>
            <a:custGeom>
              <a:rect b="b" l="l" r="r" t="t"/>
              <a:pathLst>
                <a:path extrusionOk="0" h="940" w="170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2751095" y="3448822"/>
              <a:ext cx="54598" cy="30172"/>
            </a:xfrm>
            <a:custGeom>
              <a:rect b="b" l="l" r="r" t="t"/>
              <a:pathLst>
                <a:path extrusionOk="0" h="940" w="1701">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117258" y="3620091"/>
              <a:ext cx="64773" cy="36045"/>
            </a:xfrm>
            <a:custGeom>
              <a:rect b="b" l="l" r="r" t="t"/>
              <a:pathLst>
                <a:path extrusionOk="0" h="1123" w="2018">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086060" y="3602085"/>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3055856" y="3584656"/>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3025653" y="3567228"/>
              <a:ext cx="54598" cy="30107"/>
            </a:xfrm>
            <a:custGeom>
              <a:rect b="b" l="l" r="r" t="t"/>
              <a:pathLst>
                <a:path extrusionOk="0" h="938" w="1701">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2995450" y="3549799"/>
              <a:ext cx="54598" cy="30107"/>
            </a:xfrm>
            <a:custGeom>
              <a:rect b="b" l="l" r="r" t="t"/>
              <a:pathLst>
                <a:path extrusionOk="0" h="938" w="1701">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2965278" y="3532338"/>
              <a:ext cx="54598" cy="30140"/>
            </a:xfrm>
            <a:custGeom>
              <a:rect b="b" l="l" r="r" t="t"/>
              <a:pathLst>
                <a:path extrusionOk="0" h="939" w="1701">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2935075" y="3514909"/>
              <a:ext cx="54598" cy="30140"/>
            </a:xfrm>
            <a:custGeom>
              <a:rect b="b" l="l" r="r" t="t"/>
              <a:pathLst>
                <a:path extrusionOk="0" h="939" w="1701">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2904872" y="3497481"/>
              <a:ext cx="54598" cy="30140"/>
            </a:xfrm>
            <a:custGeom>
              <a:rect b="b" l="l" r="r" t="t"/>
              <a:pathLst>
                <a:path extrusionOk="0" h="939" w="1701">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2874668" y="3480020"/>
              <a:ext cx="54598" cy="30172"/>
            </a:xfrm>
            <a:custGeom>
              <a:rect b="b" l="l" r="r" t="t"/>
              <a:pathLst>
                <a:path extrusionOk="0" h="940" w="1701">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2844465" y="3462591"/>
              <a:ext cx="54598" cy="30140"/>
            </a:xfrm>
            <a:custGeom>
              <a:rect b="b" l="l" r="r" t="t"/>
              <a:pathLst>
                <a:path extrusionOk="0" h="939" w="1701">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814262" y="3445162"/>
              <a:ext cx="54630" cy="30140"/>
            </a:xfrm>
            <a:custGeom>
              <a:rect b="b" l="l" r="r" t="t"/>
              <a:pathLst>
                <a:path extrusionOk="0" h="939" w="1702">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114016" y="3578076"/>
              <a:ext cx="54598" cy="30172"/>
            </a:xfrm>
            <a:custGeom>
              <a:rect b="b" l="l" r="r" t="t"/>
              <a:pathLst>
                <a:path extrusionOk="0" h="940" w="1701">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084070" y="3560776"/>
              <a:ext cx="54534" cy="30172"/>
            </a:xfrm>
            <a:custGeom>
              <a:rect b="b" l="l" r="r" t="t"/>
              <a:pathLst>
                <a:path extrusionOk="0" h="940" w="1699">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3054059" y="3543444"/>
              <a:ext cx="54598" cy="30204"/>
            </a:xfrm>
            <a:custGeom>
              <a:rect b="b" l="l" r="r" t="t"/>
              <a:pathLst>
                <a:path extrusionOk="0" h="941" w="1701">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3024080" y="3526175"/>
              <a:ext cx="54598" cy="30140"/>
            </a:xfrm>
            <a:custGeom>
              <a:rect b="b" l="l" r="r" t="t"/>
              <a:pathLst>
                <a:path extrusionOk="0" h="939" w="1701">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2994134" y="3508875"/>
              <a:ext cx="54598" cy="30172"/>
            </a:xfrm>
            <a:custGeom>
              <a:rect b="b" l="l" r="r" t="t"/>
              <a:pathLst>
                <a:path extrusionOk="0" h="940" w="1701">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964155" y="3491543"/>
              <a:ext cx="54598" cy="30172"/>
            </a:xfrm>
            <a:custGeom>
              <a:rect b="b" l="l" r="r" t="t"/>
              <a:pathLst>
                <a:path extrusionOk="0" h="940" w="1701">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2934176" y="3474242"/>
              <a:ext cx="54598" cy="30172"/>
            </a:xfrm>
            <a:custGeom>
              <a:rect b="b" l="l" r="r" t="t"/>
              <a:pathLst>
                <a:path extrusionOk="0" h="940" w="1701">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2904230" y="3456974"/>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3133788" y="3549349"/>
              <a:ext cx="54598" cy="30172"/>
            </a:xfrm>
            <a:custGeom>
              <a:rect b="b" l="l" r="r" t="t"/>
              <a:pathLst>
                <a:path extrusionOk="0" h="940" w="1701">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3103809" y="3532049"/>
              <a:ext cx="54598" cy="30172"/>
            </a:xfrm>
            <a:custGeom>
              <a:rect b="b" l="l" r="r" t="t"/>
              <a:pathLst>
                <a:path extrusionOk="0" h="940" w="1701">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3073831" y="3514749"/>
              <a:ext cx="54598" cy="30172"/>
            </a:xfrm>
            <a:custGeom>
              <a:rect b="b" l="l" r="r" t="t"/>
              <a:pathLst>
                <a:path extrusionOk="0" h="940" w="1701">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3232326" y="3566104"/>
              <a:ext cx="54598" cy="30140"/>
            </a:xfrm>
            <a:custGeom>
              <a:rect b="b" l="l" r="r" t="t"/>
              <a:pathLst>
                <a:path extrusionOk="0" h="939" w="1701">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3202347" y="3548804"/>
              <a:ext cx="54566" cy="30172"/>
            </a:xfrm>
            <a:custGeom>
              <a:rect b="b" l="l" r="r" t="t"/>
              <a:pathLst>
                <a:path extrusionOk="0" h="940" w="170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3172336" y="3531471"/>
              <a:ext cx="54598" cy="30204"/>
            </a:xfrm>
            <a:custGeom>
              <a:rect b="b" l="l" r="r" t="t"/>
              <a:pathLst>
                <a:path extrusionOk="0" h="941" w="1701">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2950064" y="3403147"/>
              <a:ext cx="54598" cy="30172"/>
            </a:xfrm>
            <a:custGeom>
              <a:rect b="b" l="l" r="r" t="t"/>
              <a:pathLst>
                <a:path extrusionOk="0" h="940" w="1701">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2920086" y="3385847"/>
              <a:ext cx="54598" cy="30172"/>
            </a:xfrm>
            <a:custGeom>
              <a:rect b="b" l="l" r="r" t="t"/>
              <a:pathLst>
                <a:path extrusionOk="0" h="940" w="1701">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2890107" y="33685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3043884" y="3497449"/>
              <a:ext cx="54598" cy="30172"/>
            </a:xfrm>
            <a:custGeom>
              <a:rect b="b" l="l" r="r" t="t"/>
              <a:pathLst>
                <a:path extrusionOk="0" h="940" w="1701">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3013905" y="3480148"/>
              <a:ext cx="54598" cy="30140"/>
            </a:xfrm>
            <a:custGeom>
              <a:rect b="b" l="l" r="r" t="t"/>
              <a:pathLst>
                <a:path extrusionOk="0" h="939" w="1701">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983959" y="3462848"/>
              <a:ext cx="54598" cy="30172"/>
            </a:xfrm>
            <a:custGeom>
              <a:rect b="b" l="l" r="r" t="t"/>
              <a:pathLst>
                <a:path extrusionOk="0" h="940" w="1701">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953980" y="3445548"/>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2924002" y="34282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874251" y="3439674"/>
              <a:ext cx="54598" cy="30140"/>
            </a:xfrm>
            <a:custGeom>
              <a:rect b="b" l="l" r="r" t="t"/>
              <a:pathLst>
                <a:path extrusionOk="0" h="939" w="1701">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2785824" y="3428761"/>
              <a:ext cx="54598" cy="30140"/>
            </a:xfrm>
            <a:custGeom>
              <a:rect b="b" l="l" r="r" t="t"/>
              <a:pathLst>
                <a:path extrusionOk="0" h="939" w="1701">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3144508" y="3595633"/>
              <a:ext cx="72316" cy="40443"/>
            </a:xfrm>
            <a:custGeom>
              <a:rect b="b" l="l" r="r" t="t"/>
              <a:pathLst>
                <a:path extrusionOk="0" h="1260" w="2253">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855378" y="3388607"/>
              <a:ext cx="91382" cy="51388"/>
            </a:xfrm>
            <a:custGeom>
              <a:rect b="b" l="l" r="r" t="t"/>
              <a:pathLst>
                <a:path extrusionOk="0" h="1601" w="2847">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2982739" y="3422021"/>
              <a:ext cx="212164" cy="121136"/>
            </a:xfrm>
            <a:custGeom>
              <a:rect b="b" l="l" r="r" t="t"/>
              <a:pathLst>
                <a:path extrusionOk="0" h="3774" w="661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3168164" y="3569218"/>
              <a:ext cx="83421" cy="46798"/>
            </a:xfrm>
            <a:custGeom>
              <a:rect b="b" l="l" r="r" t="t"/>
              <a:pathLst>
                <a:path extrusionOk="0" h="1458" w="2599">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2820617" y="3408668"/>
              <a:ext cx="78093" cy="43717"/>
            </a:xfrm>
            <a:custGeom>
              <a:rect b="b" l="l" r="r" t="t"/>
              <a:pathLst>
                <a:path extrusionOk="0" h="1362" w="2433">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3097101" y="3645288"/>
              <a:ext cx="48724" cy="27154"/>
            </a:xfrm>
            <a:custGeom>
              <a:rect b="b" l="l" r="r" t="t"/>
              <a:pathLst>
                <a:path extrusionOk="0" h="846" w="1518">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3062918" y="3625580"/>
              <a:ext cx="48788" cy="27154"/>
            </a:xfrm>
            <a:custGeom>
              <a:rect b="b" l="l" r="r" t="t"/>
              <a:pathLst>
                <a:path extrusionOk="0" h="846" w="152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3028798" y="3605840"/>
              <a:ext cx="48724" cy="27154"/>
            </a:xfrm>
            <a:custGeom>
              <a:rect b="b" l="l" r="r" t="t"/>
              <a:pathLst>
                <a:path extrusionOk="0" h="846" w="1518">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994615" y="3586133"/>
              <a:ext cx="48724" cy="27154"/>
            </a:xfrm>
            <a:custGeom>
              <a:rect b="b" l="l" r="r" t="t"/>
              <a:pathLst>
                <a:path extrusionOk="0" h="846" w="1518">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960464" y="3566393"/>
              <a:ext cx="48756" cy="27154"/>
            </a:xfrm>
            <a:custGeom>
              <a:rect b="b" l="l" r="r" t="t"/>
              <a:pathLst>
                <a:path extrusionOk="0" h="846" w="1519">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926313" y="3546685"/>
              <a:ext cx="48724" cy="27154"/>
            </a:xfrm>
            <a:custGeom>
              <a:rect b="b" l="l" r="r" t="t"/>
              <a:pathLst>
                <a:path extrusionOk="0" h="846" w="1518">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2892161" y="3526978"/>
              <a:ext cx="48724" cy="27122"/>
            </a:xfrm>
            <a:custGeom>
              <a:rect b="b" l="l" r="r" t="t"/>
              <a:pathLst>
                <a:path extrusionOk="0" h="845" w="1518">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2857978" y="3507238"/>
              <a:ext cx="48724" cy="27154"/>
            </a:xfrm>
            <a:custGeom>
              <a:rect b="b" l="l" r="r" t="t"/>
              <a:pathLst>
                <a:path extrusionOk="0" h="846" w="1518">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2823795" y="3487498"/>
              <a:ext cx="48788" cy="27154"/>
            </a:xfrm>
            <a:custGeom>
              <a:rect b="b" l="l" r="r" t="t"/>
              <a:pathLst>
                <a:path extrusionOk="0" h="846" w="152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2789675" y="3467791"/>
              <a:ext cx="48724" cy="27154"/>
            </a:xfrm>
            <a:custGeom>
              <a:rect b="b" l="l" r="r" t="t"/>
              <a:pathLst>
                <a:path extrusionOk="0" h="846" w="1518">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2755492" y="3448051"/>
              <a:ext cx="48724" cy="27154"/>
            </a:xfrm>
            <a:custGeom>
              <a:rect b="b" l="l" r="r" t="t"/>
              <a:pathLst>
                <a:path extrusionOk="0" h="846" w="1518">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3121719" y="3619353"/>
              <a:ext cx="58899" cy="32996"/>
            </a:xfrm>
            <a:custGeom>
              <a:rect b="b" l="l" r="r" t="t"/>
              <a:pathLst>
                <a:path extrusionOk="0" h="1028" w="1835">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3090489" y="3601315"/>
              <a:ext cx="48724" cy="27154"/>
            </a:xfrm>
            <a:custGeom>
              <a:rect b="b" l="l" r="r" t="t"/>
              <a:pathLst>
                <a:path extrusionOk="0" h="846" w="1518">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3060286" y="3583886"/>
              <a:ext cx="48724" cy="27122"/>
            </a:xfrm>
            <a:custGeom>
              <a:rect b="b" l="l" r="r" t="t"/>
              <a:pathLst>
                <a:path extrusionOk="0" h="845" w="1518">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3030050" y="3566457"/>
              <a:ext cx="48788" cy="27154"/>
            </a:xfrm>
            <a:custGeom>
              <a:rect b="b" l="l" r="r" t="t"/>
              <a:pathLst>
                <a:path extrusionOk="0" h="846" w="152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2999911" y="3549029"/>
              <a:ext cx="48724" cy="27122"/>
            </a:xfrm>
            <a:custGeom>
              <a:rect b="b" l="l" r="r" t="t"/>
              <a:pathLst>
                <a:path extrusionOk="0" h="845" w="1518">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2969644" y="3531568"/>
              <a:ext cx="48788" cy="27154"/>
            </a:xfrm>
            <a:custGeom>
              <a:rect b="b" l="l" r="r" t="t"/>
              <a:pathLst>
                <a:path extrusionOk="0" h="846" w="152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939472" y="3514139"/>
              <a:ext cx="48724" cy="27154"/>
            </a:xfrm>
            <a:custGeom>
              <a:rect b="b" l="l" r="r" t="t"/>
              <a:pathLst>
                <a:path extrusionOk="0" h="846" w="1518">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2909269" y="3496710"/>
              <a:ext cx="48724" cy="27122"/>
            </a:xfrm>
            <a:custGeom>
              <a:rect b="b" l="l" r="r" t="t"/>
              <a:pathLst>
                <a:path extrusionOk="0" h="845" w="1518">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879066" y="3479282"/>
              <a:ext cx="48724" cy="27122"/>
            </a:xfrm>
            <a:custGeom>
              <a:rect b="b" l="l" r="r" t="t"/>
              <a:pathLst>
                <a:path extrusionOk="0" h="845" w="1518">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2848862" y="3461821"/>
              <a:ext cx="48724" cy="27154"/>
            </a:xfrm>
            <a:custGeom>
              <a:rect b="b" l="l" r="r" t="t"/>
              <a:pathLst>
                <a:path extrusionOk="0" h="846" w="1518">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818659" y="3444392"/>
              <a:ext cx="48724" cy="27154"/>
            </a:xfrm>
            <a:custGeom>
              <a:rect b="b" l="l" r="r" t="t"/>
              <a:pathLst>
                <a:path extrusionOk="0" h="846" w="1518">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3118413" y="3577306"/>
              <a:ext cx="48724" cy="27154"/>
            </a:xfrm>
            <a:custGeom>
              <a:rect b="b" l="l" r="r" t="t"/>
              <a:pathLst>
                <a:path extrusionOk="0" h="846" w="1518">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3088467" y="3560006"/>
              <a:ext cx="48724" cy="27154"/>
            </a:xfrm>
            <a:custGeom>
              <a:rect b="b" l="l" r="r" t="t"/>
              <a:pathLst>
                <a:path extrusionOk="0" h="846" w="1518">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3028510" y="3525437"/>
              <a:ext cx="48756" cy="27122"/>
            </a:xfrm>
            <a:custGeom>
              <a:rect b="b" l="l" r="r" t="t"/>
              <a:pathLst>
                <a:path extrusionOk="0" h="845" w="1519">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2998499" y="3508105"/>
              <a:ext cx="48788" cy="27154"/>
            </a:xfrm>
            <a:custGeom>
              <a:rect b="b" l="l" r="r" t="t"/>
              <a:pathLst>
                <a:path extrusionOk="0" h="846" w="152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2968584" y="3490837"/>
              <a:ext cx="48724" cy="27122"/>
            </a:xfrm>
            <a:custGeom>
              <a:rect b="b" l="l" r="r" t="t"/>
              <a:pathLst>
                <a:path extrusionOk="0" h="845" w="1518">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2938638" y="3473504"/>
              <a:ext cx="48724" cy="27154"/>
            </a:xfrm>
            <a:custGeom>
              <a:rect b="b" l="l" r="r" t="t"/>
              <a:pathLst>
                <a:path extrusionOk="0" h="846" w="1518">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2908659" y="3456204"/>
              <a:ext cx="48724" cy="27122"/>
            </a:xfrm>
            <a:custGeom>
              <a:rect b="b" l="l" r="r" t="t"/>
              <a:pathLst>
                <a:path extrusionOk="0" h="845" w="1518">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3138217" y="3548611"/>
              <a:ext cx="48724" cy="27122"/>
            </a:xfrm>
            <a:custGeom>
              <a:rect b="b" l="l" r="r" t="t"/>
              <a:pathLst>
                <a:path extrusionOk="0" h="845" w="1518">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3108207" y="3531279"/>
              <a:ext cx="48756" cy="27154"/>
            </a:xfrm>
            <a:custGeom>
              <a:rect b="b" l="l" r="r" t="t"/>
              <a:pathLst>
                <a:path extrusionOk="0" h="846" w="1519">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3236723" y="3565334"/>
              <a:ext cx="48724" cy="27154"/>
            </a:xfrm>
            <a:custGeom>
              <a:rect b="b" l="l" r="r" t="t"/>
              <a:pathLst>
                <a:path extrusionOk="0" h="846" w="1518">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3206744" y="3548066"/>
              <a:ext cx="48724" cy="27122"/>
            </a:xfrm>
            <a:custGeom>
              <a:rect b="b" l="l" r="r" t="t"/>
              <a:pathLst>
                <a:path extrusionOk="0" h="845" w="1518">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3176766" y="3530733"/>
              <a:ext cx="48756" cy="27154"/>
            </a:xfrm>
            <a:custGeom>
              <a:rect b="b" l="l" r="r" t="t"/>
              <a:pathLst>
                <a:path extrusionOk="0" h="846" w="1519">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954494" y="3402409"/>
              <a:ext cx="48724" cy="27154"/>
            </a:xfrm>
            <a:custGeom>
              <a:rect b="b" l="l" r="r" t="t"/>
              <a:pathLst>
                <a:path extrusionOk="0" h="846" w="1518">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924515" y="3385109"/>
              <a:ext cx="48724" cy="27154"/>
            </a:xfrm>
            <a:custGeom>
              <a:rect b="b" l="l" r="r" t="t"/>
              <a:pathLst>
                <a:path extrusionOk="0" h="846" w="1518">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894569" y="3367809"/>
              <a:ext cx="48724" cy="27122"/>
            </a:xfrm>
            <a:custGeom>
              <a:rect b="b" l="l" r="r" t="t"/>
              <a:pathLst>
                <a:path extrusionOk="0" h="845" w="1518">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3048281" y="3496710"/>
              <a:ext cx="48724" cy="27122"/>
            </a:xfrm>
            <a:custGeom>
              <a:rect b="b" l="l" r="r" t="t"/>
              <a:pathLst>
                <a:path extrusionOk="0" h="845" w="1518">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3018303" y="3479410"/>
              <a:ext cx="48724" cy="27122"/>
            </a:xfrm>
            <a:custGeom>
              <a:rect b="b" l="l" r="r" t="t"/>
              <a:pathLst>
                <a:path extrusionOk="0" h="845" w="1518">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988324" y="3462110"/>
              <a:ext cx="48756" cy="27122"/>
            </a:xfrm>
            <a:custGeom>
              <a:rect b="b" l="l" r="r" t="t"/>
              <a:pathLst>
                <a:path extrusionOk="0" h="845" w="1519">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958378" y="3444809"/>
              <a:ext cx="48724" cy="27122"/>
            </a:xfrm>
            <a:custGeom>
              <a:rect b="b" l="l" r="r" t="t"/>
              <a:pathLst>
                <a:path extrusionOk="0" h="845" w="1518">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928399" y="3427509"/>
              <a:ext cx="48724" cy="27122"/>
            </a:xfrm>
            <a:custGeom>
              <a:rect b="b" l="l" r="r" t="t"/>
              <a:pathLst>
                <a:path extrusionOk="0" h="845" w="1518">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2878681" y="3438904"/>
              <a:ext cx="48756" cy="27122"/>
            </a:xfrm>
            <a:custGeom>
              <a:rect b="b" l="l" r="r" t="t"/>
              <a:pathLst>
                <a:path extrusionOk="0" h="845" w="1519">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2790285" y="3427991"/>
              <a:ext cx="48724" cy="27154"/>
            </a:xfrm>
            <a:custGeom>
              <a:rect b="b" l="l" r="r" t="t"/>
              <a:pathLst>
                <a:path extrusionOk="0" h="846" w="1518">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3148906" y="3594927"/>
              <a:ext cx="66474" cy="37361"/>
            </a:xfrm>
            <a:custGeom>
              <a:rect b="b" l="l" r="r" t="t"/>
              <a:pathLst>
                <a:path extrusionOk="0" h="1164" w="2071">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859775" y="3387869"/>
              <a:ext cx="85540" cy="48403"/>
            </a:xfrm>
            <a:custGeom>
              <a:rect b="b" l="l" r="r" t="t"/>
              <a:pathLst>
                <a:path extrusionOk="0" h="1508" w="2665">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2987169" y="3421282"/>
              <a:ext cx="206291" cy="118087"/>
            </a:xfrm>
            <a:custGeom>
              <a:rect b="b" l="l" r="r" t="t"/>
              <a:pathLst>
                <a:path extrusionOk="0" h="3679" w="6427">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3172625" y="3568479"/>
              <a:ext cx="77483" cy="43749"/>
            </a:xfrm>
            <a:custGeom>
              <a:rect b="b" l="l" r="r" t="t"/>
              <a:pathLst>
                <a:path extrusionOk="0" h="1363" w="2414">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825014" y="3407930"/>
              <a:ext cx="72219" cy="40700"/>
            </a:xfrm>
            <a:custGeom>
              <a:rect b="b" l="l" r="r" t="t"/>
              <a:pathLst>
                <a:path extrusionOk="0" h="1268" w="225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3058488" y="3542705"/>
              <a:ext cx="48724" cy="27154"/>
            </a:xfrm>
            <a:custGeom>
              <a:rect b="b" l="l" r="r" t="t"/>
              <a:pathLst>
                <a:path extrusionOk="0" h="846" w="1518">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3078228" y="3514011"/>
              <a:ext cx="48788" cy="27122"/>
            </a:xfrm>
            <a:custGeom>
              <a:rect b="b" l="l" r="r" t="t"/>
              <a:pathLst>
                <a:path extrusionOk="0" h="845" w="152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2680481" y="3200230"/>
              <a:ext cx="425228" cy="504509"/>
            </a:xfrm>
            <a:custGeom>
              <a:rect b="b" l="l" r="r" t="t"/>
              <a:pathLst>
                <a:path extrusionOk="0" h="15718" w="13248">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2680417" y="3205109"/>
              <a:ext cx="416690" cy="499309"/>
            </a:xfrm>
            <a:custGeom>
              <a:rect b="b" l="l" r="r" t="t"/>
              <a:pathLst>
                <a:path extrusionOk="0" h="15556" w="12982">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8"/>
          <p:cNvGrpSpPr/>
          <p:nvPr/>
        </p:nvGrpSpPr>
        <p:grpSpPr>
          <a:xfrm>
            <a:off x="4001269" y="3268353"/>
            <a:ext cx="891878" cy="1202352"/>
            <a:chOff x="4141560" y="2920160"/>
            <a:chExt cx="391037" cy="527162"/>
          </a:xfrm>
        </p:grpSpPr>
        <p:sp>
          <p:nvSpPr>
            <p:cNvPr id="598" name="Google Shape;598;p28"/>
            <p:cNvSpPr/>
            <p:nvPr/>
          </p:nvSpPr>
          <p:spPr>
            <a:xfrm flipH="1">
              <a:off x="4152757" y="3044359"/>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flipH="1">
              <a:off x="4338660" y="3336160"/>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flipH="1">
              <a:off x="4141560" y="3005177"/>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flipH="1">
              <a:off x="4385277" y="3278075"/>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flipH="1">
              <a:off x="4385277" y="3235085"/>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flipH="1">
              <a:off x="4385277" y="3191544"/>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flipH="1">
              <a:off x="4451297" y="3220586"/>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flipH="1">
              <a:off x="4385277" y="3148003"/>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flipH="1">
              <a:off x="4451297" y="3177000"/>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flipH="1">
              <a:off x="4179273" y="3026924"/>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flipH="1">
              <a:off x="4385277" y="3104417"/>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flipH="1">
              <a:off x="4451297" y="3133459"/>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flipH="1">
              <a:off x="4141562" y="2920160"/>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flipH="1">
              <a:off x="4385277" y="3060876"/>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flipH="1">
              <a:off x="4441341" y="3270780"/>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flipH="1">
              <a:off x="4449691" y="3281562"/>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flipH="1">
              <a:off x="4452031" y="3284590"/>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flipH="1">
              <a:off x="4466024" y="3283764"/>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6" name="Google Shape;616;p28"/>
          <p:cNvCxnSpPr/>
          <p:nvPr/>
        </p:nvCxnSpPr>
        <p:spPr>
          <a:xfrm>
            <a:off x="2093875" y="3797300"/>
            <a:ext cx="1774800" cy="0"/>
          </a:xfrm>
          <a:prstGeom prst="straightConnector1">
            <a:avLst/>
          </a:prstGeom>
          <a:noFill/>
          <a:ln cap="flat" cmpd="sng" w="9525">
            <a:solidFill>
              <a:schemeClr val="lt2"/>
            </a:solidFill>
            <a:prstDash val="dash"/>
            <a:round/>
            <a:headEnd len="med" w="med" type="none"/>
            <a:tailEnd len="med" w="med" type="triangle"/>
          </a:ln>
        </p:spPr>
      </p:cxnSp>
      <p:cxnSp>
        <p:nvCxnSpPr>
          <p:cNvPr id="617" name="Google Shape;617;p28"/>
          <p:cNvCxnSpPr/>
          <p:nvPr/>
        </p:nvCxnSpPr>
        <p:spPr>
          <a:xfrm>
            <a:off x="4989475" y="3797300"/>
            <a:ext cx="1774800" cy="0"/>
          </a:xfrm>
          <a:prstGeom prst="straightConnector1">
            <a:avLst/>
          </a:prstGeom>
          <a:noFill/>
          <a:ln cap="flat" cmpd="sng" w="9525">
            <a:solidFill>
              <a:schemeClr val="lt2"/>
            </a:solidFill>
            <a:prstDash val="dash"/>
            <a:round/>
            <a:headEnd len="med" w="med" type="none"/>
            <a:tailEnd len="med" w="med" type="triangle"/>
          </a:ln>
        </p:spPr>
      </p:cxnSp>
      <p:sp>
        <p:nvSpPr>
          <p:cNvPr id="618" name="Google Shape;618;p28"/>
          <p:cNvSpPr txBox="1"/>
          <p:nvPr/>
        </p:nvSpPr>
        <p:spPr>
          <a:xfrm>
            <a:off x="1966975" y="3738650"/>
            <a:ext cx="202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50">
                <a:solidFill>
                  <a:schemeClr val="lt2"/>
                </a:solidFill>
                <a:latin typeface="Courier New"/>
                <a:ea typeface="Courier New"/>
                <a:cs typeface="Courier New"/>
                <a:sym typeface="Courier New"/>
              </a:rPr>
              <a:t>X-Forwarded-Host: a."&gt;&lt;script&gt;alert(</a:t>
            </a:r>
            <a:r>
              <a:rPr b="1" lang="en" sz="750">
                <a:solidFill>
                  <a:schemeClr val="lt2"/>
                </a:solidFill>
                <a:latin typeface="Courier New"/>
                <a:ea typeface="Courier New"/>
                <a:cs typeface="Courier New"/>
                <a:sym typeface="Courier New"/>
              </a:rPr>
              <a:t>1</a:t>
            </a:r>
            <a:r>
              <a:rPr b="1" lang="en" sz="750">
                <a:solidFill>
                  <a:schemeClr val="lt2"/>
                </a:solidFill>
                <a:latin typeface="Courier New"/>
                <a:ea typeface="Courier New"/>
                <a:cs typeface="Courier New"/>
                <a:sym typeface="Courier New"/>
              </a:rPr>
              <a:t>)&lt;/script&gt;"</a:t>
            </a:r>
            <a:endParaRPr b="1" sz="800">
              <a:solidFill>
                <a:schemeClr val="lt2"/>
              </a:solidFill>
            </a:endParaRPr>
          </a:p>
        </p:txBody>
      </p:sp>
      <p:sp>
        <p:nvSpPr>
          <p:cNvPr id="619" name="Google Shape;619;p28"/>
          <p:cNvSpPr txBox="1"/>
          <p:nvPr/>
        </p:nvSpPr>
        <p:spPr>
          <a:xfrm>
            <a:off x="5156425" y="3428275"/>
            <a:ext cx="1393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50">
                <a:solidFill>
                  <a:schemeClr val="lt2"/>
                </a:solidFill>
                <a:latin typeface="Courier New"/>
                <a:ea typeface="Courier New"/>
                <a:cs typeface="Courier New"/>
                <a:sym typeface="Courier New"/>
              </a:rPr>
              <a:t>HTTP/1.1 200 OK</a:t>
            </a:r>
            <a:endParaRPr b="1" sz="750">
              <a:solidFill>
                <a:schemeClr val="lt2"/>
              </a:solidFill>
              <a:latin typeface="Courier New"/>
              <a:ea typeface="Courier New"/>
              <a:cs typeface="Courier New"/>
              <a:sym typeface="Courier New"/>
            </a:endParaRPr>
          </a:p>
          <a:p>
            <a:pPr indent="0" lvl="0" marL="0" rtl="0" algn="ctr">
              <a:spcBef>
                <a:spcPts val="0"/>
              </a:spcBef>
              <a:spcAft>
                <a:spcPts val="0"/>
              </a:spcAft>
              <a:buNone/>
            </a:pPr>
            <a:r>
              <a:rPr b="1" lang="en" sz="750">
                <a:solidFill>
                  <a:schemeClr val="lt2"/>
                </a:solidFill>
                <a:latin typeface="Courier New"/>
                <a:ea typeface="Courier New"/>
                <a:cs typeface="Courier New"/>
                <a:sym typeface="Courier New"/>
              </a:rPr>
              <a:t>Cache: hit</a:t>
            </a:r>
            <a:endParaRPr b="1" sz="750">
              <a:solidFill>
                <a:schemeClr val="lt2"/>
              </a:solidFill>
              <a:latin typeface="Courier New"/>
              <a:ea typeface="Courier New"/>
              <a:cs typeface="Courier New"/>
              <a:sym typeface="Courier New"/>
            </a:endParaRPr>
          </a:p>
        </p:txBody>
      </p:sp>
      <p:sp>
        <p:nvSpPr>
          <p:cNvPr id="620" name="Google Shape;620;p28"/>
          <p:cNvSpPr txBox="1"/>
          <p:nvPr>
            <p:ph idx="4294967295" type="body"/>
          </p:nvPr>
        </p:nvSpPr>
        <p:spPr>
          <a:xfrm>
            <a:off x="720000" y="1135025"/>
            <a:ext cx="7704000" cy="18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C5C5B"/>
                </a:solidFill>
                <a:highlight>
                  <a:srgbClr val="FFFFFF"/>
                </a:highlight>
              </a:rPr>
              <a:t>Web cache poisoning is an advanced technique whereby an attacker exploits the behavior of a web server and cache so that a harmful HTTP response is served to other users.</a:t>
            </a:r>
            <a:endParaRPr sz="1300"/>
          </a:p>
        </p:txBody>
      </p:sp>
      <p:sp>
        <p:nvSpPr>
          <p:cNvPr id="621" name="Google Shape;621;p28"/>
          <p:cNvSpPr txBox="1"/>
          <p:nvPr>
            <p:ph idx="4294967295" type="subTitle"/>
          </p:nvPr>
        </p:nvSpPr>
        <p:spPr>
          <a:xfrm>
            <a:off x="720000" y="2174275"/>
            <a:ext cx="23997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5C5C5B"/>
                </a:solidFill>
                <a:highlight>
                  <a:srgbClr val="FFFFFF"/>
                </a:highlight>
              </a:rPr>
              <a:t>The attacker elicit a response from the back-end server that contains dangerous payload.</a:t>
            </a:r>
            <a:endParaRPr sz="1300"/>
          </a:p>
        </p:txBody>
      </p:sp>
      <p:sp>
        <p:nvSpPr>
          <p:cNvPr id="622" name="Google Shape;622;p28"/>
          <p:cNvSpPr txBox="1"/>
          <p:nvPr>
            <p:ph idx="4294967295" type="title"/>
          </p:nvPr>
        </p:nvSpPr>
        <p:spPr>
          <a:xfrm>
            <a:off x="720763" y="1699725"/>
            <a:ext cx="2311200" cy="4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01</a:t>
            </a:r>
            <a:endParaRPr sz="2200"/>
          </a:p>
        </p:txBody>
      </p:sp>
      <p:cxnSp>
        <p:nvCxnSpPr>
          <p:cNvPr id="623" name="Google Shape;623;p28"/>
          <p:cNvCxnSpPr/>
          <p:nvPr/>
        </p:nvCxnSpPr>
        <p:spPr>
          <a:xfrm>
            <a:off x="720770" y="2174267"/>
            <a:ext cx="2311200" cy="0"/>
          </a:xfrm>
          <a:prstGeom prst="straightConnector1">
            <a:avLst/>
          </a:prstGeom>
          <a:noFill/>
          <a:ln cap="flat" cmpd="sng" w="19050">
            <a:solidFill>
              <a:schemeClr val="lt2"/>
            </a:solidFill>
            <a:prstDash val="solid"/>
            <a:round/>
            <a:headEnd len="med" w="med" type="none"/>
            <a:tailEnd len="med" w="med" type="none"/>
          </a:ln>
        </p:spPr>
      </p:cxnSp>
      <p:sp>
        <p:nvSpPr>
          <p:cNvPr id="624" name="Google Shape;624;p28"/>
          <p:cNvSpPr txBox="1"/>
          <p:nvPr>
            <p:ph idx="4294967295" type="subTitle"/>
          </p:nvPr>
        </p:nvSpPr>
        <p:spPr>
          <a:xfrm>
            <a:off x="3372525" y="2174275"/>
            <a:ext cx="23997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5C5C5B"/>
                </a:solidFill>
                <a:highlight>
                  <a:srgbClr val="FFFFFF"/>
                </a:highlight>
              </a:rPr>
              <a:t>The response given to the attacker is cached.</a:t>
            </a:r>
            <a:endParaRPr sz="1250"/>
          </a:p>
        </p:txBody>
      </p:sp>
      <p:sp>
        <p:nvSpPr>
          <p:cNvPr id="625" name="Google Shape;625;p28"/>
          <p:cNvSpPr txBox="1"/>
          <p:nvPr>
            <p:ph idx="4294967295" type="title"/>
          </p:nvPr>
        </p:nvSpPr>
        <p:spPr>
          <a:xfrm>
            <a:off x="3372947" y="1699725"/>
            <a:ext cx="2311200" cy="4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02</a:t>
            </a:r>
            <a:endParaRPr sz="2200"/>
          </a:p>
        </p:txBody>
      </p:sp>
      <p:cxnSp>
        <p:nvCxnSpPr>
          <p:cNvPr id="626" name="Google Shape;626;p28"/>
          <p:cNvCxnSpPr/>
          <p:nvPr/>
        </p:nvCxnSpPr>
        <p:spPr>
          <a:xfrm>
            <a:off x="3372532" y="2173696"/>
            <a:ext cx="2311200" cy="0"/>
          </a:xfrm>
          <a:prstGeom prst="straightConnector1">
            <a:avLst/>
          </a:prstGeom>
          <a:noFill/>
          <a:ln cap="flat" cmpd="sng" w="19050">
            <a:solidFill>
              <a:schemeClr val="lt2"/>
            </a:solidFill>
            <a:prstDash val="solid"/>
            <a:round/>
            <a:headEnd len="med" w="med" type="none"/>
            <a:tailEnd len="med" w="med" type="none"/>
          </a:ln>
        </p:spPr>
      </p:cxnSp>
      <p:sp>
        <p:nvSpPr>
          <p:cNvPr id="627" name="Google Shape;627;p28"/>
          <p:cNvSpPr txBox="1"/>
          <p:nvPr>
            <p:ph idx="4294967295" type="subTitle"/>
          </p:nvPr>
        </p:nvSpPr>
        <p:spPr>
          <a:xfrm>
            <a:off x="6024300" y="2174275"/>
            <a:ext cx="23997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5C5C5B"/>
                </a:solidFill>
                <a:highlight>
                  <a:srgbClr val="FFFFFF"/>
                </a:highlight>
              </a:rPr>
              <a:t>The cached response is </a:t>
            </a:r>
            <a:r>
              <a:rPr lang="en" sz="1250">
                <a:solidFill>
                  <a:srgbClr val="5C5C5B"/>
                </a:solidFill>
                <a:highlight>
                  <a:srgbClr val="FFFFFF"/>
                </a:highlight>
              </a:rPr>
              <a:t>subsequently served to the intended victims.</a:t>
            </a:r>
            <a:endParaRPr sz="1250"/>
          </a:p>
        </p:txBody>
      </p:sp>
      <p:sp>
        <p:nvSpPr>
          <p:cNvPr id="628" name="Google Shape;628;p28"/>
          <p:cNvSpPr txBox="1"/>
          <p:nvPr>
            <p:ph idx="4294967295" type="title"/>
          </p:nvPr>
        </p:nvSpPr>
        <p:spPr>
          <a:xfrm>
            <a:off x="6025063" y="1699725"/>
            <a:ext cx="2311200" cy="4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03</a:t>
            </a:r>
            <a:endParaRPr sz="2200"/>
          </a:p>
        </p:txBody>
      </p:sp>
      <p:cxnSp>
        <p:nvCxnSpPr>
          <p:cNvPr id="629" name="Google Shape;629;p28"/>
          <p:cNvCxnSpPr/>
          <p:nvPr/>
        </p:nvCxnSpPr>
        <p:spPr>
          <a:xfrm>
            <a:off x="6025070" y="2174267"/>
            <a:ext cx="23112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WHAT &amp; </a:t>
            </a:r>
            <a:r>
              <a:rPr lang="en">
                <a:solidFill>
                  <a:schemeClr val="lt2"/>
                </a:solidFill>
              </a:rPr>
              <a:t>CONSEQUENCES</a:t>
            </a:r>
            <a:endParaRPr>
              <a:solidFill>
                <a:schemeClr val="lt2"/>
              </a:solidFill>
            </a:endParaRPr>
          </a:p>
        </p:txBody>
      </p:sp>
      <p:sp>
        <p:nvSpPr>
          <p:cNvPr id="635" name="Google Shape;635;p29"/>
          <p:cNvSpPr txBox="1"/>
          <p:nvPr>
            <p:ph idx="1" type="subTitle"/>
          </p:nvPr>
        </p:nvSpPr>
        <p:spPr>
          <a:xfrm>
            <a:off x="1290763" y="1319900"/>
            <a:ext cx="2907600" cy="5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FLAWS</a:t>
            </a:r>
            <a:endParaRPr/>
          </a:p>
        </p:txBody>
      </p:sp>
      <p:sp>
        <p:nvSpPr>
          <p:cNvPr id="636" name="Google Shape;636;p29"/>
          <p:cNvSpPr txBox="1"/>
          <p:nvPr>
            <p:ph idx="2" type="subTitle"/>
          </p:nvPr>
        </p:nvSpPr>
        <p:spPr>
          <a:xfrm>
            <a:off x="4945638" y="1319900"/>
            <a:ext cx="2907600" cy="5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FLAWS</a:t>
            </a:r>
            <a:endParaRPr/>
          </a:p>
        </p:txBody>
      </p:sp>
      <p:sp>
        <p:nvSpPr>
          <p:cNvPr id="637" name="Google Shape;637;p29"/>
          <p:cNvSpPr txBox="1"/>
          <p:nvPr>
            <p:ph idx="3" type="subTitle"/>
          </p:nvPr>
        </p:nvSpPr>
        <p:spPr>
          <a:xfrm>
            <a:off x="1290775" y="1876300"/>
            <a:ext cx="2907600" cy="687900"/>
          </a:xfrm>
          <a:prstGeom prst="rect">
            <a:avLst/>
          </a:prstGeom>
        </p:spPr>
        <p:txBody>
          <a:bodyPr anchorCtr="0" anchor="t" bIns="91425" lIns="91425" spcFirstLastPara="1" rIns="91425" wrap="square" tIns="91425">
            <a:noAutofit/>
          </a:bodyPr>
          <a:lstStyle/>
          <a:p>
            <a:pPr indent="-226059" lvl="0" marL="228600" rtl="0" algn="l">
              <a:spcBef>
                <a:spcPts val="0"/>
              </a:spcBef>
              <a:spcAft>
                <a:spcPts val="0"/>
              </a:spcAft>
              <a:buSzPts val="1400"/>
              <a:buChar char="■"/>
            </a:pPr>
            <a:r>
              <a:rPr lang="en" sz="1350">
                <a:solidFill>
                  <a:srgbClr val="5C5C5B"/>
                </a:solidFill>
                <a:highlight>
                  <a:srgbClr val="FFFFFF"/>
                </a:highlight>
              </a:rPr>
              <a:t>Related to flaws in keys generation. </a:t>
            </a:r>
            <a:endParaRPr/>
          </a:p>
        </p:txBody>
      </p:sp>
      <p:sp>
        <p:nvSpPr>
          <p:cNvPr id="638" name="Google Shape;638;p29"/>
          <p:cNvSpPr txBox="1"/>
          <p:nvPr>
            <p:ph idx="4" type="subTitle"/>
          </p:nvPr>
        </p:nvSpPr>
        <p:spPr>
          <a:xfrm>
            <a:off x="4945650" y="1876300"/>
            <a:ext cx="2907600" cy="687900"/>
          </a:xfrm>
          <a:prstGeom prst="rect">
            <a:avLst/>
          </a:prstGeom>
        </p:spPr>
        <p:txBody>
          <a:bodyPr anchorCtr="0" anchor="t" bIns="91425" lIns="91425" spcFirstLastPara="1" rIns="91425" wrap="square" tIns="91425">
            <a:noAutofit/>
          </a:bodyPr>
          <a:lstStyle/>
          <a:p>
            <a:pPr indent="-226059" lvl="0" marL="228600" rtl="0" algn="l">
              <a:spcBef>
                <a:spcPts val="0"/>
              </a:spcBef>
              <a:spcAft>
                <a:spcPts val="0"/>
              </a:spcAft>
              <a:buSzPts val="1400"/>
              <a:buChar char="■"/>
            </a:pPr>
            <a:r>
              <a:rPr lang="en" sz="1350">
                <a:solidFill>
                  <a:srgbClr val="5C5C5B"/>
                </a:solidFill>
                <a:highlight>
                  <a:srgbClr val="FFFFFF"/>
                </a:highlight>
              </a:rPr>
              <a:t>Related to how unkeyed input are handled.</a:t>
            </a:r>
            <a:endParaRPr/>
          </a:p>
        </p:txBody>
      </p:sp>
      <p:cxnSp>
        <p:nvCxnSpPr>
          <p:cNvPr id="639" name="Google Shape;639;p29"/>
          <p:cNvCxnSpPr/>
          <p:nvPr/>
        </p:nvCxnSpPr>
        <p:spPr>
          <a:xfrm>
            <a:off x="1290775" y="1838000"/>
            <a:ext cx="2965800" cy="0"/>
          </a:xfrm>
          <a:prstGeom prst="straightConnector1">
            <a:avLst/>
          </a:prstGeom>
          <a:noFill/>
          <a:ln cap="flat" cmpd="sng" w="19050">
            <a:solidFill>
              <a:schemeClr val="accent1"/>
            </a:solidFill>
            <a:prstDash val="solid"/>
            <a:round/>
            <a:headEnd len="med" w="med" type="none"/>
            <a:tailEnd len="med" w="med" type="none"/>
          </a:ln>
        </p:spPr>
      </p:cxnSp>
      <p:cxnSp>
        <p:nvCxnSpPr>
          <p:cNvPr id="640" name="Google Shape;640;p29"/>
          <p:cNvCxnSpPr/>
          <p:nvPr/>
        </p:nvCxnSpPr>
        <p:spPr>
          <a:xfrm>
            <a:off x="4945650" y="1838000"/>
            <a:ext cx="2965800" cy="0"/>
          </a:xfrm>
          <a:prstGeom prst="straightConnector1">
            <a:avLst/>
          </a:prstGeom>
          <a:noFill/>
          <a:ln cap="flat" cmpd="sng" w="19050">
            <a:solidFill>
              <a:schemeClr val="accent3"/>
            </a:solidFill>
            <a:prstDash val="solid"/>
            <a:round/>
            <a:headEnd len="med" w="med" type="none"/>
            <a:tailEnd len="med" w="med" type="none"/>
          </a:ln>
        </p:spPr>
      </p:cxnSp>
      <p:grpSp>
        <p:nvGrpSpPr>
          <p:cNvPr id="641" name="Google Shape;641;p29"/>
          <p:cNvGrpSpPr/>
          <p:nvPr/>
        </p:nvGrpSpPr>
        <p:grpSpPr>
          <a:xfrm>
            <a:off x="7472750" y="3729905"/>
            <a:ext cx="1589817" cy="1293070"/>
            <a:chOff x="7472750" y="3729905"/>
            <a:chExt cx="1589817" cy="1293070"/>
          </a:xfrm>
        </p:grpSpPr>
        <p:sp>
          <p:nvSpPr>
            <p:cNvPr id="642" name="Google Shape;642;p29"/>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9"/>
          <p:cNvSpPr txBox="1"/>
          <p:nvPr/>
        </p:nvSpPr>
        <p:spPr>
          <a:xfrm>
            <a:off x="3934010" y="2501425"/>
            <a:ext cx="1275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Oswald"/>
                <a:ea typeface="Oswald"/>
                <a:cs typeface="Oswald"/>
                <a:sym typeface="Oswald"/>
              </a:rPr>
              <a:t>IMPACT</a:t>
            </a:r>
            <a:endParaRPr b="1" sz="2100">
              <a:solidFill>
                <a:schemeClr val="dk1"/>
              </a:solidFill>
              <a:latin typeface="Oswald"/>
              <a:ea typeface="Oswald"/>
              <a:cs typeface="Oswald"/>
              <a:sym typeface="Oswald"/>
            </a:endParaRPr>
          </a:p>
        </p:txBody>
      </p:sp>
      <p:cxnSp>
        <p:nvCxnSpPr>
          <p:cNvPr id="665" name="Google Shape;665;p29"/>
          <p:cNvCxnSpPr/>
          <p:nvPr/>
        </p:nvCxnSpPr>
        <p:spPr>
          <a:xfrm>
            <a:off x="2892450" y="3009325"/>
            <a:ext cx="3359100" cy="0"/>
          </a:xfrm>
          <a:prstGeom prst="straightConnector1">
            <a:avLst/>
          </a:prstGeom>
          <a:noFill/>
          <a:ln cap="flat" cmpd="sng" w="19050">
            <a:solidFill>
              <a:schemeClr val="accent6"/>
            </a:solidFill>
            <a:prstDash val="solid"/>
            <a:round/>
            <a:headEnd len="med" w="med" type="none"/>
            <a:tailEnd len="med" w="med" type="none"/>
          </a:ln>
        </p:spPr>
      </p:cxnSp>
      <p:sp>
        <p:nvSpPr>
          <p:cNvPr id="666" name="Google Shape;666;p29"/>
          <p:cNvSpPr txBox="1"/>
          <p:nvPr/>
        </p:nvSpPr>
        <p:spPr>
          <a:xfrm>
            <a:off x="2892450" y="3060000"/>
            <a:ext cx="3359100" cy="1854900"/>
          </a:xfrm>
          <a:prstGeom prst="rect">
            <a:avLst/>
          </a:prstGeom>
          <a:noFill/>
          <a:ln>
            <a:noFill/>
          </a:ln>
        </p:spPr>
        <p:txBody>
          <a:bodyPr anchorCtr="0" anchor="t" bIns="91425" lIns="91425" spcFirstLastPara="1" rIns="91425" wrap="square" tIns="91425">
            <a:spAutoFit/>
          </a:bodyPr>
          <a:lstStyle/>
          <a:p>
            <a:pPr indent="-226059" lvl="0" marL="228600" rtl="0" algn="l">
              <a:spcBef>
                <a:spcPts val="0"/>
              </a:spcBef>
              <a:spcAft>
                <a:spcPts val="0"/>
              </a:spcAft>
              <a:buClr>
                <a:schemeClr val="accent6"/>
              </a:buClr>
              <a:buSzPts val="1400"/>
              <a:buFont typeface="Nunito"/>
              <a:buChar char="■"/>
            </a:pPr>
            <a:r>
              <a:rPr lang="en" sz="1350">
                <a:solidFill>
                  <a:srgbClr val="5C5C5B"/>
                </a:solidFill>
                <a:highlight>
                  <a:srgbClr val="FFFFFF"/>
                </a:highlight>
                <a:latin typeface="Nunito"/>
                <a:ea typeface="Nunito"/>
                <a:cs typeface="Nunito"/>
                <a:sym typeface="Nunito"/>
              </a:rPr>
              <a:t>It depends on which parameters are treated as unkeyed and how the application handles them.</a:t>
            </a:r>
            <a:r>
              <a:rPr lang="en" sz="1350">
                <a:solidFill>
                  <a:srgbClr val="5C5C5B"/>
                </a:solidFill>
                <a:highlight>
                  <a:srgbClr val="FFFFFF"/>
                </a:highlight>
                <a:latin typeface="Nunito"/>
                <a:ea typeface="Nunito"/>
                <a:cs typeface="Nunito"/>
                <a:sym typeface="Nunito"/>
              </a:rPr>
              <a:t> </a:t>
            </a:r>
            <a:endParaRPr sz="1350">
              <a:solidFill>
                <a:srgbClr val="5C5C5B"/>
              </a:solidFill>
              <a:highlight>
                <a:srgbClr val="FFFFFF"/>
              </a:highlight>
              <a:latin typeface="Nunito"/>
              <a:ea typeface="Nunito"/>
              <a:cs typeface="Nunito"/>
              <a:sym typeface="Nunito"/>
            </a:endParaRPr>
          </a:p>
          <a:p>
            <a:pPr indent="-222884" lvl="0" marL="228600" rtl="0" algn="l">
              <a:spcBef>
                <a:spcPts val="0"/>
              </a:spcBef>
              <a:spcAft>
                <a:spcPts val="0"/>
              </a:spcAft>
              <a:buClr>
                <a:schemeClr val="accent6"/>
              </a:buClr>
              <a:buSzPts val="1350"/>
              <a:buFont typeface="Nunito"/>
              <a:buChar char="■"/>
            </a:pPr>
            <a:r>
              <a:rPr lang="en" sz="1350">
                <a:solidFill>
                  <a:srgbClr val="5C5C5B"/>
                </a:solidFill>
                <a:highlight>
                  <a:srgbClr val="FFFFFF"/>
                </a:highlight>
                <a:latin typeface="Nunito"/>
                <a:ea typeface="Nunito"/>
                <a:cs typeface="Nunito"/>
                <a:sym typeface="Nunito"/>
              </a:rPr>
              <a:t>It can be used to deliver client-side attacks, i.e. reflected XSS, without user-interaction.</a:t>
            </a:r>
            <a:endParaRPr sz="1350">
              <a:solidFill>
                <a:srgbClr val="5C5C5B"/>
              </a:solidFill>
              <a:highlight>
                <a:srgbClr val="FFFFFF"/>
              </a:highlight>
              <a:latin typeface="Nunito"/>
              <a:ea typeface="Nunito"/>
              <a:cs typeface="Nunito"/>
              <a:sym typeface="Nunito"/>
            </a:endParaRPr>
          </a:p>
          <a:p>
            <a:pPr indent="-222884" lvl="0" marL="228600" rtl="0" algn="l">
              <a:spcBef>
                <a:spcPts val="0"/>
              </a:spcBef>
              <a:spcAft>
                <a:spcPts val="0"/>
              </a:spcAft>
              <a:buClr>
                <a:schemeClr val="accent6"/>
              </a:buClr>
              <a:buSzPts val="1350"/>
              <a:buFont typeface="Nunito"/>
              <a:buChar char="■"/>
            </a:pPr>
            <a:r>
              <a:rPr lang="en" sz="1350">
                <a:solidFill>
                  <a:srgbClr val="5C5C5B"/>
                </a:solidFill>
                <a:highlight>
                  <a:srgbClr val="FFFFFF"/>
                </a:highlight>
                <a:latin typeface="Nunito"/>
                <a:ea typeface="Nunito"/>
                <a:cs typeface="Nunito"/>
                <a:sym typeface="Nunito"/>
              </a:rPr>
              <a:t>The severity depends on the amount of traffic on the affected page.</a:t>
            </a:r>
            <a:endParaRPr sz="1350">
              <a:solidFill>
                <a:srgbClr val="5C5C5B"/>
              </a:solidFill>
              <a:highlight>
                <a:srgbClr val="FFFFFF"/>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0" name="Shape 670"/>
        <p:cNvGrpSpPr/>
        <p:nvPr/>
      </p:nvGrpSpPr>
      <p:grpSpPr>
        <a:xfrm>
          <a:off x="0" y="0"/>
          <a:ext cx="0" cy="0"/>
          <a:chOff x="0" y="0"/>
          <a:chExt cx="0" cy="0"/>
        </a:xfrm>
      </p:grpSpPr>
      <p:sp>
        <p:nvSpPr>
          <p:cNvPr id="671" name="Google Shape;671;p30"/>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LAB 1 - </a:t>
            </a:r>
            <a:br>
              <a:rPr lang="en"/>
            </a:br>
            <a:r>
              <a:rPr b="0" lang="en" sz="1400">
                <a:solidFill>
                  <a:srgbClr val="000000"/>
                </a:solidFill>
                <a:latin typeface="Nunito"/>
                <a:ea typeface="Nunito"/>
                <a:cs typeface="Nunito"/>
                <a:sym typeface="Nunito"/>
              </a:rPr>
              <a:t>W</a:t>
            </a:r>
            <a:r>
              <a:rPr b="0" lang="en" sz="1400">
                <a:solidFill>
                  <a:srgbClr val="000000"/>
                </a:solidFill>
                <a:latin typeface="Nunito"/>
                <a:ea typeface="Nunito"/>
                <a:cs typeface="Nunito"/>
                <a:sym typeface="Nunito"/>
              </a:rPr>
              <a:t>eb cache poisoning via unkeyed query string</a:t>
            </a:r>
            <a:endParaRPr>
              <a:solidFill>
                <a:schemeClr val="lt2"/>
              </a:solidFill>
            </a:endParaRPr>
          </a:p>
        </p:txBody>
      </p:sp>
      <p:cxnSp>
        <p:nvCxnSpPr>
          <p:cNvPr id="672" name="Google Shape;672;p30"/>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673" name="Google Shape;673;p30"/>
          <p:cNvGrpSpPr/>
          <p:nvPr/>
        </p:nvGrpSpPr>
        <p:grpSpPr>
          <a:xfrm flipH="1">
            <a:off x="6995075" y="3099425"/>
            <a:ext cx="2008513" cy="2044060"/>
            <a:chOff x="179950" y="3099425"/>
            <a:chExt cx="2008513" cy="2044060"/>
          </a:xfrm>
        </p:grpSpPr>
        <p:sp>
          <p:nvSpPr>
            <p:cNvPr id="674" name="Google Shape;674;p30"/>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0"/>
          <p:cNvGrpSpPr/>
          <p:nvPr/>
        </p:nvGrpSpPr>
        <p:grpSpPr>
          <a:xfrm>
            <a:off x="459961" y="301521"/>
            <a:ext cx="510276" cy="1011126"/>
            <a:chOff x="331179" y="148675"/>
            <a:chExt cx="557496" cy="1104693"/>
          </a:xfrm>
        </p:grpSpPr>
        <p:sp>
          <p:nvSpPr>
            <p:cNvPr id="877" name="Google Shape;877;p30"/>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0"/>
          <p:cNvSpPr txBox="1"/>
          <p:nvPr>
            <p:ph idx="2" type="title"/>
          </p:nvPr>
        </p:nvSpPr>
        <p:spPr>
          <a:xfrm>
            <a:off x="3989850" y="1146375"/>
            <a:ext cx="1225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id="901" name="Google Shape;901;p31" title="web_cache_poisoning_query_string.mp4">
            <a:hlinkClick r:id="rId3"/>
          </p:cNvPr>
          <p:cNvPicPr preferRelativeResize="0"/>
          <p:nvPr/>
        </p:nvPicPr>
        <p:blipFill>
          <a:blip r:embed="rId4">
            <a:alphaModFix/>
          </a:blip>
          <a:stretch>
            <a:fillRect/>
          </a:stretch>
        </p:blipFill>
        <p:spPr>
          <a:xfrm>
            <a:off x="1187625" y="328800"/>
            <a:ext cx="6768750" cy="448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5" name="Shape 905"/>
        <p:cNvGrpSpPr/>
        <p:nvPr/>
      </p:nvGrpSpPr>
      <p:grpSpPr>
        <a:xfrm>
          <a:off x="0" y="0"/>
          <a:ext cx="0" cy="0"/>
          <a:chOff x="0" y="0"/>
          <a:chExt cx="0" cy="0"/>
        </a:xfrm>
      </p:grpSpPr>
      <p:sp>
        <p:nvSpPr>
          <p:cNvPr id="906" name="Google Shape;906;p32"/>
          <p:cNvSpPr txBox="1"/>
          <p:nvPr>
            <p:ph type="title"/>
          </p:nvPr>
        </p:nvSpPr>
        <p:spPr>
          <a:xfrm>
            <a:off x="1457550" y="2257625"/>
            <a:ext cx="6228900" cy="10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LAB 2 - </a:t>
            </a:r>
            <a:endParaRPr b="0" sz="1400">
              <a:solidFill>
                <a:srgbClr val="000000"/>
              </a:solidFill>
              <a:latin typeface="Nunito"/>
              <a:ea typeface="Nunito"/>
              <a:cs typeface="Nunito"/>
              <a:sym typeface="Nunito"/>
            </a:endParaRPr>
          </a:p>
          <a:p>
            <a:pPr indent="0" lvl="0" marL="0" rtl="0" algn="ctr">
              <a:spcBef>
                <a:spcPts val="0"/>
              </a:spcBef>
              <a:spcAft>
                <a:spcPts val="0"/>
              </a:spcAft>
              <a:buNone/>
            </a:pPr>
            <a:r>
              <a:rPr b="0" lang="en" sz="1400">
                <a:solidFill>
                  <a:srgbClr val="000000"/>
                </a:solidFill>
                <a:latin typeface="Nunito"/>
                <a:ea typeface="Nunito"/>
                <a:cs typeface="Nunito"/>
                <a:sym typeface="Nunito"/>
              </a:rPr>
              <a:t>DOM vulnerability via a cache with strict cacheability criteria</a:t>
            </a:r>
            <a:endParaRPr/>
          </a:p>
        </p:txBody>
      </p:sp>
      <p:sp>
        <p:nvSpPr>
          <p:cNvPr id="907" name="Google Shape;907;p32"/>
          <p:cNvSpPr txBox="1"/>
          <p:nvPr>
            <p:ph idx="2" type="title"/>
          </p:nvPr>
        </p:nvSpPr>
        <p:spPr>
          <a:xfrm>
            <a:off x="3989850" y="1146375"/>
            <a:ext cx="1225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908" name="Google Shape;908;p32"/>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sp>
        <p:nvSpPr>
          <p:cNvPr id="909" name="Google Shape;909;p32"/>
          <p:cNvSpPr/>
          <p:nvPr/>
        </p:nvSpPr>
        <p:spPr>
          <a:xfrm flipH="1">
            <a:off x="7515501"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flipH="1">
            <a:off x="8526801"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flipH="1">
            <a:off x="8622368"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flipH="1">
            <a:off x="8578231"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flipH="1">
            <a:off x="7310006"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flipH="1">
            <a:off x="7175178"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flipH="1">
            <a:off x="8034189"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flipH="1">
            <a:off x="704335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flipH="1">
            <a:off x="710589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flipH="1">
            <a:off x="710456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flipH="1">
            <a:off x="710456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flipH="1">
            <a:off x="7298037"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flipH="1">
            <a:off x="8286475"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flipH="1">
            <a:off x="8229078"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flipH="1">
            <a:off x="8171682"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flipH="1">
            <a:off x="8114285"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flipH="1">
            <a:off x="8056888"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flipH="1">
            <a:off x="7999537"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flipH="1">
            <a:off x="7942141"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flipH="1">
            <a:off x="7884744"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flipH="1">
            <a:off x="7827347"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flipH="1">
            <a:off x="7769951"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flipH="1">
            <a:off x="7712600"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flipH="1">
            <a:off x="7597807"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flipH="1">
            <a:off x="8230868"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flipH="1">
            <a:off x="8173517"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flipH="1">
            <a:off x="8116120"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flipH="1">
            <a:off x="8058723"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flipH="1">
            <a:off x="8001327"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a:off x="7943930"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a:off x="7886533"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a:off x="7829182"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a:off x="7771786"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a:off x="7714389"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flipH="1">
            <a:off x="7656992"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flipH="1">
            <a:off x="759959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flipH="1">
            <a:off x="7542245"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flipH="1">
            <a:off x="8175352"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flipH="1">
            <a:off x="8117955"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flipH="1">
            <a:off x="80605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flipH="1">
            <a:off x="8003208"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flipH="1">
            <a:off x="7945811"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flipH="1">
            <a:off x="7888414"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flipH="1">
            <a:off x="7831018"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flipH="1">
            <a:off x="7773575"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flipH="1">
            <a:off x="7716178"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flipH="1">
            <a:off x="7658828"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flipH="1">
            <a:off x="7601431"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flipH="1">
            <a:off x="7544034"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flipH="1">
            <a:off x="7431123"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flipH="1">
            <a:off x="8062395"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flipH="1">
            <a:off x="8004997"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flipH="1">
            <a:off x="7947600"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flipH="1">
            <a:off x="7890204"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flipH="1">
            <a:off x="7832853"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flipH="1">
            <a:off x="7775456"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flipH="1">
            <a:off x="7718059"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flipH="1">
            <a:off x="7660663"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flipH="1">
            <a:off x="7603266"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flipH="1">
            <a:off x="7545869"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flipH="1">
            <a:off x="8006879"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flipH="1">
            <a:off x="79494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flipH="1">
            <a:off x="7892085"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flipH="1">
            <a:off x="7834642"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flipH="1">
            <a:off x="777724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flipH="1">
            <a:off x="7719849"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flipH="1">
            <a:off x="7662498"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flipH="1">
            <a:off x="7605101"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flipH="1">
            <a:off x="7547705"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flipH="1">
            <a:off x="7490308"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flipH="1">
            <a:off x="7375515"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flipH="1">
            <a:off x="8008668"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flipH="1">
            <a:off x="7893875"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flipH="1">
            <a:off x="754954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flipH="1">
            <a:off x="7492189"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flipH="1">
            <a:off x="7434792"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flipH="1">
            <a:off x="7377396"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flipH="1">
            <a:off x="7319999"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flipH="1">
            <a:off x="7504533"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flipH="1">
            <a:off x="7559863"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flipH="1">
            <a:off x="747172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flipH="1">
            <a:off x="7639296"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flipH="1">
            <a:off x="7637781"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flipH="1">
            <a:off x="7675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flipH="1">
            <a:off x="7684946"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flipH="1">
            <a:off x="8357137"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flipH="1">
            <a:off x="8136906"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flipH="1">
            <a:off x="7350375"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flipH="1">
            <a:off x="8755056"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flipH="1">
            <a:off x="7493934"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flipH="1">
            <a:off x="7138270"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flipH="1">
            <a:off x="8069693"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flipH="1">
            <a:off x="7060319"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flipH="1">
            <a:off x="8657515"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flipH="1">
            <a:off x="7265126"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flipH="1">
            <a:off x="7191579"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flipH="1">
            <a:off x="7114637"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flipH="1">
            <a:off x="7027602"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flipH="1">
            <a:off x="6995075"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flipH="1">
            <a:off x="7698973"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flipH="1">
            <a:off x="808239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flipH="1">
            <a:off x="7870154"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flipH="1">
            <a:off x="7795002"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flipH="1">
            <a:off x="7954437"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flipH="1">
            <a:off x="7743844"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flipH="1">
            <a:off x="7937094"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flipH="1">
            <a:off x="7940993"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flipH="1">
            <a:off x="7940993"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flipH="1">
            <a:off x="8207468"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flipH="1">
            <a:off x="7777658"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flipH="1">
            <a:off x="8051751"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flipH="1">
            <a:off x="79409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flipH="1">
            <a:off x="8207468"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flipH="1">
            <a:off x="7845240"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flipH="1">
            <a:off x="7810784"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flipH="1">
            <a:off x="7860289"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flipH="1">
            <a:off x="7931313"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flipH="1">
            <a:off x="8014495"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flipH="1">
            <a:off x="797884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flipH="1">
            <a:off x="7943930"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flipH="1">
            <a:off x="8052484"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flipH="1">
            <a:off x="7886258"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flipH="1">
            <a:off x="7931313"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flipH="1">
            <a:off x="7698976"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flipH="1">
            <a:off x="7917365"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flipH="1">
            <a:off x="8085288"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flipH="1">
            <a:off x="8250872"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flipH="1">
            <a:off x="8273857"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flipH="1">
            <a:off x="8247935"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flipH="1">
            <a:off x="7957098"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flipH="1">
            <a:off x="8188336"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flipH="1">
            <a:off x="8113321"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flipH="1">
            <a:off x="8247935"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flipH="1">
            <a:off x="8145805"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flipH="1">
            <a:off x="8186684"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flipH="1">
            <a:off x="8258533"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flipH="1">
            <a:off x="7941548"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flipH="1">
            <a:off x="8214259"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flipH="1">
            <a:off x="8044684"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flipH="1">
            <a:off x="7998069"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flipH="1">
            <a:off x="817448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flipH="1">
            <a:off x="8178013"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flipH="1">
            <a:off x="8028901"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flipH="1">
            <a:off x="8178013"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flipH="1">
            <a:off x="8090610"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flipH="1">
            <a:off x="8059182"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flipH="1">
            <a:off x="810432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flipH="1">
            <a:off x="8169158"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flipH="1">
            <a:off x="8212515"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flipH="1">
            <a:off x="8180674"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flipH="1">
            <a:off x="8128003"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flipH="1">
            <a:off x="8169158"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flipH="1">
            <a:off x="7957100"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flipH="1">
            <a:off x="8156449"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flipH="1">
            <a:off x="8399205"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flipH="1">
            <a:off x="8353966"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flipH="1">
            <a:off x="8316529"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flipH="1">
            <a:off x="830281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flipH="1">
            <a:off x="8330704"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flipH="1">
            <a:off x="8254222"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flipH="1">
            <a:off x="8264774"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flipH="1">
            <a:off x="8221555"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flipH="1">
            <a:off x="8207010"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flipH="1">
            <a:off x="814888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flipH="1">
            <a:off x="814888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flipH="1">
            <a:off x="8450732"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flipH="1">
            <a:off x="8636635"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flipH="1">
            <a:off x="8439535"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flipH="1">
            <a:off x="8683252"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flipH="1">
            <a:off x="8683252"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flipH="1">
            <a:off x="8683252"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flipH="1">
            <a:off x="8749272"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flipH="1">
            <a:off x="8683252"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flipH="1">
            <a:off x="8749272"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flipH="1">
            <a:off x="8477248"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flipH="1">
            <a:off x="8683252"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flipH="1">
            <a:off x="8749272"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flipH="1">
            <a:off x="8439537"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flipH="1">
            <a:off x="8683252"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flipH="1">
            <a:off x="873931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flipH="1">
            <a:off x="874766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flipH="1">
            <a:off x="875000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flipH="1">
            <a:off x="8763999"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flipH="1">
            <a:off x="715006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flipH="1">
            <a:off x="7216768"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flipH="1">
            <a:off x="7144965"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flipH="1">
            <a:off x="7196399"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flipH="1">
            <a:off x="7284762"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flipH="1">
            <a:off x="7092252"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flipH="1">
            <a:off x="751012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flipH="1">
            <a:off x="716790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flipH="1">
            <a:off x="7092253"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flipH="1">
            <a:off x="7297334"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flipH="1">
            <a:off x="7287472"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flipH="1">
            <a:off x="7244158"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flipH="1">
            <a:off x="7022970"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flipH="1">
            <a:off x="7239937"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flipH="1">
            <a:off x="7115097"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flipH="1">
            <a:off x="7074952"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flipH="1">
            <a:off x="709862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flipH="1">
            <a:off x="7541510"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flipH="1">
            <a:off x="7532977"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1" name="Google Shape;1111;p32"/>
          <p:cNvGrpSpPr/>
          <p:nvPr/>
        </p:nvGrpSpPr>
        <p:grpSpPr>
          <a:xfrm>
            <a:off x="459961" y="301521"/>
            <a:ext cx="510276" cy="1011126"/>
            <a:chOff x="331179" y="148675"/>
            <a:chExt cx="557496" cy="1104693"/>
          </a:xfrm>
        </p:grpSpPr>
        <p:sp>
          <p:nvSpPr>
            <p:cNvPr id="1112" name="Google Shape;1112;p32"/>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pic>
        <p:nvPicPr>
          <p:cNvPr id="1135" name="Google Shape;1135;p33" title="DOM_exploit.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