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36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83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55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0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0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95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0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3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3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91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6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D4DC-8BF5-894F-BDD9-8ABD669F95F8}" type="datetimeFigureOut">
              <a:rPr lang="it-IT" smtClean="0"/>
              <a:t>30/03/11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F842-A4DB-9A46-A1CB-727ECC71A3C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1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45759"/>
            <a:ext cx="7772400" cy="1470025"/>
          </a:xfrm>
        </p:spPr>
        <p:txBody>
          <a:bodyPr/>
          <a:lstStyle/>
          <a:p>
            <a:r>
              <a:rPr lang="it-IT" dirty="0" smtClean="0"/>
              <a:t>Esercizio3: </a:t>
            </a:r>
            <a:r>
              <a:rPr lang="it-IT" dirty="0" err="1" smtClean="0"/>
              <a:t>doA</a:t>
            </a:r>
            <a:r>
              <a:rPr lang="it-IT" dirty="0" smtClean="0"/>
              <a:t>/B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2268" y="1909752"/>
            <a:ext cx="8519465" cy="4545793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800" dirty="0" smtClean="0">
                <a:solidFill>
                  <a:srgbClr val="000000"/>
                </a:solidFill>
              </a:rPr>
              <a:t>Modellare ed implementare un sistema concorrente composto da tre processi: </a:t>
            </a:r>
            <a:r>
              <a:rPr lang="it-IT" sz="2800" dirty="0" err="1" smtClean="0">
                <a:solidFill>
                  <a:srgbClr val="000000"/>
                </a:solidFill>
              </a:rPr>
              <a:t>P</a:t>
            </a:r>
            <a:r>
              <a:rPr lang="it-IT" sz="2800" dirty="0" smtClean="0">
                <a:solidFill>
                  <a:srgbClr val="000000"/>
                </a:solidFill>
              </a:rPr>
              <a:t>, </a:t>
            </a:r>
            <a:r>
              <a:rPr lang="it-IT" sz="2800" dirty="0" err="1" smtClean="0">
                <a:solidFill>
                  <a:srgbClr val="000000"/>
                </a:solidFill>
              </a:rPr>
              <a:t>Q</a:t>
            </a:r>
            <a:r>
              <a:rPr lang="it-IT" sz="2800" dirty="0" smtClean="0">
                <a:solidFill>
                  <a:srgbClr val="000000"/>
                </a:solidFill>
              </a:rPr>
              <a:t> e RISORSA. </a:t>
            </a:r>
          </a:p>
          <a:p>
            <a:pPr algn="just"/>
            <a:r>
              <a:rPr lang="it-IT" sz="2800" dirty="0" smtClean="0">
                <a:solidFill>
                  <a:srgbClr val="000000"/>
                </a:solidFill>
              </a:rPr>
              <a:t>Il processo </a:t>
            </a:r>
            <a:r>
              <a:rPr lang="it-IT" sz="2800" dirty="0" err="1" smtClean="0">
                <a:solidFill>
                  <a:srgbClr val="000000"/>
                </a:solidFill>
              </a:rPr>
              <a:t>P</a:t>
            </a:r>
            <a:r>
              <a:rPr lang="it-IT" sz="2800" dirty="0" smtClean="0">
                <a:solidFill>
                  <a:srgbClr val="000000"/>
                </a:solidFill>
              </a:rPr>
              <a:t>, continuamente, esegue due operazioni (</a:t>
            </a:r>
            <a:r>
              <a:rPr lang="it-IT" sz="2800" dirty="0" err="1" smtClean="0">
                <a:solidFill>
                  <a:srgbClr val="000000"/>
                </a:solidFill>
              </a:rPr>
              <a:t>doA</a:t>
            </a:r>
            <a:r>
              <a:rPr lang="it-IT" sz="2800" dirty="0">
                <a:solidFill>
                  <a:srgbClr val="000000"/>
                </a:solidFill>
              </a:rPr>
              <a:t>,</a:t>
            </a:r>
            <a:r>
              <a:rPr lang="it-IT" sz="2800" dirty="0" smtClean="0">
                <a:solidFill>
                  <a:srgbClr val="000000"/>
                </a:solidFill>
              </a:rPr>
              <a:t> </a:t>
            </a:r>
            <a:r>
              <a:rPr lang="it-IT" sz="2800" dirty="0" err="1" smtClean="0">
                <a:solidFill>
                  <a:srgbClr val="000000"/>
                </a:solidFill>
              </a:rPr>
              <a:t>doB</a:t>
            </a:r>
            <a:r>
              <a:rPr lang="it-IT" sz="2800" dirty="0" smtClean="0">
                <a:solidFill>
                  <a:srgbClr val="000000"/>
                </a:solidFill>
              </a:rPr>
              <a:t>) su RISORSA. </a:t>
            </a:r>
          </a:p>
          <a:p>
            <a:pPr algn="just"/>
            <a:r>
              <a:rPr lang="it-IT" sz="2800" dirty="0" smtClean="0">
                <a:solidFill>
                  <a:srgbClr val="000000"/>
                </a:solidFill>
              </a:rPr>
              <a:t>Il processo </a:t>
            </a:r>
            <a:r>
              <a:rPr lang="it-IT" sz="2800" dirty="0" err="1" smtClean="0">
                <a:solidFill>
                  <a:srgbClr val="000000"/>
                </a:solidFill>
              </a:rPr>
              <a:t>Q</a:t>
            </a:r>
            <a:r>
              <a:rPr lang="it-IT" sz="2800" dirty="0" smtClean="0">
                <a:solidFill>
                  <a:srgbClr val="000000"/>
                </a:solidFill>
              </a:rPr>
              <a:t> si comporta come il processo P. </a:t>
            </a:r>
          </a:p>
          <a:p>
            <a:pPr algn="just"/>
            <a:r>
              <a:rPr lang="it-IT" sz="2800" dirty="0" smtClean="0">
                <a:solidFill>
                  <a:srgbClr val="000000"/>
                </a:solidFill>
              </a:rPr>
              <a:t>Il processo RISORSA esegue le operazioni </a:t>
            </a:r>
            <a:r>
              <a:rPr lang="it-IT" sz="2800" smtClean="0">
                <a:solidFill>
                  <a:srgbClr val="000000"/>
                </a:solidFill>
              </a:rPr>
              <a:t>invocate rispettivamente da </a:t>
            </a:r>
            <a:r>
              <a:rPr lang="it-IT" sz="2800" dirty="0" err="1" smtClean="0">
                <a:solidFill>
                  <a:srgbClr val="000000"/>
                </a:solidFill>
              </a:rPr>
              <a:t>P</a:t>
            </a:r>
            <a:r>
              <a:rPr lang="it-IT" sz="2800" dirty="0" smtClean="0">
                <a:solidFill>
                  <a:srgbClr val="000000"/>
                </a:solidFill>
              </a:rPr>
              <a:t> e </a:t>
            </a:r>
            <a:r>
              <a:rPr lang="it-IT" sz="2800" dirty="0" err="1" smtClean="0">
                <a:solidFill>
                  <a:srgbClr val="000000"/>
                </a:solidFill>
              </a:rPr>
              <a:t>Q</a:t>
            </a:r>
            <a:r>
              <a:rPr lang="it-IT" sz="2800" dirty="0" smtClean="0">
                <a:solidFill>
                  <a:srgbClr val="000000"/>
                </a:solidFill>
              </a:rPr>
              <a:t>. </a:t>
            </a:r>
          </a:p>
          <a:p>
            <a:pPr algn="just"/>
            <a:endParaRPr lang="it-IT" sz="2800" dirty="0">
              <a:solidFill>
                <a:srgbClr val="000000"/>
              </a:solidFill>
            </a:endParaRPr>
          </a:p>
          <a:p>
            <a:pPr algn="just"/>
            <a:r>
              <a:rPr lang="it-IT" sz="2800" dirty="0" smtClean="0">
                <a:solidFill>
                  <a:srgbClr val="000000"/>
                </a:solidFill>
              </a:rPr>
              <a:t>!(</a:t>
            </a:r>
            <a:r>
              <a:rPr lang="it-IT" sz="2800" dirty="0" err="1" smtClean="0">
                <a:solidFill>
                  <a:srgbClr val="000000"/>
                </a:solidFill>
              </a:rPr>
              <a:t>P</a:t>
            </a:r>
            <a:r>
              <a:rPr lang="it-IT" sz="2800" dirty="0" smtClean="0">
                <a:solidFill>
                  <a:srgbClr val="000000"/>
                </a:solidFill>
              </a:rPr>
              <a:t> e </a:t>
            </a:r>
            <a:r>
              <a:rPr lang="it-IT" sz="2800" dirty="0" err="1" smtClean="0">
                <a:solidFill>
                  <a:srgbClr val="000000"/>
                </a:solidFill>
              </a:rPr>
              <a:t>Q</a:t>
            </a:r>
            <a:r>
              <a:rPr lang="it-IT" sz="2800" dirty="0" smtClean="0">
                <a:solidFill>
                  <a:srgbClr val="000000"/>
                </a:solidFill>
              </a:rPr>
              <a:t> devono eseguire </a:t>
            </a:r>
            <a:r>
              <a:rPr lang="it-IT" sz="2800" dirty="0">
                <a:solidFill>
                  <a:srgbClr val="000000"/>
                </a:solidFill>
              </a:rPr>
              <a:t>in stretta sequenza le operazioni </a:t>
            </a:r>
            <a:r>
              <a:rPr lang="it-IT" sz="2800" dirty="0" err="1">
                <a:solidFill>
                  <a:srgbClr val="000000"/>
                </a:solidFill>
              </a:rPr>
              <a:t>doA</a:t>
            </a:r>
            <a:r>
              <a:rPr lang="it-IT" sz="2800" dirty="0">
                <a:solidFill>
                  <a:srgbClr val="000000"/>
                </a:solidFill>
              </a:rPr>
              <a:t> e </a:t>
            </a:r>
            <a:r>
              <a:rPr lang="it-IT" sz="2800" dirty="0" err="1">
                <a:solidFill>
                  <a:srgbClr val="000000"/>
                </a:solidFill>
              </a:rPr>
              <a:t>doB</a:t>
            </a:r>
            <a:r>
              <a:rPr lang="it-IT" sz="2800" dirty="0">
                <a:solidFill>
                  <a:srgbClr val="000000"/>
                </a:solidFill>
              </a:rPr>
              <a:t> su </a:t>
            </a:r>
            <a:r>
              <a:rPr lang="it-IT" sz="2800" dirty="0" smtClean="0">
                <a:solidFill>
                  <a:srgbClr val="000000"/>
                </a:solidFill>
              </a:rPr>
              <a:t>RISORSA senza </a:t>
            </a:r>
            <a:r>
              <a:rPr lang="it-IT" sz="2800" dirty="0">
                <a:solidFill>
                  <a:srgbClr val="000000"/>
                </a:solidFill>
              </a:rPr>
              <a:t>essere </a:t>
            </a:r>
            <a:r>
              <a:rPr lang="it-IT" sz="2800" dirty="0" smtClean="0">
                <a:solidFill>
                  <a:srgbClr val="000000"/>
                </a:solidFill>
              </a:rPr>
              <a:t>interrotti).</a:t>
            </a:r>
            <a:endParaRPr lang="it-IT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38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84</Words>
  <Application>Microsoft Macintosh PowerPoint</Application>
  <PresentationFormat>Presentazione su schermo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Esercizio3: doA/B</vt:lpstr>
    </vt:vector>
  </TitlesOfParts>
  <Company>università degli studi di milano-bicocca (dipartimento di informatica sistemistica e comunicazione)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Esercizio3: doA/B</dc:title>
  <dc:creator>mauro santoro</dc:creator>
  <cp:lastModifiedBy>mauro santoro</cp:lastModifiedBy>
  <cp:revision>3</cp:revision>
  <dcterms:created xsi:type="dcterms:W3CDTF">2011-03-30T14:32:54Z</dcterms:created>
  <dcterms:modified xsi:type="dcterms:W3CDTF">2011-03-30T15:01:05Z</dcterms:modified>
</cp:coreProperties>
</file>