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57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26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37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7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5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3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3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9644-7EE1-664E-9DFB-A6959586EA0F}" type="datetimeFigureOut">
              <a:rPr lang="it-IT" smtClean="0"/>
              <a:t>31/03/11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F217-F15D-414C-8B09-B9830E4903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6480"/>
            <a:ext cx="7772400" cy="1470025"/>
          </a:xfrm>
        </p:spPr>
        <p:txBody>
          <a:bodyPr/>
          <a:lstStyle/>
          <a:p>
            <a:r>
              <a:rPr lang="it-IT" dirty="0" smtClean="0"/>
              <a:t>Esercizio 1: contatore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13232" y="1834566"/>
            <a:ext cx="7744968" cy="4699054"/>
          </a:xfrm>
        </p:spPr>
        <p:txBody>
          <a:bodyPr/>
          <a:lstStyle/>
          <a:p>
            <a:pPr algn="just"/>
            <a:r>
              <a:rPr lang="it-IT" dirty="0" smtClean="0">
                <a:solidFill>
                  <a:srgbClr val="000000"/>
                </a:solidFill>
              </a:rPr>
              <a:t>Implementare in java un programma che crea </a:t>
            </a:r>
            <a:r>
              <a:rPr lang="it-IT" dirty="0" err="1">
                <a:solidFill>
                  <a:srgbClr val="000000"/>
                </a:solidFill>
              </a:rPr>
              <a:t>N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threads</a:t>
            </a:r>
            <a:r>
              <a:rPr lang="it-IT" dirty="0" smtClean="0">
                <a:solidFill>
                  <a:srgbClr val="000000"/>
                </a:solidFill>
              </a:rPr>
              <a:t>. Ogni </a:t>
            </a:r>
            <a:r>
              <a:rPr lang="it-IT" dirty="0" err="1" smtClean="0">
                <a:solidFill>
                  <a:srgbClr val="000000"/>
                </a:solidFill>
              </a:rPr>
              <a:t>thread</a:t>
            </a:r>
            <a:r>
              <a:rPr lang="it-IT" dirty="0" smtClean="0">
                <a:solidFill>
                  <a:srgbClr val="000000"/>
                </a:solidFill>
              </a:rPr>
              <a:t> incrementa una variabile, gestita da un contatore, 10 volte.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risultato atteso?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r>
              <a:rPr lang="it-IT" dirty="0" err="1" smtClean="0">
                <a:solidFill>
                  <a:srgbClr val="000000"/>
                </a:solidFill>
              </a:rPr>
              <a:t>N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threads</a:t>
            </a:r>
            <a:r>
              <a:rPr lang="it-IT" dirty="0" smtClean="0">
                <a:solidFill>
                  <a:srgbClr val="000000"/>
                </a:solidFill>
              </a:rPr>
              <a:t> * 10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4" name="Ovale 3"/>
          <p:cNvSpPr/>
          <p:nvPr/>
        </p:nvSpPr>
        <p:spPr>
          <a:xfrm>
            <a:off x="561025" y="2309096"/>
            <a:ext cx="2160195" cy="691884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4517452" y="2772685"/>
            <a:ext cx="1877462" cy="69188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41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3804" y="-2"/>
            <a:ext cx="473507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/>
              <a:t>public </a:t>
            </a:r>
            <a:r>
              <a:rPr lang="it-IT" sz="2000" dirty="0" err="1"/>
              <a:t>class</a:t>
            </a:r>
            <a:r>
              <a:rPr lang="it-IT" sz="2000" dirty="0"/>
              <a:t> Incrementa </a:t>
            </a:r>
            <a:r>
              <a:rPr lang="it-IT" sz="2000" dirty="0" err="1"/>
              <a:t>extends</a:t>
            </a:r>
            <a:r>
              <a:rPr lang="it-IT" sz="2000" dirty="0"/>
              <a:t> </a:t>
            </a:r>
            <a:r>
              <a:rPr lang="it-IT" sz="2000" dirty="0" err="1"/>
              <a:t>Thread</a:t>
            </a:r>
            <a:r>
              <a:rPr lang="it-IT" sz="2000" dirty="0"/>
              <a:t> {</a:t>
            </a:r>
          </a:p>
          <a:p>
            <a:r>
              <a:rPr lang="it-IT" sz="2000" dirty="0"/>
              <a:t>		</a:t>
            </a:r>
          </a:p>
          <a:p>
            <a:r>
              <a:rPr lang="it-IT" sz="2000" dirty="0"/>
              <a:t>	Contatore contatore;</a:t>
            </a:r>
          </a:p>
          <a:p>
            <a:r>
              <a:rPr lang="it-IT" sz="2000" dirty="0"/>
              <a:t>	</a:t>
            </a:r>
          </a:p>
          <a:p>
            <a:r>
              <a:rPr lang="it-IT" sz="2000" dirty="0"/>
              <a:t>	public Incrementa(Contatore contatore) {</a:t>
            </a:r>
          </a:p>
          <a:p>
            <a:r>
              <a:rPr lang="it-IT" sz="2000" dirty="0"/>
              <a:t>		</a:t>
            </a:r>
            <a:r>
              <a:rPr lang="it-IT" sz="2000" dirty="0" err="1"/>
              <a:t>this.contatore</a:t>
            </a:r>
            <a:r>
              <a:rPr lang="it-IT" sz="2000" dirty="0"/>
              <a:t> = contatore;</a:t>
            </a:r>
          </a:p>
          <a:p>
            <a:r>
              <a:rPr lang="it-IT" sz="2000" dirty="0"/>
              <a:t>	}</a:t>
            </a:r>
          </a:p>
          <a:p>
            <a:r>
              <a:rPr lang="it-IT" sz="2000" dirty="0"/>
              <a:t>	</a:t>
            </a:r>
          </a:p>
          <a:p>
            <a:r>
              <a:rPr lang="it-IT" sz="2000" dirty="0"/>
              <a:t>	public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run</a:t>
            </a:r>
            <a:r>
              <a:rPr lang="it-IT" sz="2000" dirty="0"/>
              <a:t>() {</a:t>
            </a:r>
          </a:p>
          <a:p>
            <a:r>
              <a:rPr lang="da-DK" sz="2000" dirty="0"/>
              <a:t>		for(</a:t>
            </a:r>
            <a:r>
              <a:rPr lang="da-DK" sz="2000" dirty="0" err="1"/>
              <a:t>int</a:t>
            </a:r>
            <a:r>
              <a:rPr lang="da-DK" sz="2000" dirty="0"/>
              <a:t> i =0; i&lt;10; i++) {</a:t>
            </a:r>
          </a:p>
          <a:p>
            <a:r>
              <a:rPr lang="da-DK" sz="2000" dirty="0"/>
              <a:t>			</a:t>
            </a:r>
            <a:r>
              <a:rPr lang="da-DK" sz="2000" dirty="0" err="1"/>
              <a:t>contatore.incrementa</a:t>
            </a:r>
            <a:r>
              <a:rPr lang="da-DK" sz="2000" dirty="0"/>
              <a:t>();</a:t>
            </a:r>
          </a:p>
          <a:p>
            <a:r>
              <a:rPr lang="da-DK" sz="2000" dirty="0"/>
              <a:t>		}</a:t>
            </a:r>
          </a:p>
          <a:p>
            <a:r>
              <a:rPr lang="da-DK" sz="2000" dirty="0"/>
              <a:t>	}</a:t>
            </a:r>
          </a:p>
          <a:p>
            <a:r>
              <a:rPr lang="da-DK" sz="2000" dirty="0"/>
              <a:t>}</a:t>
            </a:r>
            <a:endParaRPr lang="it-IT" sz="2000" dirty="0"/>
          </a:p>
        </p:txBody>
      </p:sp>
      <p:sp>
        <p:nvSpPr>
          <p:cNvPr id="5" name="Rettangolo 4"/>
          <p:cNvSpPr/>
          <p:nvPr/>
        </p:nvSpPr>
        <p:spPr>
          <a:xfrm>
            <a:off x="3622570" y="4006847"/>
            <a:ext cx="5532120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r>
              <a:rPr lang="it-IT" sz="2000" dirty="0"/>
              <a:t>public </a:t>
            </a:r>
            <a:r>
              <a:rPr lang="it-IT" sz="2000" dirty="0" err="1"/>
              <a:t>class</a:t>
            </a:r>
            <a:r>
              <a:rPr lang="it-IT" sz="2000" dirty="0"/>
              <a:t> Contatore {</a:t>
            </a:r>
          </a:p>
          <a:p>
            <a:endParaRPr lang="it-IT" sz="2000" dirty="0"/>
          </a:p>
          <a:p>
            <a:r>
              <a:rPr lang="fr-FR" sz="2000" dirty="0"/>
              <a:t>	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smtClean="0"/>
              <a:t>count </a:t>
            </a:r>
            <a:r>
              <a:rPr lang="fr-FR" sz="2000" dirty="0"/>
              <a:t>= 0;</a:t>
            </a:r>
          </a:p>
          <a:p>
            <a:r>
              <a:rPr lang="fr-FR" sz="2000" dirty="0"/>
              <a:t>	</a:t>
            </a:r>
          </a:p>
          <a:p>
            <a:r>
              <a:rPr lang="fr-FR" sz="2000" dirty="0"/>
              <a:t>	public </a:t>
            </a:r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/>
              <a:t>incrementa</a:t>
            </a:r>
            <a:r>
              <a:rPr lang="fr-FR" sz="2000" dirty="0"/>
              <a:t>() {</a:t>
            </a:r>
          </a:p>
          <a:p>
            <a:r>
              <a:rPr lang="fr-FR" sz="2000" dirty="0"/>
              <a:t>		</a:t>
            </a:r>
            <a:r>
              <a:rPr lang="fr-FR" sz="2000" dirty="0" smtClean="0"/>
              <a:t>count</a:t>
            </a:r>
            <a:r>
              <a:rPr lang="fr-FR" sz="2000" dirty="0"/>
              <a:t>++</a:t>
            </a:r>
            <a:r>
              <a:rPr lang="fr-FR" sz="2000" dirty="0" smtClean="0"/>
              <a:t>; 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	</a:t>
            </a:r>
            <a:r>
              <a:rPr lang="fr-FR" sz="2000" dirty="0" err="1" smtClean="0"/>
              <a:t>System.out.println</a:t>
            </a:r>
            <a:r>
              <a:rPr lang="fr-FR" sz="2000" dirty="0" smtClean="0"/>
              <a:t>(" </a:t>
            </a:r>
            <a:r>
              <a:rPr lang="fr-FR" sz="2000" dirty="0" err="1" smtClean="0"/>
              <a:t>contatore</a:t>
            </a:r>
            <a:r>
              <a:rPr lang="fr-FR" sz="2000" dirty="0" smtClean="0"/>
              <a:t> = " </a:t>
            </a:r>
            <a:r>
              <a:rPr lang="fr-FR" sz="2000" dirty="0"/>
              <a:t>+ </a:t>
            </a:r>
            <a:r>
              <a:rPr lang="fr-FR" sz="2000" dirty="0" smtClean="0"/>
              <a:t>count</a:t>
            </a:r>
            <a:r>
              <a:rPr lang="fr-FR" sz="2000" dirty="0"/>
              <a:t>);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}</a:t>
            </a:r>
            <a:r>
              <a:rPr lang="fr-FR" sz="2000" dirty="0"/>
              <a:t>	</a:t>
            </a:r>
          </a:p>
          <a:p>
            <a:r>
              <a:rPr lang="fr-FR" sz="2000" dirty="0"/>
              <a:t>}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5987764" y="4502880"/>
            <a:ext cx="3166926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rgbClr val="FF0000"/>
                </a:solidFill>
              </a:rPr>
              <a:t>t</a:t>
            </a:r>
            <a:r>
              <a:rPr lang="it-IT" b="1" smtClean="0">
                <a:solidFill>
                  <a:srgbClr val="FF0000"/>
                </a:solidFill>
              </a:rPr>
              <a:t>re istruzioni </a:t>
            </a:r>
            <a:r>
              <a:rPr lang="it-IT" b="1" dirty="0" smtClean="0">
                <a:solidFill>
                  <a:srgbClr val="FF0000"/>
                </a:solidFill>
              </a:rPr>
              <a:t>macchina</a:t>
            </a:r>
          </a:p>
          <a:p>
            <a:pPr algn="ctr"/>
            <a:r>
              <a:rPr lang="it-IT" b="1" dirty="0" smtClean="0">
                <a:solidFill>
                  <a:srgbClr val="FF0000"/>
                </a:solidFill>
              </a:rPr>
              <a:t>"</a:t>
            </a:r>
            <a:r>
              <a:rPr lang="it-IT" b="1" dirty="0">
                <a:solidFill>
                  <a:srgbClr val="FF0000"/>
                </a:solidFill>
              </a:rPr>
              <a:t>leggi", "</a:t>
            </a:r>
            <a:r>
              <a:rPr lang="it-IT" b="1" dirty="0" smtClean="0">
                <a:solidFill>
                  <a:srgbClr val="FF0000"/>
                </a:solidFill>
              </a:rPr>
              <a:t>incrementa”, "</a:t>
            </a:r>
            <a:r>
              <a:rPr lang="it-IT" b="1" dirty="0">
                <a:solidFill>
                  <a:srgbClr val="FF0000"/>
                </a:solidFill>
              </a:rPr>
              <a:t>scrivi"</a:t>
            </a:r>
          </a:p>
        </p:txBody>
      </p:sp>
      <p:cxnSp>
        <p:nvCxnSpPr>
          <p:cNvPr id="9" name="Connettore 7 8"/>
          <p:cNvCxnSpPr/>
          <p:nvPr/>
        </p:nvCxnSpPr>
        <p:spPr>
          <a:xfrm rot="10800000" flipV="1">
            <a:off x="5673803" y="5149211"/>
            <a:ext cx="2084534" cy="690616"/>
          </a:xfrm>
          <a:prstGeom prst="curvedConnector3">
            <a:avLst>
              <a:gd name="adj1" fmla="val 993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1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27255" y="1414549"/>
            <a:ext cx="7117618" cy="378565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/>
              <a:t>public </a:t>
            </a:r>
            <a:r>
              <a:rPr lang="it-IT" sz="2000" dirty="0" err="1"/>
              <a:t>class</a:t>
            </a:r>
            <a:r>
              <a:rPr lang="it-IT" sz="2000" dirty="0"/>
              <a:t> Contatore {</a:t>
            </a:r>
          </a:p>
          <a:p>
            <a:endParaRPr lang="it-IT" sz="2000" dirty="0"/>
          </a:p>
          <a:p>
            <a:r>
              <a:rPr lang="fr-FR" sz="2000" dirty="0"/>
              <a:t>	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smtClean="0"/>
              <a:t>count </a:t>
            </a:r>
            <a:r>
              <a:rPr lang="fr-FR" sz="2000" dirty="0"/>
              <a:t>= 0;</a:t>
            </a:r>
          </a:p>
          <a:p>
            <a:r>
              <a:rPr lang="fr-FR" sz="2000" dirty="0"/>
              <a:t>	</a:t>
            </a:r>
          </a:p>
          <a:p>
            <a:r>
              <a:rPr lang="fr-FR" sz="2000" dirty="0"/>
              <a:t>	public </a:t>
            </a:r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/>
              <a:t>incrementa</a:t>
            </a:r>
            <a:r>
              <a:rPr lang="fr-FR" sz="2000" dirty="0"/>
              <a:t>() </a:t>
            </a:r>
            <a:r>
              <a:rPr lang="fr-FR" sz="2000" dirty="0" smtClean="0"/>
              <a:t>{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FF0000"/>
                </a:solidFill>
              </a:rPr>
              <a:t>		</a:t>
            </a:r>
            <a:r>
              <a:rPr lang="it-IT" sz="2000" dirty="0" err="1">
                <a:solidFill>
                  <a:srgbClr val="FF0000"/>
                </a:solidFill>
              </a:rPr>
              <a:t>synchronized</a:t>
            </a:r>
            <a:r>
              <a:rPr lang="it-IT" sz="2000" dirty="0">
                <a:solidFill>
                  <a:srgbClr val="FF0000"/>
                </a:solidFill>
              </a:rPr>
              <a:t>(</a:t>
            </a:r>
            <a:r>
              <a:rPr lang="it-IT" sz="2000" dirty="0" err="1">
                <a:solidFill>
                  <a:srgbClr val="FF0000"/>
                </a:solidFill>
              </a:rPr>
              <a:t>this</a:t>
            </a:r>
            <a:r>
              <a:rPr lang="it-IT" sz="2000" dirty="0" smtClean="0">
                <a:solidFill>
                  <a:srgbClr val="FF0000"/>
                </a:solidFill>
              </a:rPr>
              <a:t>) {</a:t>
            </a:r>
          </a:p>
          <a:p>
            <a:r>
              <a:rPr lang="it-IT" sz="2000" dirty="0">
                <a:solidFill>
                  <a:srgbClr val="FF0000"/>
                </a:solidFill>
              </a:rPr>
              <a:t>	</a:t>
            </a:r>
            <a:r>
              <a:rPr lang="it-IT" sz="2000" dirty="0" smtClean="0">
                <a:solidFill>
                  <a:srgbClr val="FF0000"/>
                </a:solidFill>
              </a:rPr>
              <a:t>		</a:t>
            </a:r>
            <a:r>
              <a:rPr lang="it-IT" sz="2000" dirty="0" err="1" smtClean="0">
                <a:solidFill>
                  <a:srgbClr val="FF0000"/>
                </a:solidFill>
              </a:rPr>
              <a:t>count</a:t>
            </a:r>
            <a:r>
              <a:rPr lang="it-IT" sz="2000" dirty="0">
                <a:solidFill>
                  <a:srgbClr val="FF0000"/>
                </a:solidFill>
              </a:rPr>
              <a:t>++</a:t>
            </a:r>
            <a:r>
              <a:rPr lang="it-IT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sz="2000" dirty="0" smtClean="0"/>
              <a:t>			</a:t>
            </a:r>
            <a:r>
              <a:rPr lang="fr-FR" sz="2000" dirty="0" err="1" smtClean="0">
                <a:solidFill>
                  <a:srgbClr val="FF0000"/>
                </a:solidFill>
              </a:rPr>
              <a:t>System.out.println</a:t>
            </a:r>
            <a:r>
              <a:rPr lang="fr-FR" sz="2000" dirty="0">
                <a:solidFill>
                  <a:srgbClr val="FF0000"/>
                </a:solidFill>
              </a:rPr>
              <a:t>(" </a:t>
            </a:r>
            <a:r>
              <a:rPr lang="fr-FR" sz="2000" dirty="0" err="1">
                <a:solidFill>
                  <a:srgbClr val="FF0000"/>
                </a:solidFill>
              </a:rPr>
              <a:t>contatore</a:t>
            </a:r>
            <a:r>
              <a:rPr lang="fr-FR" sz="2000" dirty="0">
                <a:solidFill>
                  <a:srgbClr val="FF0000"/>
                </a:solidFill>
              </a:rPr>
              <a:t> = " + count);</a:t>
            </a:r>
            <a:endParaRPr lang="it-IT" sz="2000" dirty="0" smtClean="0">
              <a:solidFill>
                <a:srgbClr val="FF0000"/>
              </a:solidFill>
            </a:endParaRPr>
          </a:p>
          <a:p>
            <a:r>
              <a:rPr lang="it-IT" sz="2000" dirty="0">
                <a:solidFill>
                  <a:srgbClr val="FF0000"/>
                </a:solidFill>
              </a:rPr>
              <a:t>	</a:t>
            </a:r>
            <a:r>
              <a:rPr lang="it-IT" sz="2000" dirty="0" smtClean="0">
                <a:solidFill>
                  <a:srgbClr val="FF0000"/>
                </a:solidFill>
              </a:rPr>
              <a:t>	</a:t>
            </a:r>
            <a:r>
              <a:rPr lang="it-IT" sz="2000" dirty="0" smtClean="0">
                <a:solidFill>
                  <a:srgbClr val="FF0000"/>
                </a:solidFill>
              </a:rPr>
              <a:t>}</a:t>
            </a:r>
            <a:endParaRPr lang="fr-FR" sz="2000" dirty="0"/>
          </a:p>
          <a:p>
            <a:r>
              <a:rPr lang="fr-FR" sz="2000" dirty="0"/>
              <a:t>	</a:t>
            </a:r>
            <a:r>
              <a:rPr lang="fr-FR" sz="2000" dirty="0" smtClean="0"/>
              <a:t>}</a:t>
            </a:r>
            <a:r>
              <a:rPr lang="fr-FR" sz="2000" dirty="0"/>
              <a:t>	</a:t>
            </a:r>
          </a:p>
          <a:p>
            <a:r>
              <a:rPr lang="fr-FR" sz="2000" dirty="0"/>
              <a:t>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9168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Macintosh PowerPoint</Application>
  <PresentationFormat>Presentazione su schermo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Esercizio 1: contatore</vt:lpstr>
      <vt:lpstr>Presentazione di PowerPoint</vt:lpstr>
      <vt:lpstr>Presentazione di PowerPoint</vt:lpstr>
    </vt:vector>
  </TitlesOfParts>
  <Company>università degli studi di milano-bicocca (dipartimento di informatica sistemistica e comunicazione)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1: contatore</dc:title>
  <dc:creator>mauro santoro</dc:creator>
  <cp:lastModifiedBy>mauro santoro</cp:lastModifiedBy>
  <cp:revision>15</cp:revision>
  <dcterms:created xsi:type="dcterms:W3CDTF">2011-03-30T10:10:58Z</dcterms:created>
  <dcterms:modified xsi:type="dcterms:W3CDTF">2011-03-31T09:47:59Z</dcterms:modified>
</cp:coreProperties>
</file>