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76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816C6-C772-4D47-87DF-E0B67B0B12CA}" type="datetimeFigureOut">
              <a:rPr lang="en-US" smtClean="0"/>
              <a:pPr/>
              <a:t>13/06/12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A51359-0B34-4089-B940-EF639727E5E3}" type="slidenum">
              <a:rPr lang="en-US" smtClean="0"/>
              <a:pPr/>
              <a:t>‹n.›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rgbClr val="FF0000"/>
                </a:solidFill>
              </a:rPr>
              <a:t>Esercitazione </a:t>
            </a:r>
            <a:r>
              <a:rPr lang="it-IT" b="1" dirty="0" smtClean="0">
                <a:solidFill>
                  <a:srgbClr val="FF0000"/>
                </a:solidFill>
              </a:rPr>
              <a:t>06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it-IT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Oliviero Riganelli</a:t>
            </a:r>
            <a:endParaRPr lang="it-IT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problema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357158" y="1214422"/>
            <a:ext cx="8286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smtClean="0"/>
              <a:t>Una fabbrica produce pupazzi composti di due parti: una sinistra e una destra. </a:t>
            </a:r>
          </a:p>
          <a:p>
            <a:pPr algn="just"/>
            <a:r>
              <a:rPr lang="it-IT" sz="2800" dirty="0" smtClean="0"/>
              <a:t> La lavorazione viene svolta da </a:t>
            </a:r>
            <a:r>
              <a:rPr lang="it-IT" sz="2800" i="1" dirty="0" smtClean="0"/>
              <a:t>NPD</a:t>
            </a:r>
            <a:r>
              <a:rPr lang="it-IT" sz="2800" dirty="0" smtClean="0"/>
              <a:t> produttori di parti destre, </a:t>
            </a:r>
            <a:r>
              <a:rPr lang="it-IT" sz="2800" i="1" dirty="0" smtClean="0"/>
              <a:t>NPS</a:t>
            </a:r>
            <a:r>
              <a:rPr lang="it-IT" sz="2800" dirty="0" smtClean="0"/>
              <a:t> produttori di parti sinistre e </a:t>
            </a:r>
            <a:r>
              <a:rPr lang="it-IT" sz="2800" i="1" dirty="0" smtClean="0"/>
              <a:t>NA</a:t>
            </a:r>
            <a:r>
              <a:rPr lang="it-IT" sz="2800" dirty="0" smtClean="0"/>
              <a:t> assemblatori che si occupano di comporre i pezzi. </a:t>
            </a:r>
          </a:p>
          <a:p>
            <a:pPr algn="just"/>
            <a:r>
              <a:rPr lang="it-IT" sz="2800" dirty="0" smtClean="0"/>
              <a:t>I produttori depositano in un serbatoio avente una capacità </a:t>
            </a:r>
            <a:r>
              <a:rPr lang="it-IT" sz="2800" i="1" dirty="0" smtClean="0"/>
              <a:t>C</a:t>
            </a:r>
            <a:r>
              <a:rPr lang="it-IT" sz="2800" dirty="0" smtClean="0"/>
              <a:t> le parti via via prodotte. Ogni assemblatore preleva dal serbatoio una parte destra e una sinistra (in qualsiasi ordine) e le unisce. </a:t>
            </a:r>
          </a:p>
          <a:p>
            <a:pPr algn="just"/>
            <a:r>
              <a:rPr lang="it-IT" sz="2800" dirty="0" smtClean="0"/>
              <a:t>Modellare il problema utilizzano </a:t>
            </a:r>
            <a:r>
              <a:rPr lang="it-IT" sz="2800" i="1" dirty="0" smtClean="0"/>
              <a:t>NPD</a:t>
            </a:r>
            <a:r>
              <a:rPr lang="it-IT" sz="2800" dirty="0" smtClean="0"/>
              <a:t>=2, </a:t>
            </a:r>
            <a:r>
              <a:rPr lang="it-IT" sz="2800" i="1" dirty="0" smtClean="0"/>
              <a:t>NPS</a:t>
            </a:r>
            <a:r>
              <a:rPr lang="it-IT" sz="2800" dirty="0" smtClean="0"/>
              <a:t>=2, </a:t>
            </a:r>
            <a:r>
              <a:rPr lang="it-IT" sz="2800" i="1" dirty="0" smtClean="0"/>
              <a:t>NA</a:t>
            </a:r>
            <a:r>
              <a:rPr lang="it-IT" sz="2800" dirty="0" smtClean="0"/>
              <a:t>=2 e </a:t>
            </a:r>
            <a:r>
              <a:rPr lang="it-IT" sz="2800" i="1" dirty="0" smtClean="0"/>
              <a:t>C</a:t>
            </a:r>
            <a:r>
              <a:rPr lang="it-IT" sz="2800" dirty="0" smtClean="0"/>
              <a:t>=4</a:t>
            </a:r>
            <a:endParaRPr lang="en-US" sz="2800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Fase 1: Analisi del problema</a:t>
            </a:r>
            <a:endParaRPr lang="en-US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357158" y="1214422"/>
            <a:ext cx="828680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 smtClean="0"/>
              <a:t>Una fabbrica produce pupazzi composti di due parti: una sinistra e una destra. </a:t>
            </a:r>
          </a:p>
          <a:p>
            <a:pPr algn="just"/>
            <a:r>
              <a:rPr lang="it-IT" sz="2800" dirty="0" smtClean="0"/>
              <a:t> La lavorazione viene svolta da </a:t>
            </a:r>
            <a:r>
              <a:rPr lang="it-IT" sz="2800" i="1" dirty="0" smtClean="0"/>
              <a:t>NPD</a:t>
            </a:r>
            <a:r>
              <a:rPr lang="it-IT" sz="2800" dirty="0" smtClean="0"/>
              <a:t> produttori di parti destre, </a:t>
            </a:r>
            <a:r>
              <a:rPr lang="it-IT" sz="2800" i="1" dirty="0" smtClean="0"/>
              <a:t>NPS</a:t>
            </a:r>
            <a:r>
              <a:rPr lang="it-IT" sz="2800" dirty="0" smtClean="0"/>
              <a:t> produttori di parti sinistre e </a:t>
            </a:r>
            <a:r>
              <a:rPr lang="it-IT" sz="2800" i="1" dirty="0" smtClean="0"/>
              <a:t>NA</a:t>
            </a:r>
            <a:r>
              <a:rPr lang="it-IT" sz="2800" dirty="0" smtClean="0"/>
              <a:t> assemblatori che si occupano di comporre i pezzi.</a:t>
            </a:r>
          </a:p>
          <a:p>
            <a:pPr algn="just"/>
            <a:r>
              <a:rPr lang="it-IT" sz="2800" dirty="0" smtClean="0"/>
              <a:t>I produttori depositano in un serbatoio avente una capacità </a:t>
            </a:r>
            <a:r>
              <a:rPr lang="it-IT" sz="2800" i="1" dirty="0" smtClean="0"/>
              <a:t>C</a:t>
            </a:r>
            <a:r>
              <a:rPr lang="it-IT" sz="2800" dirty="0" smtClean="0"/>
              <a:t> le parti via via prodotte. Ogni assemblatore preleva dal serbatoio una parte destra e una sinistra (in qualsiasi ordine) e le unisce. </a:t>
            </a:r>
          </a:p>
          <a:p>
            <a:pPr algn="just"/>
            <a:r>
              <a:rPr lang="it-IT" sz="2800" dirty="0" smtClean="0"/>
              <a:t>Modellare il problema utilizzano </a:t>
            </a:r>
            <a:r>
              <a:rPr lang="it-IT" sz="2800" i="1" dirty="0" smtClean="0"/>
              <a:t>NPD</a:t>
            </a:r>
            <a:r>
              <a:rPr lang="it-IT" sz="2800" dirty="0" smtClean="0"/>
              <a:t>=2, </a:t>
            </a:r>
            <a:r>
              <a:rPr lang="it-IT" sz="2800" i="1" dirty="0" smtClean="0"/>
              <a:t>NPS</a:t>
            </a:r>
            <a:r>
              <a:rPr lang="it-IT" sz="2800" dirty="0" smtClean="0"/>
              <a:t>=2, </a:t>
            </a:r>
            <a:r>
              <a:rPr lang="it-IT" sz="2800" i="1" dirty="0" smtClean="0"/>
              <a:t>NA</a:t>
            </a:r>
            <a:r>
              <a:rPr lang="it-IT" sz="2800" dirty="0" smtClean="0"/>
              <a:t>=2 e </a:t>
            </a:r>
            <a:r>
              <a:rPr lang="it-IT" sz="2800" i="1" dirty="0" smtClean="0"/>
              <a:t>C</a:t>
            </a:r>
            <a:r>
              <a:rPr lang="it-IT" sz="2800" dirty="0" smtClean="0"/>
              <a:t>=4</a:t>
            </a:r>
            <a:endParaRPr lang="en-US" sz="2800" dirty="0" smtClean="0"/>
          </a:p>
          <a:p>
            <a:endParaRPr lang="en-US" dirty="0"/>
          </a:p>
        </p:txBody>
      </p:sp>
      <p:sp>
        <p:nvSpPr>
          <p:cNvPr id="7" name="Ovale 6"/>
          <p:cNvSpPr/>
          <p:nvPr/>
        </p:nvSpPr>
        <p:spPr>
          <a:xfrm>
            <a:off x="5715008" y="2000240"/>
            <a:ext cx="1714512" cy="6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/>
          <p:cNvSpPr/>
          <p:nvPr/>
        </p:nvSpPr>
        <p:spPr>
          <a:xfrm>
            <a:off x="2500298" y="2428868"/>
            <a:ext cx="1714512" cy="6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/>
          <p:cNvSpPr/>
          <p:nvPr/>
        </p:nvSpPr>
        <p:spPr>
          <a:xfrm>
            <a:off x="5072066" y="3286124"/>
            <a:ext cx="1714512" cy="6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/>
          <p:cNvSpPr/>
          <p:nvPr/>
        </p:nvSpPr>
        <p:spPr>
          <a:xfrm>
            <a:off x="357158" y="2857496"/>
            <a:ext cx="2000264" cy="64294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e 10"/>
          <p:cNvSpPr/>
          <p:nvPr/>
        </p:nvSpPr>
        <p:spPr>
          <a:xfrm>
            <a:off x="1000100" y="1214422"/>
            <a:ext cx="1500198" cy="571504"/>
          </a:xfrm>
          <a:prstGeom prst="ellipse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  <p:bldP spid="10" grpId="1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Fase 2: Analisi del problema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questo caso, ci troviamo di fronte ad un evidente problema di </a:t>
            </a:r>
            <a:r>
              <a:rPr lang="it-IT" dirty="0" err="1" smtClean="0"/>
              <a:t>deadlock</a:t>
            </a:r>
            <a:r>
              <a:rPr lang="it-IT" dirty="0" smtClean="0"/>
              <a:t>: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 smtClean="0"/>
              <a:t>Se vi sono solo parti destre, il processo di costruzione è bloccato;</a:t>
            </a:r>
          </a:p>
          <a:p>
            <a:pPr marL="914400" lvl="1" indent="-514350">
              <a:buFont typeface="+mj-lt"/>
              <a:buAutoNum type="arabicPeriod"/>
            </a:pPr>
            <a:r>
              <a:rPr lang="it-IT" dirty="0" smtClean="0"/>
              <a:t>Se vi sono solo parti sinistre, il processo di costruzione è bloccato</a:t>
            </a:r>
          </a:p>
          <a:p>
            <a:r>
              <a:rPr lang="it-IT" dirty="0" smtClean="0"/>
              <a:t>Come posso evitare queste situazioni? Introduzione di guardie ben costruite nel serbatoio</a:t>
            </a:r>
            <a:endParaRPr lang="it-IT" dirty="0"/>
          </a:p>
          <a:p>
            <a:pPr marL="914400" lvl="1" indent="-514350">
              <a:buFont typeface="+mj-lt"/>
              <a:buAutoNum type="arabicPeriod"/>
            </a:pPr>
            <a:endParaRPr lang="it-IT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Fase 2: Modello LTSA</a:t>
            </a:r>
            <a:endParaRPr lang="en-US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85720" y="1285860"/>
            <a:ext cx="864399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const </a:t>
            </a:r>
            <a:r>
              <a:rPr lang="en-US" sz="1600" dirty="0" err="1" smtClean="0">
                <a:solidFill>
                  <a:srgbClr val="0070C0"/>
                </a:solidFill>
              </a:rPr>
              <a:t>Sx</a:t>
            </a:r>
            <a:r>
              <a:rPr lang="en-US" sz="1600" dirty="0" smtClean="0">
                <a:solidFill>
                  <a:srgbClr val="0070C0"/>
                </a:solidFill>
              </a:rPr>
              <a:t> = 0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const </a:t>
            </a:r>
            <a:r>
              <a:rPr lang="en-US" sz="1600" dirty="0" err="1" smtClean="0">
                <a:solidFill>
                  <a:srgbClr val="0070C0"/>
                </a:solidFill>
              </a:rPr>
              <a:t>Dx</a:t>
            </a:r>
            <a:r>
              <a:rPr lang="en-US" sz="1600" dirty="0" smtClean="0">
                <a:solidFill>
                  <a:srgbClr val="0070C0"/>
                </a:solidFill>
              </a:rPr>
              <a:t> = 1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const NA = 3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const NPD = 2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const NPS = 2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const C = 4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Prod</a:t>
            </a:r>
            <a:r>
              <a:rPr lang="en-US" sz="1600" dirty="0" smtClean="0"/>
              <a:t>(T=</a:t>
            </a:r>
            <a:r>
              <a:rPr lang="en-US" sz="1600" dirty="0" err="1" smtClean="0"/>
              <a:t>Sx</a:t>
            </a:r>
            <a:r>
              <a:rPr lang="en-US" sz="1600" dirty="0" smtClean="0"/>
              <a:t>) = (</a:t>
            </a:r>
          </a:p>
          <a:p>
            <a:r>
              <a:rPr lang="en-US" sz="1600" dirty="0" smtClean="0"/>
              <a:t>  prod[T] -&gt; </a:t>
            </a:r>
            <a:r>
              <a:rPr lang="en-US" sz="1600" dirty="0" err="1" smtClean="0"/>
              <a:t>deposita</a:t>
            </a:r>
            <a:r>
              <a:rPr lang="en-US" sz="1600" dirty="0" smtClean="0"/>
              <a:t>[T] -&gt; Prod).</a:t>
            </a:r>
          </a:p>
          <a:p>
            <a:endParaRPr lang="en-US" sz="1600" dirty="0" smtClean="0"/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Serbatoio</a:t>
            </a:r>
            <a:r>
              <a:rPr lang="en-US" sz="1600" dirty="0" smtClean="0"/>
              <a:t> = S[0][0],</a:t>
            </a:r>
          </a:p>
          <a:p>
            <a:r>
              <a:rPr lang="en-US" sz="1600" dirty="0" smtClean="0"/>
              <a:t>  S[psx:0..C][pdx:0..C] = (</a:t>
            </a:r>
          </a:p>
          <a:p>
            <a:r>
              <a:rPr lang="en-US" sz="1600" dirty="0" smtClean="0"/>
              <a:t>    when </a:t>
            </a:r>
            <a:r>
              <a:rPr lang="en-US" sz="1600" dirty="0" err="1" smtClean="0"/>
              <a:t>psx</a:t>
            </a:r>
            <a:r>
              <a:rPr lang="en-US" sz="1600" dirty="0" smtClean="0"/>
              <a:t> &gt; 0 a[1..NA].</a:t>
            </a:r>
            <a:r>
              <a:rPr lang="en-US" sz="1600" dirty="0" err="1" smtClean="0"/>
              <a:t>prendi</a:t>
            </a:r>
            <a:r>
              <a:rPr lang="en-US" sz="1600" dirty="0" smtClean="0"/>
              <a:t>[</a:t>
            </a:r>
            <a:r>
              <a:rPr lang="en-US" sz="1600" dirty="0" err="1" smtClean="0"/>
              <a:t>Sx</a:t>
            </a:r>
            <a:r>
              <a:rPr lang="en-US" sz="1600" dirty="0" smtClean="0"/>
              <a:t>] -&gt; S[psx-1][</a:t>
            </a:r>
            <a:r>
              <a:rPr lang="en-US" sz="1600" dirty="0" err="1" smtClean="0"/>
              <a:t>pdx</a:t>
            </a:r>
            <a:r>
              <a:rPr lang="en-US" sz="1600" dirty="0" smtClean="0"/>
              <a:t>] |</a:t>
            </a:r>
          </a:p>
          <a:p>
            <a:r>
              <a:rPr lang="en-US" sz="1600" dirty="0" smtClean="0"/>
              <a:t>    when </a:t>
            </a:r>
            <a:r>
              <a:rPr lang="en-US" sz="1600" dirty="0" err="1" smtClean="0"/>
              <a:t>pdx</a:t>
            </a:r>
            <a:r>
              <a:rPr lang="en-US" sz="1600" dirty="0" smtClean="0"/>
              <a:t> &gt; 0 a[1..NA].</a:t>
            </a:r>
            <a:r>
              <a:rPr lang="en-US" sz="1600" dirty="0" err="1" smtClean="0"/>
              <a:t>prendi</a:t>
            </a:r>
            <a:r>
              <a:rPr lang="en-US" sz="1600" dirty="0" smtClean="0"/>
              <a:t>[</a:t>
            </a:r>
            <a:r>
              <a:rPr lang="en-US" sz="1600" dirty="0" err="1" smtClean="0"/>
              <a:t>Dx</a:t>
            </a:r>
            <a:r>
              <a:rPr lang="en-US" sz="1600" dirty="0" smtClean="0"/>
              <a:t>] -&gt; S[</a:t>
            </a:r>
            <a:r>
              <a:rPr lang="en-US" sz="1600" dirty="0" err="1" smtClean="0"/>
              <a:t>psx</a:t>
            </a:r>
            <a:r>
              <a:rPr lang="en-US" sz="1600" dirty="0" smtClean="0"/>
              <a:t>][pdx-1] |</a:t>
            </a:r>
          </a:p>
          <a:p>
            <a:r>
              <a:rPr lang="en-US" sz="1600" dirty="0" smtClean="0"/>
              <a:t>    when ((</a:t>
            </a:r>
            <a:r>
              <a:rPr lang="en-US" sz="1600" dirty="0" err="1" smtClean="0"/>
              <a:t>psx+pdx</a:t>
            </a:r>
            <a:r>
              <a:rPr lang="en-US" sz="1600" dirty="0" smtClean="0"/>
              <a:t>) &lt; C &amp;&amp; </a:t>
            </a:r>
            <a:r>
              <a:rPr lang="en-US" sz="1600" dirty="0" err="1" smtClean="0"/>
              <a:t>psx</a:t>
            </a:r>
            <a:r>
              <a:rPr lang="en-US" sz="1600" dirty="0" smtClean="0"/>
              <a:t> &lt; C-1) </a:t>
            </a:r>
            <a:r>
              <a:rPr lang="en-US" sz="1600" dirty="0" err="1" smtClean="0"/>
              <a:t>ps</a:t>
            </a:r>
            <a:r>
              <a:rPr lang="en-US" sz="1600" dirty="0" smtClean="0"/>
              <a:t>[1..NPS].</a:t>
            </a:r>
            <a:r>
              <a:rPr lang="en-US" sz="1600" dirty="0" err="1" smtClean="0"/>
              <a:t>deposita</a:t>
            </a:r>
            <a:r>
              <a:rPr lang="en-US" sz="1600" dirty="0" smtClean="0"/>
              <a:t>[</a:t>
            </a:r>
            <a:r>
              <a:rPr lang="en-US" sz="1600" dirty="0" err="1" smtClean="0"/>
              <a:t>Sx</a:t>
            </a:r>
            <a:r>
              <a:rPr lang="en-US" sz="1600" dirty="0" smtClean="0"/>
              <a:t>] -&gt; S[psx+1][</a:t>
            </a:r>
            <a:r>
              <a:rPr lang="en-US" sz="1600" dirty="0" err="1" smtClean="0"/>
              <a:t>pdx</a:t>
            </a:r>
            <a:r>
              <a:rPr lang="en-US" sz="1600" dirty="0" smtClean="0"/>
              <a:t>] |</a:t>
            </a:r>
          </a:p>
          <a:p>
            <a:r>
              <a:rPr lang="en-US" sz="1600" dirty="0" smtClean="0"/>
              <a:t>    when ((</a:t>
            </a:r>
            <a:r>
              <a:rPr lang="en-US" sz="1600" dirty="0" err="1" smtClean="0"/>
              <a:t>psx+pdx</a:t>
            </a:r>
            <a:r>
              <a:rPr lang="en-US" sz="1600" dirty="0" smtClean="0"/>
              <a:t>) &lt; C &amp;&amp; </a:t>
            </a:r>
            <a:r>
              <a:rPr lang="en-US" sz="1600" dirty="0" err="1" smtClean="0"/>
              <a:t>pdx</a:t>
            </a:r>
            <a:r>
              <a:rPr lang="en-US" sz="1600" dirty="0" smtClean="0"/>
              <a:t> &lt; C-1) pd[1..NPD].</a:t>
            </a:r>
            <a:r>
              <a:rPr lang="en-US" sz="1600" dirty="0" err="1" smtClean="0"/>
              <a:t>deposita</a:t>
            </a:r>
            <a:r>
              <a:rPr lang="en-US" sz="1600" dirty="0" smtClean="0"/>
              <a:t>[</a:t>
            </a:r>
            <a:r>
              <a:rPr lang="en-US" sz="1600" dirty="0" err="1" smtClean="0"/>
              <a:t>Dx</a:t>
            </a:r>
            <a:r>
              <a:rPr lang="en-US" sz="1600" dirty="0" smtClean="0"/>
              <a:t>] -&gt; S[</a:t>
            </a:r>
            <a:r>
              <a:rPr lang="en-US" sz="1600" dirty="0" err="1" smtClean="0"/>
              <a:t>psx</a:t>
            </a:r>
            <a:r>
              <a:rPr lang="en-US" sz="1600" dirty="0" smtClean="0"/>
              <a:t>][pdx+1] ).</a:t>
            </a:r>
          </a:p>
          <a:p>
            <a:endParaRPr lang="en-US" sz="1600" dirty="0" smtClean="0"/>
          </a:p>
          <a:p>
            <a:r>
              <a:rPr lang="en-US" sz="1600" b="1" dirty="0" err="1" smtClean="0">
                <a:solidFill>
                  <a:srgbClr val="FF0000"/>
                </a:solidFill>
              </a:rPr>
              <a:t>Assemblatore</a:t>
            </a:r>
            <a:r>
              <a:rPr lang="en-US" sz="1600" dirty="0" smtClean="0"/>
              <a:t> = (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prendi</a:t>
            </a:r>
            <a:r>
              <a:rPr lang="en-US" sz="1600" dirty="0" smtClean="0"/>
              <a:t>[</a:t>
            </a:r>
            <a:r>
              <a:rPr lang="en-US" sz="1600" dirty="0" err="1" smtClean="0"/>
              <a:t>Sx</a:t>
            </a:r>
            <a:r>
              <a:rPr lang="en-US" sz="1600" dirty="0" smtClean="0"/>
              <a:t>] -&gt; </a:t>
            </a:r>
            <a:r>
              <a:rPr lang="en-US" sz="1600" dirty="0" err="1" smtClean="0"/>
              <a:t>prendi</a:t>
            </a:r>
            <a:r>
              <a:rPr lang="en-US" sz="1600" dirty="0" smtClean="0"/>
              <a:t>[</a:t>
            </a:r>
            <a:r>
              <a:rPr lang="en-US" sz="1600" dirty="0" err="1" smtClean="0"/>
              <a:t>Dx</a:t>
            </a:r>
            <a:r>
              <a:rPr lang="en-US" sz="1600" dirty="0" smtClean="0"/>
              <a:t>] -&gt; </a:t>
            </a:r>
            <a:r>
              <a:rPr lang="en-US" sz="1600" dirty="0" err="1" smtClean="0"/>
              <a:t>assembla</a:t>
            </a:r>
            <a:r>
              <a:rPr lang="en-US" sz="1600" dirty="0" smtClean="0"/>
              <a:t> -&gt; </a:t>
            </a:r>
            <a:r>
              <a:rPr lang="en-US" sz="1600" dirty="0" err="1" smtClean="0"/>
              <a:t>Assemblatore</a:t>
            </a:r>
            <a:r>
              <a:rPr lang="en-US" sz="1600" dirty="0" smtClean="0"/>
              <a:t> |</a:t>
            </a:r>
          </a:p>
          <a:p>
            <a:r>
              <a:rPr lang="en-US" sz="1600" dirty="0" smtClean="0"/>
              <a:t>  </a:t>
            </a:r>
            <a:r>
              <a:rPr lang="en-US" sz="1600" dirty="0" err="1" smtClean="0"/>
              <a:t>prendi</a:t>
            </a:r>
            <a:r>
              <a:rPr lang="en-US" sz="1600" dirty="0" smtClean="0"/>
              <a:t>[</a:t>
            </a:r>
            <a:r>
              <a:rPr lang="en-US" sz="1600" dirty="0" err="1" smtClean="0"/>
              <a:t>Dx</a:t>
            </a:r>
            <a:r>
              <a:rPr lang="en-US" sz="1600" dirty="0" smtClean="0"/>
              <a:t>] -&gt; </a:t>
            </a:r>
            <a:r>
              <a:rPr lang="en-US" sz="1600" dirty="0" err="1" smtClean="0"/>
              <a:t>prendi</a:t>
            </a:r>
            <a:r>
              <a:rPr lang="en-US" sz="1600" dirty="0" smtClean="0"/>
              <a:t>[</a:t>
            </a:r>
            <a:r>
              <a:rPr lang="en-US" sz="1600" dirty="0" err="1" smtClean="0"/>
              <a:t>Sx</a:t>
            </a:r>
            <a:r>
              <a:rPr lang="en-US" sz="1600" dirty="0" smtClean="0"/>
              <a:t>] -&gt; </a:t>
            </a:r>
            <a:r>
              <a:rPr lang="en-US" sz="1600" dirty="0" err="1" smtClean="0"/>
              <a:t>assembla</a:t>
            </a:r>
            <a:r>
              <a:rPr lang="en-US" sz="1600" dirty="0" smtClean="0"/>
              <a:t> -&gt; </a:t>
            </a:r>
            <a:r>
              <a:rPr lang="en-US" sz="1600" dirty="0" err="1" smtClean="0"/>
              <a:t>Assemblatore</a:t>
            </a:r>
            <a:r>
              <a:rPr lang="en-US" sz="1600" dirty="0" smtClean="0"/>
              <a:t> ).</a:t>
            </a:r>
          </a:p>
          <a:p>
            <a:endParaRPr lang="en-US" sz="1600" dirty="0" smtClean="0"/>
          </a:p>
          <a:p>
            <a:r>
              <a:rPr lang="en-US" sz="1600" b="1" dirty="0" smtClean="0">
                <a:solidFill>
                  <a:srgbClr val="FF0000"/>
                </a:solidFill>
              </a:rPr>
              <a:t>||</a:t>
            </a:r>
            <a:r>
              <a:rPr lang="en-US" sz="1600" b="1" dirty="0" err="1" smtClean="0">
                <a:solidFill>
                  <a:srgbClr val="FF0000"/>
                </a:solidFill>
              </a:rPr>
              <a:t>Fabbrica</a:t>
            </a:r>
            <a:r>
              <a:rPr lang="en-US" sz="1600" b="1" dirty="0" smtClean="0">
                <a:solidFill>
                  <a:srgbClr val="FF0000"/>
                </a:solidFill>
              </a:rPr>
              <a:t> = ( </a:t>
            </a:r>
            <a:r>
              <a:rPr lang="en-US" sz="1600" b="1" dirty="0" err="1" smtClean="0">
                <a:solidFill>
                  <a:srgbClr val="FF0000"/>
                </a:solidFill>
              </a:rPr>
              <a:t>Serbatoio</a:t>
            </a:r>
            <a:r>
              <a:rPr lang="en-US" sz="1600" b="1" dirty="0" smtClean="0">
                <a:solidFill>
                  <a:srgbClr val="FF0000"/>
                </a:solidFill>
              </a:rPr>
              <a:t> || </a:t>
            </a:r>
            <a:r>
              <a:rPr lang="en-US" sz="1600" b="1" dirty="0" err="1" smtClean="0">
                <a:solidFill>
                  <a:srgbClr val="FF0000"/>
                </a:solidFill>
              </a:rPr>
              <a:t>ps</a:t>
            </a:r>
            <a:r>
              <a:rPr lang="en-US" sz="1600" b="1" dirty="0" smtClean="0">
                <a:solidFill>
                  <a:srgbClr val="FF0000"/>
                </a:solidFill>
              </a:rPr>
              <a:t>[1..NPS]:Prod(</a:t>
            </a:r>
            <a:r>
              <a:rPr lang="en-US" sz="1600" b="1" dirty="0" err="1" smtClean="0">
                <a:solidFill>
                  <a:srgbClr val="FF0000"/>
                </a:solidFill>
              </a:rPr>
              <a:t>Sx</a:t>
            </a:r>
            <a:r>
              <a:rPr lang="en-US" sz="1600" b="1" dirty="0" smtClean="0">
                <a:solidFill>
                  <a:srgbClr val="FF0000"/>
                </a:solidFill>
              </a:rPr>
              <a:t>) || pd[1..NPD]:Prod(</a:t>
            </a:r>
            <a:r>
              <a:rPr lang="en-US" sz="1600" b="1" dirty="0" err="1" smtClean="0">
                <a:solidFill>
                  <a:srgbClr val="FF0000"/>
                </a:solidFill>
              </a:rPr>
              <a:t>Dx</a:t>
            </a:r>
            <a:r>
              <a:rPr lang="en-US" sz="1600" b="1" dirty="0" smtClean="0">
                <a:solidFill>
                  <a:srgbClr val="FF0000"/>
                </a:solidFill>
              </a:rPr>
              <a:t>) || a[1..NA]:</a:t>
            </a:r>
            <a:r>
              <a:rPr lang="en-US" sz="1600" b="1" dirty="0" err="1" smtClean="0">
                <a:solidFill>
                  <a:srgbClr val="FF0000"/>
                </a:solidFill>
              </a:rPr>
              <a:t>Assemblatore</a:t>
            </a:r>
            <a:r>
              <a:rPr lang="en-US" sz="1600" b="1" dirty="0" smtClean="0">
                <a:solidFill>
                  <a:srgbClr val="FF0000"/>
                </a:solidFill>
              </a:rPr>
              <a:t> ).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428596" y="4714884"/>
            <a:ext cx="6572296" cy="5715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/>
          <p:cNvSpPr txBox="1"/>
          <p:nvPr/>
        </p:nvSpPr>
        <p:spPr>
          <a:xfrm>
            <a:off x="4643438" y="3000372"/>
            <a:ext cx="4162486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Permettono di evitare lo stato di </a:t>
            </a:r>
            <a:r>
              <a:rPr lang="it-IT" dirty="0" err="1" smtClean="0"/>
              <a:t>deadlock</a:t>
            </a:r>
            <a:r>
              <a:rPr lang="it-IT" dirty="0" smtClean="0"/>
              <a:t> </a:t>
            </a:r>
          </a:p>
          <a:p>
            <a:r>
              <a:rPr lang="it-IT" dirty="0" smtClean="0"/>
              <a:t>del sistema</a:t>
            </a:r>
            <a:endParaRPr lang="en-US" dirty="0"/>
          </a:p>
        </p:txBody>
      </p:sp>
      <p:cxnSp>
        <p:nvCxnSpPr>
          <p:cNvPr id="9" name="Forma 8"/>
          <p:cNvCxnSpPr>
            <a:stCxn id="6" idx="3"/>
          </p:cNvCxnSpPr>
          <p:nvPr/>
        </p:nvCxnSpPr>
        <p:spPr>
          <a:xfrm flipV="1">
            <a:off x="7000892" y="3714752"/>
            <a:ext cx="285752" cy="128588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ttangolo 9"/>
          <p:cNvSpPr/>
          <p:nvPr/>
        </p:nvSpPr>
        <p:spPr>
          <a:xfrm>
            <a:off x="357158" y="3000372"/>
            <a:ext cx="92869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/>
          <p:cNvSpPr txBox="1"/>
          <p:nvPr/>
        </p:nvSpPr>
        <p:spPr>
          <a:xfrm>
            <a:off x="2571736" y="1500174"/>
            <a:ext cx="6296467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it-IT" dirty="0" smtClean="0"/>
              <a:t>Permettono di associare una costante (nel nostro caso </a:t>
            </a:r>
            <a:r>
              <a:rPr lang="it-IT" dirty="0" err="1" smtClean="0"/>
              <a:t>Dx</a:t>
            </a:r>
            <a:r>
              <a:rPr lang="it-IT" dirty="0" smtClean="0"/>
              <a:t> o </a:t>
            </a:r>
            <a:r>
              <a:rPr lang="it-IT" dirty="0" err="1" smtClean="0"/>
              <a:t>Sx</a:t>
            </a:r>
            <a:r>
              <a:rPr lang="it-IT" dirty="0" smtClean="0"/>
              <a:t>)</a:t>
            </a:r>
          </a:p>
          <a:p>
            <a:r>
              <a:rPr lang="it-IT" dirty="0" smtClean="0"/>
              <a:t>Nella definizione devono associare un valore di </a:t>
            </a:r>
            <a:r>
              <a:rPr lang="it-IT" smtClean="0"/>
              <a:t>default (in questo</a:t>
            </a:r>
          </a:p>
          <a:p>
            <a:r>
              <a:rPr lang="it-IT" smtClean="0"/>
              <a:t>caso </a:t>
            </a:r>
            <a:r>
              <a:rPr lang="it-IT" dirty="0" err="1" smtClean="0"/>
              <a:t>Sx</a:t>
            </a:r>
            <a:r>
              <a:rPr lang="it-IT" dirty="0" smtClean="0"/>
              <a:t>)</a:t>
            </a:r>
            <a:endParaRPr lang="en-US" dirty="0"/>
          </a:p>
        </p:txBody>
      </p:sp>
      <p:cxnSp>
        <p:nvCxnSpPr>
          <p:cNvPr id="15" name="Forma 14"/>
          <p:cNvCxnSpPr>
            <a:stCxn id="11" idx="1"/>
            <a:endCxn id="10" idx="3"/>
          </p:cNvCxnSpPr>
          <p:nvPr/>
        </p:nvCxnSpPr>
        <p:spPr>
          <a:xfrm rot="10800000" flipV="1">
            <a:off x="1285852" y="1961839"/>
            <a:ext cx="1285884" cy="1217128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Fase 3: Modellazione Java</a:t>
            </a:r>
            <a:endParaRPr lang="en-US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Passaggio da LTSA a Java</a:t>
            </a:r>
            <a:endParaRPr lang="en-US" dirty="0" smtClean="0"/>
          </a:p>
          <a:p>
            <a:r>
              <a:rPr lang="it-IT" dirty="0" smtClean="0"/>
              <a:t>4 classi: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Fabbrica (</a:t>
            </a:r>
            <a:r>
              <a:rPr lang="it-IT" dirty="0" err="1" smtClean="0"/>
              <a:t>main</a:t>
            </a:r>
            <a:r>
              <a:rPr lang="it-IT" dirty="0" smtClean="0"/>
              <a:t> </a:t>
            </a:r>
            <a:r>
              <a:rPr lang="it-IT" dirty="0" err="1" smtClean="0"/>
              <a:t>class</a:t>
            </a:r>
            <a:r>
              <a:rPr lang="it-IT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Produttore (</a:t>
            </a:r>
            <a:r>
              <a:rPr lang="it-IT" dirty="0" err="1" smtClean="0"/>
              <a:t>Thread</a:t>
            </a:r>
            <a:r>
              <a:rPr lang="it-IT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Assemblatore (</a:t>
            </a:r>
            <a:r>
              <a:rPr lang="it-IT" dirty="0" err="1" smtClean="0"/>
              <a:t>Thread</a:t>
            </a:r>
            <a:r>
              <a:rPr lang="it-IT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 smtClean="0"/>
              <a:t>Serbatoio (conterrà i metodi sincronizzati)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651</Words>
  <Application>Microsoft Macintosh PowerPoint</Application>
  <PresentationFormat>Presentazione su schermo (4:3)</PresentationFormat>
  <Paragraphs>53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7" baseType="lpstr">
      <vt:lpstr>Tema di Office</vt:lpstr>
      <vt:lpstr>Esercitazione 06</vt:lpstr>
      <vt:lpstr>Il problema</vt:lpstr>
      <vt:lpstr>Fase 1: Analisi del problema</vt:lpstr>
      <vt:lpstr>Fase 2: Analisi del problema</vt:lpstr>
      <vt:lpstr>Fase 2: Modello LTSA</vt:lpstr>
      <vt:lpstr>Fase 3: Modellazione Java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Sistemi Operativi- Parte di Concorrenza</dc:title>
  <dc:creator>Kyra</dc:creator>
  <cp:lastModifiedBy>Oliviero Riganelli</cp:lastModifiedBy>
  <cp:revision>10</cp:revision>
  <dcterms:created xsi:type="dcterms:W3CDTF">2010-05-19T16:03:34Z</dcterms:created>
  <dcterms:modified xsi:type="dcterms:W3CDTF">2012-06-13T15:09:08Z</dcterms:modified>
</cp:coreProperties>
</file>