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1" d="100"/>
          <a:sy n="71" d="100"/>
        </p:scale>
        <p:origin x="-176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32986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835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93587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14411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844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7590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2265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90843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57884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33338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24381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smtClean="0"/>
              <a:t>Fare clic per modificare gli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1807A-E61D-CD41-AA99-1C14C73DA521}" type="datetimeFigureOut">
              <a:rPr lang="it-IT" smtClean="0"/>
              <a:t>14/06/12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F51B1-2846-8B4A-B184-CB63E5493108}" type="slidenum">
              <a:rPr lang="it-IT" smtClean="0"/>
              <a:t>‹n.›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822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it-IT" dirty="0" smtClean="0"/>
              <a:t>Esercitazione 6</a:t>
            </a:r>
            <a:endParaRPr lang="it-IT" dirty="0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 smtClean="0"/>
              <a:t>Oliviero Riganelli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063336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modello: DISTRIBUTORE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Per modellare un distributore basta una etichetta che rappresenti la benzina presente </a:t>
            </a:r>
          </a:p>
          <a:p>
            <a:r>
              <a:rPr lang="it-IT" dirty="0" smtClean="0"/>
              <a:t>la </a:t>
            </a:r>
            <a:r>
              <a:rPr lang="it-IT" dirty="0"/>
              <a:t>mutua esclusione viene modellata dalla sequenza delle azioni. </a:t>
            </a:r>
          </a:p>
          <a:p>
            <a:pPr marL="0" indent="0">
              <a:buNone/>
            </a:pPr>
            <a:r>
              <a:rPr lang="it-IT" dirty="0"/>
              <a:t>	</a:t>
            </a:r>
            <a:r>
              <a:rPr lang="it-IT" sz="3000" dirty="0" smtClean="0">
                <a:solidFill>
                  <a:srgbClr val="FF0000"/>
                </a:solidFill>
              </a:rPr>
              <a:t>DISTRIBUTORE </a:t>
            </a:r>
            <a:r>
              <a:rPr lang="it-IT" sz="3000" dirty="0">
                <a:solidFill>
                  <a:srgbClr val="FF0000"/>
                </a:solidFill>
              </a:rPr>
              <a:t>= DISTRIBUTORE[</a:t>
            </a:r>
            <a:r>
              <a:rPr lang="it-IT" sz="3000" dirty="0" err="1">
                <a:solidFill>
                  <a:srgbClr val="FF0000"/>
                </a:solidFill>
              </a:rPr>
              <a:t>CapienzaMax</a:t>
            </a:r>
            <a:r>
              <a:rPr lang="it-IT" sz="3000" dirty="0">
                <a:solidFill>
                  <a:srgbClr val="FF0000"/>
                </a:solidFill>
              </a:rPr>
              <a:t>], </a:t>
            </a:r>
            <a:r>
              <a:rPr lang="it-IT" sz="3000" dirty="0" smtClean="0">
                <a:solidFill>
                  <a:srgbClr val="FF0000"/>
                </a:solidFill>
              </a:rPr>
              <a:t>     	DISTRIBUTORE</a:t>
            </a:r>
            <a:r>
              <a:rPr lang="it-IT" sz="3000" dirty="0">
                <a:solidFill>
                  <a:srgbClr val="FF0000"/>
                </a:solidFill>
              </a:rPr>
              <a:t>[</a:t>
            </a:r>
            <a:r>
              <a:rPr lang="it-IT" sz="3000" dirty="0" err="1">
                <a:solidFill>
                  <a:srgbClr val="FF0000"/>
                </a:solidFill>
              </a:rPr>
              <a:t>disponibile:Capienza</a:t>
            </a:r>
            <a:r>
              <a:rPr lang="it-IT" sz="3000" dirty="0" smtClean="0">
                <a:solidFill>
                  <a:srgbClr val="FF0000"/>
                </a:solidFill>
              </a:rPr>
              <a:t>] =( </a:t>
            </a:r>
          </a:p>
          <a:p>
            <a:pPr marL="0" indent="0">
              <a:buNone/>
            </a:pPr>
            <a:r>
              <a:rPr lang="it-IT" sz="3000" dirty="0" smtClean="0">
                <a:solidFill>
                  <a:srgbClr val="FF0000"/>
                </a:solidFill>
              </a:rPr>
              <a:t>	 chiedi</a:t>
            </a:r>
            <a:r>
              <a:rPr lang="it-IT" sz="3000" dirty="0">
                <a:solidFill>
                  <a:srgbClr val="FF0000"/>
                </a:solidFill>
              </a:rPr>
              <a:t>[</a:t>
            </a:r>
            <a:r>
              <a:rPr lang="it-IT" sz="3000" dirty="0" err="1">
                <a:solidFill>
                  <a:srgbClr val="FF0000"/>
                </a:solidFill>
              </a:rPr>
              <a:t>r:Richiesta</a:t>
            </a:r>
            <a:r>
              <a:rPr lang="it-IT" sz="3000" dirty="0">
                <a:solidFill>
                  <a:srgbClr val="FF0000"/>
                </a:solidFill>
              </a:rPr>
              <a:t>] -&gt; SERVIZIO[disponibile][</a:t>
            </a:r>
            <a:r>
              <a:rPr lang="it-IT" sz="3000" dirty="0" err="1">
                <a:solidFill>
                  <a:srgbClr val="FF0000"/>
                </a:solidFill>
              </a:rPr>
              <a:t>r</a:t>
            </a:r>
            <a:r>
              <a:rPr lang="it-IT" sz="3000" dirty="0">
                <a:solidFill>
                  <a:srgbClr val="FF0000"/>
                </a:solidFill>
              </a:rPr>
              <a:t>] | </a:t>
            </a:r>
            <a:r>
              <a:rPr lang="it-IT" sz="3000" dirty="0" smtClean="0">
                <a:solidFill>
                  <a:srgbClr val="FF0000"/>
                </a:solidFill>
              </a:rPr>
              <a:t>	 	 rifornimento </a:t>
            </a:r>
            <a:r>
              <a:rPr lang="it-IT" sz="3000" dirty="0">
                <a:solidFill>
                  <a:srgbClr val="FF0000"/>
                </a:solidFill>
              </a:rPr>
              <a:t>-&gt; DISTRIBUTORE[</a:t>
            </a:r>
            <a:r>
              <a:rPr lang="it-IT" sz="3000" dirty="0" err="1">
                <a:solidFill>
                  <a:srgbClr val="FF0000"/>
                </a:solidFill>
              </a:rPr>
              <a:t>CapienzaMax</a:t>
            </a:r>
            <a:r>
              <a:rPr lang="it-IT" sz="3000" dirty="0">
                <a:solidFill>
                  <a:srgbClr val="FF0000"/>
                </a:solidFill>
              </a:rPr>
              <a:t>] ), </a:t>
            </a:r>
          </a:p>
          <a:p>
            <a:r>
              <a:rPr lang="it-IT" dirty="0" smtClean="0"/>
              <a:t>un </a:t>
            </a:r>
            <a:r>
              <a:rPr lang="it-IT" dirty="0"/>
              <a:t>distributore </a:t>
            </a:r>
            <a:r>
              <a:rPr lang="it-IT" dirty="0" smtClean="0"/>
              <a:t>può̀ </a:t>
            </a:r>
            <a:r>
              <a:rPr lang="it-IT" dirty="0"/>
              <a:t>accettare o la richiesta di un cliente, o la richiesta dell'Autocisterna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061650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modello: DISTRIBUTORE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/>
              <a:t>attivando un </a:t>
            </a:r>
            <a:r>
              <a:rPr lang="it-IT" dirty="0" smtClean="0"/>
              <a:t>sotto processo </a:t>
            </a:r>
            <a:r>
              <a:rPr lang="it-IT" dirty="0"/>
              <a:t>per servire un cliente si esclude la </a:t>
            </a:r>
            <a:r>
              <a:rPr lang="it-IT" dirty="0" smtClean="0"/>
              <a:t>possibilità </a:t>
            </a:r>
            <a:r>
              <a:rPr lang="it-IT" dirty="0"/>
              <a:t>del rifornimento, come richiesto dal testo. </a:t>
            </a:r>
          </a:p>
          <a:p>
            <a:pPr marL="0" indent="0">
              <a:buNone/>
            </a:pPr>
            <a:r>
              <a:rPr lang="it-IT" sz="3000" dirty="0">
                <a:solidFill>
                  <a:srgbClr val="FF0000"/>
                </a:solidFill>
              </a:rPr>
              <a:t>	</a:t>
            </a:r>
            <a:r>
              <a:rPr lang="it-IT" sz="3000" dirty="0" smtClean="0">
                <a:solidFill>
                  <a:srgbClr val="FF0000"/>
                </a:solidFill>
              </a:rPr>
              <a:t>SERVIZIO</a:t>
            </a:r>
            <a:r>
              <a:rPr lang="it-IT" sz="3000" dirty="0">
                <a:solidFill>
                  <a:srgbClr val="FF0000"/>
                </a:solidFill>
              </a:rPr>
              <a:t>[</a:t>
            </a:r>
            <a:r>
              <a:rPr lang="it-IT" sz="3000" dirty="0" err="1">
                <a:solidFill>
                  <a:srgbClr val="FF0000"/>
                </a:solidFill>
              </a:rPr>
              <a:t>disponibile:Capienza</a:t>
            </a:r>
            <a:r>
              <a:rPr lang="it-IT" sz="3000" dirty="0">
                <a:solidFill>
                  <a:srgbClr val="FF0000"/>
                </a:solidFill>
              </a:rPr>
              <a:t>][</a:t>
            </a:r>
            <a:r>
              <a:rPr lang="it-IT" sz="3000" dirty="0" err="1">
                <a:solidFill>
                  <a:srgbClr val="FF0000"/>
                </a:solidFill>
              </a:rPr>
              <a:t>r:Richiesta</a:t>
            </a:r>
            <a:r>
              <a:rPr lang="it-IT" sz="3000" dirty="0">
                <a:solidFill>
                  <a:srgbClr val="FF0000"/>
                </a:solidFill>
              </a:rPr>
              <a:t>] = ( </a:t>
            </a:r>
            <a:endParaRPr lang="it-IT" sz="3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3000" dirty="0" smtClean="0">
                <a:solidFill>
                  <a:srgbClr val="FF0000"/>
                </a:solidFill>
              </a:rPr>
              <a:t>		</a:t>
            </a:r>
            <a:r>
              <a:rPr lang="it-IT" sz="3000" dirty="0" err="1" smtClean="0">
                <a:solidFill>
                  <a:srgbClr val="FF0000"/>
                </a:solidFill>
              </a:rPr>
              <a:t>when</a:t>
            </a:r>
            <a:r>
              <a:rPr lang="it-IT" sz="3000" dirty="0" smtClean="0">
                <a:solidFill>
                  <a:srgbClr val="FF0000"/>
                </a:solidFill>
              </a:rPr>
              <a:t> </a:t>
            </a:r>
            <a:r>
              <a:rPr lang="it-IT" sz="3000" dirty="0">
                <a:solidFill>
                  <a:srgbClr val="FF0000"/>
                </a:solidFill>
              </a:rPr>
              <a:t>( </a:t>
            </a:r>
            <a:r>
              <a:rPr lang="it-IT" sz="3000" dirty="0" err="1">
                <a:solidFill>
                  <a:srgbClr val="FF0000"/>
                </a:solidFill>
              </a:rPr>
              <a:t>r</a:t>
            </a:r>
            <a:r>
              <a:rPr lang="it-IT" sz="3000" dirty="0">
                <a:solidFill>
                  <a:srgbClr val="FF0000"/>
                </a:solidFill>
              </a:rPr>
              <a:t> &lt;= disponibile ) carica -&gt; </a:t>
            </a:r>
            <a:r>
              <a:rPr lang="it-IT" sz="3000" dirty="0" smtClean="0">
                <a:solidFill>
                  <a:srgbClr val="FF0000"/>
                </a:solidFill>
              </a:rPr>
              <a:t>			 						DISTRIBUTORE</a:t>
            </a:r>
            <a:r>
              <a:rPr lang="it-IT" sz="3000" dirty="0">
                <a:solidFill>
                  <a:srgbClr val="FF0000"/>
                </a:solidFill>
              </a:rPr>
              <a:t>[disponibile-</a:t>
            </a:r>
            <a:r>
              <a:rPr lang="it-IT" sz="3000" dirty="0" err="1">
                <a:solidFill>
                  <a:srgbClr val="FF0000"/>
                </a:solidFill>
              </a:rPr>
              <a:t>r</a:t>
            </a:r>
            <a:r>
              <a:rPr lang="it-IT" sz="3000" dirty="0">
                <a:solidFill>
                  <a:srgbClr val="FF0000"/>
                </a:solidFill>
              </a:rPr>
              <a:t>] | </a:t>
            </a:r>
            <a:endParaRPr lang="it-IT" sz="30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3000" dirty="0" smtClean="0">
                <a:solidFill>
                  <a:srgbClr val="FF0000"/>
                </a:solidFill>
              </a:rPr>
              <a:t>		</a:t>
            </a:r>
            <a:r>
              <a:rPr lang="it-IT" sz="3000" dirty="0" err="1" smtClean="0">
                <a:solidFill>
                  <a:srgbClr val="FF0000"/>
                </a:solidFill>
              </a:rPr>
              <a:t>when</a:t>
            </a:r>
            <a:r>
              <a:rPr lang="it-IT" sz="3000" dirty="0" smtClean="0">
                <a:solidFill>
                  <a:srgbClr val="FF0000"/>
                </a:solidFill>
              </a:rPr>
              <a:t> </a:t>
            </a:r>
            <a:r>
              <a:rPr lang="it-IT" sz="3000" dirty="0">
                <a:solidFill>
                  <a:srgbClr val="FF0000"/>
                </a:solidFill>
              </a:rPr>
              <a:t>( disponibile &lt; </a:t>
            </a:r>
            <a:r>
              <a:rPr lang="it-IT" sz="3000" dirty="0" err="1">
                <a:solidFill>
                  <a:srgbClr val="FF0000"/>
                </a:solidFill>
              </a:rPr>
              <a:t>r</a:t>
            </a:r>
            <a:r>
              <a:rPr lang="it-IT" sz="3000" dirty="0">
                <a:solidFill>
                  <a:srgbClr val="FF0000"/>
                </a:solidFill>
              </a:rPr>
              <a:t> ) rinunzia -&gt; </a:t>
            </a:r>
            <a:r>
              <a:rPr lang="it-IT" sz="3000" dirty="0" smtClean="0">
                <a:solidFill>
                  <a:srgbClr val="FF0000"/>
                </a:solidFill>
              </a:rPr>
              <a:t>								DISTRIBUTORE</a:t>
            </a:r>
            <a:r>
              <a:rPr lang="it-IT" sz="3000" dirty="0">
                <a:solidFill>
                  <a:srgbClr val="FF0000"/>
                </a:solidFill>
              </a:rPr>
              <a:t>[disponibile] ). </a:t>
            </a:r>
          </a:p>
          <a:p>
            <a:r>
              <a:rPr lang="it-IT" dirty="0" smtClean="0"/>
              <a:t>NOTA</a:t>
            </a:r>
            <a:r>
              <a:rPr lang="it-IT" dirty="0"/>
              <a:t>: il rifornimento è stato modellato con una sola operazione, se fosse stato modellato con </a:t>
            </a:r>
            <a:r>
              <a:rPr lang="it-IT" dirty="0" err="1"/>
              <a:t>piu</a:t>
            </a:r>
            <a:r>
              <a:rPr lang="it-IT" dirty="0"/>
              <a:t>̀ operazioni si sarebbe potuto creare un nuovo </a:t>
            </a:r>
            <a:r>
              <a:rPr lang="it-IT" dirty="0" smtClean="0"/>
              <a:t>sotto processo </a:t>
            </a:r>
            <a:r>
              <a:rPr lang="it-IT" dirty="0"/>
              <a:t>come per SERVIZIO.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935919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Il modello: il sistema 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2600" dirty="0" smtClean="0">
                <a:solidFill>
                  <a:srgbClr val="FF0000"/>
                </a:solidFill>
              </a:rPr>
              <a:t>	</a:t>
            </a:r>
            <a:r>
              <a:rPr lang="it-IT" sz="2400" dirty="0" smtClean="0">
                <a:solidFill>
                  <a:srgbClr val="FF0000"/>
                </a:solidFill>
              </a:rPr>
              <a:t>|</a:t>
            </a:r>
            <a:r>
              <a:rPr lang="it-IT" sz="2400" dirty="0">
                <a:solidFill>
                  <a:srgbClr val="FF0000"/>
                </a:solidFill>
              </a:rPr>
              <a:t>|CMP = ( cliente[1..Clienti]:CLIENTE </a:t>
            </a:r>
            <a:r>
              <a:rPr lang="it-IT" sz="2400" dirty="0" smtClean="0">
                <a:solidFill>
                  <a:srgbClr val="FF0000"/>
                </a:solidFill>
              </a:rPr>
              <a:t>||								{</a:t>
            </a:r>
            <a:r>
              <a:rPr lang="it-IT" sz="2400" dirty="0">
                <a:solidFill>
                  <a:srgbClr val="FF0000"/>
                </a:solidFill>
              </a:rPr>
              <a:t>cliente[1..Clienti]}::</a:t>
            </a:r>
            <a:r>
              <a:rPr lang="it-IT" sz="2400" dirty="0" err="1">
                <a:solidFill>
                  <a:srgbClr val="FF0000"/>
                </a:solidFill>
              </a:rPr>
              <a:t>dist</a:t>
            </a:r>
            <a:r>
              <a:rPr lang="it-IT" sz="2400" dirty="0">
                <a:solidFill>
                  <a:srgbClr val="FF0000"/>
                </a:solidFill>
              </a:rPr>
              <a:t>[</a:t>
            </a:r>
            <a:r>
              <a:rPr lang="it-IT" sz="2400" dirty="0" err="1">
                <a:solidFill>
                  <a:srgbClr val="FF0000"/>
                </a:solidFill>
              </a:rPr>
              <a:t>d:NumDist</a:t>
            </a:r>
            <a:r>
              <a:rPr lang="it-IT" sz="2400" dirty="0">
                <a:solidFill>
                  <a:srgbClr val="FF0000"/>
                </a:solidFill>
              </a:rPr>
              <a:t>]:DISTRIBUTORE || </a:t>
            </a:r>
            <a:r>
              <a:rPr lang="it-IT" sz="2400" dirty="0" smtClean="0">
                <a:solidFill>
                  <a:srgbClr val="FF0000"/>
                </a:solidFill>
              </a:rPr>
              <a:t>		Autocisterna </a:t>
            </a:r>
            <a:r>
              <a:rPr lang="it-IT" sz="2400" dirty="0">
                <a:solidFill>
                  <a:srgbClr val="FF0000"/>
                </a:solidFill>
              </a:rPr>
              <a:t>) </a:t>
            </a:r>
            <a:endParaRPr lang="it-IT" sz="24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it-IT" sz="2400" dirty="0">
                <a:solidFill>
                  <a:srgbClr val="FF0000"/>
                </a:solidFill>
              </a:rPr>
              <a:t>	</a:t>
            </a:r>
            <a:r>
              <a:rPr lang="it-IT" sz="2400" dirty="0" smtClean="0">
                <a:solidFill>
                  <a:srgbClr val="FF0000"/>
                </a:solidFill>
              </a:rPr>
              <a:t>	/ </a:t>
            </a:r>
            <a:r>
              <a:rPr lang="it-IT" sz="2400" dirty="0">
                <a:solidFill>
                  <a:srgbClr val="FF0000"/>
                </a:solidFill>
              </a:rPr>
              <a:t>{ rifornimento </a:t>
            </a:r>
            <a:r>
              <a:rPr lang="it-IT" sz="2400" dirty="0" smtClean="0">
                <a:solidFill>
                  <a:srgbClr val="FF0000"/>
                </a:solidFill>
              </a:rPr>
              <a:t>/ {</a:t>
            </a:r>
          </a:p>
          <a:p>
            <a:pPr marL="0" indent="0">
              <a:buNone/>
            </a:pPr>
            <a:r>
              <a:rPr lang="it-IT" sz="2400" dirty="0" smtClean="0">
                <a:solidFill>
                  <a:srgbClr val="FF0000"/>
                </a:solidFill>
              </a:rPr>
              <a:t>  		cliente</a:t>
            </a:r>
            <a:r>
              <a:rPr lang="it-IT" sz="2400" dirty="0">
                <a:solidFill>
                  <a:srgbClr val="FF0000"/>
                </a:solidFill>
              </a:rPr>
              <a:t>[1..Clienti].</a:t>
            </a:r>
            <a:r>
              <a:rPr lang="it-IT" sz="2400" dirty="0" err="1">
                <a:solidFill>
                  <a:srgbClr val="FF0000"/>
                </a:solidFill>
              </a:rPr>
              <a:t>dist</a:t>
            </a:r>
            <a:r>
              <a:rPr lang="it-IT" sz="2400" dirty="0">
                <a:solidFill>
                  <a:srgbClr val="FF0000"/>
                </a:solidFill>
              </a:rPr>
              <a:t>[</a:t>
            </a:r>
            <a:r>
              <a:rPr lang="it-IT" sz="2400" dirty="0" err="1">
                <a:solidFill>
                  <a:srgbClr val="FF0000"/>
                </a:solidFill>
              </a:rPr>
              <a:t>d:NumDist</a:t>
            </a:r>
            <a:r>
              <a:rPr lang="it-IT" sz="2400" dirty="0">
                <a:solidFill>
                  <a:srgbClr val="FF0000"/>
                </a:solidFill>
              </a:rPr>
              <a:t>].rifornimento } }. </a:t>
            </a:r>
            <a:endParaRPr lang="it-IT" sz="2400" dirty="0" smtClean="0">
              <a:solidFill>
                <a:srgbClr val="FF0000"/>
              </a:solidFill>
            </a:endParaRPr>
          </a:p>
          <a:p>
            <a:r>
              <a:rPr lang="it-IT" dirty="0" smtClean="0"/>
              <a:t>Le </a:t>
            </a:r>
            <a:r>
              <a:rPr lang="it-IT" dirty="0"/>
              <a:t>operazioni "rifornimento" vengono unificate per modellare il fatto che solo l'Autocisterna </a:t>
            </a:r>
            <a:r>
              <a:rPr lang="it-IT" dirty="0" err="1"/>
              <a:t>puo</a:t>
            </a:r>
            <a:r>
              <a:rPr lang="it-IT" dirty="0"/>
              <a:t>̀ invocare l'azione, altrimenti anche i clienti potrebbero farlo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10316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 smtClean="0"/>
              <a:t>Homework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>
                <a:cs typeface="Calibri"/>
              </a:rPr>
              <a:t>Si produca un implementazione in Java conforme al modello realizzato con LTSA.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476284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it-IT" dirty="0"/>
              <a:t>Una stazione di servizio dispone di </a:t>
            </a:r>
            <a:r>
              <a:rPr lang="it-IT" i="1" dirty="0" err="1"/>
              <a:t>n</a:t>
            </a:r>
            <a:r>
              <a:rPr lang="it-IT" i="1" dirty="0"/>
              <a:t> </a:t>
            </a:r>
            <a:r>
              <a:rPr lang="it-IT" dirty="0" smtClean="0"/>
              <a:t>distributori di </a:t>
            </a:r>
            <a:r>
              <a:rPr lang="it-IT" dirty="0"/>
              <a:t>benzina. I clienti si presentano a uno </a:t>
            </a:r>
            <a:r>
              <a:rPr lang="it-IT" dirty="0" smtClean="0"/>
              <a:t>dei distributori </a:t>
            </a:r>
            <a:r>
              <a:rPr lang="it-IT" dirty="0"/>
              <a:t>e chiedono una certa </a:t>
            </a:r>
            <a:r>
              <a:rPr lang="it-IT" dirty="0" smtClean="0"/>
              <a:t>quantità̀ di benzina</a:t>
            </a:r>
            <a:r>
              <a:rPr lang="it-IT" dirty="0"/>
              <a:t>. Se il distributore è in grado </a:t>
            </a:r>
            <a:r>
              <a:rPr lang="it-IT" dirty="0" smtClean="0"/>
              <a:t>di soddisfare </a:t>
            </a:r>
            <a:r>
              <a:rPr lang="it-IT" dirty="0"/>
              <a:t>la richiesta, il cliente viene servito</a:t>
            </a:r>
            <a:r>
              <a:rPr lang="it-IT" dirty="0" smtClean="0"/>
              <a:t>; altrimenti</a:t>
            </a:r>
            <a:r>
              <a:rPr lang="it-IT" dirty="0"/>
              <a:t>, rinuncia. A intervalli arbitrari</a:t>
            </a:r>
            <a:r>
              <a:rPr lang="it-IT" dirty="0" smtClean="0"/>
              <a:t>, un’autocisterna </a:t>
            </a:r>
            <a:r>
              <a:rPr lang="it-IT" dirty="0"/>
              <a:t>rifornisce i distributori; </a:t>
            </a:r>
            <a:r>
              <a:rPr lang="it-IT" dirty="0" smtClean="0"/>
              <a:t>il rifornimento può̀ </a:t>
            </a:r>
            <a:r>
              <a:rPr lang="it-IT" dirty="0"/>
              <a:t>avvenire solo se i </a:t>
            </a:r>
            <a:r>
              <a:rPr lang="it-IT" dirty="0" smtClean="0"/>
              <a:t>distributori sono </a:t>
            </a:r>
            <a:r>
              <a:rPr lang="it-IT" dirty="0"/>
              <a:t>liberi, e durante il rifornimento i </a:t>
            </a:r>
            <a:r>
              <a:rPr lang="it-IT" dirty="0" smtClean="0"/>
              <a:t>clienti non </a:t>
            </a:r>
            <a:r>
              <a:rPr lang="it-IT" dirty="0"/>
              <a:t>possono accedere a nessun distributore. </a:t>
            </a:r>
            <a:r>
              <a:rPr lang="it-IT" dirty="0" smtClean="0"/>
              <a:t>I distributori </a:t>
            </a:r>
            <a:r>
              <a:rPr lang="it-IT" dirty="0"/>
              <a:t>sono inizialmente pieni, e </a:t>
            </a:r>
            <a:r>
              <a:rPr lang="it-IT" dirty="0" smtClean="0"/>
              <a:t>ogni rifornimento </a:t>
            </a:r>
            <a:r>
              <a:rPr lang="it-IT" dirty="0"/>
              <a:t>li riempie di nuovo. </a:t>
            </a:r>
            <a:endParaRPr lang="it-IT" dirty="0" smtClean="0"/>
          </a:p>
          <a:p>
            <a:pPr algn="just"/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43243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Problema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Si chiede di modellare il sistema utilizzando LTSA e di scrivere il corrispondente programma Java con </a:t>
            </a:r>
            <a:r>
              <a:rPr lang="it-IT" dirty="0" err="1" smtClean="0"/>
              <a:t>thread</a:t>
            </a:r>
            <a:r>
              <a:rPr lang="it-IT" dirty="0" smtClean="0"/>
              <a:t> e monitor. </a:t>
            </a:r>
          </a:p>
          <a:p>
            <a:r>
              <a:rPr lang="it-IT" dirty="0" smtClean="0"/>
              <a:t>Per LTSA: limitare a due il numero dei distributori; definire la capacità dei distributori come una costante di valore 5; limitare a tre il numero dei clienti; definire i possibili valori delle richieste dei clienti come </a:t>
            </a:r>
            <a:r>
              <a:rPr lang="it-IT" b="1" dirty="0" err="1" smtClean="0"/>
              <a:t>range</a:t>
            </a:r>
            <a:r>
              <a:rPr lang="it-IT" dirty="0" smtClean="0"/>
              <a:t> </a:t>
            </a:r>
            <a:r>
              <a:rPr lang="it-IT" dirty="0" err="1" smtClean="0"/>
              <a:t>Q</a:t>
            </a:r>
            <a:r>
              <a:rPr lang="it-IT" dirty="0" smtClean="0"/>
              <a:t> = 1..3. </a:t>
            </a:r>
          </a:p>
          <a:p>
            <a:r>
              <a:rPr lang="it-IT" dirty="0"/>
              <a:t>Per Java: il numero dei clienti e il numero dei distributori devono essere parametri del programma; la capacità dei distributori e il valore massimo delle richieste da parte dei clienti vanno dichiarati come costanti. </a:t>
            </a:r>
            <a:endParaRPr lang="it-IT" dirty="0" smtClean="0">
              <a:effectLst/>
            </a:endParaRPr>
          </a:p>
          <a:p>
            <a:endParaRPr lang="it-IT" dirty="0" smtClean="0"/>
          </a:p>
          <a:p>
            <a:endParaRPr lang="it-IT" dirty="0" smtClean="0"/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4645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Affrontare il problema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 smtClean="0"/>
              <a:t>Capire il problema </a:t>
            </a:r>
          </a:p>
          <a:p>
            <a:pPr lvl="1"/>
            <a:r>
              <a:rPr lang="it-IT" dirty="0" smtClean="0"/>
              <a:t> Individuare le entità̀ </a:t>
            </a:r>
          </a:p>
          <a:p>
            <a:pPr lvl="1"/>
            <a:r>
              <a:rPr lang="it-IT" dirty="0" smtClean="0"/>
              <a:t> Individuare gli aspetti di concorrenza </a:t>
            </a:r>
          </a:p>
          <a:p>
            <a:r>
              <a:rPr lang="it-IT" dirty="0" smtClean="0"/>
              <a:t>Costruire il modello </a:t>
            </a:r>
          </a:p>
          <a:p>
            <a:pPr lvl="1"/>
            <a:r>
              <a:rPr lang="it-IT" dirty="0" smtClean="0"/>
              <a:t> Definire i processi </a:t>
            </a:r>
          </a:p>
          <a:p>
            <a:pPr lvl="1"/>
            <a:r>
              <a:rPr lang="it-IT" dirty="0" smtClean="0"/>
              <a:t> Comporre i processi </a:t>
            </a:r>
          </a:p>
          <a:p>
            <a:r>
              <a:rPr lang="it-IT" dirty="0" smtClean="0"/>
              <a:t>Dal modello all’implementazione Java 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69042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Capire il problema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smtClean="0"/>
              <a:t>Esaminando il testo si possono individuare tre entità̀: </a:t>
            </a:r>
          </a:p>
          <a:p>
            <a:pPr lvl="1"/>
            <a:r>
              <a:rPr lang="it-IT" dirty="0" smtClean="0"/>
              <a:t>i clienti </a:t>
            </a:r>
          </a:p>
          <a:p>
            <a:pPr lvl="1"/>
            <a:r>
              <a:rPr lang="it-IT" dirty="0" smtClean="0"/>
              <a:t>i distributori </a:t>
            </a:r>
          </a:p>
          <a:p>
            <a:pPr lvl="1"/>
            <a:r>
              <a:rPr lang="it-IT" dirty="0" smtClean="0"/>
              <a:t>l'Autocisterna </a:t>
            </a:r>
          </a:p>
          <a:p>
            <a:r>
              <a:rPr lang="it-IT" dirty="0" smtClean="0"/>
              <a:t>Esaminiamo il problema posto per individuare dove c’è concorrenza </a:t>
            </a:r>
          </a:p>
        </p:txBody>
      </p:sp>
    </p:spTree>
    <p:extLst>
      <p:ext uri="{BB962C8B-B14F-4D97-AF65-F5344CB8AC3E}">
        <p14:creationId xmlns:p14="http://schemas.microsoft.com/office/powerpoint/2010/main" val="14433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problema: la concorrenza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it-IT" dirty="0" smtClean="0"/>
              <a:t>I clienti – attivi (saranno </a:t>
            </a:r>
            <a:r>
              <a:rPr lang="it-IT" dirty="0" err="1" smtClean="0"/>
              <a:t>thread</a:t>
            </a:r>
            <a:r>
              <a:rPr lang="it-IT" dirty="0" smtClean="0"/>
              <a:t> in Java)</a:t>
            </a:r>
          </a:p>
          <a:p>
            <a:pPr lvl="1"/>
            <a:r>
              <a:rPr lang="it-IT" dirty="0" smtClean="0"/>
              <a:t>accedono ai distributori che sono le risorse condivise: qui serve la mutua esclusione</a:t>
            </a:r>
          </a:p>
          <a:p>
            <a:r>
              <a:rPr lang="it-IT" dirty="0"/>
              <a:t>I distributori – passivi (saranno monitor) </a:t>
            </a:r>
            <a:endParaRPr lang="it-IT" dirty="0" smtClean="0"/>
          </a:p>
          <a:p>
            <a:pPr lvl="1"/>
            <a:r>
              <a:rPr lang="it-IT" dirty="0" smtClean="0"/>
              <a:t>poiché́ </a:t>
            </a:r>
            <a:r>
              <a:rPr lang="it-IT" dirty="0"/>
              <a:t>i clienti scelgono a priori, non occorre una gestione integrata </a:t>
            </a:r>
            <a:endParaRPr lang="it-IT" dirty="0" smtClean="0">
              <a:effectLst/>
            </a:endParaRPr>
          </a:p>
          <a:p>
            <a:pPr lvl="1"/>
            <a:r>
              <a:rPr lang="it-IT" dirty="0" smtClean="0"/>
              <a:t>servono </a:t>
            </a:r>
            <a:r>
              <a:rPr lang="it-IT" dirty="0"/>
              <a:t>tanti monitor quanti sono i distributori (quindi basta definire un processo ed </a:t>
            </a:r>
            <a:r>
              <a:rPr lang="it-IT" dirty="0" err="1"/>
              <a:t>instanziarlo</a:t>
            </a:r>
            <a:r>
              <a:rPr lang="it-IT" dirty="0"/>
              <a:t> </a:t>
            </a:r>
            <a:r>
              <a:rPr lang="it-IT" dirty="0" err="1"/>
              <a:t>n</a:t>
            </a:r>
            <a:r>
              <a:rPr lang="it-IT" dirty="0"/>
              <a:t> volte) </a:t>
            </a:r>
            <a:endParaRPr lang="it-IT" dirty="0" smtClean="0">
              <a:effectLst/>
            </a:endParaRPr>
          </a:p>
          <a:p>
            <a:r>
              <a:rPr lang="it-IT" dirty="0"/>
              <a:t>L'Autocisterna - attiva </a:t>
            </a:r>
            <a:endParaRPr lang="it-IT" dirty="0" smtClean="0">
              <a:effectLst/>
            </a:endParaRPr>
          </a:p>
          <a:p>
            <a:pPr lvl="1"/>
            <a:r>
              <a:rPr lang="it-IT" dirty="0" smtClean="0"/>
              <a:t>Il </a:t>
            </a:r>
            <a:r>
              <a:rPr lang="it-IT" dirty="0"/>
              <a:t>testo dice: "il rifornimento </a:t>
            </a:r>
            <a:r>
              <a:rPr lang="it-IT" dirty="0" smtClean="0"/>
              <a:t>può̀ </a:t>
            </a:r>
            <a:r>
              <a:rPr lang="it-IT" dirty="0"/>
              <a:t>avvenire solo se i distributori sono liberi, e durante il rifornimento i clienti non possono accedere a nessun distributore". </a:t>
            </a:r>
            <a:endParaRPr lang="it-IT" dirty="0" smtClean="0">
              <a:effectLst/>
            </a:endParaRPr>
          </a:p>
          <a:p>
            <a:pPr lvl="1"/>
            <a:r>
              <a:rPr lang="it-IT" dirty="0" smtClean="0"/>
              <a:t>Questa è </a:t>
            </a:r>
            <a:r>
              <a:rPr lang="it-IT" dirty="0"/>
              <a:t>la condizione di eventuale sospensione dei clienti all'interno del monitor (il distributore è</a:t>
            </a:r>
            <a:r>
              <a:rPr lang="it-IT" dirty="0" smtClean="0"/>
              <a:t> </a:t>
            </a:r>
            <a:r>
              <a:rPr lang="it-IT" dirty="0"/>
              <a:t>libero, ma inaccessibile per rifornimento). </a:t>
            </a:r>
            <a:endParaRPr lang="it-IT" dirty="0" smtClean="0">
              <a:effectLst/>
            </a:endParaRPr>
          </a:p>
          <a:p>
            <a:endParaRPr lang="it-IT" dirty="0" smtClean="0"/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3243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modello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it-IT" dirty="0" smtClean="0"/>
              <a:t>Costanti e intervalli</a:t>
            </a:r>
          </a:p>
          <a:p>
            <a:pPr marL="0" indent="0">
              <a:buNone/>
            </a:pPr>
            <a:r>
              <a:rPr lang="it-IT" dirty="0" smtClean="0"/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const</a:t>
            </a:r>
            <a:r>
              <a:rPr lang="it-IT" dirty="0" smtClean="0">
                <a:solidFill>
                  <a:srgbClr val="FF0000"/>
                </a:solidFill>
              </a:rPr>
              <a:t> Clienti = 3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8000"/>
                </a:solidFill>
              </a:rPr>
              <a:t>  // numero </a:t>
            </a:r>
            <a:r>
              <a:rPr lang="it-IT" dirty="0" err="1" smtClean="0">
                <a:solidFill>
                  <a:srgbClr val="008000"/>
                </a:solidFill>
              </a:rPr>
              <a:t>max</a:t>
            </a:r>
            <a:r>
              <a:rPr lang="it-IT" dirty="0" smtClean="0">
                <a:solidFill>
                  <a:srgbClr val="008000"/>
                </a:solidFill>
              </a:rPr>
              <a:t> clienti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const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CapienzaMax</a:t>
            </a:r>
            <a:r>
              <a:rPr lang="it-IT" dirty="0" smtClean="0">
                <a:solidFill>
                  <a:srgbClr val="FF0000"/>
                </a:solidFill>
              </a:rPr>
              <a:t> = 3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8000"/>
                </a:solidFill>
              </a:rPr>
              <a:t>  // capienza </a:t>
            </a:r>
            <a:r>
              <a:rPr lang="it-IT" dirty="0" err="1" smtClean="0">
                <a:solidFill>
                  <a:srgbClr val="008000"/>
                </a:solidFill>
              </a:rPr>
              <a:t>max</a:t>
            </a:r>
            <a:r>
              <a:rPr lang="it-IT" dirty="0" smtClean="0">
                <a:solidFill>
                  <a:srgbClr val="008000"/>
                </a:solidFill>
              </a:rPr>
              <a:t> del distributore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range</a:t>
            </a:r>
            <a:r>
              <a:rPr lang="it-IT" dirty="0" smtClean="0">
                <a:solidFill>
                  <a:srgbClr val="FF0000"/>
                </a:solidFill>
              </a:rPr>
              <a:t> Capienza = 0..CapienzaMax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8000"/>
                </a:solidFill>
              </a:rPr>
              <a:t>  // capienza del distributore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range</a:t>
            </a:r>
            <a:r>
              <a:rPr lang="it-IT" dirty="0" smtClean="0">
                <a:solidFill>
                  <a:srgbClr val="FF0000"/>
                </a:solidFill>
              </a:rPr>
              <a:t> </a:t>
            </a:r>
            <a:r>
              <a:rPr lang="it-IT" dirty="0" err="1" smtClean="0">
                <a:solidFill>
                  <a:srgbClr val="FF0000"/>
                </a:solidFill>
              </a:rPr>
              <a:t>NumDist</a:t>
            </a:r>
            <a:r>
              <a:rPr lang="it-IT" dirty="0" smtClean="0">
                <a:solidFill>
                  <a:srgbClr val="FF0000"/>
                </a:solidFill>
              </a:rPr>
              <a:t> = 1..2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8000"/>
                </a:solidFill>
              </a:rPr>
              <a:t>  // numero e identificatori dei distributori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</a:t>
            </a:r>
            <a:r>
              <a:rPr lang="it-IT" dirty="0" err="1" smtClean="0">
                <a:solidFill>
                  <a:srgbClr val="FF0000"/>
                </a:solidFill>
              </a:rPr>
              <a:t>range</a:t>
            </a:r>
            <a:r>
              <a:rPr lang="it-IT" dirty="0" smtClean="0">
                <a:solidFill>
                  <a:srgbClr val="FF0000"/>
                </a:solidFill>
              </a:rPr>
              <a:t> Richiesta = 1..2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008000"/>
                </a:solidFill>
              </a:rPr>
              <a:t>  // carburante richiesto dai clienti</a:t>
            </a:r>
            <a:endParaRPr lang="it-IT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08859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modello: Cliente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it-IT" dirty="0" smtClean="0"/>
              <a:t>Un cliente sceglie un distributore d ed effettua una richiesta </a:t>
            </a:r>
            <a:r>
              <a:rPr lang="it-IT" dirty="0" err="1" smtClean="0"/>
              <a:t>r</a:t>
            </a:r>
            <a:endParaRPr lang="it-IT" dirty="0" smtClean="0"/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  CLIENTE = ( </a:t>
            </a:r>
          </a:p>
          <a:p>
            <a:pPr marL="457200" lvl="1" indent="0">
              <a:buNone/>
            </a:pPr>
            <a:r>
              <a:rPr lang="it-IT" dirty="0" err="1" smtClean="0">
                <a:solidFill>
                  <a:srgbClr val="FF0000"/>
                </a:solidFill>
              </a:rPr>
              <a:t>dist</a:t>
            </a:r>
            <a:r>
              <a:rPr lang="it-IT" dirty="0" smtClean="0">
                <a:solidFill>
                  <a:srgbClr val="FF0000"/>
                </a:solidFill>
              </a:rPr>
              <a:t>[</a:t>
            </a:r>
            <a:r>
              <a:rPr lang="it-IT" dirty="0" err="1" smtClean="0">
                <a:solidFill>
                  <a:srgbClr val="FF0000"/>
                </a:solidFill>
              </a:rPr>
              <a:t>d:NumDist</a:t>
            </a:r>
            <a:r>
              <a:rPr lang="it-IT" dirty="0" smtClean="0">
                <a:solidFill>
                  <a:srgbClr val="FF0000"/>
                </a:solidFill>
              </a:rPr>
              <a:t>].chiedi[</a:t>
            </a:r>
            <a:r>
              <a:rPr lang="it-IT" dirty="0" err="1" smtClean="0">
                <a:solidFill>
                  <a:srgbClr val="FF0000"/>
                </a:solidFill>
              </a:rPr>
              <a:t>r:Richiesta</a:t>
            </a:r>
            <a:r>
              <a:rPr lang="it-IT" dirty="0" smtClean="0">
                <a:solidFill>
                  <a:srgbClr val="FF0000"/>
                </a:solidFill>
              </a:rPr>
              <a:t>] -&gt; C[d][</a:t>
            </a:r>
            <a:r>
              <a:rPr lang="it-IT" dirty="0" err="1" smtClean="0">
                <a:solidFill>
                  <a:srgbClr val="FF0000"/>
                </a:solidFill>
              </a:rPr>
              <a:t>r</a:t>
            </a:r>
            <a:r>
              <a:rPr lang="it-IT" dirty="0" smtClean="0">
                <a:solidFill>
                  <a:srgbClr val="FF0000"/>
                </a:solidFill>
              </a:rPr>
              <a:t>] </a:t>
            </a:r>
          </a:p>
          <a:p>
            <a:pPr marL="457200" lvl="1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),</a:t>
            </a:r>
          </a:p>
          <a:p>
            <a:r>
              <a:rPr lang="it-IT" dirty="0" smtClean="0"/>
              <a:t>se c’è benzina sufficiente "carica", altrimenti "rinunzia" </a:t>
            </a:r>
          </a:p>
          <a:p>
            <a:pPr marL="0" indent="0">
              <a:buNone/>
            </a:pPr>
            <a:r>
              <a:rPr lang="it-IT" dirty="0" smtClean="0"/>
              <a:t>   </a:t>
            </a:r>
            <a:r>
              <a:rPr lang="it-IT" dirty="0" smtClean="0">
                <a:solidFill>
                  <a:srgbClr val="FF0000"/>
                </a:solidFill>
              </a:rPr>
              <a:t> C[</a:t>
            </a:r>
            <a:r>
              <a:rPr lang="it-IT" dirty="0" err="1" smtClean="0">
                <a:solidFill>
                  <a:srgbClr val="FF0000"/>
                </a:solidFill>
              </a:rPr>
              <a:t>d:NumDist</a:t>
            </a:r>
            <a:r>
              <a:rPr lang="it-IT" dirty="0" smtClean="0">
                <a:solidFill>
                  <a:srgbClr val="FF0000"/>
                </a:solidFill>
              </a:rPr>
              <a:t>][</a:t>
            </a:r>
            <a:r>
              <a:rPr lang="it-IT" dirty="0" err="1" smtClean="0">
                <a:solidFill>
                  <a:srgbClr val="FF0000"/>
                </a:solidFill>
              </a:rPr>
              <a:t>r:Richiesta</a:t>
            </a:r>
            <a:r>
              <a:rPr lang="it-IT" dirty="0" smtClean="0">
                <a:solidFill>
                  <a:srgbClr val="FF0000"/>
                </a:solidFill>
              </a:rPr>
              <a:t>] = (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      </a:t>
            </a:r>
            <a:r>
              <a:rPr lang="it-IT" dirty="0" err="1" smtClean="0">
                <a:solidFill>
                  <a:srgbClr val="FF0000"/>
                </a:solidFill>
              </a:rPr>
              <a:t>dist</a:t>
            </a:r>
            <a:r>
              <a:rPr lang="it-IT" dirty="0" smtClean="0">
                <a:solidFill>
                  <a:srgbClr val="FF0000"/>
                </a:solidFill>
              </a:rPr>
              <a:t>[d].carica -&gt; CLIENTE |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      </a:t>
            </a:r>
            <a:r>
              <a:rPr lang="it-IT" dirty="0" err="1" smtClean="0">
                <a:solidFill>
                  <a:srgbClr val="FF0000"/>
                </a:solidFill>
              </a:rPr>
              <a:t>dist</a:t>
            </a:r>
            <a:r>
              <a:rPr lang="it-IT" dirty="0" smtClean="0">
                <a:solidFill>
                  <a:srgbClr val="FF0000"/>
                </a:solidFill>
              </a:rPr>
              <a:t>[d].rinunzia  -&gt; CLIENTE ).</a:t>
            </a:r>
          </a:p>
          <a:p>
            <a:r>
              <a:rPr lang="it-IT" dirty="0" smtClean="0"/>
              <a:t>(la composizione con il distributore determina l'azione possibile) </a:t>
            </a:r>
          </a:p>
        </p:txBody>
      </p:sp>
    </p:spTree>
    <p:extLst>
      <p:ext uri="{BB962C8B-B14F-4D97-AF65-F5344CB8AC3E}">
        <p14:creationId xmlns:p14="http://schemas.microsoft.com/office/powerpoint/2010/main" val="3693002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smtClean="0"/>
              <a:t>Il modello: Autocisterna </a:t>
            </a:r>
            <a:endParaRPr lang="it-IT" dirty="0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 smtClean="0"/>
              <a:t>Supponiamo che tutti i distributori vengano riempiti con un'unica operazione di "rifornimento" 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   Autocisterna = (</a:t>
            </a:r>
          </a:p>
          <a:p>
            <a:pPr marL="0" indent="0">
              <a:buNone/>
            </a:pPr>
            <a:r>
              <a:rPr lang="it-IT" dirty="0" smtClean="0">
                <a:solidFill>
                  <a:srgbClr val="FF0000"/>
                </a:solidFill>
              </a:rPr>
              <a:t>       rifornimento -&gt; Autocisterna</a:t>
            </a:r>
          </a:p>
          <a:p>
            <a:pPr marL="0" indent="0">
              <a:buNone/>
            </a:pP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it-IT" dirty="0" smtClean="0">
                <a:solidFill>
                  <a:srgbClr val="FF0000"/>
                </a:solidFill>
              </a:rPr>
              <a:t>     ).</a:t>
            </a:r>
          </a:p>
          <a:p>
            <a:r>
              <a:rPr lang="it-IT" dirty="0" smtClean="0"/>
              <a:t>(L'azione verrà̀ abilitata solo quando non ci sono clienti che stanno usando uno o più̀ distributori) </a:t>
            </a:r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2118416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645</Words>
  <Application>Microsoft Macintosh PowerPoint</Application>
  <PresentationFormat>Presentazione su schermo (4:3)</PresentationFormat>
  <Paragraphs>80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4" baseType="lpstr">
      <vt:lpstr>Tema di Office</vt:lpstr>
      <vt:lpstr>Esercitazione 6</vt:lpstr>
      <vt:lpstr>Problema</vt:lpstr>
      <vt:lpstr>Problema</vt:lpstr>
      <vt:lpstr>Affrontare il problema </vt:lpstr>
      <vt:lpstr>Capire il problema </vt:lpstr>
      <vt:lpstr>Il problema: la concorrenza</vt:lpstr>
      <vt:lpstr>Il modello </vt:lpstr>
      <vt:lpstr>Il modello: Cliente</vt:lpstr>
      <vt:lpstr>Il modello: Autocisterna </vt:lpstr>
      <vt:lpstr>Il modello: DISTRIBUTORE </vt:lpstr>
      <vt:lpstr>Il modello: DISTRIBUTORE </vt:lpstr>
      <vt:lpstr>Il modello: il sistema </vt:lpstr>
      <vt:lpstr>Homework</vt:lpstr>
    </vt:vector>
  </TitlesOfParts>
  <Company>Università degli Studi di Milano Bicocca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Esercitazione 6</dc:title>
  <dc:creator>Oliviero Riganelli</dc:creator>
  <cp:lastModifiedBy>Oliviero Riganelli</cp:lastModifiedBy>
  <cp:revision>13</cp:revision>
  <dcterms:created xsi:type="dcterms:W3CDTF">2012-06-14T08:54:31Z</dcterms:created>
  <dcterms:modified xsi:type="dcterms:W3CDTF">2012-06-14T11:31:39Z</dcterms:modified>
</cp:coreProperties>
</file>