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nRHBxa2E0izbMttB1jGRBZLw7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7F3FBF-6711-4BD4-B2D5-9B653F5B9706}">
  <a:tblStyle styleId="{D47F3FBF-6711-4BD4-B2D5-9B653F5B97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FjallaOn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e290a4a1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e290a4a1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e3206e7c4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0" name="Google Shape;2200;ge3206e7c4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e290a4a1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e290a4a1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e3206e7c4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4" name="Google Shape;2214;ge3206e7c4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e290a4a1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e290a4a1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e290a4a1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e290a4a1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e3206e7c4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6" name="Google Shape;2236;ge3206e7c4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e290a4a1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e290a4a1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3" name="Google Shape;2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6" name="Google Shape;18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7" name="Google Shape;2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Periodo di osservazione: 01 sett 2018 al 31 ago 2020.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Train set 	14592 osservazioni 	83.17%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Validation set 	2952 osservazioni	16.83%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e3206e7c4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5" name="Google Shape;2155;ge3206e7c4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e26dfb84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e26dfb84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e3206e7c4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0" name="Google Shape;2170;ge3206e7c4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e290a4a1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e290a4a1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e26dfb84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e26dfb84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5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5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5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5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5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5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6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6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6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6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6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6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6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6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6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6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61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61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61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61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61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6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6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6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6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6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6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6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6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6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6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6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6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6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6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6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6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6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6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6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6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6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6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6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6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6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6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6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6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6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6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6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6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6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6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64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64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64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6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6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6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5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65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65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65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65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65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65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65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65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65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65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65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65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6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65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6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6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6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6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6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6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6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6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6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6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6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6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6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65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5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65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5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65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6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66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866" name="Google Shape;866;p6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6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66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6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6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66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66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66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66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66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66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6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67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67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6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6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6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6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6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6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6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6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6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6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67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67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67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67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67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67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6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68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6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6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6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6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6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6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6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6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68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5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51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5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5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5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5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5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5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5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6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6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6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69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6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6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6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6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6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6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6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6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6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6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6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6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6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6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6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6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6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0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7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7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7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7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7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7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7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7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7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7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7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7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7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7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7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7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7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7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7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7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7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71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71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7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7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7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7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7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7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7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7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7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7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7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7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7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7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7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7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7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7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7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7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7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7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7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7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7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7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7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7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7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7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7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7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7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7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7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7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3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73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73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7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7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7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7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7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7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7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7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7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7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7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7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7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7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7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7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7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7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7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4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7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7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7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7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7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7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7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7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7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7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7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7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7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7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7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7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7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7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7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7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7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7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7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7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7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7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7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7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7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7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7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7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7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7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7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7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7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7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7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7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7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7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7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7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7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7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7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7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7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7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7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7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7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7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7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7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7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7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7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7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8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535" name="Google Shape;1535;p8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8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8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8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8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8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8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8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8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8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8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52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52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5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5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8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8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8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8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8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8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8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8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8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8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8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8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8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8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8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8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8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8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8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8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8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8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8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8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8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8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8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8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8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8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8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8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8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8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8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8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8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8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8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8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8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8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8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8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8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5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5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5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5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5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5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5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5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5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5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5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5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5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5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5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5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5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55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55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55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55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55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55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55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242" name="Google Shape;242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55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5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5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5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5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5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5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5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5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5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5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5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5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5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5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5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5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5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5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5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5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5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5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5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5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5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5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5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5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5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5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1"/>
          <p:cNvGrpSpPr/>
          <p:nvPr/>
        </p:nvGrpSpPr>
        <p:grpSpPr>
          <a:xfrm>
            <a:off x="303184" y="1915123"/>
            <a:ext cx="3866051" cy="3228232"/>
            <a:chOff x="469775" y="238125"/>
            <a:chExt cx="6679425" cy="5229600"/>
          </a:xfrm>
        </p:grpSpPr>
        <p:sp>
          <p:nvSpPr>
            <p:cNvPr id="1687" name="Google Shape;1687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1"/>
          <p:cNvSpPr txBox="1"/>
          <p:nvPr>
            <p:ph type="ctrTitle"/>
          </p:nvPr>
        </p:nvSpPr>
        <p:spPr>
          <a:xfrm>
            <a:off x="925925" y="0"/>
            <a:ext cx="47538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/>
              <a:t>Corso di Laurea Magistrale in Data Science A.A. 2020/2021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/>
              <a:t>Streaming Data Management and Time Series Analysis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81" name="Google Shape;1881;p1"/>
          <p:cNvSpPr txBox="1"/>
          <p:nvPr>
            <p:ph idx="1" type="subTitle"/>
          </p:nvPr>
        </p:nvSpPr>
        <p:spPr>
          <a:xfrm>
            <a:off x="4745250" y="3612154"/>
            <a:ext cx="3264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Simone D’Amico - 850369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882" name="Google Shape;18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33581" cy="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1"/>
          <p:cNvSpPr txBox="1"/>
          <p:nvPr/>
        </p:nvSpPr>
        <p:spPr>
          <a:xfrm>
            <a:off x="3881525" y="1709850"/>
            <a:ext cx="441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Previsioni su serie storiche</a:t>
            </a:r>
            <a:endParaRPr sz="50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e290a4a160_0_1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Arima - Selezione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ge290a4a160_0_13"/>
          <p:cNvSpPr txBox="1"/>
          <p:nvPr>
            <p:ph idx="8" type="subTitle"/>
          </p:nvPr>
        </p:nvSpPr>
        <p:spPr>
          <a:xfrm>
            <a:off x="536725" y="1289625"/>
            <a:ext cx="72375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Grid search per coefficienti AR e MA, sinusoidi e regressori.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Modello migliore: no trasformazione logaritmica, ARIMA(2,0,2)(1,1,1)</a:t>
            </a:r>
            <a:r>
              <a:rPr lang="en" sz="1300"/>
              <a:t>24 </a:t>
            </a:r>
            <a:r>
              <a:rPr lang="en" sz="2200"/>
              <a:t>con 5 armoniche per la stagionalità settimanale e </a:t>
            </a:r>
            <a:r>
              <a:rPr lang="en" sz="2200"/>
              <a:t>annuale</a:t>
            </a:r>
            <a:r>
              <a:rPr lang="en" sz="2200"/>
              <a:t> e regressori delle vacanze.</a:t>
            </a:r>
            <a:endParaRPr sz="2200"/>
          </a:p>
        </p:txBody>
      </p:sp>
      <p:graphicFrame>
        <p:nvGraphicFramePr>
          <p:cNvPr id="2196" name="Google Shape;2196;ge290a4a160_0_13"/>
          <p:cNvGraphicFramePr/>
          <p:nvPr/>
        </p:nvGraphicFramePr>
        <p:xfrm>
          <a:off x="6369975" y="30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{D47F3FBF-6711-4BD4-B2D5-9B653F5B9706}</a:tableStyleId>
              </a:tblPr>
              <a:tblGrid>
                <a:gridCol w="1205100"/>
                <a:gridCol w="1355225"/>
              </a:tblGrid>
              <a:tr h="54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 Tain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 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48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67206.0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328893.0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97" name="Google Shape;2197;ge290a4a16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3808"/>
            <a:ext cx="6208777" cy="213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e3206e7c49_0_461"/>
          <p:cNvSpPr txBox="1"/>
          <p:nvPr>
            <p:ph type="title"/>
          </p:nvPr>
        </p:nvSpPr>
        <p:spPr>
          <a:xfrm>
            <a:off x="2667000" y="2535925"/>
            <a:ext cx="3616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Modello UCM</a:t>
            </a:r>
            <a:endParaRPr sz="4700"/>
          </a:p>
        </p:txBody>
      </p:sp>
      <p:sp>
        <p:nvSpPr>
          <p:cNvPr id="2203" name="Google Shape;2203;ge3206e7c49_0_46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e290a4a160_0_2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UCM - Selezione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ge290a4a160_0_25"/>
          <p:cNvSpPr txBox="1"/>
          <p:nvPr>
            <p:ph idx="2" type="subTitle"/>
          </p:nvPr>
        </p:nvSpPr>
        <p:spPr>
          <a:xfrm>
            <a:off x="676250" y="1140775"/>
            <a:ext cx="6559500" cy="15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Grid search per trends, ciclo e stagionalità.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Modello migliore: Local Linear Det. Trend + Stagionalità giornaliera e settimanale e regressori per le vacanze</a:t>
            </a:r>
            <a:endParaRPr/>
          </a:p>
        </p:txBody>
      </p:sp>
      <p:graphicFrame>
        <p:nvGraphicFramePr>
          <p:cNvPr id="2210" name="Google Shape;2210;ge290a4a160_0_25"/>
          <p:cNvGraphicFramePr/>
          <p:nvPr/>
        </p:nvGraphicFramePr>
        <p:xfrm>
          <a:off x="6455250" y="30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{D47F3FBF-6711-4BD4-B2D5-9B653F5B9706}</a:tableStyleId>
              </a:tblPr>
              <a:tblGrid>
                <a:gridCol w="1334975"/>
                <a:gridCol w="1221650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 Tain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103945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739937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11" name="Google Shape;2211;ge290a4a16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3808"/>
            <a:ext cx="6208777" cy="213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e3206e7c49_0_466"/>
          <p:cNvSpPr txBox="1"/>
          <p:nvPr>
            <p:ph type="title"/>
          </p:nvPr>
        </p:nvSpPr>
        <p:spPr>
          <a:xfrm>
            <a:off x="2667000" y="2535925"/>
            <a:ext cx="3616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Modello RNN</a:t>
            </a:r>
            <a:endParaRPr sz="4700"/>
          </a:p>
        </p:txBody>
      </p:sp>
      <p:sp>
        <p:nvSpPr>
          <p:cNvPr id="2217" name="Google Shape;2217;ge3206e7c49_0_46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e290a4a160_0_4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RNN - Selezione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ge290a4a160_0_41"/>
          <p:cNvSpPr txBox="1"/>
          <p:nvPr>
            <p:ph idx="2" type="subTitle"/>
          </p:nvPr>
        </p:nvSpPr>
        <p:spPr>
          <a:xfrm>
            <a:off x="676250" y="1140775"/>
            <a:ext cx="4478100" cy="15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Provo LSTM e GRU con 2 architetture: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 Semi Condensed"/>
              <a:buChar char="●"/>
            </a:pPr>
            <a:r>
              <a:rPr lang="en" sz="2200"/>
              <a:t>1 layer da 128 neuroni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 Semi Condensed"/>
              <a:buChar char="●"/>
            </a:pPr>
            <a:r>
              <a:rPr lang="en" sz="2200"/>
              <a:t>1 layer da 64 neuroni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</a:t>
            </a:r>
            <a:r>
              <a:rPr lang="en" sz="2200"/>
              <a:t> 1 layer da 32 neuroni</a:t>
            </a:r>
            <a:endParaRPr/>
          </a:p>
        </p:txBody>
      </p:sp>
      <p:graphicFrame>
        <p:nvGraphicFramePr>
          <p:cNvPr id="2224" name="Google Shape;2224;ge290a4a160_0_41"/>
          <p:cNvGraphicFramePr/>
          <p:nvPr/>
        </p:nvGraphicFramePr>
        <p:xfrm>
          <a:off x="6401525" y="30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{D47F3FBF-6711-4BD4-B2D5-9B653F5B9706}</a:tableStyleId>
              </a:tblPr>
              <a:tblGrid>
                <a:gridCol w="1232075"/>
                <a:gridCol w="1374700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Tain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3149814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786970</a:t>
                      </a: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25" name="Google Shape;2225;ge290a4a16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2700"/>
            <a:ext cx="6212391" cy="2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6" name="Google Shape;2226;ge290a4a160_0_41"/>
          <p:cNvSpPr txBox="1"/>
          <p:nvPr/>
        </p:nvSpPr>
        <p:spPr>
          <a:xfrm>
            <a:off x="5405325" y="21408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Modello migliore: GRU con 2 layers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e290a4a160_0_4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migliore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ge290a4a160_0_47"/>
          <p:cNvSpPr txBox="1"/>
          <p:nvPr>
            <p:ph idx="2" type="subTitle"/>
          </p:nvPr>
        </p:nvSpPr>
        <p:spPr>
          <a:xfrm>
            <a:off x="1255450" y="1522800"/>
            <a:ext cx="56457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 le tre tipologie di modelli, il migliore è ARIMA</a:t>
            </a:r>
            <a:endParaRPr/>
          </a:p>
        </p:txBody>
      </p:sp>
      <p:graphicFrame>
        <p:nvGraphicFramePr>
          <p:cNvPr id="2233" name="Google Shape;2233;ge290a4a160_0_47"/>
          <p:cNvGraphicFramePr/>
          <p:nvPr/>
        </p:nvGraphicFramePr>
        <p:xfrm>
          <a:off x="1028700" y="25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{D47F3FBF-6711-4BD4-B2D5-9B653F5B9706}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Modello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 Train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Mae Validation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Arima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67206.0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328893.0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UCM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103945.6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739937.5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GRU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3149814.3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786970.3</a:t>
                      </a:r>
                      <a:endParaRPr sz="2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e3206e7c49_0_471"/>
          <p:cNvSpPr txBox="1"/>
          <p:nvPr>
            <p:ph type="title"/>
          </p:nvPr>
        </p:nvSpPr>
        <p:spPr>
          <a:xfrm>
            <a:off x="2667000" y="2535925"/>
            <a:ext cx="3616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Predizioni al buio</a:t>
            </a:r>
            <a:endParaRPr sz="4700"/>
          </a:p>
        </p:txBody>
      </p:sp>
      <p:sp>
        <p:nvSpPr>
          <p:cNvPr id="2239" name="Google Shape;2239;ge3206e7c49_0_47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e290a4a160_0_5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Previsioni al buio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5" name="Google Shape;2245;ge290a4a160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3407"/>
            <a:ext cx="4473751" cy="153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ge290a4a160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1700"/>
            <a:ext cx="4473742" cy="1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7" name="Google Shape;2247;ge290a4a160_0_53"/>
          <p:cNvSpPr txBox="1"/>
          <p:nvPr>
            <p:ph idx="2" type="subTitle"/>
          </p:nvPr>
        </p:nvSpPr>
        <p:spPr>
          <a:xfrm>
            <a:off x="2096000" y="1281700"/>
            <a:ext cx="1989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Previsioni ARIMA</a:t>
            </a:r>
            <a:endParaRPr/>
          </a:p>
        </p:txBody>
      </p:sp>
      <p:sp>
        <p:nvSpPr>
          <p:cNvPr id="2248" name="Google Shape;2248;ge290a4a160_0_53"/>
          <p:cNvSpPr txBox="1"/>
          <p:nvPr>
            <p:ph idx="2" type="subTitle"/>
          </p:nvPr>
        </p:nvSpPr>
        <p:spPr>
          <a:xfrm>
            <a:off x="2096000" y="2996375"/>
            <a:ext cx="1989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Previsioni UCM</a:t>
            </a:r>
            <a:endParaRPr/>
          </a:p>
        </p:txBody>
      </p:sp>
      <p:pic>
        <p:nvPicPr>
          <p:cNvPr id="2249" name="Google Shape;2249;ge290a4a160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575" y="2133651"/>
            <a:ext cx="4471417" cy="153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250" name="Google Shape;2250;ge290a4a160_0_53"/>
          <p:cNvSpPr txBox="1"/>
          <p:nvPr>
            <p:ph idx="2" type="subTitle"/>
          </p:nvPr>
        </p:nvSpPr>
        <p:spPr>
          <a:xfrm>
            <a:off x="6808800" y="2179050"/>
            <a:ext cx="1989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Previsioni GRU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29"/>
          <p:cNvSpPr txBox="1"/>
          <p:nvPr>
            <p:ph type="title"/>
          </p:nvPr>
        </p:nvSpPr>
        <p:spPr>
          <a:xfrm>
            <a:off x="2105425" y="12984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Grazie dell’attenzione</a:t>
            </a:r>
            <a:endParaRPr sz="6000"/>
          </a:p>
        </p:txBody>
      </p:sp>
      <p:sp>
        <p:nvSpPr>
          <p:cNvPr id="2256" name="Google Shape;2256;p29"/>
          <p:cNvSpPr/>
          <p:nvPr/>
        </p:nvSpPr>
        <p:spPr>
          <a:xfrm>
            <a:off x="2396650" y="3523850"/>
            <a:ext cx="4388400" cy="9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p3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9" name="Google Shape;1889;p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8" name="Google Shape;2098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9" name="Google Shape;2099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0" name="Google Shape;2100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2" name="Google Shape;2102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3" name="Google Shape;210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06" name="Google Shape;2106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2107" name="Google Shape;2107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8" name="Google Shape;2108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0" name="Google Shape;2110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14" name="Google Shape;2114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2115" name="Google Shape;2115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6" name="Google Shape;2116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8" name="Google Shape;2118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2" name="Google Shape;2122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3" name="Google Shape;2123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4" name="Google Shape;2124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6" name="Google Shape;2126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30" name="Google Shape;2130;p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1" name="Google Shape;2131;p3"/>
          <p:cNvSpPr txBox="1"/>
          <p:nvPr>
            <p:ph idx="1" type="subTitle"/>
          </p:nvPr>
        </p:nvSpPr>
        <p:spPr>
          <a:xfrm>
            <a:off x="1554783" y="5735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1"/>
                </a:solidFill>
              </a:rPr>
              <a:t>P</a:t>
            </a:r>
            <a:r>
              <a:rPr lang="en" sz="2400"/>
              <a:t>reprocessing</a:t>
            </a:r>
            <a:endParaRPr sz="2400"/>
          </a:p>
        </p:txBody>
      </p:sp>
      <p:sp>
        <p:nvSpPr>
          <p:cNvPr id="2132" name="Google Shape;2132;p3"/>
          <p:cNvSpPr txBox="1"/>
          <p:nvPr>
            <p:ph idx="3" type="subTitle"/>
          </p:nvPr>
        </p:nvSpPr>
        <p:spPr>
          <a:xfrm>
            <a:off x="1554775" y="1621868"/>
            <a:ext cx="3162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Analisi della stagionalità</a:t>
            </a:r>
            <a:endParaRPr sz="2400"/>
          </a:p>
        </p:txBody>
      </p:sp>
      <p:sp>
        <p:nvSpPr>
          <p:cNvPr id="2133" name="Google Shape;2133;p3"/>
          <p:cNvSpPr txBox="1"/>
          <p:nvPr>
            <p:ph idx="5" type="subTitle"/>
          </p:nvPr>
        </p:nvSpPr>
        <p:spPr>
          <a:xfrm>
            <a:off x="1588000" y="2540148"/>
            <a:ext cx="26151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Identificazione dei modelli</a:t>
            </a:r>
            <a:endParaRPr sz="2400"/>
          </a:p>
        </p:txBody>
      </p:sp>
      <p:sp>
        <p:nvSpPr>
          <p:cNvPr id="2134" name="Google Shape;2134;p3"/>
          <p:cNvSpPr txBox="1"/>
          <p:nvPr>
            <p:ph idx="7" type="subTitle"/>
          </p:nvPr>
        </p:nvSpPr>
        <p:spPr>
          <a:xfrm>
            <a:off x="1588008" y="38953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Predizioni al buio</a:t>
            </a:r>
            <a:endParaRPr sz="2400"/>
          </a:p>
        </p:txBody>
      </p:sp>
      <p:sp>
        <p:nvSpPr>
          <p:cNvPr id="2135" name="Google Shape;2135;p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7" name="Google Shape;2137;p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8" name="Google Shape;2138;p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4"/>
          <p:cNvSpPr txBox="1"/>
          <p:nvPr>
            <p:ph type="title"/>
          </p:nvPr>
        </p:nvSpPr>
        <p:spPr>
          <a:xfrm>
            <a:off x="2819400" y="2231125"/>
            <a:ext cx="3616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Preprocessing</a:t>
            </a:r>
            <a:endParaRPr sz="4700"/>
          </a:p>
        </p:txBody>
      </p:sp>
      <p:sp>
        <p:nvSpPr>
          <p:cNvPr id="2144" name="Google Shape;2144;p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7"/>
          <p:cNvSpPr txBox="1"/>
          <p:nvPr>
            <p:ph idx="2" type="subTitle"/>
          </p:nvPr>
        </p:nvSpPr>
        <p:spPr>
          <a:xfrm>
            <a:off x="360013" y="1131625"/>
            <a:ext cx="28098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 Semi Condensed"/>
              <a:buChar char="●"/>
            </a:pPr>
            <a:r>
              <a:rPr lang="en" sz="2200"/>
              <a:t>Dati mancanti: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	Ora solare/legale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/>
              <a:t>	Il giorno 31-05-2020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</p:txBody>
      </p:sp>
      <p:sp>
        <p:nvSpPr>
          <p:cNvPr id="2150" name="Google Shape;2150;p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2151" name="Google Shape;21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50" y="2586875"/>
            <a:ext cx="7211900" cy="24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2" name="Google Shape;2152;p7"/>
          <p:cNvSpPr txBox="1"/>
          <p:nvPr/>
        </p:nvSpPr>
        <p:spPr>
          <a:xfrm>
            <a:off x="3376938" y="1131625"/>
            <a:ext cx="540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 Semi Condensed"/>
              <a:buChar char="●"/>
            </a:pPr>
            <a:r>
              <a:rPr lang="en" sz="2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Creazione di tre regressori: </a:t>
            </a:r>
            <a:endParaRPr sz="2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weekend, holiday, lockdown </a:t>
            </a:r>
            <a:endParaRPr sz="2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 Semi Condensed"/>
              <a:buChar char="●"/>
            </a:pPr>
            <a:r>
              <a:rPr lang="en" sz="2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Divisione tra train set e validation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e3206e7c49_0_451"/>
          <p:cNvSpPr txBox="1"/>
          <p:nvPr>
            <p:ph type="title"/>
          </p:nvPr>
        </p:nvSpPr>
        <p:spPr>
          <a:xfrm>
            <a:off x="2667000" y="2535925"/>
            <a:ext cx="3616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Analisi della</a:t>
            </a:r>
            <a:endParaRPr sz="4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stagionalità</a:t>
            </a:r>
            <a:endParaRPr sz="4700"/>
          </a:p>
        </p:txBody>
      </p:sp>
      <p:sp>
        <p:nvSpPr>
          <p:cNvPr id="2158" name="Google Shape;2158;ge3206e7c49_0_45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e26dfb84b8_0_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</a:t>
            </a:r>
            <a:r>
              <a:rPr lang="en"/>
              <a:t>stagionalità</a:t>
            </a:r>
            <a:endParaRPr/>
          </a:p>
        </p:txBody>
      </p:sp>
      <p:pic>
        <p:nvPicPr>
          <p:cNvPr id="2164" name="Google Shape;2164;ge26dfb84b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325"/>
            <a:ext cx="4572001" cy="16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ge26dfb84b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75649"/>
            <a:ext cx="4572001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ge26dfb84b8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97324"/>
            <a:ext cx="4572001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7" name="Google Shape;2167;ge26dfb84b8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75649"/>
            <a:ext cx="4572001" cy="169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e3206e7c49_0_456"/>
          <p:cNvSpPr txBox="1"/>
          <p:nvPr>
            <p:ph type="title"/>
          </p:nvPr>
        </p:nvSpPr>
        <p:spPr>
          <a:xfrm>
            <a:off x="2667000" y="2535925"/>
            <a:ext cx="36162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Modello ARIMA</a:t>
            </a:r>
            <a:endParaRPr sz="4700"/>
          </a:p>
        </p:txBody>
      </p:sp>
      <p:sp>
        <p:nvSpPr>
          <p:cNvPr id="2173" name="Google Shape;2173;ge3206e7c49_0_45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e290a4a160_0_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Arima - stazionarietà</a:t>
            </a:r>
            <a:endParaRPr/>
          </a:p>
        </p:txBody>
      </p:sp>
      <p:sp>
        <p:nvSpPr>
          <p:cNvPr id="2179" name="Google Shape;2179;ge290a4a160_0_4"/>
          <p:cNvSpPr txBox="1"/>
          <p:nvPr>
            <p:ph idx="2" type="subTitle"/>
          </p:nvPr>
        </p:nvSpPr>
        <p:spPr>
          <a:xfrm>
            <a:off x="807125" y="1200050"/>
            <a:ext cx="61038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 nota una certa linearità tra la media  e la varianza, applico una trasformazione logaritmica ai dati.</a:t>
            </a:r>
            <a:endParaRPr sz="2200"/>
          </a:p>
        </p:txBody>
      </p:sp>
      <p:pic>
        <p:nvPicPr>
          <p:cNvPr id="2180" name="Google Shape;2180;ge290a4a16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25" y="2303972"/>
            <a:ext cx="7529749" cy="25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e26dfb84b8_0_2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Modello Arima - stazionarietà</a:t>
            </a:r>
            <a:endParaRPr/>
          </a:p>
        </p:txBody>
      </p:sp>
      <p:sp>
        <p:nvSpPr>
          <p:cNvPr id="2186" name="Google Shape;2186;ge26dfb84b8_0_23"/>
          <p:cNvSpPr txBox="1"/>
          <p:nvPr>
            <p:ph idx="2" type="subTitle"/>
          </p:nvPr>
        </p:nvSpPr>
        <p:spPr>
          <a:xfrm>
            <a:off x="2257103" y="1695153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7" name="Google Shape;2187;ge26dfb84b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25" y="1485676"/>
            <a:ext cx="4599432" cy="1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8" name="Google Shape;2188;ge26dfb84b8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25" y="3256971"/>
            <a:ext cx="4599432" cy="1545336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ge26dfb84b8_0_23"/>
          <p:cNvSpPr txBox="1"/>
          <p:nvPr>
            <p:ph idx="2" type="subTitle"/>
          </p:nvPr>
        </p:nvSpPr>
        <p:spPr>
          <a:xfrm>
            <a:off x="5230675" y="1638075"/>
            <a:ext cx="3608400" cy="19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/>
              <a:t>Applico una differenza a 24 lags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Il test ADF rifiuta </a:t>
            </a:r>
            <a:r>
              <a:rPr lang="en" sz="2200"/>
              <a:t>l'ipotesi</a:t>
            </a:r>
            <a:r>
              <a:rPr lang="en" sz="2200"/>
              <a:t> nulla e non applico ulteriori differenze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