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7"/>
  </p:notesMasterIdLst>
  <p:sldIdLst>
    <p:sldId id="257" r:id="rId2"/>
    <p:sldId id="258" r:id="rId3"/>
    <p:sldId id="259" r:id="rId4"/>
    <p:sldId id="282" r:id="rId5"/>
    <p:sldId id="283" r:id="rId6"/>
    <p:sldId id="284" r:id="rId7"/>
    <p:sldId id="285" r:id="rId8"/>
    <p:sldId id="286"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3" r:id="rId23"/>
    <p:sldId id="304" r:id="rId24"/>
    <p:sldId id="301" r:id="rId25"/>
    <p:sldId id="302"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imon\ISW2Projects\Falessi\src\main\data\bookkeeper\WekaReport.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imon\ISW2Projects\Falessi\src\main\data\bookkeeper\WekaReport.csv"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imon\ISW2Projects\Falessi\src\main\data\bookkeeper\WekaReport.csv"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imon\ISW2Projects\Falessi\src\main\data\bookkeeper\WekaReport.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WekaReport!$C$132:$C$138</cx:f>
        <cx:lvl ptCount="7" formatCode="Standard">
          <cx:pt idx="0">0.065573770000000003</cx:pt>
          <cx:pt idx="1">0.21885521899999999</cx:pt>
          <cx:pt idx="2">0</cx:pt>
          <cx:pt idx="3">0.20000000000000001</cx:pt>
          <cx:pt idx="4">0.5</cx:pt>
          <cx:pt idx="5">0.66666666699999999</cx:pt>
          <cx:pt idx="6">0</cx:pt>
        </cx:lvl>
      </cx:numDim>
    </cx:data>
    <cx:data id="1">
      <cx:numDim type="val">
        <cx:f>WekaReport!$C$145:$C$151</cx:f>
        <cx:lvl ptCount="7" formatCode="Standard">
          <cx:pt idx="0">0</cx:pt>
          <cx:pt idx="1">0.321428571</cx:pt>
          <cx:pt idx="2">0.40625</cx:pt>
          <cx:pt idx="3">0.52941176499999998</cx:pt>
          <cx:pt idx="4">0.68965517200000004</cx:pt>
          <cx:pt idx="5">0.71186440699999998</cx:pt>
          <cx:pt idx="6">0.64516129</cx:pt>
        </cx:lvl>
      </cx:numDim>
    </cx:data>
    <cx:data id="2">
      <cx:numDim type="val">
        <cx:f>WekaReport!$C$155:$C$161</cx:f>
        <cx:lvl ptCount="7" formatCode="Standard">
          <cx:pt idx="0">0</cx:pt>
          <cx:pt idx="1">0.47826087</cx:pt>
          <cx:pt idx="2">0.54545454500000001</cx:pt>
          <cx:pt idx="3">0.58333333300000001</cx:pt>
          <cx:pt idx="4">0.70588235300000002</cx:pt>
          <cx:pt idx="5">0.74576271199999999</cx:pt>
          <cx:pt idx="6">0.40495867800000002</cx:pt>
        </cx:lvl>
      </cx:numDim>
    </cx:data>
  </cx:chartData>
  <cx:chart>
    <cx:title pos="t" align="ctr" overlay="0">
      <cx:tx>
        <cx:txData>
          <cx:v>Precision</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Precision</a:t>
          </a:r>
        </a:p>
      </cx:txPr>
    </cx:title>
    <cx:plotArea>
      <cx:plotAreaRegion>
        <cx:series layoutId="boxWhisker" uniqueId="{7B22AAAB-1FC2-4823-BD36-31BF3D9FB63A}">
          <cx:tx>
            <cx:txData>
              <cx:f/>
              <cx:v>Naive Bayess</cx:v>
            </cx:txData>
          </cx:tx>
          <cx:dataId val="0"/>
          <cx:layoutPr>
            <cx:visibility meanLine="0" meanMarker="1" nonoutliers="0" outliers="1"/>
            <cx:statistics quartileMethod="exclusive"/>
          </cx:layoutPr>
        </cx:series>
        <cx:series layoutId="boxWhisker" uniqueId="{00000001-03A2-4055-A70A-B1FEE9857304}">
          <cx:tx>
            <cx:txData>
              <cx:f/>
              <cx:v>IBK</cx:v>
            </cx:txData>
          </cx:tx>
          <cx:dataId val="1"/>
          <cx:layoutPr>
            <cx:statistics quartileMethod="exclusive"/>
          </cx:layoutPr>
        </cx:series>
        <cx:series layoutId="boxWhisker" uniqueId="{00000002-03A2-4055-A70A-B1FEE9857304}">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WekaReport!$D$132:$D$138</cx:f>
        <cx:lvl ptCount="7" formatCode="Standard">
          <cx:pt idx="0">0.043478260999999997</cx:pt>
          <cx:pt idx="1">0.95588235300000002</cx:pt>
          <cx:pt idx="2">0</cx:pt>
          <cx:pt idx="3">0.020833332999999999</cx:pt>
          <cx:pt idx="4">0.033333333</cx:pt>
          <cx:pt idx="5">0.074074074000000004</cx:pt>
          <cx:pt idx="6">0</cx:pt>
        </cx:lvl>
      </cx:numDim>
    </cx:data>
    <cx:data id="1">
      <cx:numDim type="val">
        <cx:f>WekaReport!$D$145:$D$151</cx:f>
        <cx:lvl ptCount="7" formatCode="Standard">
          <cx:pt idx="0">0</cx:pt>
          <cx:pt idx="1">0.132352941</cx:pt>
          <cx:pt idx="2">0.22413793100000001</cx:pt>
          <cx:pt idx="3">0.1875</cx:pt>
          <cx:pt idx="4">0.303030303</cx:pt>
          <cx:pt idx="5">0.77777777800000003</cx:pt>
          <cx:pt idx="6">0.52631578899999998</cx:pt>
        </cx:lvl>
      </cx:numDim>
    </cx:data>
    <cx:data id="2">
      <cx:numDim type="val">
        <cx:f>WekaReport!$D$155:$D$161</cx:f>
        <cx:lvl ptCount="7" formatCode="Standard">
          <cx:pt idx="0">0</cx:pt>
          <cx:pt idx="1">0.16176470600000001</cx:pt>
          <cx:pt idx="2">0.10344827600000001</cx:pt>
          <cx:pt idx="3">0.14583333300000001</cx:pt>
          <cx:pt idx="4">0.18181818199999999</cx:pt>
          <cx:pt idx="5">0.81481481499999997</cx:pt>
          <cx:pt idx="6">0.64473684200000003</cx:pt>
        </cx:lvl>
      </cx:numDim>
    </cx:data>
  </cx:chartData>
  <cx:chart>
    <cx:title pos="t" align="ctr" overlay="0">
      <cx:tx>
        <cx:txData>
          <cx:v>Recall</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Recall</a:t>
          </a:r>
        </a:p>
      </cx:txPr>
    </cx:title>
    <cx:plotArea>
      <cx:plotAreaRegion>
        <cx:series layoutId="boxWhisker" uniqueId="{1298033D-4A2E-423E-86D3-17DE7BCA28D7}">
          <cx:tx>
            <cx:txData>
              <cx:f/>
              <cx:v>Naive BAyess</cx:v>
            </cx:txData>
          </cx:tx>
          <cx:dataId val="0"/>
          <cx:layoutPr>
            <cx:visibility meanLine="0" meanMarker="1" nonoutliers="0" outliers="1"/>
            <cx:statistics quartileMethod="exclusive"/>
          </cx:layoutPr>
        </cx:series>
        <cx:series layoutId="boxWhisker" uniqueId="{00000001-D3AD-47B9-93E3-5616CF75030B}">
          <cx:tx>
            <cx:txData>
              <cx:f/>
              <cx:v>IBK</cx:v>
            </cx:txData>
          </cx:tx>
          <cx:dataId val="1"/>
          <cx:layoutPr>
            <cx:statistics quartileMethod="exclusive"/>
          </cx:layoutPr>
        </cx:series>
        <cx:series layoutId="boxWhisker" uniqueId="{00000002-D3AD-47B9-93E3-5616CF75030B}">
          <cx:tx>
            <cx:txData>
              <cx:f/>
              <cx:v>RandomForest</cx:v>
            </cx:txData>
          </cx:tx>
          <cx:dataId val="2"/>
          <cx:layoutPr>
            <cx:statistics quartileMethod="exclusive"/>
          </cx:layoutPr>
        </cx:series>
      </cx:plotAreaRegion>
      <cx:axis id="0">
        <cx:catScaling gapWidth="1"/>
        <cx:tickLabels/>
      </cx:axis>
      <cx:axis id="1">
        <cx:valScaling max="1"/>
        <cx:majorGridlines/>
        <cx:tickLabels/>
      </cx:axis>
    </cx:plotArea>
    <cx:legend pos="t"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WekaReport!$E$132:$E$138</cx:f>
        <cx:lvl ptCount="7" formatCode="Standard">
          <cx:pt idx="0">0.1796875</cx:pt>
          <cx:pt idx="1">0.71995279599999995</cx:pt>
          <cx:pt idx="2">0.75040364400000004</cx:pt>
          <cx:pt idx="3">0.841248734</cx:pt>
          <cx:pt idx="4">0.82711301000000004</cx:pt>
          <cx:pt idx="5">0.794697404</cx:pt>
          <cx:pt idx="6">0.71378904600000004</cx:pt>
        </cx:lvl>
      </cx:numDim>
    </cx:data>
    <cx:data id="1">
      <cx:numDim type="val">
        <cx:f>WekaReport!$E$145:$E$151</cx:f>
        <cx:lvl ptCount="7" formatCode="Standard">
          <cx:pt idx="0">0.51953125</cx:pt>
          <cx:pt idx="1">0.548505205</cx:pt>
          <cx:pt idx="2">0.66621496899999999</cx:pt>
          <cx:pt idx="3">0.699658055</cx:pt>
          <cx:pt idx="4">0.841708754</cx:pt>
          <cx:pt idx="5">0.94621038599999996</cx:pt>
          <cx:pt idx="6">0.86999001600000003</cx:pt>
        </cx:lvl>
      </cx:numDim>
    </cx:data>
    <cx:data id="2">
      <cx:numDim type="val">
        <cx:f>WekaReport!$E$155:$E$161</cx:f>
        <cx:lvl ptCount="7" formatCode="Standard">
          <cx:pt idx="0">0.5</cx:pt>
          <cx:pt idx="1">0.66890583400000003</cx:pt>
          <cx:pt idx="2">0.79169069299999995</cx:pt>
          <cx:pt idx="3">0.76573581599999996</cx:pt>
          <cx:pt idx="4">0.87182239100000003</cx:pt>
          <cx:pt idx="5">0.948883162</cx:pt>
          <cx:pt idx="6">0.78180715999999995</cx:pt>
        </cx:lvl>
      </cx:numDim>
    </cx:data>
  </cx:chartData>
  <cx:chart>
    <cx:title pos="t" align="ctr" overlay="0">
      <cx:tx>
        <cx:txData>
          <cx:v>AUC</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AUC</a:t>
          </a:r>
        </a:p>
      </cx:txPr>
    </cx:title>
    <cx:plotArea>
      <cx:plotAreaRegion>
        <cx:series layoutId="boxWhisker" uniqueId="{D979AEF0-3AC4-4417-9434-CA8CC2E06618}">
          <cx:tx>
            <cx:txData>
              <cx:f/>
              <cx:v>Naive BAyess</cx:v>
            </cx:txData>
          </cx:tx>
          <cx:dataId val="0"/>
          <cx:layoutPr>
            <cx:visibility meanLine="0" meanMarker="1" nonoutliers="0" outliers="1"/>
            <cx:statistics quartileMethod="exclusive"/>
          </cx:layoutPr>
        </cx:series>
        <cx:series layoutId="boxWhisker" uniqueId="{00000001-C41A-4294-9DFB-8C45F3487512}">
          <cx:tx>
            <cx:txData>
              <cx:f/>
              <cx:v>IBK</cx:v>
            </cx:txData>
          </cx:tx>
          <cx:dataId val="1"/>
          <cx:layoutPr>
            <cx:statistics quartileMethod="exclusive"/>
          </cx:layoutPr>
        </cx:series>
        <cx:series layoutId="boxWhisker" uniqueId="{00000002-C41A-4294-9DFB-8C45F3487512}">
          <cx:tx>
            <cx:txData>
              <cx:f/>
              <cx:v>RandomForest</cx:v>
            </cx:txData>
          </cx:tx>
          <cx:dataId val="2"/>
          <cx:layoutPr>
            <cx:statistics quartileMethod="exclusive"/>
          </cx:layoutPr>
        </cx:series>
      </cx:plotAreaRegion>
      <cx:axis id="0">
        <cx:catScaling gapWidth="1"/>
        <cx:tickLabels/>
      </cx:axis>
      <cx:axis id="1">
        <cx:valScaling/>
        <cx:majorGridlines/>
        <cx:tickLabels/>
      </cx:axis>
    </cx:plotArea>
    <cx:legend pos="t"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WekaReport!$F$132:$F$138</cx:f>
        <cx:lvl ptCount="7" formatCode="Standard">
          <cx:pt idx="0">-0.42182207199999999</cx:pt>
          <cx:pt idx="1">0.00051999999999999995</cx:pt>
          <cx:pt idx="2">-0.067441860000000006</cx:pt>
          <cx:pt idx="3">0.014050562000000001</cx:pt>
          <cx:pt idx="4">0.045074349</cx:pt>
          <cx:pt idx="5">0.11162646900000001</cx:pt>
          <cx:pt idx="6">-0.004455779</cx:pt>
        </cx:lvl>
      </cx:numDim>
    </cx:data>
    <cx:data id="1">
      <cx:numDim type="val">
        <cx:f>WekaReport!$F$145:$F$151</cx:f>
        <cx:lvl ptCount="7" formatCode="Standard">
          <cx:pt idx="0">0</cx:pt>
          <cx:pt idx="1">0.068719287000000004</cx:pt>
          <cx:pt idx="2">0.19600253400000001</cx:pt>
          <cx:pt idx="3">0.22533117599999999</cx:pt>
          <cx:pt idx="4">0.36056983799999998</cx:pt>
          <cx:pt idx="5">0.70583375400000004</cx:pt>
          <cx:pt idx="6">0.50352017900000001</cx:pt>
        </cx:lvl>
      </cx:numDim>
    </cx:data>
    <cx:data id="2">
      <cx:numDim type="val">
        <cx:f>WekaReport!$F$155:$F$161</cx:f>
        <cx:lvl ptCount="7" formatCode="Standard">
          <cx:pt idx="0">0</cx:pt>
          <cx:pt idx="1">0.14753902999999999</cx:pt>
          <cx:pt idx="2">0.12878366199999999</cx:pt>
          <cx:pt idx="3">0.19219303099999999</cx:pt>
          <cx:pt idx="4">0.240985686</cx:pt>
          <cx:pt idx="5">0.74640840900000005</cx:pt>
          <cx:pt idx="6">0.36403793699999998</cx:pt>
        </cx:lvl>
      </cx:numDim>
    </cx:data>
  </cx:chartData>
  <cx:chart>
    <cx:title pos="t" align="ctr" overlay="0">
      <cx:tx>
        <cx:txData>
          <cx:v>Kappa</cx:v>
        </cx:txData>
      </cx:tx>
      <cx:txPr>
        <a:bodyPr spcFirstLastPara="1" vertOverflow="ellipsis" horzOverflow="overflow" wrap="square" lIns="0" tIns="0" rIns="0" bIns="0" anchor="ctr" anchorCtr="1"/>
        <a:lstStyle/>
        <a:p>
          <a:pPr algn="ctr" rtl="0">
            <a:defRPr/>
          </a:pPr>
          <a:r>
            <a:rPr lang="it-IT" sz="1400" b="0" i="0" u="none" strike="noStrike" baseline="0">
              <a:solidFill>
                <a:sysClr val="windowText" lastClr="000000">
                  <a:lumMod val="65000"/>
                  <a:lumOff val="35000"/>
                </a:sysClr>
              </a:solidFill>
              <a:latin typeface="Calibri" panose="020F0502020204030204"/>
            </a:rPr>
            <a:t>Kappa</a:t>
          </a:r>
        </a:p>
      </cx:txPr>
    </cx:title>
    <cx:plotArea>
      <cx:plotAreaRegion>
        <cx:series layoutId="boxWhisker" uniqueId="{E4867110-231C-4352-9E0F-F61203BED150}">
          <cx:tx>
            <cx:txData>
              <cx:f/>
              <cx:v>Naive Bayess</cx:v>
            </cx:txData>
          </cx:tx>
          <cx:dataId val="0"/>
          <cx:layoutPr>
            <cx:visibility meanLine="0" meanMarker="1" nonoutliers="0" outliers="1"/>
            <cx:statistics quartileMethod="exclusive"/>
          </cx:layoutPr>
        </cx:series>
        <cx:series layoutId="boxWhisker" uniqueId="{00000001-56B8-4D89-A378-295C801B64F3}">
          <cx:tx>
            <cx:txData>
              <cx:f/>
              <cx:v>IBK</cx:v>
            </cx:txData>
          </cx:tx>
          <cx:dataId val="1"/>
          <cx:layoutPr>
            <cx:statistics quartileMethod="exclusive"/>
          </cx:layoutPr>
        </cx:series>
        <cx:series layoutId="boxWhisker" uniqueId="{00000002-56B8-4D89-A378-295C801B64F3}">
          <cx:tx>
            <cx:txData>
              <cx:f/>
              <cx:v>RandomForest</cx:v>
            </cx:txData>
          </cx:tx>
          <cx:dataId val="2"/>
          <cx:layoutPr>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F5817-0FD0-4FE8-8786-69C242FED70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0BECB531-957E-4F21-89CD-15BCB51444AB}">
      <dgm:prSet/>
      <dgm:spPr/>
      <dgm:t>
        <a:bodyPr/>
        <a:lstStyle/>
        <a:p>
          <a:r>
            <a:rPr lang="it-IT" dirty="0"/>
            <a:t>Introduzione</a:t>
          </a:r>
          <a:endParaRPr lang="en-US" dirty="0"/>
        </a:p>
      </dgm:t>
    </dgm:pt>
    <dgm:pt modelId="{DDEF8A8F-E4BF-4FB0-A182-95D2F86511AD}" type="parTrans" cxnId="{28C160E0-88E8-4136-83BE-E6362C8153CF}">
      <dgm:prSet/>
      <dgm:spPr/>
      <dgm:t>
        <a:bodyPr/>
        <a:lstStyle/>
        <a:p>
          <a:endParaRPr lang="en-US"/>
        </a:p>
      </dgm:t>
    </dgm:pt>
    <dgm:pt modelId="{E21971B0-3E1A-4160-BEA5-49F269F62F23}" type="sibTrans" cxnId="{28C160E0-88E8-4136-83BE-E6362C8153CF}">
      <dgm:prSet/>
      <dgm:spPr/>
      <dgm:t>
        <a:bodyPr/>
        <a:lstStyle/>
        <a:p>
          <a:endParaRPr lang="en-US"/>
        </a:p>
      </dgm:t>
    </dgm:pt>
    <dgm:pt modelId="{BF76BEE5-E364-44F3-B819-5E5D9B130956}">
      <dgm:prSet/>
      <dgm:spPr/>
      <dgm:t>
        <a:bodyPr/>
        <a:lstStyle/>
        <a:p>
          <a:r>
            <a:rPr lang="it-IT" dirty="0"/>
            <a:t>Motivazioni</a:t>
          </a:r>
          <a:endParaRPr lang="en-US" dirty="0"/>
        </a:p>
      </dgm:t>
    </dgm:pt>
    <dgm:pt modelId="{4E2A6E54-64B9-4FB0-BF86-9294B85C4C1B}" type="parTrans" cxnId="{8FE34FCE-F285-4BCD-B270-4F6B185E7871}">
      <dgm:prSet/>
      <dgm:spPr/>
      <dgm:t>
        <a:bodyPr/>
        <a:lstStyle/>
        <a:p>
          <a:endParaRPr lang="en-US"/>
        </a:p>
      </dgm:t>
    </dgm:pt>
    <dgm:pt modelId="{17C241F4-E00F-49CC-A69E-92751A2DEAF1}" type="sibTrans" cxnId="{8FE34FCE-F285-4BCD-B270-4F6B185E7871}">
      <dgm:prSet/>
      <dgm:spPr/>
      <dgm:t>
        <a:bodyPr/>
        <a:lstStyle/>
        <a:p>
          <a:endParaRPr lang="en-US"/>
        </a:p>
      </dgm:t>
    </dgm:pt>
    <dgm:pt modelId="{7266B8BB-2F2A-4817-9660-4643CEBC67DF}">
      <dgm:prSet/>
      <dgm:spPr/>
      <dgm:t>
        <a:bodyPr/>
        <a:lstStyle/>
        <a:p>
          <a:r>
            <a:rPr lang="it-IT" dirty="0"/>
            <a:t>Progettazione </a:t>
          </a:r>
          <a:endParaRPr lang="en-US" dirty="0"/>
        </a:p>
      </dgm:t>
    </dgm:pt>
    <dgm:pt modelId="{2A2BF916-3793-4B7F-9E91-50B06DB47D0B}" type="parTrans" cxnId="{644CDA35-FF25-46A6-A44A-AD0899D62E3F}">
      <dgm:prSet/>
      <dgm:spPr/>
      <dgm:t>
        <a:bodyPr/>
        <a:lstStyle/>
        <a:p>
          <a:endParaRPr lang="en-US"/>
        </a:p>
      </dgm:t>
    </dgm:pt>
    <dgm:pt modelId="{D9F2057E-8A98-4780-B851-93AADD132C8E}" type="sibTrans" cxnId="{644CDA35-FF25-46A6-A44A-AD0899D62E3F}">
      <dgm:prSet/>
      <dgm:spPr/>
      <dgm:t>
        <a:bodyPr/>
        <a:lstStyle/>
        <a:p>
          <a:endParaRPr lang="en-US"/>
        </a:p>
      </dgm:t>
    </dgm:pt>
    <dgm:pt modelId="{EC051F3C-58BF-43F3-881B-7BE4E7F53586}">
      <dgm:prSet/>
      <dgm:spPr/>
      <dgm:t>
        <a:bodyPr/>
        <a:lstStyle/>
        <a:p>
          <a:r>
            <a:rPr lang="it-IT" dirty="0"/>
            <a:t>Tool</a:t>
          </a:r>
          <a:endParaRPr lang="en-US" dirty="0"/>
        </a:p>
      </dgm:t>
    </dgm:pt>
    <dgm:pt modelId="{4C28BA69-9143-4246-90E4-AAAA51435374}" type="parTrans" cxnId="{3072398D-66DE-42E6-AE9B-D19459AEC2B0}">
      <dgm:prSet/>
      <dgm:spPr/>
      <dgm:t>
        <a:bodyPr/>
        <a:lstStyle/>
        <a:p>
          <a:endParaRPr lang="en-US"/>
        </a:p>
      </dgm:t>
    </dgm:pt>
    <dgm:pt modelId="{815C2AB7-9B1A-4ABC-9116-430C3B7D2E7A}" type="sibTrans" cxnId="{3072398D-66DE-42E6-AE9B-D19459AEC2B0}">
      <dgm:prSet/>
      <dgm:spPr/>
      <dgm:t>
        <a:bodyPr/>
        <a:lstStyle/>
        <a:p>
          <a:endParaRPr lang="en-US"/>
        </a:p>
      </dgm:t>
    </dgm:pt>
    <dgm:pt modelId="{C2430817-2414-47B5-81B3-A93F50AEA2FE}">
      <dgm:prSet/>
      <dgm:spPr/>
      <dgm:t>
        <a:bodyPr/>
        <a:lstStyle/>
        <a:p>
          <a:r>
            <a:rPr lang="it-IT" dirty="0"/>
            <a:t>Misurazioni</a:t>
          </a:r>
          <a:endParaRPr lang="en-US" dirty="0"/>
        </a:p>
      </dgm:t>
    </dgm:pt>
    <dgm:pt modelId="{102C4755-C7E4-4386-A917-AF8BCA4D81B1}" type="parTrans" cxnId="{D937EDF9-1BD3-42A2-A128-C882EC3A57DF}">
      <dgm:prSet/>
      <dgm:spPr/>
      <dgm:t>
        <a:bodyPr/>
        <a:lstStyle/>
        <a:p>
          <a:endParaRPr lang="en-US"/>
        </a:p>
      </dgm:t>
    </dgm:pt>
    <dgm:pt modelId="{6DEACC0F-8948-442D-AE90-1C7C03DB6247}" type="sibTrans" cxnId="{D937EDF9-1BD3-42A2-A128-C882EC3A57DF}">
      <dgm:prSet/>
      <dgm:spPr/>
      <dgm:t>
        <a:bodyPr/>
        <a:lstStyle/>
        <a:p>
          <a:endParaRPr lang="en-US"/>
        </a:p>
      </dgm:t>
    </dgm:pt>
    <dgm:pt modelId="{7635C808-5FA8-4A8C-96D9-9A57CDB68B2C}">
      <dgm:prSet/>
      <dgm:spPr/>
      <dgm:t>
        <a:bodyPr/>
        <a:lstStyle/>
        <a:p>
          <a:r>
            <a:rPr lang="it-IT" dirty="0"/>
            <a:t>Risultati</a:t>
          </a:r>
          <a:endParaRPr lang="en-US" dirty="0"/>
        </a:p>
      </dgm:t>
    </dgm:pt>
    <dgm:pt modelId="{38CE2BA7-5D4B-4BE0-BC56-6FE3DC3FA5A5}" type="parTrans" cxnId="{87589867-5748-4198-8597-67D82B2F444B}">
      <dgm:prSet/>
      <dgm:spPr/>
      <dgm:t>
        <a:bodyPr/>
        <a:lstStyle/>
        <a:p>
          <a:endParaRPr lang="en-US"/>
        </a:p>
      </dgm:t>
    </dgm:pt>
    <dgm:pt modelId="{DF3814CC-C1CD-4FE2-8E56-B5682E66FF29}" type="sibTrans" cxnId="{87589867-5748-4198-8597-67D82B2F444B}">
      <dgm:prSet/>
      <dgm:spPr/>
      <dgm:t>
        <a:bodyPr/>
        <a:lstStyle/>
        <a:p>
          <a:endParaRPr lang="en-US"/>
        </a:p>
      </dgm:t>
    </dgm:pt>
    <dgm:pt modelId="{F953E605-F419-41A6-910D-8BF0F9430371}">
      <dgm:prSet/>
      <dgm:spPr/>
      <dgm:t>
        <a:bodyPr/>
        <a:lstStyle/>
        <a:p>
          <a:r>
            <a:rPr lang="it-IT" dirty="0"/>
            <a:t>Discussione</a:t>
          </a:r>
          <a:endParaRPr lang="en-US" dirty="0"/>
        </a:p>
      </dgm:t>
    </dgm:pt>
    <dgm:pt modelId="{AEB44923-F3DB-408C-9543-E39B8119D80D}" type="parTrans" cxnId="{C505F05A-151A-4C30-9864-D5438FFF4D38}">
      <dgm:prSet/>
      <dgm:spPr/>
      <dgm:t>
        <a:bodyPr/>
        <a:lstStyle/>
        <a:p>
          <a:endParaRPr lang="en-US"/>
        </a:p>
      </dgm:t>
    </dgm:pt>
    <dgm:pt modelId="{30169E0F-60B5-463C-8626-4884F19E9CD9}" type="sibTrans" cxnId="{C505F05A-151A-4C30-9864-D5438FFF4D38}">
      <dgm:prSet/>
      <dgm:spPr/>
      <dgm:t>
        <a:bodyPr/>
        <a:lstStyle/>
        <a:p>
          <a:endParaRPr lang="en-US"/>
        </a:p>
      </dgm:t>
    </dgm:pt>
    <dgm:pt modelId="{56A78D69-53AC-4287-8030-CE9ECF3F9075}">
      <dgm:prSet/>
      <dgm:spPr/>
      <dgm:t>
        <a:bodyPr/>
        <a:lstStyle/>
        <a:p>
          <a:r>
            <a:rPr lang="it-IT" dirty="0"/>
            <a:t>Minacce alla validità</a:t>
          </a:r>
          <a:endParaRPr lang="en-US" dirty="0"/>
        </a:p>
      </dgm:t>
    </dgm:pt>
    <dgm:pt modelId="{532AE3A1-C965-46E4-9794-FD127DF3DFC9}" type="parTrans" cxnId="{3863FEAC-3BA6-4AA5-BE80-47F9895A3047}">
      <dgm:prSet/>
      <dgm:spPr/>
      <dgm:t>
        <a:bodyPr/>
        <a:lstStyle/>
        <a:p>
          <a:endParaRPr lang="en-US"/>
        </a:p>
      </dgm:t>
    </dgm:pt>
    <dgm:pt modelId="{7D63FEF4-4911-4527-82AF-A1FA9BB39EDD}" type="sibTrans" cxnId="{3863FEAC-3BA6-4AA5-BE80-47F9895A3047}">
      <dgm:prSet/>
      <dgm:spPr/>
      <dgm:t>
        <a:bodyPr/>
        <a:lstStyle/>
        <a:p>
          <a:endParaRPr lang="en-US"/>
        </a:p>
      </dgm:t>
    </dgm:pt>
    <dgm:pt modelId="{F118DECB-8113-4A01-B865-860B13128C00}">
      <dgm:prSet/>
      <dgm:spPr/>
      <dgm:t>
        <a:bodyPr/>
        <a:lstStyle/>
        <a:p>
          <a:r>
            <a:rPr lang="it-IT" dirty="0"/>
            <a:t>Link GitHub e </a:t>
          </a:r>
          <a:r>
            <a:rPr lang="it-IT" dirty="0" err="1"/>
            <a:t>SonarCloud</a:t>
          </a:r>
          <a:endParaRPr lang="en-US" dirty="0"/>
        </a:p>
      </dgm:t>
    </dgm:pt>
    <dgm:pt modelId="{017F4353-EDA8-4805-9C20-4065B7B8F648}" type="parTrans" cxnId="{EEC5C4CB-1160-4892-A067-BD3B6D9BC762}">
      <dgm:prSet/>
      <dgm:spPr/>
      <dgm:t>
        <a:bodyPr/>
        <a:lstStyle/>
        <a:p>
          <a:endParaRPr lang="en-US"/>
        </a:p>
      </dgm:t>
    </dgm:pt>
    <dgm:pt modelId="{CEDF3B5C-57ED-4479-9B84-FF1C64BEBFA4}" type="sibTrans" cxnId="{EEC5C4CB-1160-4892-A067-BD3B6D9BC762}">
      <dgm:prSet/>
      <dgm:spPr/>
      <dgm:t>
        <a:bodyPr/>
        <a:lstStyle/>
        <a:p>
          <a:endParaRPr lang="en-US"/>
        </a:p>
      </dgm:t>
    </dgm:pt>
    <dgm:pt modelId="{5CB81C01-38AB-48C1-8CED-0C64B92F2F71}">
      <dgm:prSet/>
      <dgm:spPr/>
      <dgm:t>
        <a:bodyPr/>
        <a:lstStyle/>
        <a:p>
          <a:r>
            <a:rPr lang="en-US" dirty="0"/>
            <a:t>Bookkeeper</a:t>
          </a:r>
        </a:p>
      </dgm:t>
    </dgm:pt>
    <dgm:pt modelId="{79E11F09-D54C-4C0E-86E4-2AEC91F309A4}" type="parTrans" cxnId="{E969F0C6-1928-4CA4-9393-689C1B236D63}">
      <dgm:prSet/>
      <dgm:spPr/>
      <dgm:t>
        <a:bodyPr/>
        <a:lstStyle/>
        <a:p>
          <a:endParaRPr lang="it-IT"/>
        </a:p>
      </dgm:t>
    </dgm:pt>
    <dgm:pt modelId="{B5817B6E-5371-4B12-AE02-BB2B29B8DE6C}" type="sibTrans" cxnId="{E969F0C6-1928-4CA4-9393-689C1B236D63}">
      <dgm:prSet/>
      <dgm:spPr/>
      <dgm:t>
        <a:bodyPr/>
        <a:lstStyle/>
        <a:p>
          <a:endParaRPr lang="it-IT"/>
        </a:p>
      </dgm:t>
    </dgm:pt>
    <dgm:pt modelId="{F54EBD5A-33B9-4ECE-95EB-066B95F6264E}">
      <dgm:prSet/>
      <dgm:spPr/>
      <dgm:t>
        <a:bodyPr/>
        <a:lstStyle/>
        <a:p>
          <a:endParaRPr lang="en-US" dirty="0"/>
        </a:p>
      </dgm:t>
    </dgm:pt>
    <dgm:pt modelId="{4B4D4611-CAF0-4301-936F-AFE0D2691A4A}" type="parTrans" cxnId="{63BE070D-1EF5-4D59-9A22-211601648F7B}">
      <dgm:prSet/>
      <dgm:spPr/>
      <dgm:t>
        <a:bodyPr/>
        <a:lstStyle/>
        <a:p>
          <a:endParaRPr lang="it-IT"/>
        </a:p>
      </dgm:t>
    </dgm:pt>
    <dgm:pt modelId="{418AAF23-0916-4999-836B-D0AC4E3A221D}" type="sibTrans" cxnId="{63BE070D-1EF5-4D59-9A22-211601648F7B}">
      <dgm:prSet/>
      <dgm:spPr/>
      <dgm:t>
        <a:bodyPr/>
        <a:lstStyle/>
        <a:p>
          <a:endParaRPr lang="it-IT"/>
        </a:p>
      </dgm:t>
    </dgm:pt>
    <dgm:pt modelId="{62759D4D-965B-45D8-B899-4840A488E0B4}">
      <dgm:prSet/>
      <dgm:spPr/>
      <dgm:t>
        <a:bodyPr/>
        <a:lstStyle/>
        <a:p>
          <a:endParaRPr lang="en-US" dirty="0"/>
        </a:p>
      </dgm:t>
    </dgm:pt>
    <dgm:pt modelId="{DDA3A5A2-0233-4589-994A-BF318E95A748}" type="parTrans" cxnId="{52DF5F2F-6DF8-4439-86DA-9CAE2D26CCB1}">
      <dgm:prSet/>
      <dgm:spPr/>
      <dgm:t>
        <a:bodyPr/>
        <a:lstStyle/>
        <a:p>
          <a:endParaRPr lang="it-IT"/>
        </a:p>
      </dgm:t>
    </dgm:pt>
    <dgm:pt modelId="{182BFC10-CA0D-4519-BB0F-07615C56247F}" type="sibTrans" cxnId="{52DF5F2F-6DF8-4439-86DA-9CAE2D26CCB1}">
      <dgm:prSet/>
      <dgm:spPr/>
      <dgm:t>
        <a:bodyPr/>
        <a:lstStyle/>
        <a:p>
          <a:endParaRPr lang="it-IT"/>
        </a:p>
      </dgm:t>
    </dgm:pt>
    <dgm:pt modelId="{D54035C6-43BC-4D54-BB91-FD532A4C8CAE}">
      <dgm:prSet/>
      <dgm:spPr/>
      <dgm:t>
        <a:bodyPr/>
        <a:lstStyle/>
        <a:p>
          <a:r>
            <a:rPr lang="en-US" dirty="0"/>
            <a:t>Link</a:t>
          </a:r>
        </a:p>
      </dgm:t>
    </dgm:pt>
    <dgm:pt modelId="{67F5C53F-CD54-461D-AA5C-28FC77412F81}" type="parTrans" cxnId="{C7AE0B59-3172-4CDE-8D43-6DD8DDB44774}">
      <dgm:prSet/>
      <dgm:spPr/>
      <dgm:t>
        <a:bodyPr/>
        <a:lstStyle/>
        <a:p>
          <a:endParaRPr lang="it-IT"/>
        </a:p>
      </dgm:t>
    </dgm:pt>
    <dgm:pt modelId="{F58B7D04-2E72-4B19-90F9-B4C6849CE485}" type="sibTrans" cxnId="{C7AE0B59-3172-4CDE-8D43-6DD8DDB44774}">
      <dgm:prSet/>
      <dgm:spPr/>
      <dgm:t>
        <a:bodyPr/>
        <a:lstStyle/>
        <a:p>
          <a:endParaRPr lang="it-IT"/>
        </a:p>
      </dgm:t>
    </dgm:pt>
    <dgm:pt modelId="{348C036A-F792-4127-A40C-51DD1DDA3DEC}">
      <dgm:prSet/>
      <dgm:spPr/>
      <dgm:t>
        <a:bodyPr/>
        <a:lstStyle/>
        <a:p>
          <a:r>
            <a:rPr lang="it-IT" noProof="0" dirty="0"/>
            <a:t>Assunzioni</a:t>
          </a:r>
        </a:p>
      </dgm:t>
    </dgm:pt>
    <dgm:pt modelId="{2BBD0EB6-8C49-4E0A-AD92-6CC4F36E6877}" type="parTrans" cxnId="{394DF070-597F-47F7-8DDC-E0DE81F7F038}">
      <dgm:prSet/>
      <dgm:spPr/>
      <dgm:t>
        <a:bodyPr/>
        <a:lstStyle/>
        <a:p>
          <a:endParaRPr lang="it-IT"/>
        </a:p>
      </dgm:t>
    </dgm:pt>
    <dgm:pt modelId="{2F3593AC-5704-4FB2-96FD-56BC2E388799}" type="sibTrans" cxnId="{394DF070-597F-47F7-8DDC-E0DE81F7F038}">
      <dgm:prSet/>
      <dgm:spPr/>
      <dgm:t>
        <a:bodyPr/>
        <a:lstStyle/>
        <a:p>
          <a:endParaRPr lang="it-IT"/>
        </a:p>
      </dgm:t>
    </dgm:pt>
    <dgm:pt modelId="{25214A74-F749-42D3-B476-8540EA28B6F9}">
      <dgm:prSet/>
      <dgm:spPr/>
      <dgm:t>
        <a:bodyPr/>
        <a:lstStyle/>
        <a:p>
          <a:r>
            <a:rPr lang="en-US" dirty="0" err="1"/>
            <a:t>OpenJPA</a:t>
          </a:r>
          <a:endParaRPr lang="en-US" dirty="0"/>
        </a:p>
      </dgm:t>
    </dgm:pt>
    <dgm:pt modelId="{A899638E-C174-488C-A006-E4E4BC7DD01B}" type="parTrans" cxnId="{63365D7E-F7C0-4173-A65C-BF6D39D3EDA0}">
      <dgm:prSet/>
      <dgm:spPr/>
      <dgm:t>
        <a:bodyPr/>
        <a:lstStyle/>
        <a:p>
          <a:endParaRPr lang="it-IT"/>
        </a:p>
      </dgm:t>
    </dgm:pt>
    <dgm:pt modelId="{1B685B0A-9522-4490-B2E7-D1D4D1395D86}" type="sibTrans" cxnId="{63365D7E-F7C0-4173-A65C-BF6D39D3EDA0}">
      <dgm:prSet/>
      <dgm:spPr/>
      <dgm:t>
        <a:bodyPr/>
        <a:lstStyle/>
        <a:p>
          <a:endParaRPr lang="it-IT"/>
        </a:p>
      </dgm:t>
    </dgm:pt>
    <dgm:pt modelId="{640D4818-BF76-4924-A72B-86D8D046E741}" type="pres">
      <dgm:prSet presAssocID="{F56F5817-0FD0-4FE8-8786-69C242FED705}" presName="Name0" presStyleCnt="0">
        <dgm:presLayoutVars>
          <dgm:dir/>
          <dgm:animLvl val="lvl"/>
          <dgm:resizeHandles val="exact"/>
        </dgm:presLayoutVars>
      </dgm:prSet>
      <dgm:spPr/>
    </dgm:pt>
    <dgm:pt modelId="{D4576568-E14F-4804-BB3C-ABD141674410}" type="pres">
      <dgm:prSet presAssocID="{0BECB531-957E-4F21-89CD-15BCB51444AB}" presName="linNode" presStyleCnt="0"/>
      <dgm:spPr/>
    </dgm:pt>
    <dgm:pt modelId="{3C2D86C7-F6B4-4630-A077-94A6A6B938CC}" type="pres">
      <dgm:prSet presAssocID="{0BECB531-957E-4F21-89CD-15BCB51444AB}" presName="parentText" presStyleLbl="node1" presStyleIdx="0" presStyleCnt="6">
        <dgm:presLayoutVars>
          <dgm:chMax val="1"/>
          <dgm:bulletEnabled val="1"/>
        </dgm:presLayoutVars>
      </dgm:prSet>
      <dgm:spPr/>
    </dgm:pt>
    <dgm:pt modelId="{57AACEFB-F4BA-470A-ADE9-7F681E167226}" type="pres">
      <dgm:prSet presAssocID="{0BECB531-957E-4F21-89CD-15BCB51444AB}" presName="descendantText" presStyleLbl="alignAccFollowNode1" presStyleIdx="0" presStyleCnt="6">
        <dgm:presLayoutVars>
          <dgm:bulletEnabled val="1"/>
        </dgm:presLayoutVars>
      </dgm:prSet>
      <dgm:spPr/>
    </dgm:pt>
    <dgm:pt modelId="{22E40C50-CF20-4E6E-A11A-D6D15390A012}" type="pres">
      <dgm:prSet presAssocID="{E21971B0-3E1A-4160-BEA5-49F269F62F23}" presName="sp" presStyleCnt="0"/>
      <dgm:spPr/>
    </dgm:pt>
    <dgm:pt modelId="{55B4E303-E8D1-43BF-BD3A-21B5A3B6E65A}" type="pres">
      <dgm:prSet presAssocID="{7266B8BB-2F2A-4817-9660-4643CEBC67DF}" presName="linNode" presStyleCnt="0"/>
      <dgm:spPr/>
    </dgm:pt>
    <dgm:pt modelId="{5B9631BB-D0F5-4E7A-B27A-19A1C604504B}" type="pres">
      <dgm:prSet presAssocID="{7266B8BB-2F2A-4817-9660-4643CEBC67DF}" presName="parentText" presStyleLbl="node1" presStyleIdx="1" presStyleCnt="6">
        <dgm:presLayoutVars>
          <dgm:chMax val="1"/>
          <dgm:bulletEnabled val="1"/>
        </dgm:presLayoutVars>
      </dgm:prSet>
      <dgm:spPr/>
    </dgm:pt>
    <dgm:pt modelId="{7F6AD7F1-1223-42F1-81A9-278D87B01EA1}" type="pres">
      <dgm:prSet presAssocID="{7266B8BB-2F2A-4817-9660-4643CEBC67DF}" presName="descendantText" presStyleLbl="alignAccFollowNode1" presStyleIdx="1" presStyleCnt="6" custScaleY="167398">
        <dgm:presLayoutVars>
          <dgm:bulletEnabled val="1"/>
        </dgm:presLayoutVars>
      </dgm:prSet>
      <dgm:spPr/>
    </dgm:pt>
    <dgm:pt modelId="{CE77BA45-A66B-4EC0-BDCC-B1334BEB6373}" type="pres">
      <dgm:prSet presAssocID="{D9F2057E-8A98-4780-B851-93AADD132C8E}" presName="sp" presStyleCnt="0"/>
      <dgm:spPr/>
    </dgm:pt>
    <dgm:pt modelId="{2F318495-D31A-4416-940E-FEA0488EC760}" type="pres">
      <dgm:prSet presAssocID="{7635C808-5FA8-4A8C-96D9-9A57CDB68B2C}" presName="linNode" presStyleCnt="0"/>
      <dgm:spPr/>
    </dgm:pt>
    <dgm:pt modelId="{0A977085-96C0-4F25-88C4-89B6C7260245}" type="pres">
      <dgm:prSet presAssocID="{7635C808-5FA8-4A8C-96D9-9A57CDB68B2C}" presName="parentText" presStyleLbl="node1" presStyleIdx="2" presStyleCnt="6">
        <dgm:presLayoutVars>
          <dgm:chMax val="1"/>
          <dgm:bulletEnabled val="1"/>
        </dgm:presLayoutVars>
      </dgm:prSet>
      <dgm:spPr/>
    </dgm:pt>
    <dgm:pt modelId="{27129651-8251-497C-80D8-DD871507D0FE}" type="pres">
      <dgm:prSet presAssocID="{7635C808-5FA8-4A8C-96D9-9A57CDB68B2C}" presName="descendantText" presStyleLbl="alignAccFollowNode1" presStyleIdx="2" presStyleCnt="6">
        <dgm:presLayoutVars>
          <dgm:bulletEnabled val="1"/>
        </dgm:presLayoutVars>
      </dgm:prSet>
      <dgm:spPr/>
    </dgm:pt>
    <dgm:pt modelId="{B25F834E-C889-416F-B62F-0F8F889CDA1E}" type="pres">
      <dgm:prSet presAssocID="{DF3814CC-C1CD-4FE2-8E56-B5682E66FF29}" presName="sp" presStyleCnt="0"/>
      <dgm:spPr/>
    </dgm:pt>
    <dgm:pt modelId="{4D66DAC1-D2B8-4625-9FFE-8203EC003958}" type="pres">
      <dgm:prSet presAssocID="{F953E605-F419-41A6-910D-8BF0F9430371}" presName="linNode" presStyleCnt="0"/>
      <dgm:spPr/>
    </dgm:pt>
    <dgm:pt modelId="{4FEB2629-EA59-4A79-A819-77CDA9D77615}" type="pres">
      <dgm:prSet presAssocID="{F953E605-F419-41A6-910D-8BF0F9430371}" presName="parentText" presStyleLbl="node1" presStyleIdx="3" presStyleCnt="6">
        <dgm:presLayoutVars>
          <dgm:chMax val="1"/>
          <dgm:bulletEnabled val="1"/>
        </dgm:presLayoutVars>
      </dgm:prSet>
      <dgm:spPr/>
    </dgm:pt>
    <dgm:pt modelId="{67223E51-97D6-4E3E-B23C-30A08B998A7A}" type="pres">
      <dgm:prSet presAssocID="{F953E605-F419-41A6-910D-8BF0F9430371}" presName="descendantText" presStyleLbl="alignAccFollowNode1" presStyleIdx="3" presStyleCnt="6">
        <dgm:presLayoutVars>
          <dgm:bulletEnabled val="1"/>
        </dgm:presLayoutVars>
      </dgm:prSet>
      <dgm:spPr/>
    </dgm:pt>
    <dgm:pt modelId="{C3E056DE-D8B1-483C-A6CE-E8F1321244B3}" type="pres">
      <dgm:prSet presAssocID="{30169E0F-60B5-463C-8626-4884F19E9CD9}" presName="sp" presStyleCnt="0"/>
      <dgm:spPr/>
    </dgm:pt>
    <dgm:pt modelId="{EBE535D7-4F70-40BA-8AEA-FB922494E9E9}" type="pres">
      <dgm:prSet presAssocID="{56A78D69-53AC-4287-8030-CE9ECF3F9075}" presName="linNode" presStyleCnt="0"/>
      <dgm:spPr/>
    </dgm:pt>
    <dgm:pt modelId="{5FD486DC-74AC-4533-86BE-68F7868B4128}" type="pres">
      <dgm:prSet presAssocID="{56A78D69-53AC-4287-8030-CE9ECF3F9075}" presName="parentText" presStyleLbl="node1" presStyleIdx="4" presStyleCnt="6">
        <dgm:presLayoutVars>
          <dgm:chMax val="1"/>
          <dgm:bulletEnabled val="1"/>
        </dgm:presLayoutVars>
      </dgm:prSet>
      <dgm:spPr/>
    </dgm:pt>
    <dgm:pt modelId="{76EE125C-16EC-4CE1-A62C-5051C34B760A}" type="pres">
      <dgm:prSet presAssocID="{56A78D69-53AC-4287-8030-CE9ECF3F9075}" presName="descendantText" presStyleLbl="alignAccFollowNode1" presStyleIdx="4" presStyleCnt="6">
        <dgm:presLayoutVars>
          <dgm:bulletEnabled val="1"/>
        </dgm:presLayoutVars>
      </dgm:prSet>
      <dgm:spPr/>
    </dgm:pt>
    <dgm:pt modelId="{ABA7D00A-1A22-4229-8EE8-D87209C24D7E}" type="pres">
      <dgm:prSet presAssocID="{7D63FEF4-4911-4527-82AF-A1FA9BB39EDD}" presName="sp" presStyleCnt="0"/>
      <dgm:spPr/>
    </dgm:pt>
    <dgm:pt modelId="{159659C4-09E5-49E2-8102-876290BB4B33}" type="pres">
      <dgm:prSet presAssocID="{F118DECB-8113-4A01-B865-860B13128C00}" presName="linNode" presStyleCnt="0"/>
      <dgm:spPr/>
    </dgm:pt>
    <dgm:pt modelId="{14D64B6E-CF2B-451B-BCE1-C3BE346275C1}" type="pres">
      <dgm:prSet presAssocID="{F118DECB-8113-4A01-B865-860B13128C00}" presName="parentText" presStyleLbl="node1" presStyleIdx="5" presStyleCnt="6">
        <dgm:presLayoutVars>
          <dgm:chMax val="1"/>
          <dgm:bulletEnabled val="1"/>
        </dgm:presLayoutVars>
      </dgm:prSet>
      <dgm:spPr/>
    </dgm:pt>
    <dgm:pt modelId="{5F72A4C4-E4E3-4CB5-94F3-D092F1FA0369}" type="pres">
      <dgm:prSet presAssocID="{F118DECB-8113-4A01-B865-860B13128C00}" presName="descendantText" presStyleLbl="alignAccFollowNode1" presStyleIdx="5" presStyleCnt="6">
        <dgm:presLayoutVars>
          <dgm:bulletEnabled val="1"/>
        </dgm:presLayoutVars>
      </dgm:prSet>
      <dgm:spPr/>
    </dgm:pt>
  </dgm:ptLst>
  <dgm:cxnLst>
    <dgm:cxn modelId="{19B1400B-9B93-4536-9677-5AB294D4E00E}" type="presOf" srcId="{25214A74-F749-42D3-B476-8540EA28B6F9}" destId="{27129651-8251-497C-80D8-DD871507D0FE}" srcOrd="0" destOrd="1" presId="urn:microsoft.com/office/officeart/2005/8/layout/vList5"/>
    <dgm:cxn modelId="{63BE070D-1EF5-4D59-9A22-211601648F7B}" srcId="{F953E605-F419-41A6-910D-8BF0F9430371}" destId="{F54EBD5A-33B9-4ECE-95EB-066B95F6264E}" srcOrd="0" destOrd="0" parTransId="{4B4D4611-CAF0-4301-936F-AFE0D2691A4A}" sibTransId="{418AAF23-0916-4999-836B-D0AC4E3A221D}"/>
    <dgm:cxn modelId="{52DF5F2F-6DF8-4439-86DA-9CAE2D26CCB1}" srcId="{56A78D69-53AC-4287-8030-CE9ECF3F9075}" destId="{62759D4D-965B-45D8-B899-4840A488E0B4}" srcOrd="0" destOrd="0" parTransId="{DDA3A5A2-0233-4589-994A-BF318E95A748}" sibTransId="{182BFC10-CA0D-4519-BB0F-07615C56247F}"/>
    <dgm:cxn modelId="{B1610F30-FC59-43DD-B2DF-15E2F023E227}" type="presOf" srcId="{F118DECB-8113-4A01-B865-860B13128C00}" destId="{14D64B6E-CF2B-451B-BCE1-C3BE346275C1}" srcOrd="0" destOrd="0" presId="urn:microsoft.com/office/officeart/2005/8/layout/vList5"/>
    <dgm:cxn modelId="{528D4C30-79C4-4C2F-A3EA-02BA728E25D5}" type="presOf" srcId="{62759D4D-965B-45D8-B899-4840A488E0B4}" destId="{76EE125C-16EC-4CE1-A62C-5051C34B760A}" srcOrd="0" destOrd="0" presId="urn:microsoft.com/office/officeart/2005/8/layout/vList5"/>
    <dgm:cxn modelId="{644CDA35-FF25-46A6-A44A-AD0899D62E3F}" srcId="{F56F5817-0FD0-4FE8-8786-69C242FED705}" destId="{7266B8BB-2F2A-4817-9660-4643CEBC67DF}" srcOrd="1" destOrd="0" parTransId="{2A2BF916-3793-4B7F-9E91-50B06DB47D0B}" sibTransId="{D9F2057E-8A98-4780-B851-93AADD132C8E}"/>
    <dgm:cxn modelId="{8006BA5C-6F8C-4610-B097-3E93AEC57820}" type="presOf" srcId="{0BECB531-957E-4F21-89CD-15BCB51444AB}" destId="{3C2D86C7-F6B4-4630-A077-94A6A6B938CC}" srcOrd="0" destOrd="0" presId="urn:microsoft.com/office/officeart/2005/8/layout/vList5"/>
    <dgm:cxn modelId="{7B409163-109C-4A31-A240-8149A56DCFDA}" type="presOf" srcId="{7266B8BB-2F2A-4817-9660-4643CEBC67DF}" destId="{5B9631BB-D0F5-4E7A-B27A-19A1C604504B}" srcOrd="0" destOrd="0" presId="urn:microsoft.com/office/officeart/2005/8/layout/vList5"/>
    <dgm:cxn modelId="{3CB90344-1E50-44C4-84BE-471425F1A239}" type="presOf" srcId="{F56F5817-0FD0-4FE8-8786-69C242FED705}" destId="{640D4818-BF76-4924-A72B-86D8D046E741}" srcOrd="0" destOrd="0" presId="urn:microsoft.com/office/officeart/2005/8/layout/vList5"/>
    <dgm:cxn modelId="{87589867-5748-4198-8597-67D82B2F444B}" srcId="{F56F5817-0FD0-4FE8-8786-69C242FED705}" destId="{7635C808-5FA8-4A8C-96D9-9A57CDB68B2C}" srcOrd="2" destOrd="0" parTransId="{38CE2BA7-5D4B-4BE0-BC56-6FE3DC3FA5A5}" sibTransId="{DF3814CC-C1CD-4FE2-8E56-B5682E66FF29}"/>
    <dgm:cxn modelId="{394DF070-597F-47F7-8DDC-E0DE81F7F038}" srcId="{7266B8BB-2F2A-4817-9660-4643CEBC67DF}" destId="{348C036A-F792-4127-A40C-51DD1DDA3DEC}" srcOrd="1" destOrd="0" parTransId="{2BBD0EB6-8C49-4E0A-AD92-6CC4F36E6877}" sibTransId="{2F3593AC-5704-4FB2-96FD-56BC2E388799}"/>
    <dgm:cxn modelId="{61714C53-1C74-40EF-AB94-42692C015326}" type="presOf" srcId="{5CB81C01-38AB-48C1-8CED-0C64B92F2F71}" destId="{27129651-8251-497C-80D8-DD871507D0FE}" srcOrd="0" destOrd="0" presId="urn:microsoft.com/office/officeart/2005/8/layout/vList5"/>
    <dgm:cxn modelId="{AE6B4776-A4D4-42FF-9238-A644B87577EE}" type="presOf" srcId="{EC051F3C-58BF-43F3-881B-7BE4E7F53586}" destId="{7F6AD7F1-1223-42F1-81A9-278D87B01EA1}" srcOrd="0" destOrd="0" presId="urn:microsoft.com/office/officeart/2005/8/layout/vList5"/>
    <dgm:cxn modelId="{F883A078-6242-4A87-80C5-09514DC521BE}" type="presOf" srcId="{348C036A-F792-4127-A40C-51DD1DDA3DEC}" destId="{7F6AD7F1-1223-42F1-81A9-278D87B01EA1}" srcOrd="0" destOrd="1" presId="urn:microsoft.com/office/officeart/2005/8/layout/vList5"/>
    <dgm:cxn modelId="{C7AE0B59-3172-4CDE-8D43-6DD8DDB44774}" srcId="{F118DECB-8113-4A01-B865-860B13128C00}" destId="{D54035C6-43BC-4D54-BB91-FD532A4C8CAE}" srcOrd="0" destOrd="0" parTransId="{67F5C53F-CD54-461D-AA5C-28FC77412F81}" sibTransId="{F58B7D04-2E72-4B19-90F9-B4C6849CE485}"/>
    <dgm:cxn modelId="{C505F05A-151A-4C30-9864-D5438FFF4D38}" srcId="{F56F5817-0FD0-4FE8-8786-69C242FED705}" destId="{F953E605-F419-41A6-910D-8BF0F9430371}" srcOrd="3" destOrd="0" parTransId="{AEB44923-F3DB-408C-9543-E39B8119D80D}" sibTransId="{30169E0F-60B5-463C-8626-4884F19E9CD9}"/>
    <dgm:cxn modelId="{63365D7E-F7C0-4173-A65C-BF6D39D3EDA0}" srcId="{7635C808-5FA8-4A8C-96D9-9A57CDB68B2C}" destId="{25214A74-F749-42D3-B476-8540EA28B6F9}" srcOrd="1" destOrd="0" parTransId="{A899638E-C174-488C-A006-E4E4BC7DD01B}" sibTransId="{1B685B0A-9522-4490-B2E7-D1D4D1395D86}"/>
    <dgm:cxn modelId="{C098CC82-E68D-44D9-AC41-A81BCCCD1B50}" type="presOf" srcId="{7635C808-5FA8-4A8C-96D9-9A57CDB68B2C}" destId="{0A977085-96C0-4F25-88C4-89B6C7260245}" srcOrd="0" destOrd="0" presId="urn:microsoft.com/office/officeart/2005/8/layout/vList5"/>
    <dgm:cxn modelId="{3072398D-66DE-42E6-AE9B-D19459AEC2B0}" srcId="{7266B8BB-2F2A-4817-9660-4643CEBC67DF}" destId="{EC051F3C-58BF-43F3-881B-7BE4E7F53586}" srcOrd="0" destOrd="0" parTransId="{4C28BA69-9143-4246-90E4-AAAA51435374}" sibTransId="{815C2AB7-9B1A-4ABC-9116-430C3B7D2E7A}"/>
    <dgm:cxn modelId="{05528190-3FB5-4938-9550-A33F6175EA35}" type="presOf" srcId="{D54035C6-43BC-4D54-BB91-FD532A4C8CAE}" destId="{5F72A4C4-E4E3-4CB5-94F3-D092F1FA0369}" srcOrd="0" destOrd="0" presId="urn:microsoft.com/office/officeart/2005/8/layout/vList5"/>
    <dgm:cxn modelId="{3863FEAC-3BA6-4AA5-BE80-47F9895A3047}" srcId="{F56F5817-0FD0-4FE8-8786-69C242FED705}" destId="{56A78D69-53AC-4287-8030-CE9ECF3F9075}" srcOrd="4" destOrd="0" parTransId="{532AE3A1-C965-46E4-9794-FD127DF3DFC9}" sibTransId="{7D63FEF4-4911-4527-82AF-A1FA9BB39EDD}"/>
    <dgm:cxn modelId="{59C3B2B4-BF68-474F-B6FF-186682C265E1}" type="presOf" srcId="{C2430817-2414-47B5-81B3-A93F50AEA2FE}" destId="{7F6AD7F1-1223-42F1-81A9-278D87B01EA1}" srcOrd="0" destOrd="2" presId="urn:microsoft.com/office/officeart/2005/8/layout/vList5"/>
    <dgm:cxn modelId="{FF21DEC2-793C-4259-9215-CEFE5622596B}" type="presOf" srcId="{F953E605-F419-41A6-910D-8BF0F9430371}" destId="{4FEB2629-EA59-4A79-A819-77CDA9D77615}" srcOrd="0" destOrd="0" presId="urn:microsoft.com/office/officeart/2005/8/layout/vList5"/>
    <dgm:cxn modelId="{E969F0C6-1928-4CA4-9393-689C1B236D63}" srcId="{7635C808-5FA8-4A8C-96D9-9A57CDB68B2C}" destId="{5CB81C01-38AB-48C1-8CED-0C64B92F2F71}" srcOrd="0" destOrd="0" parTransId="{79E11F09-D54C-4C0E-86E4-2AEC91F309A4}" sibTransId="{B5817B6E-5371-4B12-AE02-BB2B29B8DE6C}"/>
    <dgm:cxn modelId="{19E50DC7-F9C5-47E5-84D7-4112B7BE07C0}" type="presOf" srcId="{BF76BEE5-E364-44F3-B819-5E5D9B130956}" destId="{57AACEFB-F4BA-470A-ADE9-7F681E167226}" srcOrd="0" destOrd="0" presId="urn:microsoft.com/office/officeart/2005/8/layout/vList5"/>
    <dgm:cxn modelId="{EEC5C4CB-1160-4892-A067-BD3B6D9BC762}" srcId="{F56F5817-0FD0-4FE8-8786-69C242FED705}" destId="{F118DECB-8113-4A01-B865-860B13128C00}" srcOrd="5" destOrd="0" parTransId="{017F4353-EDA8-4805-9C20-4065B7B8F648}" sibTransId="{CEDF3B5C-57ED-4479-9B84-FF1C64BEBFA4}"/>
    <dgm:cxn modelId="{8FE34FCE-F285-4BCD-B270-4F6B185E7871}" srcId="{0BECB531-957E-4F21-89CD-15BCB51444AB}" destId="{BF76BEE5-E364-44F3-B819-5E5D9B130956}" srcOrd="0" destOrd="0" parTransId="{4E2A6E54-64B9-4FB0-BF86-9294B85C4C1B}" sibTransId="{17C241F4-E00F-49CC-A69E-92751A2DEAF1}"/>
    <dgm:cxn modelId="{018850D1-CC49-4B13-94D9-A0C8F7E3EDA3}" type="presOf" srcId="{56A78D69-53AC-4287-8030-CE9ECF3F9075}" destId="{5FD486DC-74AC-4533-86BE-68F7868B4128}" srcOrd="0" destOrd="0" presId="urn:microsoft.com/office/officeart/2005/8/layout/vList5"/>
    <dgm:cxn modelId="{28C160E0-88E8-4136-83BE-E6362C8153CF}" srcId="{F56F5817-0FD0-4FE8-8786-69C242FED705}" destId="{0BECB531-957E-4F21-89CD-15BCB51444AB}" srcOrd="0" destOrd="0" parTransId="{DDEF8A8F-E4BF-4FB0-A182-95D2F86511AD}" sibTransId="{E21971B0-3E1A-4160-BEA5-49F269F62F23}"/>
    <dgm:cxn modelId="{E4875DF5-C1F9-496B-82CE-DD89D667DA6D}" type="presOf" srcId="{F54EBD5A-33B9-4ECE-95EB-066B95F6264E}" destId="{67223E51-97D6-4E3E-B23C-30A08B998A7A}" srcOrd="0" destOrd="0" presId="urn:microsoft.com/office/officeart/2005/8/layout/vList5"/>
    <dgm:cxn modelId="{D937EDF9-1BD3-42A2-A128-C882EC3A57DF}" srcId="{7266B8BB-2F2A-4817-9660-4643CEBC67DF}" destId="{C2430817-2414-47B5-81B3-A93F50AEA2FE}" srcOrd="2" destOrd="0" parTransId="{102C4755-C7E4-4386-A917-AF8BCA4D81B1}" sibTransId="{6DEACC0F-8948-442D-AE90-1C7C03DB6247}"/>
    <dgm:cxn modelId="{C62A641D-3272-4070-82E8-7C3314A3EC30}" type="presParOf" srcId="{640D4818-BF76-4924-A72B-86D8D046E741}" destId="{D4576568-E14F-4804-BB3C-ABD141674410}" srcOrd="0" destOrd="0" presId="urn:microsoft.com/office/officeart/2005/8/layout/vList5"/>
    <dgm:cxn modelId="{3F39D64D-B597-47D9-99AA-D3DED72F4A56}" type="presParOf" srcId="{D4576568-E14F-4804-BB3C-ABD141674410}" destId="{3C2D86C7-F6B4-4630-A077-94A6A6B938CC}" srcOrd="0" destOrd="0" presId="urn:microsoft.com/office/officeart/2005/8/layout/vList5"/>
    <dgm:cxn modelId="{B84B8276-5346-46C8-BF77-5BCDAE724115}" type="presParOf" srcId="{D4576568-E14F-4804-BB3C-ABD141674410}" destId="{57AACEFB-F4BA-470A-ADE9-7F681E167226}" srcOrd="1" destOrd="0" presId="urn:microsoft.com/office/officeart/2005/8/layout/vList5"/>
    <dgm:cxn modelId="{1BC7F386-B281-449A-9C87-1DD7AD7EE7F9}" type="presParOf" srcId="{640D4818-BF76-4924-A72B-86D8D046E741}" destId="{22E40C50-CF20-4E6E-A11A-D6D15390A012}" srcOrd="1" destOrd="0" presId="urn:microsoft.com/office/officeart/2005/8/layout/vList5"/>
    <dgm:cxn modelId="{D860EF41-7F06-48E7-9345-0665A8E5D319}" type="presParOf" srcId="{640D4818-BF76-4924-A72B-86D8D046E741}" destId="{55B4E303-E8D1-43BF-BD3A-21B5A3B6E65A}" srcOrd="2" destOrd="0" presId="urn:microsoft.com/office/officeart/2005/8/layout/vList5"/>
    <dgm:cxn modelId="{BDF1CCA0-21EE-4540-9E89-C960DA610CFD}" type="presParOf" srcId="{55B4E303-E8D1-43BF-BD3A-21B5A3B6E65A}" destId="{5B9631BB-D0F5-4E7A-B27A-19A1C604504B}" srcOrd="0" destOrd="0" presId="urn:microsoft.com/office/officeart/2005/8/layout/vList5"/>
    <dgm:cxn modelId="{9B1019DD-D91C-472F-975D-CDC2609C8C67}" type="presParOf" srcId="{55B4E303-E8D1-43BF-BD3A-21B5A3B6E65A}" destId="{7F6AD7F1-1223-42F1-81A9-278D87B01EA1}" srcOrd="1" destOrd="0" presId="urn:microsoft.com/office/officeart/2005/8/layout/vList5"/>
    <dgm:cxn modelId="{2E398A5F-8154-4605-8FC6-EEB389504BC6}" type="presParOf" srcId="{640D4818-BF76-4924-A72B-86D8D046E741}" destId="{CE77BA45-A66B-4EC0-BDCC-B1334BEB6373}" srcOrd="3" destOrd="0" presId="urn:microsoft.com/office/officeart/2005/8/layout/vList5"/>
    <dgm:cxn modelId="{FEFB85F1-37C0-41AD-A0AF-099FAA4C72F5}" type="presParOf" srcId="{640D4818-BF76-4924-A72B-86D8D046E741}" destId="{2F318495-D31A-4416-940E-FEA0488EC760}" srcOrd="4" destOrd="0" presId="urn:microsoft.com/office/officeart/2005/8/layout/vList5"/>
    <dgm:cxn modelId="{4B15DF8C-2463-4C3B-8BF2-D5BC494C5D49}" type="presParOf" srcId="{2F318495-D31A-4416-940E-FEA0488EC760}" destId="{0A977085-96C0-4F25-88C4-89B6C7260245}" srcOrd="0" destOrd="0" presId="urn:microsoft.com/office/officeart/2005/8/layout/vList5"/>
    <dgm:cxn modelId="{B0A9181E-B906-472C-8815-5B8D605D8CC1}" type="presParOf" srcId="{2F318495-D31A-4416-940E-FEA0488EC760}" destId="{27129651-8251-497C-80D8-DD871507D0FE}" srcOrd="1" destOrd="0" presId="urn:microsoft.com/office/officeart/2005/8/layout/vList5"/>
    <dgm:cxn modelId="{B2574C90-B871-4587-9C98-10924AD043F8}" type="presParOf" srcId="{640D4818-BF76-4924-A72B-86D8D046E741}" destId="{B25F834E-C889-416F-B62F-0F8F889CDA1E}" srcOrd="5" destOrd="0" presId="urn:microsoft.com/office/officeart/2005/8/layout/vList5"/>
    <dgm:cxn modelId="{E7EB0FF1-5FEA-402C-AA0C-D57440C31037}" type="presParOf" srcId="{640D4818-BF76-4924-A72B-86D8D046E741}" destId="{4D66DAC1-D2B8-4625-9FFE-8203EC003958}" srcOrd="6" destOrd="0" presId="urn:microsoft.com/office/officeart/2005/8/layout/vList5"/>
    <dgm:cxn modelId="{0A13F408-C735-49A2-A188-3C875BFBCC9E}" type="presParOf" srcId="{4D66DAC1-D2B8-4625-9FFE-8203EC003958}" destId="{4FEB2629-EA59-4A79-A819-77CDA9D77615}" srcOrd="0" destOrd="0" presId="urn:microsoft.com/office/officeart/2005/8/layout/vList5"/>
    <dgm:cxn modelId="{7245C0AD-75A1-4C02-A2FB-59A1F6B6F527}" type="presParOf" srcId="{4D66DAC1-D2B8-4625-9FFE-8203EC003958}" destId="{67223E51-97D6-4E3E-B23C-30A08B998A7A}" srcOrd="1" destOrd="0" presId="urn:microsoft.com/office/officeart/2005/8/layout/vList5"/>
    <dgm:cxn modelId="{E4CD1D01-D62F-4FF6-BCBB-E8810FE8318E}" type="presParOf" srcId="{640D4818-BF76-4924-A72B-86D8D046E741}" destId="{C3E056DE-D8B1-483C-A6CE-E8F1321244B3}" srcOrd="7" destOrd="0" presId="urn:microsoft.com/office/officeart/2005/8/layout/vList5"/>
    <dgm:cxn modelId="{4B661162-40FF-4254-A183-6DC976DA7458}" type="presParOf" srcId="{640D4818-BF76-4924-A72B-86D8D046E741}" destId="{EBE535D7-4F70-40BA-8AEA-FB922494E9E9}" srcOrd="8" destOrd="0" presId="urn:microsoft.com/office/officeart/2005/8/layout/vList5"/>
    <dgm:cxn modelId="{31EEC6CE-40C8-485B-A1A2-E8BA5FB373A2}" type="presParOf" srcId="{EBE535D7-4F70-40BA-8AEA-FB922494E9E9}" destId="{5FD486DC-74AC-4533-86BE-68F7868B4128}" srcOrd="0" destOrd="0" presId="urn:microsoft.com/office/officeart/2005/8/layout/vList5"/>
    <dgm:cxn modelId="{3B08E086-541C-457E-B19D-DA9729FC2661}" type="presParOf" srcId="{EBE535D7-4F70-40BA-8AEA-FB922494E9E9}" destId="{76EE125C-16EC-4CE1-A62C-5051C34B760A}" srcOrd="1" destOrd="0" presId="urn:microsoft.com/office/officeart/2005/8/layout/vList5"/>
    <dgm:cxn modelId="{715B1101-27F4-4500-88A7-2A7851ED6DA5}" type="presParOf" srcId="{640D4818-BF76-4924-A72B-86D8D046E741}" destId="{ABA7D00A-1A22-4229-8EE8-D87209C24D7E}" srcOrd="9" destOrd="0" presId="urn:microsoft.com/office/officeart/2005/8/layout/vList5"/>
    <dgm:cxn modelId="{E9158613-C7F9-4A63-ACDB-C15AB58908F0}" type="presParOf" srcId="{640D4818-BF76-4924-A72B-86D8D046E741}" destId="{159659C4-09E5-49E2-8102-876290BB4B33}" srcOrd="10" destOrd="0" presId="urn:microsoft.com/office/officeart/2005/8/layout/vList5"/>
    <dgm:cxn modelId="{6358ABB3-C7AA-4A7F-BCAA-4CCD1DAED84C}" type="presParOf" srcId="{159659C4-09E5-49E2-8102-876290BB4B33}" destId="{14D64B6E-CF2B-451B-BCE1-C3BE346275C1}" srcOrd="0" destOrd="0" presId="urn:microsoft.com/office/officeart/2005/8/layout/vList5"/>
    <dgm:cxn modelId="{275E74BC-B8CB-41F4-8AC0-3E88FD43B33F}" type="presParOf" srcId="{159659C4-09E5-49E2-8102-876290BB4B33}" destId="{5F72A4C4-E4E3-4CB5-94F3-D092F1FA03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BD0348-D2A2-4B24-90DB-014AC24CB61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C2A80F9-5B4A-4AE8-B4E3-F686DCE987CE}">
      <dgm:prSet custT="1"/>
      <dgm:spPr/>
      <dgm:t>
        <a:bodyPr/>
        <a:lstStyle/>
        <a:p>
          <a:pPr>
            <a:lnSpc>
              <a:spcPct val="100000"/>
            </a:lnSpc>
            <a:defRPr cap="all"/>
          </a:pPr>
          <a:r>
            <a:rPr lang="it-IT" sz="1200" dirty="0"/>
            <a:t>La stima di bug all’interno del codice è un’attività fondamentale in ambito industriale e di ricerca, in quanto fornisce delle linee guida riguardo l’</a:t>
          </a:r>
          <a:r>
            <a:rPr lang="it-IT" sz="1200" dirty="0" err="1"/>
            <a:t>effort</a:t>
          </a:r>
          <a:r>
            <a:rPr lang="it-IT" sz="1200" dirty="0"/>
            <a:t> da dedicare nell’ambito di software testing.</a:t>
          </a:r>
          <a:endParaRPr lang="en-US" sz="1200" dirty="0"/>
        </a:p>
      </dgm:t>
    </dgm:pt>
    <dgm:pt modelId="{52F2595A-1535-4EF8-8F62-C3DDD8C4E1C0}" type="parTrans" cxnId="{9D8CC723-5C44-4EBD-8436-5E12DF589EF8}">
      <dgm:prSet/>
      <dgm:spPr/>
      <dgm:t>
        <a:bodyPr/>
        <a:lstStyle/>
        <a:p>
          <a:endParaRPr lang="en-US"/>
        </a:p>
      </dgm:t>
    </dgm:pt>
    <dgm:pt modelId="{2BF7C073-5F63-41DB-82BC-F2834B448337}" type="sibTrans" cxnId="{9D8CC723-5C44-4EBD-8436-5E12DF589EF8}">
      <dgm:prSet/>
      <dgm:spPr/>
      <dgm:t>
        <a:bodyPr/>
        <a:lstStyle/>
        <a:p>
          <a:endParaRPr lang="en-US"/>
        </a:p>
      </dgm:t>
    </dgm:pt>
    <dgm:pt modelId="{8097B17A-DD30-42B1-A190-B89770806584}">
      <dgm:prSet custT="1"/>
      <dgm:spPr/>
      <dgm:t>
        <a:bodyPr/>
        <a:lstStyle/>
        <a:p>
          <a:pPr>
            <a:lnSpc>
              <a:spcPct val="100000"/>
            </a:lnSpc>
            <a:defRPr cap="all"/>
          </a:pPr>
          <a:r>
            <a:rPr lang="it-IT" sz="1200"/>
            <a:t>Disporre di uno strumento in grado di indirizzare lo sviluppo di casi di test risulta un problema centrale in un contesto reale in cui le risorse economiche e/o temporali sono limitate.</a:t>
          </a:r>
          <a:endParaRPr lang="en-US" sz="1200"/>
        </a:p>
      </dgm:t>
    </dgm:pt>
    <dgm:pt modelId="{3DD69CEA-DD3D-452E-90C4-16BB7DB4F854}" type="parTrans" cxnId="{172A6DB6-FE5C-4D5D-BBBA-EEDCE6BFD02B}">
      <dgm:prSet/>
      <dgm:spPr/>
      <dgm:t>
        <a:bodyPr/>
        <a:lstStyle/>
        <a:p>
          <a:endParaRPr lang="en-US"/>
        </a:p>
      </dgm:t>
    </dgm:pt>
    <dgm:pt modelId="{7CA3A03B-DECA-4B21-A54A-DB157762DC8D}" type="sibTrans" cxnId="{172A6DB6-FE5C-4D5D-BBBA-EEDCE6BFD02B}">
      <dgm:prSet/>
      <dgm:spPr/>
      <dgm:t>
        <a:bodyPr/>
        <a:lstStyle/>
        <a:p>
          <a:endParaRPr lang="en-US"/>
        </a:p>
      </dgm:t>
    </dgm:pt>
    <dgm:pt modelId="{1D891A1E-01F3-4AF2-957F-77912D80779C}">
      <dgm:prSet custT="1"/>
      <dgm:spPr/>
      <dgm:t>
        <a:bodyPr/>
        <a:lstStyle/>
        <a:p>
          <a:pPr>
            <a:lnSpc>
              <a:spcPct val="100000"/>
            </a:lnSpc>
            <a:defRPr cap="all"/>
          </a:pPr>
          <a:r>
            <a:rPr lang="it-IT" sz="1200"/>
            <a:t>Per effettuare queste stime si possono utilizzare algoritmi di Machine Learning basati su supervised learning, ovvero che utilizzano esempi passati come dati di input dell’algoritmo.</a:t>
          </a:r>
          <a:endParaRPr lang="en-US" sz="1200"/>
        </a:p>
      </dgm:t>
    </dgm:pt>
    <dgm:pt modelId="{C9406FFD-4AF3-4080-A996-16767531A3D0}" type="parTrans" cxnId="{2F0052AB-58B6-4C82-A2A6-9540066949B2}">
      <dgm:prSet/>
      <dgm:spPr/>
      <dgm:t>
        <a:bodyPr/>
        <a:lstStyle/>
        <a:p>
          <a:endParaRPr lang="en-US"/>
        </a:p>
      </dgm:t>
    </dgm:pt>
    <dgm:pt modelId="{8F9C3363-EAA5-489F-B8F0-73D7649CB414}" type="sibTrans" cxnId="{2F0052AB-58B6-4C82-A2A6-9540066949B2}">
      <dgm:prSet/>
      <dgm:spPr/>
      <dgm:t>
        <a:bodyPr/>
        <a:lstStyle/>
        <a:p>
          <a:endParaRPr lang="en-US"/>
        </a:p>
      </dgm:t>
    </dgm:pt>
    <dgm:pt modelId="{3E246E10-F3DC-4201-9A69-2D81B567DDF8}" type="pres">
      <dgm:prSet presAssocID="{70BD0348-D2A2-4B24-90DB-014AC24CB61B}" presName="root" presStyleCnt="0">
        <dgm:presLayoutVars>
          <dgm:dir/>
          <dgm:resizeHandles val="exact"/>
        </dgm:presLayoutVars>
      </dgm:prSet>
      <dgm:spPr/>
    </dgm:pt>
    <dgm:pt modelId="{3D1BB8D5-3F82-4387-B137-1197DE9F0C5C}" type="pres">
      <dgm:prSet presAssocID="{FC2A80F9-5B4A-4AE8-B4E3-F686DCE987CE}" presName="compNode" presStyleCnt="0"/>
      <dgm:spPr/>
    </dgm:pt>
    <dgm:pt modelId="{7E4D2C57-3338-4F14-80C6-9164E326EA03}" type="pres">
      <dgm:prSet presAssocID="{FC2A80F9-5B4A-4AE8-B4E3-F686DCE987CE}" presName="iconBgRect" presStyleLbl="bgShp" presStyleIdx="0" presStyleCnt="3"/>
      <dgm:spPr/>
    </dgm:pt>
    <dgm:pt modelId="{804883F9-AD0C-4011-9350-6EAF1D356C10}" type="pres">
      <dgm:prSet presAssocID="{FC2A80F9-5B4A-4AE8-B4E3-F686DCE987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nsetto"/>
        </a:ext>
      </dgm:extLst>
    </dgm:pt>
    <dgm:pt modelId="{FA714C32-B7C6-4044-9C9A-B5A1736799DB}" type="pres">
      <dgm:prSet presAssocID="{FC2A80F9-5B4A-4AE8-B4E3-F686DCE987CE}" presName="spaceRect" presStyleCnt="0"/>
      <dgm:spPr/>
    </dgm:pt>
    <dgm:pt modelId="{5B75EE05-76BE-4CC9-80CA-23A53621ACAA}" type="pres">
      <dgm:prSet presAssocID="{FC2A80F9-5B4A-4AE8-B4E3-F686DCE987CE}" presName="textRect" presStyleLbl="revTx" presStyleIdx="0" presStyleCnt="3">
        <dgm:presLayoutVars>
          <dgm:chMax val="1"/>
          <dgm:chPref val="1"/>
        </dgm:presLayoutVars>
      </dgm:prSet>
      <dgm:spPr/>
    </dgm:pt>
    <dgm:pt modelId="{D1E89659-D4F9-47CF-9772-42D60391627F}" type="pres">
      <dgm:prSet presAssocID="{2BF7C073-5F63-41DB-82BC-F2834B448337}" presName="sibTrans" presStyleCnt="0"/>
      <dgm:spPr/>
    </dgm:pt>
    <dgm:pt modelId="{6F207937-A0E6-4126-8B82-9534ADF0655E}" type="pres">
      <dgm:prSet presAssocID="{8097B17A-DD30-42B1-A190-B89770806584}" presName="compNode" presStyleCnt="0"/>
      <dgm:spPr/>
    </dgm:pt>
    <dgm:pt modelId="{D4C7EC3E-D00D-4586-8666-04379E8BEF90}" type="pres">
      <dgm:prSet presAssocID="{8097B17A-DD30-42B1-A190-B89770806584}" presName="iconBgRect" presStyleLbl="bgShp" presStyleIdx="1" presStyleCnt="3"/>
      <dgm:spPr/>
    </dgm:pt>
    <dgm:pt modelId="{94071C06-BB81-415E-99AE-A0C2DEFD1EDF}" type="pres">
      <dgm:prSet presAssocID="{8097B17A-DD30-42B1-A190-B897708065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io"/>
        </a:ext>
      </dgm:extLst>
    </dgm:pt>
    <dgm:pt modelId="{42D08391-4D2F-4D94-826D-9D3E11D660F1}" type="pres">
      <dgm:prSet presAssocID="{8097B17A-DD30-42B1-A190-B89770806584}" presName="spaceRect" presStyleCnt="0"/>
      <dgm:spPr/>
    </dgm:pt>
    <dgm:pt modelId="{8CA4088B-D0CD-4F65-A88E-585AE6DB538B}" type="pres">
      <dgm:prSet presAssocID="{8097B17A-DD30-42B1-A190-B89770806584}" presName="textRect" presStyleLbl="revTx" presStyleIdx="1" presStyleCnt="3">
        <dgm:presLayoutVars>
          <dgm:chMax val="1"/>
          <dgm:chPref val="1"/>
        </dgm:presLayoutVars>
      </dgm:prSet>
      <dgm:spPr/>
    </dgm:pt>
    <dgm:pt modelId="{7FABD64E-AFBB-4C6B-B3F8-6814DE3E9856}" type="pres">
      <dgm:prSet presAssocID="{7CA3A03B-DECA-4B21-A54A-DB157762DC8D}" presName="sibTrans" presStyleCnt="0"/>
      <dgm:spPr/>
    </dgm:pt>
    <dgm:pt modelId="{0299CA60-D214-46E5-955D-B3A380EFA650}" type="pres">
      <dgm:prSet presAssocID="{1D891A1E-01F3-4AF2-957F-77912D80779C}" presName="compNode" presStyleCnt="0"/>
      <dgm:spPr/>
    </dgm:pt>
    <dgm:pt modelId="{314B8772-B49F-4E62-9DBE-813D432736D9}" type="pres">
      <dgm:prSet presAssocID="{1D891A1E-01F3-4AF2-957F-77912D80779C}" presName="iconBgRect" presStyleLbl="bgShp" presStyleIdx="2" presStyleCnt="3"/>
      <dgm:spPr/>
    </dgm:pt>
    <dgm:pt modelId="{45350860-5E69-47B4-B2E7-85FBE59A3F3C}" type="pres">
      <dgm:prSet presAssocID="{1D891A1E-01F3-4AF2-957F-77912D8077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B7A19340-59C3-4898-A242-952F8ABBCA72}" type="pres">
      <dgm:prSet presAssocID="{1D891A1E-01F3-4AF2-957F-77912D80779C}" presName="spaceRect" presStyleCnt="0"/>
      <dgm:spPr/>
    </dgm:pt>
    <dgm:pt modelId="{CA3A2F48-55E0-419D-BEBD-2ECE1989C195}" type="pres">
      <dgm:prSet presAssocID="{1D891A1E-01F3-4AF2-957F-77912D80779C}" presName="textRect" presStyleLbl="revTx" presStyleIdx="2" presStyleCnt="3">
        <dgm:presLayoutVars>
          <dgm:chMax val="1"/>
          <dgm:chPref val="1"/>
        </dgm:presLayoutVars>
      </dgm:prSet>
      <dgm:spPr/>
    </dgm:pt>
  </dgm:ptLst>
  <dgm:cxnLst>
    <dgm:cxn modelId="{FCB9DD0A-56A4-49FE-96E1-2EA18DEB9229}" type="presOf" srcId="{70BD0348-D2A2-4B24-90DB-014AC24CB61B}" destId="{3E246E10-F3DC-4201-9A69-2D81B567DDF8}" srcOrd="0" destOrd="0" presId="urn:microsoft.com/office/officeart/2018/5/layout/IconCircleLabelList"/>
    <dgm:cxn modelId="{9D8CC723-5C44-4EBD-8436-5E12DF589EF8}" srcId="{70BD0348-D2A2-4B24-90DB-014AC24CB61B}" destId="{FC2A80F9-5B4A-4AE8-B4E3-F686DCE987CE}" srcOrd="0" destOrd="0" parTransId="{52F2595A-1535-4EF8-8F62-C3DDD8C4E1C0}" sibTransId="{2BF7C073-5F63-41DB-82BC-F2834B448337}"/>
    <dgm:cxn modelId="{4DA03E42-EC5F-45C8-AB10-B5EE4A94CAC7}" type="presOf" srcId="{1D891A1E-01F3-4AF2-957F-77912D80779C}" destId="{CA3A2F48-55E0-419D-BEBD-2ECE1989C195}" srcOrd="0" destOrd="0" presId="urn:microsoft.com/office/officeart/2018/5/layout/IconCircleLabelList"/>
    <dgm:cxn modelId="{79F9F883-33E3-4F72-A770-CB4077666347}" type="presOf" srcId="{FC2A80F9-5B4A-4AE8-B4E3-F686DCE987CE}" destId="{5B75EE05-76BE-4CC9-80CA-23A53621ACAA}" srcOrd="0" destOrd="0" presId="urn:microsoft.com/office/officeart/2018/5/layout/IconCircleLabelList"/>
    <dgm:cxn modelId="{20D25B89-5D24-400E-8CE6-DE83CD8E92EB}" type="presOf" srcId="{8097B17A-DD30-42B1-A190-B89770806584}" destId="{8CA4088B-D0CD-4F65-A88E-585AE6DB538B}" srcOrd="0" destOrd="0" presId="urn:microsoft.com/office/officeart/2018/5/layout/IconCircleLabelList"/>
    <dgm:cxn modelId="{2F0052AB-58B6-4C82-A2A6-9540066949B2}" srcId="{70BD0348-D2A2-4B24-90DB-014AC24CB61B}" destId="{1D891A1E-01F3-4AF2-957F-77912D80779C}" srcOrd="2" destOrd="0" parTransId="{C9406FFD-4AF3-4080-A996-16767531A3D0}" sibTransId="{8F9C3363-EAA5-489F-B8F0-73D7649CB414}"/>
    <dgm:cxn modelId="{172A6DB6-FE5C-4D5D-BBBA-EEDCE6BFD02B}" srcId="{70BD0348-D2A2-4B24-90DB-014AC24CB61B}" destId="{8097B17A-DD30-42B1-A190-B89770806584}" srcOrd="1" destOrd="0" parTransId="{3DD69CEA-DD3D-452E-90C4-16BB7DB4F854}" sibTransId="{7CA3A03B-DECA-4B21-A54A-DB157762DC8D}"/>
    <dgm:cxn modelId="{122C9223-A69F-49FD-B107-380DCDBBF9A5}" type="presParOf" srcId="{3E246E10-F3DC-4201-9A69-2D81B567DDF8}" destId="{3D1BB8D5-3F82-4387-B137-1197DE9F0C5C}" srcOrd="0" destOrd="0" presId="urn:microsoft.com/office/officeart/2018/5/layout/IconCircleLabelList"/>
    <dgm:cxn modelId="{AEDD7ED1-ACBC-467A-ACC5-4364A5416A77}" type="presParOf" srcId="{3D1BB8D5-3F82-4387-B137-1197DE9F0C5C}" destId="{7E4D2C57-3338-4F14-80C6-9164E326EA03}" srcOrd="0" destOrd="0" presId="urn:microsoft.com/office/officeart/2018/5/layout/IconCircleLabelList"/>
    <dgm:cxn modelId="{469BD01D-826A-49EF-8B26-6C063B4318D3}" type="presParOf" srcId="{3D1BB8D5-3F82-4387-B137-1197DE9F0C5C}" destId="{804883F9-AD0C-4011-9350-6EAF1D356C10}" srcOrd="1" destOrd="0" presId="urn:microsoft.com/office/officeart/2018/5/layout/IconCircleLabelList"/>
    <dgm:cxn modelId="{5906AE6A-2EF2-419A-951D-E9FA4DE83290}" type="presParOf" srcId="{3D1BB8D5-3F82-4387-B137-1197DE9F0C5C}" destId="{FA714C32-B7C6-4044-9C9A-B5A1736799DB}" srcOrd="2" destOrd="0" presId="urn:microsoft.com/office/officeart/2018/5/layout/IconCircleLabelList"/>
    <dgm:cxn modelId="{ABB34280-4EE9-45E5-ADC0-00DA8EAA4DE8}" type="presParOf" srcId="{3D1BB8D5-3F82-4387-B137-1197DE9F0C5C}" destId="{5B75EE05-76BE-4CC9-80CA-23A53621ACAA}" srcOrd="3" destOrd="0" presId="urn:microsoft.com/office/officeart/2018/5/layout/IconCircleLabelList"/>
    <dgm:cxn modelId="{C4384066-07FF-419F-9423-BD2CD1384146}" type="presParOf" srcId="{3E246E10-F3DC-4201-9A69-2D81B567DDF8}" destId="{D1E89659-D4F9-47CF-9772-42D60391627F}" srcOrd="1" destOrd="0" presId="urn:microsoft.com/office/officeart/2018/5/layout/IconCircleLabelList"/>
    <dgm:cxn modelId="{B566EFA2-5D13-4B28-AD38-502DA066DD6F}" type="presParOf" srcId="{3E246E10-F3DC-4201-9A69-2D81B567DDF8}" destId="{6F207937-A0E6-4126-8B82-9534ADF0655E}" srcOrd="2" destOrd="0" presId="urn:microsoft.com/office/officeart/2018/5/layout/IconCircleLabelList"/>
    <dgm:cxn modelId="{9FB3BD8F-B478-4636-B759-3ADCCF95E9CC}" type="presParOf" srcId="{6F207937-A0E6-4126-8B82-9534ADF0655E}" destId="{D4C7EC3E-D00D-4586-8666-04379E8BEF90}" srcOrd="0" destOrd="0" presId="urn:microsoft.com/office/officeart/2018/5/layout/IconCircleLabelList"/>
    <dgm:cxn modelId="{31946B69-173B-4163-A355-20AB2EC9B7BC}" type="presParOf" srcId="{6F207937-A0E6-4126-8B82-9534ADF0655E}" destId="{94071C06-BB81-415E-99AE-A0C2DEFD1EDF}" srcOrd="1" destOrd="0" presId="urn:microsoft.com/office/officeart/2018/5/layout/IconCircleLabelList"/>
    <dgm:cxn modelId="{072D2B12-A9E4-46E7-97DB-0D198E4A3A99}" type="presParOf" srcId="{6F207937-A0E6-4126-8B82-9534ADF0655E}" destId="{42D08391-4D2F-4D94-826D-9D3E11D660F1}" srcOrd="2" destOrd="0" presId="urn:microsoft.com/office/officeart/2018/5/layout/IconCircleLabelList"/>
    <dgm:cxn modelId="{2BDC4170-C6DF-42BB-9D1C-E0D61A1B2A90}" type="presParOf" srcId="{6F207937-A0E6-4126-8B82-9534ADF0655E}" destId="{8CA4088B-D0CD-4F65-A88E-585AE6DB538B}" srcOrd="3" destOrd="0" presId="urn:microsoft.com/office/officeart/2018/5/layout/IconCircleLabelList"/>
    <dgm:cxn modelId="{DE8459E7-4A3F-420B-8EE7-049610FA9C9A}" type="presParOf" srcId="{3E246E10-F3DC-4201-9A69-2D81B567DDF8}" destId="{7FABD64E-AFBB-4C6B-B3F8-6814DE3E9856}" srcOrd="3" destOrd="0" presId="urn:microsoft.com/office/officeart/2018/5/layout/IconCircleLabelList"/>
    <dgm:cxn modelId="{6A25BAC6-99C7-478B-B1BC-AD0948F2B8C9}" type="presParOf" srcId="{3E246E10-F3DC-4201-9A69-2D81B567DDF8}" destId="{0299CA60-D214-46E5-955D-B3A380EFA650}" srcOrd="4" destOrd="0" presId="urn:microsoft.com/office/officeart/2018/5/layout/IconCircleLabelList"/>
    <dgm:cxn modelId="{80021EC8-CAE3-4BEB-AD1E-B01209B81197}" type="presParOf" srcId="{0299CA60-D214-46E5-955D-B3A380EFA650}" destId="{314B8772-B49F-4E62-9DBE-813D432736D9}" srcOrd="0" destOrd="0" presId="urn:microsoft.com/office/officeart/2018/5/layout/IconCircleLabelList"/>
    <dgm:cxn modelId="{537ED857-1B7D-4E8D-8186-CB8184C9F19A}" type="presParOf" srcId="{0299CA60-D214-46E5-955D-B3A380EFA650}" destId="{45350860-5E69-47B4-B2E7-85FBE59A3F3C}" srcOrd="1" destOrd="0" presId="urn:microsoft.com/office/officeart/2018/5/layout/IconCircleLabelList"/>
    <dgm:cxn modelId="{4871B2AA-00BF-4C87-AF89-E94B0F295D05}" type="presParOf" srcId="{0299CA60-D214-46E5-955D-B3A380EFA650}" destId="{B7A19340-59C3-4898-A242-952F8ABBCA72}" srcOrd="2" destOrd="0" presId="urn:microsoft.com/office/officeart/2018/5/layout/IconCircleLabelList"/>
    <dgm:cxn modelId="{30981347-CA74-469B-A3C2-1E1BF4D315DB}" type="presParOf" srcId="{0299CA60-D214-46E5-955D-B3A380EFA650}" destId="{CA3A2F48-55E0-419D-BEBD-2ECE1989C19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13A312-BEF7-42C6-85EB-1D80F8CCAB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B39A523-3AA2-4FA2-91B7-0F1096A397FD}">
      <dgm:prSet/>
      <dgm:spPr/>
      <dgm:t>
        <a:bodyPr/>
        <a:lstStyle/>
        <a:p>
          <a:pPr>
            <a:lnSpc>
              <a:spcPct val="100000"/>
            </a:lnSpc>
          </a:pPr>
          <a:r>
            <a:rPr lang="it-IT" noProof="0" dirty="0"/>
            <a:t>Per acquisire I dati necessari a fornire degli esempi necessari nella fase di training del nostro algoritmo ho utilizzato due tool distinti:</a:t>
          </a:r>
        </a:p>
      </dgm:t>
    </dgm:pt>
    <dgm:pt modelId="{0ED656F1-25B6-4245-8D86-B7E22C5C9468}" type="parTrans" cxnId="{346277F0-4F57-440A-8476-125A6B7316A9}">
      <dgm:prSet/>
      <dgm:spPr/>
      <dgm:t>
        <a:bodyPr/>
        <a:lstStyle/>
        <a:p>
          <a:endParaRPr lang="en-US"/>
        </a:p>
      </dgm:t>
    </dgm:pt>
    <dgm:pt modelId="{D256516D-7627-48DE-BA87-3D9F15134024}" type="sibTrans" cxnId="{346277F0-4F57-440A-8476-125A6B7316A9}">
      <dgm:prSet/>
      <dgm:spPr/>
      <dgm:t>
        <a:bodyPr/>
        <a:lstStyle/>
        <a:p>
          <a:endParaRPr lang="en-US"/>
        </a:p>
      </dgm:t>
    </dgm:pt>
    <dgm:pt modelId="{11F79469-6C57-49A0-B7CA-7983FD98C18B}">
      <dgm:prSet/>
      <dgm:spPr/>
      <dgm:t>
        <a:bodyPr/>
        <a:lstStyle/>
        <a:p>
          <a:pPr>
            <a:lnSpc>
              <a:spcPct val="100000"/>
            </a:lnSpc>
          </a:pPr>
          <a:r>
            <a:rPr lang="it-IT" noProof="0" dirty="0"/>
            <a:t>GitHub: in particolare ho utilizzato la libreria </a:t>
          </a:r>
          <a:r>
            <a:rPr lang="it-IT" noProof="0" dirty="0" err="1"/>
            <a:t>jgit</a:t>
          </a:r>
          <a:r>
            <a:rPr lang="it-IT" noProof="0" dirty="0"/>
            <a:t> di Java per ottenere informazioni relative ai </a:t>
          </a:r>
          <a:r>
            <a:rPr lang="it-IT" noProof="0" dirty="0" err="1"/>
            <a:t>commit</a:t>
          </a:r>
          <a:r>
            <a:rPr lang="it-IT" noProof="0" dirty="0"/>
            <a:t>.</a:t>
          </a:r>
        </a:p>
      </dgm:t>
    </dgm:pt>
    <dgm:pt modelId="{76E2BB00-EB58-4071-BB3B-2BF7B0F47764}" type="parTrans" cxnId="{D49E434C-B0FE-4558-99ED-0D0B16C934AF}">
      <dgm:prSet/>
      <dgm:spPr/>
      <dgm:t>
        <a:bodyPr/>
        <a:lstStyle/>
        <a:p>
          <a:endParaRPr lang="en-US"/>
        </a:p>
      </dgm:t>
    </dgm:pt>
    <dgm:pt modelId="{775AA2C9-5D1D-48A0-B690-E904E116CE30}" type="sibTrans" cxnId="{D49E434C-B0FE-4558-99ED-0D0B16C934AF}">
      <dgm:prSet/>
      <dgm:spPr/>
      <dgm:t>
        <a:bodyPr/>
        <a:lstStyle/>
        <a:p>
          <a:endParaRPr lang="en-US"/>
        </a:p>
      </dgm:t>
    </dgm:pt>
    <dgm:pt modelId="{C2148A63-CD9D-4B09-9546-3BB55DCE927F}">
      <dgm:prSet/>
      <dgm:spPr/>
      <dgm:t>
        <a:bodyPr/>
        <a:lstStyle/>
        <a:p>
          <a:pPr>
            <a:lnSpc>
              <a:spcPct val="100000"/>
            </a:lnSpc>
          </a:pPr>
          <a:r>
            <a:rPr lang="en-US"/>
            <a:t>Jira: in particolare ho utilizzato le REST API fornite per ottenere informazioni relative a release e issues.</a:t>
          </a:r>
        </a:p>
      </dgm:t>
    </dgm:pt>
    <dgm:pt modelId="{36AE9AFB-8591-4DB9-8EAF-10107BB2349E}" type="parTrans" cxnId="{CAD60A51-BCFE-41DC-9E11-D84B8DCD4EC7}">
      <dgm:prSet/>
      <dgm:spPr/>
      <dgm:t>
        <a:bodyPr/>
        <a:lstStyle/>
        <a:p>
          <a:endParaRPr lang="en-US"/>
        </a:p>
      </dgm:t>
    </dgm:pt>
    <dgm:pt modelId="{AF301788-505E-4AC8-B06D-069969EB7663}" type="sibTrans" cxnId="{CAD60A51-BCFE-41DC-9E11-D84B8DCD4EC7}">
      <dgm:prSet/>
      <dgm:spPr/>
      <dgm:t>
        <a:bodyPr/>
        <a:lstStyle/>
        <a:p>
          <a:endParaRPr lang="en-US"/>
        </a:p>
      </dgm:t>
    </dgm:pt>
    <dgm:pt modelId="{D447F013-A961-424C-AEA0-1157868762C4}" type="pres">
      <dgm:prSet presAssocID="{B713A312-BEF7-42C6-85EB-1D80F8CCAB77}" presName="root" presStyleCnt="0">
        <dgm:presLayoutVars>
          <dgm:dir/>
          <dgm:resizeHandles val="exact"/>
        </dgm:presLayoutVars>
      </dgm:prSet>
      <dgm:spPr/>
    </dgm:pt>
    <dgm:pt modelId="{BDFFB6E6-037F-42DD-864C-FC766AFB2399}" type="pres">
      <dgm:prSet presAssocID="{CB39A523-3AA2-4FA2-91B7-0F1096A397FD}" presName="compNode" presStyleCnt="0"/>
      <dgm:spPr/>
    </dgm:pt>
    <dgm:pt modelId="{1733EA1C-F2FA-4093-A68E-BA602A783BD0}" type="pres">
      <dgm:prSet presAssocID="{CB39A523-3AA2-4FA2-91B7-0F1096A397FD}" presName="bgRect" presStyleLbl="bgShp" presStyleIdx="0" presStyleCnt="3"/>
      <dgm:spPr/>
    </dgm:pt>
    <dgm:pt modelId="{60BCC7B5-FDCB-4C03-9FC6-B03117551C97}" type="pres">
      <dgm:prSet presAssocID="{CB39A523-3AA2-4FA2-91B7-0F1096A397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AAC05254-4641-4C39-A0E4-949F8850A9D4}" type="pres">
      <dgm:prSet presAssocID="{CB39A523-3AA2-4FA2-91B7-0F1096A397FD}" presName="spaceRect" presStyleCnt="0"/>
      <dgm:spPr/>
    </dgm:pt>
    <dgm:pt modelId="{5E708C18-1409-4C37-BAE1-DCA1F8040BDB}" type="pres">
      <dgm:prSet presAssocID="{CB39A523-3AA2-4FA2-91B7-0F1096A397FD}" presName="parTx" presStyleLbl="revTx" presStyleIdx="0" presStyleCnt="3">
        <dgm:presLayoutVars>
          <dgm:chMax val="0"/>
          <dgm:chPref val="0"/>
        </dgm:presLayoutVars>
      </dgm:prSet>
      <dgm:spPr/>
    </dgm:pt>
    <dgm:pt modelId="{E8A7B0B1-49C4-471E-9740-8582C48774EA}" type="pres">
      <dgm:prSet presAssocID="{D256516D-7627-48DE-BA87-3D9F15134024}" presName="sibTrans" presStyleCnt="0"/>
      <dgm:spPr/>
    </dgm:pt>
    <dgm:pt modelId="{0B88F664-E888-44F4-B387-7AB8F81BED3D}" type="pres">
      <dgm:prSet presAssocID="{11F79469-6C57-49A0-B7CA-7983FD98C18B}" presName="compNode" presStyleCnt="0"/>
      <dgm:spPr/>
    </dgm:pt>
    <dgm:pt modelId="{21156A20-3392-4848-895D-3B8B6A782D8E}" type="pres">
      <dgm:prSet presAssocID="{11F79469-6C57-49A0-B7CA-7983FD98C18B}" presName="bgRect" presStyleLbl="bgShp" presStyleIdx="1" presStyleCnt="3"/>
      <dgm:spPr/>
    </dgm:pt>
    <dgm:pt modelId="{C4BB774E-BB4E-4959-A557-7DCBF48BE619}" type="pres">
      <dgm:prSet presAssocID="{11F79469-6C57-49A0-B7CA-7983FD98C1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bri"/>
        </a:ext>
      </dgm:extLst>
    </dgm:pt>
    <dgm:pt modelId="{7E88922D-6F89-4941-B803-2B9401A9313B}" type="pres">
      <dgm:prSet presAssocID="{11F79469-6C57-49A0-B7CA-7983FD98C18B}" presName="spaceRect" presStyleCnt="0"/>
      <dgm:spPr/>
    </dgm:pt>
    <dgm:pt modelId="{A4A613B9-FFEA-486F-A5AA-05475D4EFCFD}" type="pres">
      <dgm:prSet presAssocID="{11F79469-6C57-49A0-B7CA-7983FD98C18B}" presName="parTx" presStyleLbl="revTx" presStyleIdx="1" presStyleCnt="3">
        <dgm:presLayoutVars>
          <dgm:chMax val="0"/>
          <dgm:chPref val="0"/>
        </dgm:presLayoutVars>
      </dgm:prSet>
      <dgm:spPr/>
    </dgm:pt>
    <dgm:pt modelId="{5A56F62E-E354-4803-BBC6-E73A86A7F8ED}" type="pres">
      <dgm:prSet presAssocID="{775AA2C9-5D1D-48A0-B690-E904E116CE30}" presName="sibTrans" presStyleCnt="0"/>
      <dgm:spPr/>
    </dgm:pt>
    <dgm:pt modelId="{5A822F2E-F32F-42EB-84EC-A2911F3C6E79}" type="pres">
      <dgm:prSet presAssocID="{C2148A63-CD9D-4B09-9546-3BB55DCE927F}" presName="compNode" presStyleCnt="0"/>
      <dgm:spPr/>
    </dgm:pt>
    <dgm:pt modelId="{B6215429-1169-476D-812F-EF2E9B7A22DA}" type="pres">
      <dgm:prSet presAssocID="{C2148A63-CD9D-4B09-9546-3BB55DCE927F}" presName="bgRect" presStyleLbl="bgShp" presStyleIdx="2" presStyleCnt="3"/>
      <dgm:spPr/>
    </dgm:pt>
    <dgm:pt modelId="{71092B10-F358-45CE-B323-99EBDA2576F4}" type="pres">
      <dgm:prSet presAssocID="{C2148A63-CD9D-4B09-9546-3BB55DCE92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pe"/>
        </a:ext>
      </dgm:extLst>
    </dgm:pt>
    <dgm:pt modelId="{6E2EA774-D4CD-4B89-BF71-6A8674039CDC}" type="pres">
      <dgm:prSet presAssocID="{C2148A63-CD9D-4B09-9546-3BB55DCE927F}" presName="spaceRect" presStyleCnt="0"/>
      <dgm:spPr/>
    </dgm:pt>
    <dgm:pt modelId="{6BDC70DC-5B5E-4C3A-B5E7-5EEB02CD8189}" type="pres">
      <dgm:prSet presAssocID="{C2148A63-CD9D-4B09-9546-3BB55DCE927F}" presName="parTx" presStyleLbl="revTx" presStyleIdx="2" presStyleCnt="3">
        <dgm:presLayoutVars>
          <dgm:chMax val="0"/>
          <dgm:chPref val="0"/>
        </dgm:presLayoutVars>
      </dgm:prSet>
      <dgm:spPr/>
    </dgm:pt>
  </dgm:ptLst>
  <dgm:cxnLst>
    <dgm:cxn modelId="{D49E434C-B0FE-4558-99ED-0D0B16C934AF}" srcId="{B713A312-BEF7-42C6-85EB-1D80F8CCAB77}" destId="{11F79469-6C57-49A0-B7CA-7983FD98C18B}" srcOrd="1" destOrd="0" parTransId="{76E2BB00-EB58-4071-BB3B-2BF7B0F47764}" sibTransId="{775AA2C9-5D1D-48A0-B690-E904E116CE30}"/>
    <dgm:cxn modelId="{C7ACC14D-5C52-4964-A871-40106AEDFE69}" type="presOf" srcId="{C2148A63-CD9D-4B09-9546-3BB55DCE927F}" destId="{6BDC70DC-5B5E-4C3A-B5E7-5EEB02CD8189}" srcOrd="0" destOrd="0" presId="urn:microsoft.com/office/officeart/2018/2/layout/IconVerticalSolidList"/>
    <dgm:cxn modelId="{2EB7976F-37B7-4858-892E-BDCB4818EE7B}" type="presOf" srcId="{CB39A523-3AA2-4FA2-91B7-0F1096A397FD}" destId="{5E708C18-1409-4C37-BAE1-DCA1F8040BDB}" srcOrd="0" destOrd="0" presId="urn:microsoft.com/office/officeart/2018/2/layout/IconVerticalSolidList"/>
    <dgm:cxn modelId="{CAD60A51-BCFE-41DC-9E11-D84B8DCD4EC7}" srcId="{B713A312-BEF7-42C6-85EB-1D80F8CCAB77}" destId="{C2148A63-CD9D-4B09-9546-3BB55DCE927F}" srcOrd="2" destOrd="0" parTransId="{36AE9AFB-8591-4DB9-8EAF-10107BB2349E}" sibTransId="{AF301788-505E-4AC8-B06D-069969EB7663}"/>
    <dgm:cxn modelId="{116175C2-1879-4680-BD2B-F2596FC8B148}" type="presOf" srcId="{B713A312-BEF7-42C6-85EB-1D80F8CCAB77}" destId="{D447F013-A961-424C-AEA0-1157868762C4}" srcOrd="0" destOrd="0" presId="urn:microsoft.com/office/officeart/2018/2/layout/IconVerticalSolidList"/>
    <dgm:cxn modelId="{42E48CEF-C6B3-4827-8D4B-14349A41F6D7}" type="presOf" srcId="{11F79469-6C57-49A0-B7CA-7983FD98C18B}" destId="{A4A613B9-FFEA-486F-A5AA-05475D4EFCFD}" srcOrd="0" destOrd="0" presId="urn:microsoft.com/office/officeart/2018/2/layout/IconVerticalSolidList"/>
    <dgm:cxn modelId="{346277F0-4F57-440A-8476-125A6B7316A9}" srcId="{B713A312-BEF7-42C6-85EB-1D80F8CCAB77}" destId="{CB39A523-3AA2-4FA2-91B7-0F1096A397FD}" srcOrd="0" destOrd="0" parTransId="{0ED656F1-25B6-4245-8D86-B7E22C5C9468}" sibTransId="{D256516D-7627-48DE-BA87-3D9F15134024}"/>
    <dgm:cxn modelId="{159E014D-CB4F-41AD-B650-09ADB4EC40D4}" type="presParOf" srcId="{D447F013-A961-424C-AEA0-1157868762C4}" destId="{BDFFB6E6-037F-42DD-864C-FC766AFB2399}" srcOrd="0" destOrd="0" presId="urn:microsoft.com/office/officeart/2018/2/layout/IconVerticalSolidList"/>
    <dgm:cxn modelId="{819416B1-EF37-4289-A70F-FFEB8C97D4B2}" type="presParOf" srcId="{BDFFB6E6-037F-42DD-864C-FC766AFB2399}" destId="{1733EA1C-F2FA-4093-A68E-BA602A783BD0}" srcOrd="0" destOrd="0" presId="urn:microsoft.com/office/officeart/2018/2/layout/IconVerticalSolidList"/>
    <dgm:cxn modelId="{2B1C8075-602D-4152-A6A6-9AAA04080C08}" type="presParOf" srcId="{BDFFB6E6-037F-42DD-864C-FC766AFB2399}" destId="{60BCC7B5-FDCB-4C03-9FC6-B03117551C97}" srcOrd="1" destOrd="0" presId="urn:microsoft.com/office/officeart/2018/2/layout/IconVerticalSolidList"/>
    <dgm:cxn modelId="{D1DCFCAB-DDB8-4C8A-9310-B73B6F46BD72}" type="presParOf" srcId="{BDFFB6E6-037F-42DD-864C-FC766AFB2399}" destId="{AAC05254-4641-4C39-A0E4-949F8850A9D4}" srcOrd="2" destOrd="0" presId="urn:microsoft.com/office/officeart/2018/2/layout/IconVerticalSolidList"/>
    <dgm:cxn modelId="{48593D3E-62C4-4E65-8B9F-E41F86BD5E16}" type="presParOf" srcId="{BDFFB6E6-037F-42DD-864C-FC766AFB2399}" destId="{5E708C18-1409-4C37-BAE1-DCA1F8040BDB}" srcOrd="3" destOrd="0" presId="urn:microsoft.com/office/officeart/2018/2/layout/IconVerticalSolidList"/>
    <dgm:cxn modelId="{DD6DC39E-8F15-4923-AE35-672F6D1F36A8}" type="presParOf" srcId="{D447F013-A961-424C-AEA0-1157868762C4}" destId="{E8A7B0B1-49C4-471E-9740-8582C48774EA}" srcOrd="1" destOrd="0" presId="urn:microsoft.com/office/officeart/2018/2/layout/IconVerticalSolidList"/>
    <dgm:cxn modelId="{E4E7E670-F443-4C80-93C5-7812C74991E7}" type="presParOf" srcId="{D447F013-A961-424C-AEA0-1157868762C4}" destId="{0B88F664-E888-44F4-B387-7AB8F81BED3D}" srcOrd="2" destOrd="0" presId="urn:microsoft.com/office/officeart/2018/2/layout/IconVerticalSolidList"/>
    <dgm:cxn modelId="{BB9648E5-B112-4BF5-9C8C-D75CC2611556}" type="presParOf" srcId="{0B88F664-E888-44F4-B387-7AB8F81BED3D}" destId="{21156A20-3392-4848-895D-3B8B6A782D8E}" srcOrd="0" destOrd="0" presId="urn:microsoft.com/office/officeart/2018/2/layout/IconVerticalSolidList"/>
    <dgm:cxn modelId="{6C0922D5-1B0D-48A8-991E-AEA8B0AEDB5D}" type="presParOf" srcId="{0B88F664-E888-44F4-B387-7AB8F81BED3D}" destId="{C4BB774E-BB4E-4959-A557-7DCBF48BE619}" srcOrd="1" destOrd="0" presId="urn:microsoft.com/office/officeart/2018/2/layout/IconVerticalSolidList"/>
    <dgm:cxn modelId="{D852AADF-19B7-49EE-95A1-B1226DFC5A6E}" type="presParOf" srcId="{0B88F664-E888-44F4-B387-7AB8F81BED3D}" destId="{7E88922D-6F89-4941-B803-2B9401A9313B}" srcOrd="2" destOrd="0" presId="urn:microsoft.com/office/officeart/2018/2/layout/IconVerticalSolidList"/>
    <dgm:cxn modelId="{1E6B2942-2B27-497F-85C0-844916D8B39F}" type="presParOf" srcId="{0B88F664-E888-44F4-B387-7AB8F81BED3D}" destId="{A4A613B9-FFEA-486F-A5AA-05475D4EFCFD}" srcOrd="3" destOrd="0" presId="urn:microsoft.com/office/officeart/2018/2/layout/IconVerticalSolidList"/>
    <dgm:cxn modelId="{52E06F3D-A48F-4965-8519-9BE06DD44FE8}" type="presParOf" srcId="{D447F013-A961-424C-AEA0-1157868762C4}" destId="{5A56F62E-E354-4803-BBC6-E73A86A7F8ED}" srcOrd="3" destOrd="0" presId="urn:microsoft.com/office/officeart/2018/2/layout/IconVerticalSolidList"/>
    <dgm:cxn modelId="{0764AE35-6C71-41EF-8C65-E8EA5412DEA9}" type="presParOf" srcId="{D447F013-A961-424C-AEA0-1157868762C4}" destId="{5A822F2E-F32F-42EB-84EC-A2911F3C6E79}" srcOrd="4" destOrd="0" presId="urn:microsoft.com/office/officeart/2018/2/layout/IconVerticalSolidList"/>
    <dgm:cxn modelId="{48123875-1190-409C-B884-8CF4795A6964}" type="presParOf" srcId="{5A822F2E-F32F-42EB-84EC-A2911F3C6E79}" destId="{B6215429-1169-476D-812F-EF2E9B7A22DA}" srcOrd="0" destOrd="0" presId="urn:microsoft.com/office/officeart/2018/2/layout/IconVerticalSolidList"/>
    <dgm:cxn modelId="{79C8AD32-0709-4ED0-A93F-37F28F2A9DC9}" type="presParOf" srcId="{5A822F2E-F32F-42EB-84EC-A2911F3C6E79}" destId="{71092B10-F358-45CE-B323-99EBDA2576F4}" srcOrd="1" destOrd="0" presId="urn:microsoft.com/office/officeart/2018/2/layout/IconVerticalSolidList"/>
    <dgm:cxn modelId="{F2523318-C4D0-4B3B-9120-B20363815CBD}" type="presParOf" srcId="{5A822F2E-F32F-42EB-84EC-A2911F3C6E79}" destId="{6E2EA774-D4CD-4B89-BF71-6A8674039CDC}" srcOrd="2" destOrd="0" presId="urn:microsoft.com/office/officeart/2018/2/layout/IconVerticalSolidList"/>
    <dgm:cxn modelId="{2E47CCB1-C511-4DA8-9242-A50391D887DD}" type="presParOf" srcId="{5A822F2E-F32F-42EB-84EC-A2911F3C6E79}" destId="{6BDC70DC-5B5E-4C3A-B5E7-5EEB02CD818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ACEFB-F4BA-470A-ADE9-7F681E167226}">
      <dsp:nvSpPr>
        <dsp:cNvPr id="0" name=""/>
        <dsp:cNvSpPr/>
      </dsp:nvSpPr>
      <dsp:spPr>
        <a:xfrm rot="5400000">
          <a:off x="6292083" y="-2765436"/>
          <a:ext cx="496494" cy="6155605"/>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it-IT" sz="1300" kern="1200" dirty="0"/>
            <a:t>Motivazioni</a:t>
          </a:r>
          <a:endParaRPr lang="en-US" sz="1300" kern="1200" dirty="0"/>
        </a:p>
      </dsp:txBody>
      <dsp:txXfrm rot="-5400000">
        <a:off x="3462528" y="88356"/>
        <a:ext cx="6131368" cy="448020"/>
      </dsp:txXfrm>
    </dsp:sp>
    <dsp:sp modelId="{3C2D86C7-F6B4-4630-A077-94A6A6B938CC}">
      <dsp:nvSpPr>
        <dsp:cNvPr id="0" name=""/>
        <dsp:cNvSpPr/>
      </dsp:nvSpPr>
      <dsp:spPr>
        <a:xfrm>
          <a:off x="0" y="2057"/>
          <a:ext cx="3462527" cy="62061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Introduzione</a:t>
          </a:r>
          <a:endParaRPr lang="en-US" sz="2200" kern="1200" dirty="0"/>
        </a:p>
      </dsp:txBody>
      <dsp:txXfrm>
        <a:off x="30296" y="32353"/>
        <a:ext cx="3401935" cy="560026"/>
      </dsp:txXfrm>
    </dsp:sp>
    <dsp:sp modelId="{7F6AD7F1-1223-42F1-81A9-278D87B01EA1}">
      <dsp:nvSpPr>
        <dsp:cNvPr id="0" name=""/>
        <dsp:cNvSpPr/>
      </dsp:nvSpPr>
      <dsp:spPr>
        <a:xfrm rot="5400000">
          <a:off x="6118382" y="-2005529"/>
          <a:ext cx="831122" cy="6149593"/>
        </a:xfrm>
        <a:prstGeom prst="round2SameRect">
          <a:avLst/>
        </a:prstGeom>
        <a:solidFill>
          <a:schemeClr val="accent2">
            <a:tint val="40000"/>
            <a:alpha val="90000"/>
            <a:hueOff val="-818368"/>
            <a:satOff val="9021"/>
            <a:lumOff val="859"/>
            <a:alphaOff val="0"/>
          </a:schemeClr>
        </a:solidFill>
        <a:ln w="19050" cap="rnd" cmpd="sng" algn="ctr">
          <a:solidFill>
            <a:schemeClr val="accent2">
              <a:tint val="40000"/>
              <a:alpha val="90000"/>
              <a:hueOff val="-818368"/>
              <a:satOff val="9021"/>
              <a:lumOff val="8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it-IT" sz="1300" kern="1200" dirty="0"/>
            <a:t>Tool</a:t>
          </a:r>
          <a:endParaRPr lang="en-US" sz="1300" kern="1200" dirty="0"/>
        </a:p>
        <a:p>
          <a:pPr marL="114300" lvl="1" indent="-114300" algn="l" defTabSz="577850">
            <a:lnSpc>
              <a:spcPct val="90000"/>
            </a:lnSpc>
            <a:spcBef>
              <a:spcPct val="0"/>
            </a:spcBef>
            <a:spcAft>
              <a:spcPct val="15000"/>
            </a:spcAft>
            <a:buChar char="•"/>
          </a:pPr>
          <a:r>
            <a:rPr lang="it-IT" sz="1300" kern="1200" noProof="0" dirty="0"/>
            <a:t>Assunzioni</a:t>
          </a:r>
        </a:p>
        <a:p>
          <a:pPr marL="114300" lvl="1" indent="-114300" algn="l" defTabSz="577850">
            <a:lnSpc>
              <a:spcPct val="90000"/>
            </a:lnSpc>
            <a:spcBef>
              <a:spcPct val="0"/>
            </a:spcBef>
            <a:spcAft>
              <a:spcPct val="15000"/>
            </a:spcAft>
            <a:buChar char="•"/>
          </a:pPr>
          <a:r>
            <a:rPr lang="it-IT" sz="1300" kern="1200" dirty="0"/>
            <a:t>Misurazioni</a:t>
          </a:r>
          <a:endParaRPr lang="en-US" sz="1300" kern="1200" dirty="0"/>
        </a:p>
      </dsp:txBody>
      <dsp:txXfrm rot="-5400000">
        <a:off x="3459147" y="694278"/>
        <a:ext cx="6109021" cy="749978"/>
      </dsp:txXfrm>
    </dsp:sp>
    <dsp:sp modelId="{5B9631BB-D0F5-4E7A-B27A-19A1C604504B}">
      <dsp:nvSpPr>
        <dsp:cNvPr id="0" name=""/>
        <dsp:cNvSpPr/>
      </dsp:nvSpPr>
      <dsp:spPr>
        <a:xfrm>
          <a:off x="0" y="758958"/>
          <a:ext cx="3459146" cy="620618"/>
        </a:xfrm>
        <a:prstGeom prst="roundRect">
          <a:avLst/>
        </a:prstGeom>
        <a:solidFill>
          <a:schemeClr val="accent2">
            <a:hueOff val="-592857"/>
            <a:satOff val="2840"/>
            <a:lumOff val="26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Progettazione </a:t>
          </a:r>
          <a:endParaRPr lang="en-US" sz="2200" kern="1200" dirty="0"/>
        </a:p>
      </dsp:txBody>
      <dsp:txXfrm>
        <a:off x="30296" y="789254"/>
        <a:ext cx="3398554" cy="560026"/>
      </dsp:txXfrm>
    </dsp:sp>
    <dsp:sp modelId="{27129651-8251-497C-80D8-DD871507D0FE}">
      <dsp:nvSpPr>
        <dsp:cNvPr id="0" name=""/>
        <dsp:cNvSpPr/>
      </dsp:nvSpPr>
      <dsp:spPr>
        <a:xfrm rot="5400000">
          <a:off x="6292083" y="-1251634"/>
          <a:ext cx="496494" cy="6155605"/>
        </a:xfrm>
        <a:prstGeom prst="round2SameRect">
          <a:avLst/>
        </a:prstGeom>
        <a:solidFill>
          <a:schemeClr val="accent2">
            <a:tint val="40000"/>
            <a:alpha val="90000"/>
            <a:hueOff val="-1636736"/>
            <a:satOff val="18043"/>
            <a:lumOff val="1718"/>
            <a:alphaOff val="0"/>
          </a:schemeClr>
        </a:solidFill>
        <a:ln w="19050" cap="rnd" cmpd="sng" algn="ctr">
          <a:solidFill>
            <a:schemeClr val="accent2">
              <a:tint val="40000"/>
              <a:alpha val="90000"/>
              <a:hueOff val="-1636736"/>
              <a:satOff val="18043"/>
              <a:lumOff val="1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Bookkeeper</a:t>
          </a:r>
        </a:p>
        <a:p>
          <a:pPr marL="114300" lvl="1" indent="-114300" algn="l" defTabSz="577850">
            <a:lnSpc>
              <a:spcPct val="90000"/>
            </a:lnSpc>
            <a:spcBef>
              <a:spcPct val="0"/>
            </a:spcBef>
            <a:spcAft>
              <a:spcPct val="15000"/>
            </a:spcAft>
            <a:buChar char="•"/>
          </a:pPr>
          <a:r>
            <a:rPr lang="en-US" sz="1300" kern="1200" dirty="0" err="1"/>
            <a:t>OpenJPA</a:t>
          </a:r>
          <a:endParaRPr lang="en-US" sz="1300" kern="1200" dirty="0"/>
        </a:p>
      </dsp:txBody>
      <dsp:txXfrm rot="-5400000">
        <a:off x="3462528" y="1602158"/>
        <a:ext cx="6131368" cy="448020"/>
      </dsp:txXfrm>
    </dsp:sp>
    <dsp:sp modelId="{0A977085-96C0-4F25-88C4-89B6C7260245}">
      <dsp:nvSpPr>
        <dsp:cNvPr id="0" name=""/>
        <dsp:cNvSpPr/>
      </dsp:nvSpPr>
      <dsp:spPr>
        <a:xfrm>
          <a:off x="0" y="1515859"/>
          <a:ext cx="3462527" cy="620618"/>
        </a:xfrm>
        <a:prstGeom prst="roundRect">
          <a:avLst/>
        </a:prstGeom>
        <a:solidFill>
          <a:schemeClr val="accent2">
            <a:hueOff val="-1185714"/>
            <a:satOff val="5680"/>
            <a:lumOff val="5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Risultati</a:t>
          </a:r>
          <a:endParaRPr lang="en-US" sz="2200" kern="1200" dirty="0"/>
        </a:p>
      </dsp:txBody>
      <dsp:txXfrm>
        <a:off x="30296" y="1546155"/>
        <a:ext cx="3401935" cy="560026"/>
      </dsp:txXfrm>
    </dsp:sp>
    <dsp:sp modelId="{67223E51-97D6-4E3E-B23C-30A08B998A7A}">
      <dsp:nvSpPr>
        <dsp:cNvPr id="0" name=""/>
        <dsp:cNvSpPr/>
      </dsp:nvSpPr>
      <dsp:spPr>
        <a:xfrm rot="5400000">
          <a:off x="6292083" y="-599985"/>
          <a:ext cx="496494" cy="6155605"/>
        </a:xfrm>
        <a:prstGeom prst="round2SameRect">
          <a:avLst/>
        </a:prstGeom>
        <a:solidFill>
          <a:schemeClr val="accent2">
            <a:tint val="40000"/>
            <a:alpha val="90000"/>
            <a:hueOff val="-2455104"/>
            <a:satOff val="27064"/>
            <a:lumOff val="2578"/>
            <a:alphaOff val="0"/>
          </a:schemeClr>
        </a:solidFill>
        <a:ln w="19050" cap="rnd" cmpd="sng" algn="ctr">
          <a:solidFill>
            <a:schemeClr val="accent2">
              <a:tint val="40000"/>
              <a:alpha val="90000"/>
              <a:hueOff val="-2455104"/>
              <a:satOff val="27064"/>
              <a:lumOff val="25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endParaRPr lang="en-US" sz="1300" kern="1200" dirty="0"/>
        </a:p>
      </dsp:txBody>
      <dsp:txXfrm rot="-5400000">
        <a:off x="3462528" y="2253807"/>
        <a:ext cx="6131368" cy="448020"/>
      </dsp:txXfrm>
    </dsp:sp>
    <dsp:sp modelId="{4FEB2629-EA59-4A79-A819-77CDA9D77615}">
      <dsp:nvSpPr>
        <dsp:cNvPr id="0" name=""/>
        <dsp:cNvSpPr/>
      </dsp:nvSpPr>
      <dsp:spPr>
        <a:xfrm>
          <a:off x="0" y="2167508"/>
          <a:ext cx="3462527" cy="620618"/>
        </a:xfrm>
        <a:prstGeom prst="roundRect">
          <a:avLst/>
        </a:prstGeom>
        <a:solidFill>
          <a:schemeClr val="accent2">
            <a:hueOff val="-1778572"/>
            <a:satOff val="8520"/>
            <a:lumOff val="7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Discussione</a:t>
          </a:r>
          <a:endParaRPr lang="en-US" sz="2200" kern="1200" dirty="0"/>
        </a:p>
      </dsp:txBody>
      <dsp:txXfrm>
        <a:off x="30296" y="2197804"/>
        <a:ext cx="3401935" cy="560026"/>
      </dsp:txXfrm>
    </dsp:sp>
    <dsp:sp modelId="{76EE125C-16EC-4CE1-A62C-5051C34B760A}">
      <dsp:nvSpPr>
        <dsp:cNvPr id="0" name=""/>
        <dsp:cNvSpPr/>
      </dsp:nvSpPr>
      <dsp:spPr>
        <a:xfrm rot="5400000">
          <a:off x="6292083" y="51664"/>
          <a:ext cx="496494" cy="6155605"/>
        </a:xfrm>
        <a:prstGeom prst="round2SameRect">
          <a:avLst/>
        </a:prstGeom>
        <a:solidFill>
          <a:schemeClr val="accent2">
            <a:tint val="40000"/>
            <a:alpha val="90000"/>
            <a:hueOff val="-3273471"/>
            <a:satOff val="36086"/>
            <a:lumOff val="3437"/>
            <a:alphaOff val="0"/>
          </a:schemeClr>
        </a:solidFill>
        <a:ln w="19050" cap="rnd" cmpd="sng" algn="ctr">
          <a:solidFill>
            <a:schemeClr val="accent2">
              <a:tint val="40000"/>
              <a:alpha val="90000"/>
              <a:hueOff val="-3273471"/>
              <a:satOff val="36086"/>
              <a:lumOff val="34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endParaRPr lang="en-US" sz="1300" kern="1200" dirty="0"/>
        </a:p>
      </dsp:txBody>
      <dsp:txXfrm rot="-5400000">
        <a:off x="3462528" y="2905457"/>
        <a:ext cx="6131368" cy="448020"/>
      </dsp:txXfrm>
    </dsp:sp>
    <dsp:sp modelId="{5FD486DC-74AC-4533-86BE-68F7868B4128}">
      <dsp:nvSpPr>
        <dsp:cNvPr id="0" name=""/>
        <dsp:cNvSpPr/>
      </dsp:nvSpPr>
      <dsp:spPr>
        <a:xfrm>
          <a:off x="0" y="2819157"/>
          <a:ext cx="3462527" cy="620618"/>
        </a:xfrm>
        <a:prstGeom prst="roundRect">
          <a:avLst/>
        </a:prstGeom>
        <a:solidFill>
          <a:schemeClr val="accent2">
            <a:hueOff val="-2371429"/>
            <a:satOff val="11360"/>
            <a:lumOff val="105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Minacce alla validità</a:t>
          </a:r>
          <a:endParaRPr lang="en-US" sz="2200" kern="1200" dirty="0"/>
        </a:p>
      </dsp:txBody>
      <dsp:txXfrm>
        <a:off x="30296" y="2849453"/>
        <a:ext cx="3401935" cy="560026"/>
      </dsp:txXfrm>
    </dsp:sp>
    <dsp:sp modelId="{5F72A4C4-E4E3-4CB5-94F3-D092F1FA0369}">
      <dsp:nvSpPr>
        <dsp:cNvPr id="0" name=""/>
        <dsp:cNvSpPr/>
      </dsp:nvSpPr>
      <dsp:spPr>
        <a:xfrm rot="5400000">
          <a:off x="6292083" y="703313"/>
          <a:ext cx="496494" cy="6155605"/>
        </a:xfrm>
        <a:prstGeom prst="round2Same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Link</a:t>
          </a:r>
        </a:p>
      </dsp:txBody>
      <dsp:txXfrm rot="-5400000">
        <a:off x="3462528" y="3557106"/>
        <a:ext cx="6131368" cy="448020"/>
      </dsp:txXfrm>
    </dsp:sp>
    <dsp:sp modelId="{14D64B6E-CF2B-451B-BCE1-C3BE346275C1}">
      <dsp:nvSpPr>
        <dsp:cNvPr id="0" name=""/>
        <dsp:cNvSpPr/>
      </dsp:nvSpPr>
      <dsp:spPr>
        <a:xfrm>
          <a:off x="0" y="3470806"/>
          <a:ext cx="3462527" cy="620618"/>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it-IT" sz="2200" kern="1200" dirty="0"/>
            <a:t>Link GitHub e </a:t>
          </a:r>
          <a:r>
            <a:rPr lang="it-IT" sz="2200" kern="1200" dirty="0" err="1"/>
            <a:t>SonarCloud</a:t>
          </a:r>
          <a:endParaRPr lang="en-US" sz="2200" kern="1200" dirty="0"/>
        </a:p>
      </dsp:txBody>
      <dsp:txXfrm>
        <a:off x="30296" y="3501102"/>
        <a:ext cx="3401935" cy="5600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D2C57-3338-4F14-80C6-9164E326EA03}">
      <dsp:nvSpPr>
        <dsp:cNvPr id="0" name=""/>
        <dsp:cNvSpPr/>
      </dsp:nvSpPr>
      <dsp:spPr>
        <a:xfrm>
          <a:off x="567809" y="679384"/>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883F9-AD0C-4011-9350-6EAF1D356C10}">
      <dsp:nvSpPr>
        <dsp:cNvPr id="0" name=""/>
        <dsp:cNvSpPr/>
      </dsp:nvSpPr>
      <dsp:spPr>
        <a:xfrm>
          <a:off x="911497" y="1023072"/>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5EE05-76BE-4CC9-80CA-23A53621ACAA}">
      <dsp:nvSpPr>
        <dsp:cNvPr id="0" name=""/>
        <dsp:cNvSpPr/>
      </dsp:nvSpPr>
      <dsp:spPr>
        <a:xfrm>
          <a:off x="52278" y="2794385"/>
          <a:ext cx="264375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it-IT" sz="1200" kern="1200" dirty="0"/>
            <a:t>La stima di bug all’interno del codice è un’attività fondamentale in ambito industriale e di ricerca, in quanto fornisce delle linee guida riguardo l’</a:t>
          </a:r>
          <a:r>
            <a:rPr lang="it-IT" sz="1200" kern="1200" dirty="0" err="1"/>
            <a:t>effort</a:t>
          </a:r>
          <a:r>
            <a:rPr lang="it-IT" sz="1200" kern="1200" dirty="0"/>
            <a:t> da dedicare nell’ambito di software testing.</a:t>
          </a:r>
          <a:endParaRPr lang="en-US" sz="1200" kern="1200" dirty="0"/>
        </a:p>
      </dsp:txBody>
      <dsp:txXfrm>
        <a:off x="52278" y="2794385"/>
        <a:ext cx="2643750" cy="1260000"/>
      </dsp:txXfrm>
    </dsp:sp>
    <dsp:sp modelId="{D4C7EC3E-D00D-4586-8666-04379E8BEF90}">
      <dsp:nvSpPr>
        <dsp:cNvPr id="0" name=""/>
        <dsp:cNvSpPr/>
      </dsp:nvSpPr>
      <dsp:spPr>
        <a:xfrm>
          <a:off x="3674216" y="679384"/>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71C06-BB81-415E-99AE-A0C2DEFD1EDF}">
      <dsp:nvSpPr>
        <dsp:cNvPr id="0" name=""/>
        <dsp:cNvSpPr/>
      </dsp:nvSpPr>
      <dsp:spPr>
        <a:xfrm>
          <a:off x="4017903" y="1023072"/>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4088B-D0CD-4F65-A88E-585AE6DB538B}">
      <dsp:nvSpPr>
        <dsp:cNvPr id="0" name=""/>
        <dsp:cNvSpPr/>
      </dsp:nvSpPr>
      <dsp:spPr>
        <a:xfrm>
          <a:off x="3158684" y="2794385"/>
          <a:ext cx="264375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it-IT" sz="1200" kern="1200"/>
            <a:t>Disporre di uno strumento in grado di indirizzare lo sviluppo di casi di test risulta un problema centrale in un contesto reale in cui le risorse economiche e/o temporali sono limitate.</a:t>
          </a:r>
          <a:endParaRPr lang="en-US" sz="1200" kern="1200"/>
        </a:p>
      </dsp:txBody>
      <dsp:txXfrm>
        <a:off x="3158684" y="2794385"/>
        <a:ext cx="2643750" cy="1260000"/>
      </dsp:txXfrm>
    </dsp:sp>
    <dsp:sp modelId="{314B8772-B49F-4E62-9DBE-813D432736D9}">
      <dsp:nvSpPr>
        <dsp:cNvPr id="0" name=""/>
        <dsp:cNvSpPr/>
      </dsp:nvSpPr>
      <dsp:spPr>
        <a:xfrm>
          <a:off x="6780622" y="679384"/>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50860-5E69-47B4-B2E7-85FBE59A3F3C}">
      <dsp:nvSpPr>
        <dsp:cNvPr id="0" name=""/>
        <dsp:cNvSpPr/>
      </dsp:nvSpPr>
      <dsp:spPr>
        <a:xfrm>
          <a:off x="7124310" y="1023072"/>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3A2F48-55E0-419D-BEBD-2ECE1989C195}">
      <dsp:nvSpPr>
        <dsp:cNvPr id="0" name=""/>
        <dsp:cNvSpPr/>
      </dsp:nvSpPr>
      <dsp:spPr>
        <a:xfrm>
          <a:off x="6265091" y="2794385"/>
          <a:ext cx="264375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it-IT" sz="1200" kern="1200"/>
            <a:t>Per effettuare queste stime si possono utilizzare algoritmi di Machine Learning basati su supervised learning, ovvero che utilizzano esempi passati come dati di input dell’algoritmo.</a:t>
          </a:r>
          <a:endParaRPr lang="en-US" sz="1200" kern="1200"/>
        </a:p>
      </dsp:txBody>
      <dsp:txXfrm>
        <a:off x="6265091" y="2794385"/>
        <a:ext cx="2643750" cy="126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3EA1C-F2FA-4093-A68E-BA602A783BD0}">
      <dsp:nvSpPr>
        <dsp:cNvPr id="0" name=""/>
        <dsp:cNvSpPr/>
      </dsp:nvSpPr>
      <dsp:spPr>
        <a:xfrm>
          <a:off x="0" y="544"/>
          <a:ext cx="5884961" cy="1275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CC7B5-FDCB-4C03-9FC6-B03117551C97}">
      <dsp:nvSpPr>
        <dsp:cNvPr id="0" name=""/>
        <dsp:cNvSpPr/>
      </dsp:nvSpPr>
      <dsp:spPr>
        <a:xfrm>
          <a:off x="385765" y="287477"/>
          <a:ext cx="701391" cy="7013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708C18-1409-4C37-BAE1-DCA1F8040BDB}">
      <dsp:nvSpPr>
        <dsp:cNvPr id="0" name=""/>
        <dsp:cNvSpPr/>
      </dsp:nvSpPr>
      <dsp:spPr>
        <a:xfrm>
          <a:off x="1472921" y="544"/>
          <a:ext cx="4412039" cy="127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65" tIns="134965" rIns="134965" bIns="134965" numCol="1" spcCol="1270" anchor="ctr" anchorCtr="0">
          <a:noAutofit/>
        </a:bodyPr>
        <a:lstStyle/>
        <a:p>
          <a:pPr marL="0" lvl="0" indent="0" algn="l" defTabSz="755650">
            <a:lnSpc>
              <a:spcPct val="100000"/>
            </a:lnSpc>
            <a:spcBef>
              <a:spcPct val="0"/>
            </a:spcBef>
            <a:spcAft>
              <a:spcPct val="35000"/>
            </a:spcAft>
            <a:buNone/>
          </a:pPr>
          <a:r>
            <a:rPr lang="it-IT" sz="1700" kern="1200" noProof="0" dirty="0"/>
            <a:t>Per acquisire I dati necessari a fornire degli esempi necessari nella fase di training del nostro algoritmo ho utilizzato due tool distinti:</a:t>
          </a:r>
        </a:p>
      </dsp:txBody>
      <dsp:txXfrm>
        <a:off x="1472921" y="544"/>
        <a:ext cx="4412039" cy="1275256"/>
      </dsp:txXfrm>
    </dsp:sp>
    <dsp:sp modelId="{21156A20-3392-4848-895D-3B8B6A782D8E}">
      <dsp:nvSpPr>
        <dsp:cNvPr id="0" name=""/>
        <dsp:cNvSpPr/>
      </dsp:nvSpPr>
      <dsp:spPr>
        <a:xfrm>
          <a:off x="0" y="1594616"/>
          <a:ext cx="5884961" cy="1275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B774E-BB4E-4959-A557-7DCBF48BE619}">
      <dsp:nvSpPr>
        <dsp:cNvPr id="0" name=""/>
        <dsp:cNvSpPr/>
      </dsp:nvSpPr>
      <dsp:spPr>
        <a:xfrm>
          <a:off x="385765" y="1881548"/>
          <a:ext cx="701391" cy="7013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A613B9-FFEA-486F-A5AA-05475D4EFCFD}">
      <dsp:nvSpPr>
        <dsp:cNvPr id="0" name=""/>
        <dsp:cNvSpPr/>
      </dsp:nvSpPr>
      <dsp:spPr>
        <a:xfrm>
          <a:off x="1472921" y="1594616"/>
          <a:ext cx="4412039" cy="127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65" tIns="134965" rIns="134965" bIns="134965" numCol="1" spcCol="1270" anchor="ctr" anchorCtr="0">
          <a:noAutofit/>
        </a:bodyPr>
        <a:lstStyle/>
        <a:p>
          <a:pPr marL="0" lvl="0" indent="0" algn="l" defTabSz="755650">
            <a:lnSpc>
              <a:spcPct val="100000"/>
            </a:lnSpc>
            <a:spcBef>
              <a:spcPct val="0"/>
            </a:spcBef>
            <a:spcAft>
              <a:spcPct val="35000"/>
            </a:spcAft>
            <a:buNone/>
          </a:pPr>
          <a:r>
            <a:rPr lang="it-IT" sz="1700" kern="1200" noProof="0" dirty="0"/>
            <a:t>GitHub: in particolare ho utilizzato la libreria </a:t>
          </a:r>
          <a:r>
            <a:rPr lang="it-IT" sz="1700" kern="1200" noProof="0" dirty="0" err="1"/>
            <a:t>jgit</a:t>
          </a:r>
          <a:r>
            <a:rPr lang="it-IT" sz="1700" kern="1200" noProof="0" dirty="0"/>
            <a:t> di Java per ottenere informazioni relative ai </a:t>
          </a:r>
          <a:r>
            <a:rPr lang="it-IT" sz="1700" kern="1200" noProof="0" dirty="0" err="1"/>
            <a:t>commit</a:t>
          </a:r>
          <a:r>
            <a:rPr lang="it-IT" sz="1700" kern="1200" noProof="0" dirty="0"/>
            <a:t>.</a:t>
          </a:r>
        </a:p>
      </dsp:txBody>
      <dsp:txXfrm>
        <a:off x="1472921" y="1594616"/>
        <a:ext cx="4412039" cy="1275256"/>
      </dsp:txXfrm>
    </dsp:sp>
    <dsp:sp modelId="{B6215429-1169-476D-812F-EF2E9B7A22DA}">
      <dsp:nvSpPr>
        <dsp:cNvPr id="0" name=""/>
        <dsp:cNvSpPr/>
      </dsp:nvSpPr>
      <dsp:spPr>
        <a:xfrm>
          <a:off x="0" y="3188687"/>
          <a:ext cx="5884961" cy="1275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92B10-F358-45CE-B323-99EBDA2576F4}">
      <dsp:nvSpPr>
        <dsp:cNvPr id="0" name=""/>
        <dsp:cNvSpPr/>
      </dsp:nvSpPr>
      <dsp:spPr>
        <a:xfrm>
          <a:off x="385765" y="3475619"/>
          <a:ext cx="701391" cy="7013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C70DC-5B5E-4C3A-B5E7-5EEB02CD8189}">
      <dsp:nvSpPr>
        <dsp:cNvPr id="0" name=""/>
        <dsp:cNvSpPr/>
      </dsp:nvSpPr>
      <dsp:spPr>
        <a:xfrm>
          <a:off x="1472921" y="3188687"/>
          <a:ext cx="4412039" cy="127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65" tIns="134965" rIns="134965" bIns="134965" numCol="1" spcCol="1270" anchor="ctr" anchorCtr="0">
          <a:noAutofit/>
        </a:bodyPr>
        <a:lstStyle/>
        <a:p>
          <a:pPr marL="0" lvl="0" indent="0" algn="l" defTabSz="755650">
            <a:lnSpc>
              <a:spcPct val="100000"/>
            </a:lnSpc>
            <a:spcBef>
              <a:spcPct val="0"/>
            </a:spcBef>
            <a:spcAft>
              <a:spcPct val="35000"/>
            </a:spcAft>
            <a:buNone/>
          </a:pPr>
          <a:r>
            <a:rPr lang="en-US" sz="1700" kern="1200"/>
            <a:t>Jira: in particolare ho utilizzato le REST API fornite per ottenere informazioni relative a release e issues.</a:t>
          </a:r>
        </a:p>
      </dsp:txBody>
      <dsp:txXfrm>
        <a:off x="1472921" y="3188687"/>
        <a:ext cx="4412039" cy="127525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02991-124A-4A35-820A-5C921ABA2202}" type="datetimeFigureOut">
              <a:rPr lang="it-IT" smtClean="0"/>
              <a:t>15/06/2023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AF11A-B5DE-47B5-A86B-CECD04C6C502}" type="slidenum">
              <a:rPr lang="it-IT" smtClean="0"/>
              <a:t>‹N›</a:t>
            </a:fld>
            <a:endParaRPr lang="it-IT"/>
          </a:p>
        </p:txBody>
      </p:sp>
    </p:spTree>
    <p:extLst>
      <p:ext uri="{BB962C8B-B14F-4D97-AF65-F5344CB8AC3E}">
        <p14:creationId xmlns:p14="http://schemas.microsoft.com/office/powerpoint/2010/main" val="26130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6</a:t>
            </a:fld>
            <a:endParaRPr lang="it-IT"/>
          </a:p>
        </p:txBody>
      </p:sp>
    </p:spTree>
    <p:extLst>
      <p:ext uri="{BB962C8B-B14F-4D97-AF65-F5344CB8AC3E}">
        <p14:creationId xmlns:p14="http://schemas.microsoft.com/office/powerpoint/2010/main" val="3259373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15</a:t>
            </a:fld>
            <a:endParaRPr lang="it-IT"/>
          </a:p>
        </p:txBody>
      </p:sp>
    </p:spTree>
    <p:extLst>
      <p:ext uri="{BB962C8B-B14F-4D97-AF65-F5344CB8AC3E}">
        <p14:creationId xmlns:p14="http://schemas.microsoft.com/office/powerpoint/2010/main" val="2059528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16</a:t>
            </a:fld>
            <a:endParaRPr lang="it-IT"/>
          </a:p>
        </p:txBody>
      </p:sp>
    </p:spTree>
    <p:extLst>
      <p:ext uri="{BB962C8B-B14F-4D97-AF65-F5344CB8AC3E}">
        <p14:creationId xmlns:p14="http://schemas.microsoft.com/office/powerpoint/2010/main" val="797272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17</a:t>
            </a:fld>
            <a:endParaRPr lang="it-IT"/>
          </a:p>
        </p:txBody>
      </p:sp>
    </p:spTree>
    <p:extLst>
      <p:ext uri="{BB962C8B-B14F-4D97-AF65-F5344CB8AC3E}">
        <p14:creationId xmlns:p14="http://schemas.microsoft.com/office/powerpoint/2010/main" val="2468001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18</a:t>
            </a:fld>
            <a:endParaRPr lang="it-IT"/>
          </a:p>
        </p:txBody>
      </p:sp>
    </p:spTree>
    <p:extLst>
      <p:ext uri="{BB962C8B-B14F-4D97-AF65-F5344CB8AC3E}">
        <p14:creationId xmlns:p14="http://schemas.microsoft.com/office/powerpoint/2010/main" val="566135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19</a:t>
            </a:fld>
            <a:endParaRPr lang="it-IT"/>
          </a:p>
        </p:txBody>
      </p:sp>
    </p:spTree>
    <p:extLst>
      <p:ext uri="{BB962C8B-B14F-4D97-AF65-F5344CB8AC3E}">
        <p14:creationId xmlns:p14="http://schemas.microsoft.com/office/powerpoint/2010/main" val="197945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20</a:t>
            </a:fld>
            <a:endParaRPr lang="it-IT"/>
          </a:p>
        </p:txBody>
      </p:sp>
    </p:spTree>
    <p:extLst>
      <p:ext uri="{BB962C8B-B14F-4D97-AF65-F5344CB8AC3E}">
        <p14:creationId xmlns:p14="http://schemas.microsoft.com/office/powerpoint/2010/main" val="1848511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21</a:t>
            </a:fld>
            <a:endParaRPr lang="it-IT"/>
          </a:p>
        </p:txBody>
      </p:sp>
    </p:spTree>
    <p:extLst>
      <p:ext uri="{BB962C8B-B14F-4D97-AF65-F5344CB8AC3E}">
        <p14:creationId xmlns:p14="http://schemas.microsoft.com/office/powerpoint/2010/main" val="269542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22</a:t>
            </a:fld>
            <a:endParaRPr lang="it-IT"/>
          </a:p>
        </p:txBody>
      </p:sp>
    </p:spTree>
    <p:extLst>
      <p:ext uri="{BB962C8B-B14F-4D97-AF65-F5344CB8AC3E}">
        <p14:creationId xmlns:p14="http://schemas.microsoft.com/office/powerpoint/2010/main" val="1089977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23</a:t>
            </a:fld>
            <a:endParaRPr lang="it-IT"/>
          </a:p>
        </p:txBody>
      </p:sp>
    </p:spTree>
    <p:extLst>
      <p:ext uri="{BB962C8B-B14F-4D97-AF65-F5344CB8AC3E}">
        <p14:creationId xmlns:p14="http://schemas.microsoft.com/office/powerpoint/2010/main" val="3121239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24</a:t>
            </a:fld>
            <a:endParaRPr lang="it-IT"/>
          </a:p>
        </p:txBody>
      </p:sp>
    </p:spTree>
    <p:extLst>
      <p:ext uri="{BB962C8B-B14F-4D97-AF65-F5344CB8AC3E}">
        <p14:creationId xmlns:p14="http://schemas.microsoft.com/office/powerpoint/2010/main" val="246795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7</a:t>
            </a:fld>
            <a:endParaRPr lang="it-IT"/>
          </a:p>
        </p:txBody>
      </p:sp>
    </p:spTree>
    <p:extLst>
      <p:ext uri="{BB962C8B-B14F-4D97-AF65-F5344CB8AC3E}">
        <p14:creationId xmlns:p14="http://schemas.microsoft.com/office/powerpoint/2010/main" val="3483738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25</a:t>
            </a:fld>
            <a:endParaRPr lang="it-IT"/>
          </a:p>
        </p:txBody>
      </p:sp>
    </p:spTree>
    <p:extLst>
      <p:ext uri="{BB962C8B-B14F-4D97-AF65-F5344CB8AC3E}">
        <p14:creationId xmlns:p14="http://schemas.microsoft.com/office/powerpoint/2010/main" val="380866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8</a:t>
            </a:fld>
            <a:endParaRPr lang="it-IT"/>
          </a:p>
        </p:txBody>
      </p:sp>
    </p:spTree>
    <p:extLst>
      <p:ext uri="{BB962C8B-B14F-4D97-AF65-F5344CB8AC3E}">
        <p14:creationId xmlns:p14="http://schemas.microsoft.com/office/powerpoint/2010/main" val="3565119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9</a:t>
            </a:fld>
            <a:endParaRPr lang="it-IT"/>
          </a:p>
        </p:txBody>
      </p:sp>
    </p:spTree>
    <p:extLst>
      <p:ext uri="{BB962C8B-B14F-4D97-AF65-F5344CB8AC3E}">
        <p14:creationId xmlns:p14="http://schemas.microsoft.com/office/powerpoint/2010/main" val="251902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10</a:t>
            </a:fld>
            <a:endParaRPr lang="it-IT"/>
          </a:p>
        </p:txBody>
      </p:sp>
    </p:spTree>
    <p:extLst>
      <p:ext uri="{BB962C8B-B14F-4D97-AF65-F5344CB8AC3E}">
        <p14:creationId xmlns:p14="http://schemas.microsoft.com/office/powerpoint/2010/main" val="79528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11</a:t>
            </a:fld>
            <a:endParaRPr lang="it-IT"/>
          </a:p>
        </p:txBody>
      </p:sp>
    </p:spTree>
    <p:extLst>
      <p:ext uri="{BB962C8B-B14F-4D97-AF65-F5344CB8AC3E}">
        <p14:creationId xmlns:p14="http://schemas.microsoft.com/office/powerpoint/2010/main" val="270286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12</a:t>
            </a:fld>
            <a:endParaRPr lang="it-IT"/>
          </a:p>
        </p:txBody>
      </p:sp>
    </p:spTree>
    <p:extLst>
      <p:ext uri="{BB962C8B-B14F-4D97-AF65-F5344CB8AC3E}">
        <p14:creationId xmlns:p14="http://schemas.microsoft.com/office/powerpoint/2010/main" val="2181995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13</a:t>
            </a:fld>
            <a:endParaRPr lang="it-IT"/>
          </a:p>
        </p:txBody>
      </p:sp>
    </p:spTree>
    <p:extLst>
      <p:ext uri="{BB962C8B-B14F-4D97-AF65-F5344CB8AC3E}">
        <p14:creationId xmlns:p14="http://schemas.microsoft.com/office/powerpoint/2010/main" val="1275776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DAF11A-B5DE-47B5-A86B-CECD04C6C502}" type="slidenum">
              <a:rPr lang="it-IT" smtClean="0"/>
              <a:t>14</a:t>
            </a:fld>
            <a:endParaRPr lang="it-IT"/>
          </a:p>
        </p:txBody>
      </p:sp>
    </p:spTree>
    <p:extLst>
      <p:ext uri="{BB962C8B-B14F-4D97-AF65-F5344CB8AC3E}">
        <p14:creationId xmlns:p14="http://schemas.microsoft.com/office/powerpoint/2010/main" val="2725973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6FF8E99-675D-420E-A267-8D4A2914A150}" type="datetime1">
              <a:rPr lang="it-IT" smtClean="0"/>
              <a:t>15/06/2023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29399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3FE5F9A-FEC0-478A-BC7D-67A946B5486B}" type="datetime1">
              <a:rPr lang="it-IT" smtClean="0"/>
              <a:t>15/06/2023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343441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BD6AE6E-3755-45CB-B69B-F778CE11FD78}" type="datetime1">
              <a:rPr lang="it-IT" smtClean="0"/>
              <a:t>15/06/2023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1606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1DD975-F947-4C2E-8344-1F71E892252D}" type="datetime1">
              <a:rPr lang="it-IT" smtClean="0"/>
              <a:t>15/06/2023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75761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1590F72-E87E-49B6-B870-6356E93D8D30}" type="datetime1">
              <a:rPr lang="it-IT" smtClean="0"/>
              <a:t>15/06/2023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3795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D355F25-CAC4-403F-B209-97DD4A78DA42}" type="datetime1">
              <a:rPr lang="it-IT" smtClean="0"/>
              <a:t>15/06/2023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8074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F778FB-D496-4D80-8770-8A734264C278}" type="datetime1">
              <a:rPr lang="it-IT" smtClean="0"/>
              <a:t>15/06/2023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893814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BF3C676-B99C-4DE6-A9CF-6BAD5308C8C4}" type="datetime1">
              <a:rPr lang="it-IT" smtClean="0"/>
              <a:t>15/06/2023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218306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8AA6AA7-765B-4D5C-9C94-6A767D2C26FE}" type="datetime1">
              <a:rPr lang="it-IT" smtClean="0"/>
              <a:t>15/06/2023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58068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C293E33-776D-40B4-8BBE-3FFA82157EAE}" type="datetime1">
              <a:rPr lang="it-IT" smtClean="0"/>
              <a:t>15/06/2023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6149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798460A-C41A-4C29-A667-CAE0CE4D1E68}" type="datetime1">
              <a:rPr lang="it-IT" smtClean="0"/>
              <a:t>15/06/2023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00921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2EAE4F2-0D9F-4CFF-B8C7-208C557A0D7E}" type="datetime1">
              <a:rPr lang="it-IT" smtClean="0"/>
              <a:t>15/06/2023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346031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4924325-20C7-41C5-8B3E-B315E9483205}" type="datetime1">
              <a:rPr lang="it-IT" smtClean="0"/>
              <a:t>15/06/2023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217135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ED99D-3B4B-4F1E-B289-453B160E93A1}" type="datetime1">
              <a:rPr lang="it-IT" smtClean="0"/>
              <a:t>15/06/2023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283004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D2012CD-B8AA-4645-AD3D-CD31B750371E}" type="datetime1">
              <a:rPr lang="it-IT" smtClean="0"/>
              <a:t>15/06/2023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12758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4D56247-CBA0-4D09-BACC-BDA8A2D2CD60}" type="datetime1">
              <a:rPr lang="it-IT" smtClean="0"/>
              <a:t>15/06/2023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46D9E8D-7176-4F4E-939A-C1F341988B29}" type="slidenum">
              <a:rPr lang="it-IT" smtClean="0"/>
              <a:t>‹N›</a:t>
            </a:fld>
            <a:endParaRPr lang="it-IT"/>
          </a:p>
        </p:txBody>
      </p:sp>
    </p:spTree>
    <p:extLst>
      <p:ext uri="{BB962C8B-B14F-4D97-AF65-F5344CB8AC3E}">
        <p14:creationId xmlns:p14="http://schemas.microsoft.com/office/powerpoint/2010/main" val="278760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DEED4F-CC7E-4639-A968-9BC0BB9FA193}" type="datetime1">
              <a:rPr lang="it-IT" smtClean="0"/>
              <a:t>15/06/2023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6D9E8D-7176-4F4E-939A-C1F341988B29}" type="slidenum">
              <a:rPr lang="it-IT" smtClean="0"/>
              <a:t>‹N›</a:t>
            </a:fld>
            <a:endParaRPr lang="it-IT"/>
          </a:p>
        </p:txBody>
      </p:sp>
    </p:spTree>
    <p:extLst>
      <p:ext uri="{BB962C8B-B14F-4D97-AF65-F5344CB8AC3E}">
        <p14:creationId xmlns:p14="http://schemas.microsoft.com/office/powerpoint/2010/main" val="89189946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png"/><Relationship Id="rId5" Type="http://schemas.microsoft.com/office/2014/relationships/chartEx" Target="../charts/chartEx2.xml"/><Relationship Id="rId10" Type="http://schemas.openxmlformats.org/officeDocument/2006/relationships/image" Target="../media/image26.png"/><Relationship Id="rId4" Type="http://schemas.openxmlformats.org/officeDocument/2006/relationships/image" Target="../media/image23.png"/><Relationship Id="rId9" Type="http://schemas.microsoft.com/office/2014/relationships/chartEx" Target="../charts/chartEx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Simone-Staccone/ISW2_software_metrics"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7.png"/><Relationship Id="rId4" Type="http://schemas.openxmlformats.org/officeDocument/2006/relationships/hyperlink" Target="https://sonarcloud.io/project/overview?id=SW2_software_metr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3B8097-DCD3-2EEE-7A19-77E2A300E7ED}"/>
              </a:ext>
            </a:extLst>
          </p:cNvPr>
          <p:cNvSpPr>
            <a:spLocks noGrp="1"/>
          </p:cNvSpPr>
          <p:nvPr>
            <p:ph type="ctrTitle"/>
          </p:nvPr>
        </p:nvSpPr>
        <p:spPr>
          <a:xfrm>
            <a:off x="1507067" y="1578133"/>
            <a:ext cx="4335468" cy="2875534"/>
          </a:xfrm>
        </p:spPr>
        <p:txBody>
          <a:bodyPr>
            <a:normAutofit/>
          </a:bodyPr>
          <a:lstStyle/>
          <a:p>
            <a:pPr>
              <a:lnSpc>
                <a:spcPct val="90000"/>
              </a:lnSpc>
            </a:pPr>
            <a:r>
              <a:rPr lang="it-IT" sz="5000" dirty="0"/>
              <a:t>Progetto Ingegneria del Software </a:t>
            </a:r>
            <a:br>
              <a:rPr lang="it-IT" sz="5000" dirty="0"/>
            </a:br>
            <a:r>
              <a:rPr lang="it-IT" sz="5000" dirty="0"/>
              <a:t>II</a:t>
            </a:r>
          </a:p>
        </p:txBody>
      </p:sp>
      <p:sp>
        <p:nvSpPr>
          <p:cNvPr id="3" name="Sottotitolo 2">
            <a:extLst>
              <a:ext uri="{FF2B5EF4-FFF2-40B4-BE49-F238E27FC236}">
                <a16:creationId xmlns:a16="http://schemas.microsoft.com/office/drawing/2014/main" id="{1AADA30D-471F-4050-3978-C596274A9428}"/>
              </a:ext>
            </a:extLst>
          </p:cNvPr>
          <p:cNvSpPr>
            <a:spLocks noGrp="1"/>
          </p:cNvSpPr>
          <p:nvPr>
            <p:ph type="subTitle" idx="1"/>
          </p:nvPr>
        </p:nvSpPr>
        <p:spPr>
          <a:xfrm>
            <a:off x="1507067" y="4453667"/>
            <a:ext cx="4335468" cy="1096899"/>
          </a:xfrm>
        </p:spPr>
        <p:txBody>
          <a:bodyPr>
            <a:normAutofit/>
          </a:bodyPr>
          <a:lstStyle/>
          <a:p>
            <a:r>
              <a:rPr lang="it-IT" dirty="0"/>
              <a:t>Anno Accademico 2022/2023</a:t>
            </a:r>
          </a:p>
          <a:p>
            <a:r>
              <a:rPr lang="it-IT" dirty="0"/>
              <a:t>Staccone Simone</a:t>
            </a:r>
          </a:p>
        </p:txBody>
      </p:sp>
      <p:pic>
        <p:nvPicPr>
          <p:cNvPr id="5" name="Immagine 4" descr="Immagine che contiene testo, Carattere, logo, grafica&#10;&#10;Descrizione generata automaticamente">
            <a:extLst>
              <a:ext uri="{FF2B5EF4-FFF2-40B4-BE49-F238E27FC236}">
                <a16:creationId xmlns:a16="http://schemas.microsoft.com/office/drawing/2014/main" id="{F92F595D-BE48-7BD4-1BB6-261D73794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3146071"/>
            <a:ext cx="3280613" cy="836556"/>
          </a:xfrm>
          <a:prstGeom prst="rect">
            <a:avLst/>
          </a:prstGeom>
        </p:spPr>
      </p:pic>
      <p:sp>
        <p:nvSpPr>
          <p:cNvPr id="6" name="Segnaposto numero diapositiva 5">
            <a:extLst>
              <a:ext uri="{FF2B5EF4-FFF2-40B4-BE49-F238E27FC236}">
                <a16:creationId xmlns:a16="http://schemas.microsoft.com/office/drawing/2014/main" id="{BFEF4BBB-8A86-BD24-AEB2-98D036079436}"/>
              </a:ext>
            </a:extLst>
          </p:cNvPr>
          <p:cNvSpPr>
            <a:spLocks noGrp="1"/>
          </p:cNvSpPr>
          <p:nvPr>
            <p:ph type="sldNum" sz="quarter" idx="12"/>
          </p:nvPr>
        </p:nvSpPr>
        <p:spPr>
          <a:xfrm>
            <a:off x="8590663" y="6041362"/>
            <a:ext cx="683339" cy="365125"/>
          </a:xfrm>
        </p:spPr>
        <p:txBody>
          <a:bodyPr>
            <a:normAutofit/>
          </a:bodyPr>
          <a:lstStyle/>
          <a:p>
            <a:pPr marL="0" marR="0" lvl="0" indent="0" defTabSz="457200" rtl="0" eaLnBrk="1" fontAlgn="auto" latinLnBrk="0" hangingPunct="1">
              <a:spcBef>
                <a:spcPts val="0"/>
              </a:spcBef>
              <a:spcAft>
                <a:spcPts val="600"/>
              </a:spcAft>
              <a:buClrTx/>
              <a:buSzTx/>
              <a:buFontTx/>
              <a:buNone/>
              <a:tabLst/>
              <a:defRPr/>
            </a:pPr>
            <a:fld id="{446D9E8D-7176-4F4E-939A-C1F341988B29}" type="slidenum">
              <a:rPr kumimoji="0" lang="it-IT" b="0" i="0" u="none" strike="noStrike" kern="1200" cap="none" spc="0" normalizeH="0" baseline="0" noProof="0" smtClean="0">
                <a:ln>
                  <a:noFill/>
                </a:ln>
                <a:effectLst/>
                <a:uLnTx/>
                <a:uFillTx/>
                <a:latin typeface="Trebuchet MS" panose="020B0603020202020204"/>
                <a:ea typeface="+mn-ea"/>
                <a:cs typeface="+mn-cs"/>
              </a:rPr>
              <a:pPr marL="0" marR="0" lvl="0" indent="0" defTabSz="457200" rtl="0" eaLnBrk="1" fontAlgn="auto" latinLnBrk="0" hangingPunct="1">
                <a:spcBef>
                  <a:spcPts val="0"/>
                </a:spcBef>
                <a:spcAft>
                  <a:spcPts val="600"/>
                </a:spcAft>
                <a:buClrTx/>
                <a:buSzTx/>
                <a:buFontTx/>
                <a:buNone/>
                <a:tabLst/>
                <a:defRPr/>
              </a:pPr>
              <a:t>1</a:t>
            </a:fld>
            <a:r>
              <a:rPr kumimoji="0" lang="it-IT" b="0" i="0" u="none" strike="noStrike" kern="1200" cap="none" spc="0" normalizeH="0" baseline="0" noProof="0" dirty="0">
                <a:ln>
                  <a:noFill/>
                </a:ln>
                <a:effectLst/>
                <a:uLnTx/>
                <a:uFillTx/>
                <a:latin typeface="Trebuchet MS" panose="020B0603020202020204"/>
                <a:ea typeface="+mn-ea"/>
                <a:cs typeface="+mn-cs"/>
              </a:rPr>
              <a:t>/25</a:t>
            </a:r>
          </a:p>
        </p:txBody>
      </p:sp>
    </p:spTree>
    <p:extLst>
      <p:ext uri="{BB962C8B-B14F-4D97-AF65-F5344CB8AC3E}">
        <p14:creationId xmlns:p14="http://schemas.microsoft.com/office/powerpoint/2010/main" val="363732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Progettazione </a:t>
            </a:r>
            <a:r>
              <a:rPr lang="it-IT" sz="2400">
                <a:solidFill>
                  <a:schemeClr val="tx2">
                    <a:lumMod val="40000"/>
                    <a:lumOff val="60000"/>
                  </a:schemeClr>
                </a:solidFill>
              </a:rPr>
              <a:t>- Misurazione</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10</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
        <p:nvSpPr>
          <p:cNvPr id="8" name="CasellaDiTesto 7">
            <a:extLst>
              <a:ext uri="{FF2B5EF4-FFF2-40B4-BE49-F238E27FC236}">
                <a16:creationId xmlns:a16="http://schemas.microsoft.com/office/drawing/2014/main" id="{AEBFAD92-96C6-4092-2BCE-C4CC06D465C9}"/>
              </a:ext>
            </a:extLst>
          </p:cNvPr>
          <p:cNvSpPr txBox="1"/>
          <p:nvPr/>
        </p:nvSpPr>
        <p:spPr>
          <a:xfrm>
            <a:off x="551982" y="1453180"/>
            <a:ext cx="9447742" cy="4743863"/>
          </a:xfrm>
          <a:prstGeom prst="rect">
            <a:avLst/>
          </a:prstGeom>
          <a:noFill/>
        </p:spPr>
        <p:txBody>
          <a:bodyPr wrap="square">
            <a:spAutoFit/>
          </a:bodyPr>
          <a:lstStyle/>
          <a:p>
            <a:pPr>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rPr>
              <a:t>Step per la misurazione:</a:t>
            </a: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it-IT"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it-IT" dirty="0">
                <a:solidFill>
                  <a:schemeClr val="tx1">
                    <a:lumMod val="75000"/>
                    <a:lumOff val="25000"/>
                  </a:schemeClr>
                </a:solidFill>
              </a:rPr>
              <a:t>Grazie ai risultati ottenuti dalla misurazione ho effettuato una classificazione attraverso le API di </a:t>
            </a:r>
            <a:r>
              <a:rPr lang="it-IT" dirty="0" err="1">
                <a:solidFill>
                  <a:schemeClr val="tx1">
                    <a:lumMod val="75000"/>
                    <a:lumOff val="25000"/>
                  </a:schemeClr>
                </a:solidFill>
              </a:rPr>
              <a:t>Weka</a:t>
            </a:r>
            <a:r>
              <a:rPr lang="it-IT" dirty="0">
                <a:solidFill>
                  <a:schemeClr val="tx1">
                    <a:lumMod val="75000"/>
                    <a:lumOff val="25000"/>
                  </a:schemeClr>
                </a:solidFill>
              </a:rPr>
              <a:t>.</a:t>
            </a:r>
          </a:p>
        </p:txBody>
      </p:sp>
      <p:sp>
        <p:nvSpPr>
          <p:cNvPr id="6" name="Ovale 5">
            <a:extLst>
              <a:ext uri="{FF2B5EF4-FFF2-40B4-BE49-F238E27FC236}">
                <a16:creationId xmlns:a16="http://schemas.microsoft.com/office/drawing/2014/main" id="{441C020D-71C5-DE28-7AB8-80A82B0DF24E}"/>
              </a:ext>
            </a:extLst>
          </p:cNvPr>
          <p:cNvSpPr/>
          <p:nvPr/>
        </p:nvSpPr>
        <p:spPr>
          <a:xfrm>
            <a:off x="104836" y="1799353"/>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7" name="Freccia a destra 6">
            <a:extLst>
              <a:ext uri="{FF2B5EF4-FFF2-40B4-BE49-F238E27FC236}">
                <a16:creationId xmlns:a16="http://schemas.microsoft.com/office/drawing/2014/main" id="{4B984B44-F68D-5AB8-38CF-FB5A5860ED67}"/>
              </a:ext>
            </a:extLst>
          </p:cNvPr>
          <p:cNvSpPr/>
          <p:nvPr/>
        </p:nvSpPr>
        <p:spPr>
          <a:xfrm>
            <a:off x="2929657" y="2029390"/>
            <a:ext cx="1018414" cy="78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3E97FC4A-D096-5674-39FE-6D5753273ADE}"/>
              </a:ext>
            </a:extLst>
          </p:cNvPr>
          <p:cNvSpPr/>
          <p:nvPr/>
        </p:nvSpPr>
        <p:spPr>
          <a:xfrm>
            <a:off x="205419" y="1930400"/>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Ret</a:t>
            </a:r>
            <a:r>
              <a:rPr lang="it-IT" sz="1400" dirty="0">
                <a:solidFill>
                  <a:schemeClr val="tx1"/>
                </a:solidFill>
              </a:rPr>
              <a:t>rive degli </a:t>
            </a:r>
            <a:r>
              <a:rPr lang="it-IT" sz="1400" dirty="0" err="1">
                <a:solidFill>
                  <a:schemeClr val="tx1"/>
                </a:solidFill>
              </a:rPr>
              <a:t>issue</a:t>
            </a:r>
            <a:r>
              <a:rPr lang="it-IT" sz="1400" dirty="0">
                <a:solidFill>
                  <a:schemeClr val="tx1"/>
                </a:solidFill>
              </a:rPr>
              <a:t> e delle release da </a:t>
            </a:r>
            <a:r>
              <a:rPr lang="it-IT" sz="1400" dirty="0" err="1">
                <a:solidFill>
                  <a:schemeClr val="tx1"/>
                </a:solidFill>
              </a:rPr>
              <a:t>Jira</a:t>
            </a:r>
            <a:r>
              <a:rPr lang="it-IT" sz="1400" dirty="0">
                <a:solidFill>
                  <a:schemeClr val="tx1"/>
                </a:solidFill>
              </a:rPr>
              <a:t> per calcolare </a:t>
            </a:r>
            <a:r>
              <a:rPr lang="it-IT" sz="1400" dirty="0" err="1">
                <a:solidFill>
                  <a:schemeClr val="tx1"/>
                </a:solidFill>
              </a:rPr>
              <a:t>proportion</a:t>
            </a:r>
            <a:r>
              <a:rPr lang="it-IT" dirty="0">
                <a:solidFill>
                  <a:schemeClr val="tx1"/>
                </a:solidFill>
              </a:rPr>
              <a:t>.</a:t>
            </a:r>
          </a:p>
        </p:txBody>
      </p:sp>
      <p:sp>
        <p:nvSpPr>
          <p:cNvPr id="13" name="Ovale 12">
            <a:extLst>
              <a:ext uri="{FF2B5EF4-FFF2-40B4-BE49-F238E27FC236}">
                <a16:creationId xmlns:a16="http://schemas.microsoft.com/office/drawing/2014/main" id="{E417D2D5-6BC0-2DFC-0433-F8BD34D2127F}"/>
              </a:ext>
            </a:extLst>
          </p:cNvPr>
          <p:cNvSpPr/>
          <p:nvPr/>
        </p:nvSpPr>
        <p:spPr>
          <a:xfrm>
            <a:off x="4159069" y="1799353"/>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14" name="Ovale 13">
            <a:extLst>
              <a:ext uri="{FF2B5EF4-FFF2-40B4-BE49-F238E27FC236}">
                <a16:creationId xmlns:a16="http://schemas.microsoft.com/office/drawing/2014/main" id="{6ADA7EB1-D72D-0C21-9263-AF20B880E7BA}"/>
              </a:ext>
            </a:extLst>
          </p:cNvPr>
          <p:cNvSpPr/>
          <p:nvPr/>
        </p:nvSpPr>
        <p:spPr>
          <a:xfrm>
            <a:off x="4259652" y="1930400"/>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Calcolo di </a:t>
            </a:r>
            <a:r>
              <a:rPr lang="it-IT" sz="1400" dirty="0" err="1">
                <a:solidFill>
                  <a:schemeClr val="tx1"/>
                </a:solidFill>
                <a:latin typeface="+mn-lt"/>
                <a:ea typeface="+mn-ea"/>
                <a:cs typeface="+mn-cs"/>
              </a:rPr>
              <a:t>proportion</a:t>
            </a:r>
            <a:r>
              <a:rPr lang="it-IT" sz="1400" dirty="0">
                <a:solidFill>
                  <a:schemeClr val="tx1"/>
                </a:solidFill>
                <a:latin typeface="+mn-lt"/>
                <a:ea typeface="+mn-ea"/>
                <a:cs typeface="+mn-cs"/>
              </a:rPr>
              <a:t>.</a:t>
            </a:r>
            <a:endParaRPr lang="it-IT" sz="1400" dirty="0">
              <a:solidFill>
                <a:schemeClr val="tx1"/>
              </a:solidFill>
            </a:endParaRPr>
          </a:p>
        </p:txBody>
      </p:sp>
      <p:sp>
        <p:nvSpPr>
          <p:cNvPr id="26" name="Freccia a destra 25">
            <a:extLst>
              <a:ext uri="{FF2B5EF4-FFF2-40B4-BE49-F238E27FC236}">
                <a16:creationId xmlns:a16="http://schemas.microsoft.com/office/drawing/2014/main" id="{35C62D1A-DD1E-25D5-D23A-4FF5D42423A0}"/>
              </a:ext>
            </a:extLst>
          </p:cNvPr>
          <p:cNvSpPr/>
          <p:nvPr/>
        </p:nvSpPr>
        <p:spPr>
          <a:xfrm>
            <a:off x="6983890" y="2029390"/>
            <a:ext cx="1018414" cy="78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73123DD4-CCFD-C609-575C-34F58AE8C879}"/>
              </a:ext>
            </a:extLst>
          </p:cNvPr>
          <p:cNvSpPr/>
          <p:nvPr/>
        </p:nvSpPr>
        <p:spPr>
          <a:xfrm>
            <a:off x="8213302" y="1799353"/>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32" name="Ovale 31">
            <a:extLst>
              <a:ext uri="{FF2B5EF4-FFF2-40B4-BE49-F238E27FC236}">
                <a16:creationId xmlns:a16="http://schemas.microsoft.com/office/drawing/2014/main" id="{95295BB5-B4B0-0920-4B2D-942F27F57912}"/>
              </a:ext>
            </a:extLst>
          </p:cNvPr>
          <p:cNvSpPr/>
          <p:nvPr/>
        </p:nvSpPr>
        <p:spPr>
          <a:xfrm>
            <a:off x="8295226" y="1930400"/>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Ret</a:t>
            </a:r>
            <a:r>
              <a:rPr lang="it-IT" sz="1400" dirty="0">
                <a:solidFill>
                  <a:schemeClr val="tx1"/>
                </a:solidFill>
              </a:rPr>
              <a:t>rive degli </a:t>
            </a:r>
            <a:r>
              <a:rPr lang="it-IT" sz="1400" dirty="0" err="1">
                <a:solidFill>
                  <a:schemeClr val="tx1"/>
                </a:solidFill>
              </a:rPr>
              <a:t>issue</a:t>
            </a:r>
            <a:r>
              <a:rPr lang="it-IT" sz="1400" dirty="0">
                <a:solidFill>
                  <a:schemeClr val="tx1"/>
                </a:solidFill>
              </a:rPr>
              <a:t> e delle release da </a:t>
            </a:r>
            <a:r>
              <a:rPr lang="it-IT" sz="1400" dirty="0" err="1">
                <a:solidFill>
                  <a:schemeClr val="tx1"/>
                </a:solidFill>
              </a:rPr>
              <a:t>Jira</a:t>
            </a:r>
            <a:r>
              <a:rPr lang="it-IT" sz="1400" dirty="0">
                <a:solidFill>
                  <a:schemeClr val="tx1"/>
                </a:solidFill>
              </a:rPr>
              <a:t> per il progetto considerato</a:t>
            </a:r>
            <a:r>
              <a:rPr lang="it-IT" dirty="0">
                <a:solidFill>
                  <a:schemeClr val="tx1"/>
                </a:solidFill>
              </a:rPr>
              <a:t>.</a:t>
            </a:r>
          </a:p>
        </p:txBody>
      </p:sp>
      <p:sp>
        <p:nvSpPr>
          <p:cNvPr id="34" name="Freccia a destra 33">
            <a:extLst>
              <a:ext uri="{FF2B5EF4-FFF2-40B4-BE49-F238E27FC236}">
                <a16:creationId xmlns:a16="http://schemas.microsoft.com/office/drawing/2014/main" id="{A5F47C70-9B2E-E7E8-2ED3-0057F6405E5D}"/>
              </a:ext>
            </a:extLst>
          </p:cNvPr>
          <p:cNvSpPr/>
          <p:nvPr/>
        </p:nvSpPr>
        <p:spPr>
          <a:xfrm rot="5400000">
            <a:off x="9369317" y="3087221"/>
            <a:ext cx="553713" cy="78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1C0054FC-B00D-1758-DC03-B64091504F7F}"/>
              </a:ext>
            </a:extLst>
          </p:cNvPr>
          <p:cNvSpPr/>
          <p:nvPr/>
        </p:nvSpPr>
        <p:spPr>
          <a:xfrm>
            <a:off x="8402278" y="3857046"/>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38" name="Ovale 37">
            <a:extLst>
              <a:ext uri="{FF2B5EF4-FFF2-40B4-BE49-F238E27FC236}">
                <a16:creationId xmlns:a16="http://schemas.microsoft.com/office/drawing/2014/main" id="{E2A933A2-F5CD-BE43-4CCF-71ABDA188DF1}"/>
              </a:ext>
            </a:extLst>
          </p:cNvPr>
          <p:cNvSpPr/>
          <p:nvPr/>
        </p:nvSpPr>
        <p:spPr>
          <a:xfrm>
            <a:off x="8484202" y="3988093"/>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Ret</a:t>
            </a:r>
            <a:r>
              <a:rPr lang="it-IT" sz="1400" dirty="0">
                <a:solidFill>
                  <a:schemeClr val="tx1"/>
                </a:solidFill>
              </a:rPr>
              <a:t>rive dei </a:t>
            </a:r>
            <a:r>
              <a:rPr lang="it-IT" sz="1400" dirty="0" err="1">
                <a:solidFill>
                  <a:schemeClr val="tx1"/>
                </a:solidFill>
              </a:rPr>
              <a:t>commit</a:t>
            </a:r>
            <a:r>
              <a:rPr lang="it-IT" sz="1400" dirty="0">
                <a:solidFill>
                  <a:schemeClr val="tx1"/>
                </a:solidFill>
              </a:rPr>
              <a:t> da GitHub, classificandoli nelle release.</a:t>
            </a:r>
            <a:endParaRPr lang="it-IT" dirty="0">
              <a:solidFill>
                <a:schemeClr val="tx1"/>
              </a:solidFill>
            </a:endParaRPr>
          </a:p>
        </p:txBody>
      </p:sp>
      <p:sp>
        <p:nvSpPr>
          <p:cNvPr id="40" name="Freccia a destra 39">
            <a:extLst>
              <a:ext uri="{FF2B5EF4-FFF2-40B4-BE49-F238E27FC236}">
                <a16:creationId xmlns:a16="http://schemas.microsoft.com/office/drawing/2014/main" id="{6F0A2A0A-8569-AFA6-5CFF-D41A04D4A3F4}"/>
              </a:ext>
            </a:extLst>
          </p:cNvPr>
          <p:cNvSpPr/>
          <p:nvPr/>
        </p:nvSpPr>
        <p:spPr>
          <a:xfrm rot="10800000">
            <a:off x="7258514" y="4047644"/>
            <a:ext cx="1018414" cy="78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9500A57C-BA61-BF2F-F3FB-2C530272302E}"/>
              </a:ext>
            </a:extLst>
          </p:cNvPr>
          <p:cNvSpPr/>
          <p:nvPr/>
        </p:nvSpPr>
        <p:spPr>
          <a:xfrm>
            <a:off x="4573893" y="3863042"/>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44" name="Ovale 43">
            <a:extLst>
              <a:ext uri="{FF2B5EF4-FFF2-40B4-BE49-F238E27FC236}">
                <a16:creationId xmlns:a16="http://schemas.microsoft.com/office/drawing/2014/main" id="{A8941673-3066-597D-2CD8-16FFD4F2D866}"/>
              </a:ext>
            </a:extLst>
          </p:cNvPr>
          <p:cNvSpPr/>
          <p:nvPr/>
        </p:nvSpPr>
        <p:spPr>
          <a:xfrm>
            <a:off x="4655817" y="3994089"/>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Calcolo delle metriche con i dati ottenuti e generazione del file .csv</a:t>
            </a:r>
            <a:endParaRPr lang="it-IT" dirty="0">
              <a:solidFill>
                <a:schemeClr val="tx1"/>
              </a:solidFill>
            </a:endParaRPr>
          </a:p>
        </p:txBody>
      </p:sp>
      <p:sp>
        <p:nvSpPr>
          <p:cNvPr id="46" name="Freccia a destra 45">
            <a:extLst>
              <a:ext uri="{FF2B5EF4-FFF2-40B4-BE49-F238E27FC236}">
                <a16:creationId xmlns:a16="http://schemas.microsoft.com/office/drawing/2014/main" id="{4C574DC0-BD2E-1E8D-B6AE-6A56D95932A6}"/>
              </a:ext>
            </a:extLst>
          </p:cNvPr>
          <p:cNvSpPr/>
          <p:nvPr/>
        </p:nvSpPr>
        <p:spPr>
          <a:xfrm rot="10800000">
            <a:off x="3429829" y="4040392"/>
            <a:ext cx="1018414" cy="78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7623976D-289F-1630-9AF1-3470705137A7}"/>
              </a:ext>
            </a:extLst>
          </p:cNvPr>
          <p:cNvSpPr/>
          <p:nvPr/>
        </p:nvSpPr>
        <p:spPr>
          <a:xfrm>
            <a:off x="677331" y="3857046"/>
            <a:ext cx="2537782" cy="116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54" name="Ovale 53">
            <a:extLst>
              <a:ext uri="{FF2B5EF4-FFF2-40B4-BE49-F238E27FC236}">
                <a16:creationId xmlns:a16="http://schemas.microsoft.com/office/drawing/2014/main" id="{E0C5B8C0-C003-8764-573F-5BB9F9CF0133}"/>
              </a:ext>
            </a:extLst>
          </p:cNvPr>
          <p:cNvSpPr/>
          <p:nvPr/>
        </p:nvSpPr>
        <p:spPr>
          <a:xfrm>
            <a:off x="759255" y="3988093"/>
            <a:ext cx="2537782" cy="11694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solidFill>
                  <a:schemeClr val="tx1"/>
                </a:solidFill>
                <a:latin typeface="+mn-lt"/>
                <a:ea typeface="+mn-ea"/>
                <a:cs typeface="+mn-cs"/>
              </a:rPr>
              <a:t>Calcolo del training e del testing set </a:t>
            </a:r>
            <a:r>
              <a:rPr lang="it-IT" sz="1400" dirty="0" err="1">
                <a:solidFill>
                  <a:schemeClr val="tx1"/>
                </a:solidFill>
                <a:latin typeface="+mn-lt"/>
                <a:ea typeface="+mn-ea"/>
                <a:cs typeface="+mn-cs"/>
              </a:rPr>
              <a:t>urilizzando</a:t>
            </a:r>
            <a:r>
              <a:rPr lang="it-IT" sz="1400" dirty="0">
                <a:solidFill>
                  <a:schemeClr val="tx1"/>
                </a:solidFill>
                <a:latin typeface="+mn-lt"/>
                <a:ea typeface="+mn-ea"/>
                <a:cs typeface="+mn-cs"/>
              </a:rPr>
              <a:t> </a:t>
            </a:r>
            <a:r>
              <a:rPr lang="it-IT" sz="1400" dirty="0" err="1">
                <a:solidFill>
                  <a:schemeClr val="tx1"/>
                </a:solidFill>
                <a:latin typeface="+mn-lt"/>
                <a:ea typeface="+mn-ea"/>
                <a:cs typeface="+mn-cs"/>
              </a:rPr>
              <a:t>walk</a:t>
            </a:r>
            <a:r>
              <a:rPr lang="it-IT" sz="1400" dirty="0">
                <a:solidFill>
                  <a:schemeClr val="tx1"/>
                </a:solidFill>
                <a:latin typeface="+mn-lt"/>
                <a:ea typeface="+mn-ea"/>
                <a:cs typeface="+mn-cs"/>
              </a:rPr>
              <a:t> </a:t>
            </a:r>
            <a:r>
              <a:rPr lang="it-IT" sz="1400" dirty="0" err="1">
                <a:solidFill>
                  <a:schemeClr val="tx1"/>
                </a:solidFill>
                <a:latin typeface="+mn-lt"/>
                <a:ea typeface="+mn-ea"/>
                <a:cs typeface="+mn-cs"/>
              </a:rPr>
              <a:t>forward</a:t>
            </a:r>
            <a:r>
              <a:rPr lang="it-IT" sz="1400" dirty="0">
                <a:solidFill>
                  <a:schemeClr val="tx1"/>
                </a:solidFill>
                <a:latin typeface="+mn-lt"/>
                <a:ea typeface="+mn-ea"/>
                <a:cs typeface="+mn-cs"/>
              </a:rPr>
              <a:t> per ogni release</a:t>
            </a:r>
            <a:endParaRPr lang="it-IT" dirty="0">
              <a:solidFill>
                <a:schemeClr val="tx1"/>
              </a:solidFill>
            </a:endParaRPr>
          </a:p>
        </p:txBody>
      </p:sp>
    </p:spTree>
    <p:extLst>
      <p:ext uri="{BB962C8B-B14F-4D97-AF65-F5344CB8AC3E}">
        <p14:creationId xmlns:p14="http://schemas.microsoft.com/office/powerpoint/2010/main" val="298499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Bookkeeper</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11</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mc:AlternateContent xmlns:mc="http://schemas.openxmlformats.org/markup-compatibility/2006" xmlns:cx1="http://schemas.microsoft.com/office/drawing/2015/9/8/chartex">
        <mc:Choice Requires="cx1">
          <p:graphicFrame>
            <p:nvGraphicFramePr>
              <p:cNvPr id="5" name="Grafico 4">
                <a:extLst>
                  <a:ext uri="{FF2B5EF4-FFF2-40B4-BE49-F238E27FC236}">
                    <a16:creationId xmlns:a16="http://schemas.microsoft.com/office/drawing/2014/main" id="{8DC37361-62A0-288B-2FA1-4243D9960A2E}"/>
                  </a:ext>
                </a:extLst>
              </p:cNvPr>
              <p:cNvGraphicFramePr/>
              <p:nvPr>
                <p:extLst>
                  <p:ext uri="{D42A27DB-BD31-4B8C-83A1-F6EECF244321}">
                    <p14:modId xmlns:p14="http://schemas.microsoft.com/office/powerpoint/2010/main" val="1546317999"/>
                  </p:ext>
                </p:extLst>
              </p:nvPr>
            </p:nvGraphicFramePr>
            <p:xfrm>
              <a:off x="363295" y="1145019"/>
              <a:ext cx="4572000" cy="274129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Grafico 4">
                <a:extLst>
                  <a:ext uri="{FF2B5EF4-FFF2-40B4-BE49-F238E27FC236}">
                    <a16:creationId xmlns:a16="http://schemas.microsoft.com/office/drawing/2014/main" id="{8DC37361-62A0-288B-2FA1-4243D9960A2E}"/>
                  </a:ext>
                </a:extLst>
              </p:cNvPr>
              <p:cNvPicPr>
                <a:picLocks noGrp="1" noRot="1" noChangeAspect="1" noMove="1" noResize="1" noEditPoints="1" noAdjustHandles="1" noChangeArrowheads="1" noChangeShapeType="1"/>
              </p:cNvPicPr>
              <p:nvPr/>
            </p:nvPicPr>
            <p:blipFill>
              <a:blip r:embed="rId4"/>
              <a:stretch>
                <a:fillRect/>
              </a:stretch>
            </p:blipFill>
            <p:spPr>
              <a:xfrm>
                <a:off x="363295" y="1145019"/>
                <a:ext cx="4572000" cy="274129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Grafico 5">
                <a:extLst>
                  <a:ext uri="{FF2B5EF4-FFF2-40B4-BE49-F238E27FC236}">
                    <a16:creationId xmlns:a16="http://schemas.microsoft.com/office/drawing/2014/main" id="{2DD06770-7454-1DC8-FACF-A75EEC335569}"/>
                  </a:ext>
                </a:extLst>
              </p:cNvPr>
              <p:cNvGraphicFramePr/>
              <p:nvPr>
                <p:extLst>
                  <p:ext uri="{D42A27DB-BD31-4B8C-83A1-F6EECF244321}">
                    <p14:modId xmlns:p14="http://schemas.microsoft.com/office/powerpoint/2010/main" val="3631528409"/>
                  </p:ext>
                </p:extLst>
              </p:nvPr>
            </p:nvGraphicFramePr>
            <p:xfrm>
              <a:off x="4935295" y="1145019"/>
              <a:ext cx="4572000" cy="27432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6" name="Grafico 5">
                <a:extLst>
                  <a:ext uri="{FF2B5EF4-FFF2-40B4-BE49-F238E27FC236}">
                    <a16:creationId xmlns:a16="http://schemas.microsoft.com/office/drawing/2014/main" id="{2DD06770-7454-1DC8-FACF-A75EEC335569}"/>
                  </a:ext>
                </a:extLst>
              </p:cNvPr>
              <p:cNvPicPr>
                <a:picLocks noGrp="1" noRot="1" noChangeAspect="1" noMove="1" noResize="1" noEditPoints="1" noAdjustHandles="1" noChangeArrowheads="1" noChangeShapeType="1"/>
              </p:cNvPicPr>
              <p:nvPr/>
            </p:nvPicPr>
            <p:blipFill>
              <a:blip r:embed="rId6"/>
              <a:stretch>
                <a:fillRect/>
              </a:stretch>
            </p:blipFill>
            <p:spPr>
              <a:xfrm>
                <a:off x="4935295" y="1145019"/>
                <a:ext cx="4572000" cy="2743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Grafico 6">
                <a:extLst>
                  <a:ext uri="{FF2B5EF4-FFF2-40B4-BE49-F238E27FC236}">
                    <a16:creationId xmlns:a16="http://schemas.microsoft.com/office/drawing/2014/main" id="{2A67E2F3-9F84-E38F-6BD5-0ACC1AC4174B}"/>
                  </a:ext>
                </a:extLst>
              </p:cNvPr>
              <p:cNvGraphicFramePr/>
              <p:nvPr>
                <p:extLst>
                  <p:ext uri="{D42A27DB-BD31-4B8C-83A1-F6EECF244321}">
                    <p14:modId xmlns:p14="http://schemas.microsoft.com/office/powerpoint/2010/main" val="3238739722"/>
                  </p:ext>
                </p:extLst>
              </p:nvPr>
            </p:nvGraphicFramePr>
            <p:xfrm>
              <a:off x="358332" y="3804342"/>
              <a:ext cx="4572000" cy="27432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7" name="Grafico 6">
                <a:extLst>
                  <a:ext uri="{FF2B5EF4-FFF2-40B4-BE49-F238E27FC236}">
                    <a16:creationId xmlns:a16="http://schemas.microsoft.com/office/drawing/2014/main" id="{2A67E2F3-9F84-E38F-6BD5-0ACC1AC4174B}"/>
                  </a:ext>
                </a:extLst>
              </p:cNvPr>
              <p:cNvPicPr>
                <a:picLocks noGrp="1" noRot="1" noChangeAspect="1" noMove="1" noResize="1" noEditPoints="1" noAdjustHandles="1" noChangeArrowheads="1" noChangeShapeType="1"/>
              </p:cNvPicPr>
              <p:nvPr/>
            </p:nvPicPr>
            <p:blipFill>
              <a:blip r:embed="rId8"/>
              <a:stretch>
                <a:fillRect/>
              </a:stretch>
            </p:blipFill>
            <p:spPr>
              <a:xfrm>
                <a:off x="358332" y="3804342"/>
                <a:ext cx="4572000" cy="2743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Grafico 8">
                <a:extLst>
                  <a:ext uri="{FF2B5EF4-FFF2-40B4-BE49-F238E27FC236}">
                    <a16:creationId xmlns:a16="http://schemas.microsoft.com/office/drawing/2014/main" id="{D1FC0296-3887-D09B-9830-F8E725619199}"/>
                  </a:ext>
                </a:extLst>
              </p:cNvPr>
              <p:cNvGraphicFramePr/>
              <p:nvPr>
                <p:extLst>
                  <p:ext uri="{D42A27DB-BD31-4B8C-83A1-F6EECF244321}">
                    <p14:modId xmlns:p14="http://schemas.microsoft.com/office/powerpoint/2010/main" val="2251987496"/>
                  </p:ext>
                </p:extLst>
              </p:nvPr>
            </p:nvGraphicFramePr>
            <p:xfrm>
              <a:off x="4975668" y="3804342"/>
              <a:ext cx="4572000" cy="2748915"/>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9" name="Grafico 8">
                <a:extLst>
                  <a:ext uri="{FF2B5EF4-FFF2-40B4-BE49-F238E27FC236}">
                    <a16:creationId xmlns:a16="http://schemas.microsoft.com/office/drawing/2014/main" id="{D1FC0296-3887-D09B-9830-F8E725619199}"/>
                  </a:ext>
                </a:extLst>
              </p:cNvPr>
              <p:cNvPicPr>
                <a:picLocks noGrp="1" noRot="1" noChangeAspect="1" noMove="1" noResize="1" noEditPoints="1" noAdjustHandles="1" noChangeArrowheads="1" noChangeShapeType="1"/>
              </p:cNvPicPr>
              <p:nvPr/>
            </p:nvPicPr>
            <p:blipFill>
              <a:blip r:embed="rId10"/>
              <a:stretch>
                <a:fillRect/>
              </a:stretch>
            </p:blipFill>
            <p:spPr>
              <a:xfrm>
                <a:off x="4975668" y="3804342"/>
                <a:ext cx="4572000" cy="2748915"/>
              </a:xfrm>
              <a:prstGeom prst="rect">
                <a:avLst/>
              </a:prstGeom>
            </p:spPr>
          </p:pic>
        </mc:Fallback>
      </mc:AlternateContent>
    </p:spTree>
    <p:extLst>
      <p:ext uri="{BB962C8B-B14F-4D97-AF65-F5344CB8AC3E}">
        <p14:creationId xmlns:p14="http://schemas.microsoft.com/office/powerpoint/2010/main" val="14050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Bookkeeper</a:t>
            </a:r>
            <a:r>
              <a:rPr lang="it-IT" sz="2400" dirty="0">
                <a:solidFill>
                  <a:schemeClr val="tx2">
                    <a:lumMod val="40000"/>
                    <a:lumOff val="60000"/>
                  </a:schemeClr>
                </a:solidFill>
              </a:rPr>
              <a:t> Feature </a:t>
            </a:r>
            <a:r>
              <a:rPr lang="it-IT" sz="2400" dirty="0" err="1">
                <a:solidFill>
                  <a:schemeClr val="tx2">
                    <a:lumMod val="40000"/>
                    <a:lumOff val="60000"/>
                  </a:schemeClr>
                </a:solidFill>
              </a:rPr>
              <a:t>Selection</a:t>
            </a:r>
            <a:r>
              <a:rPr lang="it-IT" sz="2400" dirty="0">
                <a:solidFill>
                  <a:schemeClr val="tx2">
                    <a:lumMod val="40000"/>
                    <a:lumOff val="60000"/>
                  </a:schemeClr>
                </a:solidFill>
              </a:rPr>
              <a:t> (Best First)</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12</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413732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Bookkeeper</a:t>
            </a:r>
            <a:r>
              <a:rPr lang="it-IT" sz="2400" dirty="0">
                <a:solidFill>
                  <a:schemeClr val="tx2">
                    <a:lumMod val="40000"/>
                    <a:lumOff val="60000"/>
                  </a:schemeClr>
                </a:solidFill>
              </a:rPr>
              <a:t> </a:t>
            </a:r>
            <a:r>
              <a:rPr lang="it-IT" sz="2400" dirty="0" err="1">
                <a:solidFill>
                  <a:schemeClr val="tx2">
                    <a:lumMod val="40000"/>
                    <a:lumOff val="60000"/>
                  </a:schemeClr>
                </a:solidFill>
              </a:rPr>
              <a:t>Oversampling</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13</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2359000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Bookkeeper</a:t>
            </a:r>
            <a:r>
              <a:rPr lang="it-IT" sz="2400" dirty="0">
                <a:solidFill>
                  <a:schemeClr val="tx2">
                    <a:lumMod val="40000"/>
                    <a:lumOff val="60000"/>
                  </a:schemeClr>
                </a:solidFill>
              </a:rPr>
              <a:t> </a:t>
            </a:r>
            <a:r>
              <a:rPr lang="it-IT" sz="2400" dirty="0" err="1">
                <a:solidFill>
                  <a:schemeClr val="tx2">
                    <a:lumMod val="40000"/>
                    <a:lumOff val="60000"/>
                  </a:schemeClr>
                </a:solidFill>
              </a:rPr>
              <a:t>Undersampling</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14</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109661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Bookkeeper</a:t>
            </a:r>
            <a:r>
              <a:rPr lang="it-IT" sz="2400" dirty="0">
                <a:solidFill>
                  <a:schemeClr val="tx2">
                    <a:lumMod val="40000"/>
                    <a:lumOff val="60000"/>
                  </a:schemeClr>
                </a:solidFill>
              </a:rPr>
              <a:t> SMOTE</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15</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786512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OpenJPA</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16</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1756347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OpenJPA</a:t>
            </a:r>
            <a:r>
              <a:rPr lang="it-IT" sz="2400" dirty="0">
                <a:solidFill>
                  <a:schemeClr val="tx2">
                    <a:lumMod val="40000"/>
                    <a:lumOff val="60000"/>
                  </a:schemeClr>
                </a:solidFill>
              </a:rPr>
              <a:t> Feature </a:t>
            </a:r>
            <a:r>
              <a:rPr lang="it-IT" sz="2400" dirty="0" err="1">
                <a:solidFill>
                  <a:schemeClr val="tx2">
                    <a:lumMod val="40000"/>
                    <a:lumOff val="60000"/>
                  </a:schemeClr>
                </a:solidFill>
              </a:rPr>
              <a:t>Selection</a:t>
            </a:r>
            <a:r>
              <a:rPr lang="it-IT" sz="2400" dirty="0">
                <a:solidFill>
                  <a:schemeClr val="tx2">
                    <a:lumMod val="40000"/>
                    <a:lumOff val="60000"/>
                  </a:schemeClr>
                </a:solidFill>
              </a:rPr>
              <a:t> (Best First)</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17</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69718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OpenJPA</a:t>
            </a:r>
            <a:r>
              <a:rPr lang="it-IT" sz="2400" dirty="0">
                <a:solidFill>
                  <a:schemeClr val="tx2">
                    <a:lumMod val="40000"/>
                    <a:lumOff val="60000"/>
                  </a:schemeClr>
                </a:solidFill>
              </a:rPr>
              <a:t> </a:t>
            </a:r>
            <a:r>
              <a:rPr lang="it-IT" sz="2400" dirty="0" err="1">
                <a:solidFill>
                  <a:schemeClr val="tx2">
                    <a:lumMod val="40000"/>
                    <a:lumOff val="60000"/>
                  </a:schemeClr>
                </a:solidFill>
              </a:rPr>
              <a:t>Oversampling</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18</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366956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OpenJPA</a:t>
            </a:r>
            <a:r>
              <a:rPr lang="it-IT" sz="2400" dirty="0">
                <a:solidFill>
                  <a:schemeClr val="tx2">
                    <a:lumMod val="40000"/>
                    <a:lumOff val="60000"/>
                  </a:schemeClr>
                </a:solidFill>
              </a:rPr>
              <a:t> </a:t>
            </a:r>
            <a:r>
              <a:rPr lang="it-IT" sz="2400" dirty="0" err="1">
                <a:solidFill>
                  <a:schemeClr val="tx2">
                    <a:lumMod val="40000"/>
                    <a:lumOff val="60000"/>
                  </a:schemeClr>
                </a:solidFill>
              </a:rPr>
              <a:t>Undersampling</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19</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72967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5" name="Rectangle 4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olo 1">
            <a:extLst>
              <a:ext uri="{FF2B5EF4-FFF2-40B4-BE49-F238E27FC236}">
                <a16:creationId xmlns:a16="http://schemas.microsoft.com/office/drawing/2014/main" id="{64277C63-BD85-8DF9-6DAE-93DA8BB6D46D}"/>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1" dirty="0"/>
              <a:t>Outline</a:t>
            </a:r>
          </a:p>
        </p:txBody>
      </p:sp>
      <p:sp>
        <p:nvSpPr>
          <p:cNvPr id="47" name="Isosceles Triangle 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9894532" y="6182876"/>
            <a:ext cx="683339" cy="365125"/>
          </a:xfrm>
        </p:spPr>
        <p:txBody>
          <a:bodyPr vert="horz" lIns="91440" tIns="45720" rIns="91440" bIns="45720" rtlCol="0" anchor="ctr">
            <a:normAutofit/>
          </a:bodyPr>
          <a:lstStyle/>
          <a:p>
            <a:pPr defTabSz="457200">
              <a:spcAft>
                <a:spcPts val="600"/>
              </a:spcAft>
            </a:pPr>
            <a:fld id="{446D9E8D-7176-4F4E-939A-C1F341988B29}" type="slidenum">
              <a:rPr lang="en-US" smtClean="0"/>
              <a:pPr defTabSz="457200">
                <a:spcAft>
                  <a:spcPts val="600"/>
                </a:spcAft>
              </a:pPr>
              <a:t>2</a:t>
            </a:fld>
            <a:r>
              <a:rPr lang="en-US" dirty="0"/>
              <a:t>/25</a:t>
            </a:r>
          </a:p>
        </p:txBody>
      </p:sp>
      <p:sp>
        <p:nvSpPr>
          <p:cNvPr id="49" name="Isosceles Triangle 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Titolo 1">
            <a:extLst>
              <a:ext uri="{FF2B5EF4-FFF2-40B4-BE49-F238E27FC236}">
                <a16:creationId xmlns:a16="http://schemas.microsoft.com/office/drawing/2014/main" id="{6140EDAE-97BD-81F5-CB8A-7DCEB54EDAE2}"/>
              </a:ext>
            </a:extLst>
          </p:cNvPr>
          <p:cNvGraphicFramePr/>
          <p:nvPr>
            <p:extLst>
              <p:ext uri="{D42A27DB-BD31-4B8C-83A1-F6EECF244321}">
                <p14:modId xmlns:p14="http://schemas.microsoft.com/office/powerpoint/2010/main" val="317031063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70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Risultati </a:t>
            </a:r>
            <a:r>
              <a:rPr lang="it-IT" sz="2400" dirty="0">
                <a:solidFill>
                  <a:schemeClr val="tx2">
                    <a:lumMod val="40000"/>
                    <a:lumOff val="60000"/>
                  </a:schemeClr>
                </a:solidFill>
              </a:rPr>
              <a:t>– </a:t>
            </a:r>
            <a:r>
              <a:rPr lang="it-IT" sz="2400" dirty="0" err="1">
                <a:solidFill>
                  <a:schemeClr val="tx2">
                    <a:lumMod val="40000"/>
                    <a:lumOff val="60000"/>
                  </a:schemeClr>
                </a:solidFill>
              </a:rPr>
              <a:t>OpenJPA</a:t>
            </a:r>
            <a:r>
              <a:rPr lang="it-IT" sz="2400" dirty="0">
                <a:solidFill>
                  <a:schemeClr val="tx2">
                    <a:lumMod val="40000"/>
                    <a:lumOff val="60000"/>
                  </a:schemeClr>
                </a:solidFill>
              </a:rPr>
              <a:t> SMOTE</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20</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555517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Discussione</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21</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2585078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Discussione</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22</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845843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Discussione</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23</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714727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Minacce alla validità</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24</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990448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GitHub e </a:t>
            </a:r>
            <a:r>
              <a:rPr lang="it-IT" b="1" dirty="0" err="1"/>
              <a:t>SonarCloud</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25</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
        <p:nvSpPr>
          <p:cNvPr id="6" name="CasellaDiTesto 5">
            <a:extLst>
              <a:ext uri="{FF2B5EF4-FFF2-40B4-BE49-F238E27FC236}">
                <a16:creationId xmlns:a16="http://schemas.microsoft.com/office/drawing/2014/main" id="{2473243F-4487-0B7D-ECFE-8C0BC903F993}"/>
              </a:ext>
            </a:extLst>
          </p:cNvPr>
          <p:cNvSpPr txBox="1"/>
          <p:nvPr/>
        </p:nvSpPr>
        <p:spPr>
          <a:xfrm>
            <a:off x="677331" y="1731926"/>
            <a:ext cx="7876309" cy="646331"/>
          </a:xfrm>
          <a:prstGeom prst="rect">
            <a:avLst/>
          </a:prstGeom>
          <a:noFill/>
        </p:spPr>
        <p:txBody>
          <a:bodyPr wrap="square">
            <a:spAutoFit/>
          </a:bodyPr>
          <a:lstStyle/>
          <a:p>
            <a:r>
              <a:rPr lang="it-IT" dirty="0"/>
              <a:t>Link GitHub: </a:t>
            </a:r>
          </a:p>
          <a:p>
            <a:r>
              <a:rPr lang="it-IT" dirty="0">
                <a:hlinkClick r:id="rId3"/>
              </a:rPr>
              <a:t>https://github.com/Simone-Staccone/ISW2_software_metrics</a:t>
            </a:r>
            <a:r>
              <a:rPr lang="it-IT" dirty="0"/>
              <a:t>  </a:t>
            </a:r>
          </a:p>
        </p:txBody>
      </p:sp>
      <p:sp>
        <p:nvSpPr>
          <p:cNvPr id="7" name="CasellaDiTesto 6">
            <a:extLst>
              <a:ext uri="{FF2B5EF4-FFF2-40B4-BE49-F238E27FC236}">
                <a16:creationId xmlns:a16="http://schemas.microsoft.com/office/drawing/2014/main" id="{EC662822-3E03-4154-E2C7-93991B4C06BA}"/>
              </a:ext>
            </a:extLst>
          </p:cNvPr>
          <p:cNvSpPr txBox="1"/>
          <p:nvPr/>
        </p:nvSpPr>
        <p:spPr>
          <a:xfrm>
            <a:off x="677330" y="2595708"/>
            <a:ext cx="7876309" cy="646331"/>
          </a:xfrm>
          <a:prstGeom prst="rect">
            <a:avLst/>
          </a:prstGeom>
          <a:noFill/>
        </p:spPr>
        <p:txBody>
          <a:bodyPr wrap="square">
            <a:spAutoFit/>
          </a:bodyPr>
          <a:lstStyle/>
          <a:p>
            <a:r>
              <a:rPr lang="it-IT" dirty="0"/>
              <a:t>Link </a:t>
            </a:r>
            <a:r>
              <a:rPr lang="it-IT" dirty="0" err="1"/>
              <a:t>SonarCloud</a:t>
            </a:r>
            <a:r>
              <a:rPr lang="it-IT" dirty="0"/>
              <a:t>: </a:t>
            </a:r>
          </a:p>
          <a:p>
            <a:r>
              <a:rPr lang="it-IT" dirty="0">
                <a:hlinkClick r:id="rId4"/>
              </a:rPr>
              <a:t>https://sonarcloud.io/project/overview?id=SW2_software_metrics</a:t>
            </a:r>
            <a:r>
              <a:rPr lang="it-IT" dirty="0"/>
              <a:t> </a:t>
            </a:r>
          </a:p>
        </p:txBody>
      </p:sp>
      <p:sp>
        <p:nvSpPr>
          <p:cNvPr id="10" name="Titolo 1">
            <a:extLst>
              <a:ext uri="{FF2B5EF4-FFF2-40B4-BE49-F238E27FC236}">
                <a16:creationId xmlns:a16="http://schemas.microsoft.com/office/drawing/2014/main" id="{69807CC8-1740-227C-7BA5-6740999CDE38}"/>
              </a:ext>
            </a:extLst>
          </p:cNvPr>
          <p:cNvSpPr txBox="1">
            <a:spLocks/>
          </p:cNvSpPr>
          <p:nvPr/>
        </p:nvSpPr>
        <p:spPr>
          <a:xfrm>
            <a:off x="755844" y="473016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it-IT" b="1" dirty="0"/>
              <a:t>Grazie per l’attenzione!</a:t>
            </a:r>
            <a:endParaRPr lang="it-IT" b="1" dirty="0">
              <a:solidFill>
                <a:schemeClr val="tx2">
                  <a:lumMod val="40000"/>
                  <a:lumOff val="60000"/>
                </a:schemeClr>
              </a:solidFill>
            </a:endParaRPr>
          </a:p>
        </p:txBody>
      </p:sp>
      <p:pic>
        <p:nvPicPr>
          <p:cNvPr id="1032" name="Picture 8" descr="SonarCloud · GitHub Marketplace · GitHub">
            <a:extLst>
              <a:ext uri="{FF2B5EF4-FFF2-40B4-BE49-F238E27FC236}">
                <a16:creationId xmlns:a16="http://schemas.microsoft.com/office/drawing/2014/main" id="{BEB4285F-5E0B-DC04-8807-6936B4D2C2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144" y="2886595"/>
            <a:ext cx="1049188" cy="10491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itHub Logo and symbol, meaning, history, PNG, brand">
            <a:extLst>
              <a:ext uri="{FF2B5EF4-FFF2-40B4-BE49-F238E27FC236}">
                <a16:creationId xmlns:a16="http://schemas.microsoft.com/office/drawing/2014/main" id="{E90BFC00-9C6E-A779-4390-44597A84E5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8511" y="1695089"/>
            <a:ext cx="1707851" cy="96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4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0" name="Group 104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51" name="Straight Connector 105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2" name="Straight Connector 105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5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Isosceles Triangle 105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Isosceles Triangle 105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0" name="Isosceles Triangle 105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olo 1">
            <a:extLst>
              <a:ext uri="{FF2B5EF4-FFF2-40B4-BE49-F238E27FC236}">
                <a16:creationId xmlns:a16="http://schemas.microsoft.com/office/drawing/2014/main" id="{64277C63-BD85-8DF9-6DAE-93DA8BB6D46D}"/>
              </a:ext>
            </a:extLst>
          </p:cNvPr>
          <p:cNvSpPr txBox="1">
            <a:spLocks/>
          </p:cNvSpPr>
          <p:nvPr/>
        </p:nvSpPr>
        <p:spPr>
          <a:xfrm>
            <a:off x="677332" y="65920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1"/>
              <a:t>Introduzione</a:t>
            </a:r>
            <a:endParaRPr lang="en-US" b="1" dirty="0"/>
          </a:p>
        </p:txBody>
      </p:sp>
      <p:sp>
        <p:nvSpPr>
          <p:cNvPr id="4" name="Titolo 1">
            <a:extLst>
              <a:ext uri="{FF2B5EF4-FFF2-40B4-BE49-F238E27FC236}">
                <a16:creationId xmlns:a16="http://schemas.microsoft.com/office/drawing/2014/main" id="{7DDE0409-3A23-0DBB-AFF1-19709DDACA80}"/>
              </a:ext>
            </a:extLst>
          </p:cNvPr>
          <p:cNvSpPr txBox="1">
            <a:spLocks/>
          </p:cNvSpPr>
          <p:nvPr/>
        </p:nvSpPr>
        <p:spPr>
          <a:xfrm>
            <a:off x="677332" y="2160589"/>
            <a:ext cx="4410718" cy="3880773"/>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latin typeface="+mn-lt"/>
                <a:ea typeface="+mn-ea"/>
                <a:cs typeface="+mn-cs"/>
              </a:rPr>
              <a:t>Il progetto svolto mira ad analizzare due progetti sviluppati da Apache per stimare la presenza di classi che presentano un bug al loro interno.</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latin typeface="+mn-lt"/>
                <a:ea typeface="+mn-ea"/>
                <a:cs typeface="+mn-cs"/>
              </a:rPr>
              <a:t>I </a:t>
            </a:r>
            <a:r>
              <a:rPr lang="it-IT" sz="1700" dirty="0">
                <a:solidFill>
                  <a:schemeClr val="tx1">
                    <a:lumMod val="75000"/>
                    <a:lumOff val="25000"/>
                  </a:schemeClr>
                </a:solidFill>
                <a:latin typeface="+mn-lt"/>
                <a:ea typeface="+mn-ea"/>
                <a:cs typeface="+mn-cs"/>
              </a:rPr>
              <a:t>progetti</a:t>
            </a:r>
            <a:r>
              <a:rPr lang="en-US" sz="1700" dirty="0">
                <a:solidFill>
                  <a:schemeClr val="tx1">
                    <a:lumMod val="75000"/>
                    <a:lumOff val="25000"/>
                  </a:schemeClr>
                </a:solidFill>
                <a:latin typeface="+mn-lt"/>
                <a:ea typeface="+mn-ea"/>
                <a:cs typeface="+mn-cs"/>
              </a:rPr>
              <a:t> </a:t>
            </a:r>
            <a:r>
              <a:rPr lang="it-IT" sz="1700" dirty="0">
                <a:solidFill>
                  <a:schemeClr val="tx1">
                    <a:lumMod val="75000"/>
                    <a:lumOff val="25000"/>
                  </a:schemeClr>
                </a:solidFill>
                <a:latin typeface="+mn-lt"/>
                <a:ea typeface="+mn-ea"/>
                <a:cs typeface="+mn-cs"/>
              </a:rPr>
              <a:t>presi</a:t>
            </a:r>
            <a:r>
              <a:rPr lang="en-US" sz="1700" dirty="0">
                <a:solidFill>
                  <a:schemeClr val="tx1">
                    <a:lumMod val="75000"/>
                    <a:lumOff val="25000"/>
                  </a:schemeClr>
                </a:solidFill>
                <a:latin typeface="+mn-lt"/>
                <a:ea typeface="+mn-ea"/>
                <a:cs typeface="+mn-cs"/>
              </a:rPr>
              <a:t> in </a:t>
            </a:r>
            <a:r>
              <a:rPr lang="it-IT" sz="1700" dirty="0">
                <a:solidFill>
                  <a:schemeClr val="tx1">
                    <a:lumMod val="75000"/>
                    <a:lumOff val="25000"/>
                  </a:schemeClr>
                </a:solidFill>
                <a:latin typeface="+mn-lt"/>
                <a:ea typeface="+mn-ea"/>
                <a:cs typeface="+mn-cs"/>
              </a:rPr>
              <a:t>considerazione sono:</a:t>
            </a:r>
          </a:p>
          <a:p>
            <a:pPr marL="800100" lvl="1" indent="-34290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latin typeface="+mn-lt"/>
                <a:ea typeface="+mn-ea"/>
                <a:cs typeface="+mn-cs"/>
              </a:rPr>
              <a:t>Bookkeeper</a:t>
            </a:r>
          </a:p>
          <a:p>
            <a:pPr marL="800100" lvl="1" indent="-342900">
              <a:lnSpc>
                <a:spcPct val="90000"/>
              </a:lnSpc>
              <a:spcBef>
                <a:spcPts val="1000"/>
              </a:spcBef>
              <a:buClr>
                <a:schemeClr val="accent1"/>
              </a:buClr>
              <a:buSzPct val="80000"/>
              <a:buFont typeface="Wingdings 3" charset="2"/>
              <a:buChar char=""/>
            </a:pPr>
            <a:r>
              <a:rPr lang="en-US" sz="1700" dirty="0" err="1">
                <a:solidFill>
                  <a:schemeClr val="tx1">
                    <a:lumMod val="75000"/>
                    <a:lumOff val="25000"/>
                  </a:schemeClr>
                </a:solidFill>
                <a:latin typeface="+mn-lt"/>
                <a:ea typeface="+mn-ea"/>
                <a:cs typeface="+mn-cs"/>
              </a:rPr>
              <a:t>OpenJPA</a:t>
            </a:r>
            <a:endParaRPr lang="en-US" sz="1700" dirty="0">
              <a:solidFill>
                <a:schemeClr val="tx1">
                  <a:lumMod val="75000"/>
                  <a:lumOff val="25000"/>
                </a:schemeClr>
              </a:solidFill>
              <a:latin typeface="+mn-lt"/>
              <a:ea typeface="+mn-ea"/>
              <a:cs typeface="+mn-cs"/>
            </a:endParaRPr>
          </a:p>
        </p:txBody>
      </p:sp>
      <p:pic>
        <p:nvPicPr>
          <p:cNvPr id="1030" name="Picture 6" descr="What's the True Cost of a Software Bug?">
            <a:extLst>
              <a:ext uri="{FF2B5EF4-FFF2-40B4-BE49-F238E27FC236}">
                <a16:creationId xmlns:a16="http://schemas.microsoft.com/office/drawing/2014/main" id="{CD7BA095-193A-68C1-B1E7-7C163CE325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8452" y="2159663"/>
            <a:ext cx="3495787" cy="1826549"/>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3</a:t>
            </a:fld>
            <a:r>
              <a:rPr lang="en-US"/>
              <a:t>/25</a:t>
            </a:r>
          </a:p>
        </p:txBody>
      </p:sp>
      <p:pic>
        <p:nvPicPr>
          <p:cNvPr id="1028" name="Picture 4" descr="Apache Software Foundation Graphics">
            <a:extLst>
              <a:ext uri="{FF2B5EF4-FFF2-40B4-BE49-F238E27FC236}">
                <a16:creationId xmlns:a16="http://schemas.microsoft.com/office/drawing/2014/main" id="{3D91EF41-1F6D-A137-E44F-BCA7AD6DB1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4072" y="4329315"/>
            <a:ext cx="3944549" cy="1597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69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Introduzione</a:t>
            </a:r>
            <a:r>
              <a:rPr lang="en-US" b="1" dirty="0"/>
              <a:t> </a:t>
            </a:r>
            <a:r>
              <a:rPr lang="it-IT" sz="2400" b="1" dirty="0">
                <a:solidFill>
                  <a:schemeClr val="bg2">
                    <a:lumMod val="75000"/>
                  </a:schemeClr>
                </a:solidFill>
              </a:rPr>
              <a:t>– Motivazioni</a:t>
            </a:r>
            <a:r>
              <a:rPr lang="it-IT" sz="4000" b="1" dirty="0">
                <a:solidFill>
                  <a:schemeClr val="bg2">
                    <a:lumMod val="75000"/>
                  </a:schemeClr>
                </a:solidFill>
              </a:rPr>
              <a:t> </a:t>
            </a:r>
            <a:endParaRPr lang="en-US" b="1" dirty="0"/>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4</a:t>
            </a:fld>
            <a:r>
              <a:rPr lang="en-US"/>
              <a:t>/25</a:t>
            </a:r>
          </a:p>
        </p:txBody>
      </p:sp>
      <p:graphicFrame>
        <p:nvGraphicFramePr>
          <p:cNvPr id="5" name="Titolo 1">
            <a:extLst>
              <a:ext uri="{FF2B5EF4-FFF2-40B4-BE49-F238E27FC236}">
                <a16:creationId xmlns:a16="http://schemas.microsoft.com/office/drawing/2014/main" id="{28ECEE56-E37F-3432-0B12-6F2FCA8447FF}"/>
              </a:ext>
            </a:extLst>
          </p:cNvPr>
          <p:cNvGraphicFramePr/>
          <p:nvPr>
            <p:extLst>
              <p:ext uri="{D42A27DB-BD31-4B8C-83A1-F6EECF244321}">
                <p14:modId xmlns:p14="http://schemas.microsoft.com/office/powerpoint/2010/main" val="154193366"/>
              </p:ext>
            </p:extLst>
          </p:nvPr>
        </p:nvGraphicFramePr>
        <p:xfrm>
          <a:off x="677334" y="1417320"/>
          <a:ext cx="8961120" cy="4733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412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dirty="0"/>
              <a:t>Progettazione</a:t>
            </a:r>
            <a:r>
              <a:rPr lang="en-US" b="1" dirty="0"/>
              <a:t> </a:t>
            </a:r>
            <a:r>
              <a:rPr lang="en-US" sz="2400" dirty="0">
                <a:solidFill>
                  <a:schemeClr val="tx2">
                    <a:lumMod val="40000"/>
                    <a:lumOff val="60000"/>
                  </a:schemeClr>
                </a:solidFill>
              </a:rPr>
              <a:t>- Tool</a:t>
            </a:r>
            <a:endParaRPr lang="en-US"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5</a:t>
            </a:fld>
            <a:r>
              <a:rPr lang="en-US"/>
              <a:t>/25</a:t>
            </a:r>
          </a:p>
        </p:txBody>
      </p:sp>
      <p:pic>
        <p:nvPicPr>
          <p:cNvPr id="5" name="Picture 2" descr="GitHub Logo and symbol, meaning, history, PNG, brand">
            <a:extLst>
              <a:ext uri="{FF2B5EF4-FFF2-40B4-BE49-F238E27FC236}">
                <a16:creationId xmlns:a16="http://schemas.microsoft.com/office/drawing/2014/main" id="{371A39B2-A1B1-8EBC-1463-B4C9241A4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386" y="3180108"/>
            <a:ext cx="2236476" cy="12580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B66A5E13-6DC9-D803-7442-C649BB2EF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303" y="5204815"/>
            <a:ext cx="2950720" cy="4034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itolo 1">
            <a:extLst>
              <a:ext uri="{FF2B5EF4-FFF2-40B4-BE49-F238E27FC236}">
                <a16:creationId xmlns:a16="http://schemas.microsoft.com/office/drawing/2014/main" id="{63884923-8108-2395-7962-B47DA8014867}"/>
              </a:ext>
            </a:extLst>
          </p:cNvPr>
          <p:cNvGraphicFramePr/>
          <p:nvPr>
            <p:extLst>
              <p:ext uri="{D42A27DB-BD31-4B8C-83A1-F6EECF244321}">
                <p14:modId xmlns:p14="http://schemas.microsoft.com/office/powerpoint/2010/main" val="1923906738"/>
              </p:ext>
            </p:extLst>
          </p:nvPr>
        </p:nvGraphicFramePr>
        <p:xfrm>
          <a:off x="677331" y="1576873"/>
          <a:ext cx="5884961" cy="44644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4578" name="Picture 2" descr="Download Java Logo PNG and Vector (PDF, SVG, Ai, EPS) Free">
            <a:extLst>
              <a:ext uri="{FF2B5EF4-FFF2-40B4-BE49-F238E27FC236}">
                <a16:creationId xmlns:a16="http://schemas.microsoft.com/office/drawing/2014/main" id="{76C24B2E-183A-8A76-DEEC-FB4805BDF7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2374" y="1576873"/>
            <a:ext cx="1714500"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70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Progettazione </a:t>
            </a:r>
            <a:r>
              <a:rPr lang="it-IT" sz="2400">
                <a:solidFill>
                  <a:schemeClr val="tx2">
                    <a:lumMod val="40000"/>
                    <a:lumOff val="60000"/>
                  </a:schemeClr>
                </a:solidFill>
              </a:rPr>
              <a:t>- Assunzioni</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6</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2" y="1514475"/>
            <a:ext cx="8596668"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latin typeface="+mn-lt"/>
                <a:ea typeface="+mn-ea"/>
                <a:cs typeface="+mn-cs"/>
              </a:rPr>
              <a:t>Issues: Un </a:t>
            </a:r>
            <a:r>
              <a:rPr lang="it-IT" sz="1700" dirty="0" err="1">
                <a:solidFill>
                  <a:schemeClr val="tx1">
                    <a:lumMod val="75000"/>
                    <a:lumOff val="25000"/>
                  </a:schemeClr>
                </a:solidFill>
                <a:latin typeface="+mn-lt"/>
                <a:ea typeface="+mn-ea"/>
                <a:cs typeface="+mn-cs"/>
              </a:rPr>
              <a:t>issue</a:t>
            </a:r>
            <a:r>
              <a:rPr lang="it-IT" sz="1700" dirty="0">
                <a:solidFill>
                  <a:schemeClr val="tx1">
                    <a:lumMod val="75000"/>
                    <a:lumOff val="25000"/>
                  </a:schemeClr>
                </a:solidFill>
                <a:latin typeface="+mn-lt"/>
                <a:ea typeface="+mn-ea"/>
                <a:cs typeface="+mn-cs"/>
              </a:rPr>
              <a:t> rappresenta il riconoscimento di una </a:t>
            </a:r>
            <a:r>
              <a:rPr lang="it-IT" sz="1700" dirty="0" err="1">
                <a:solidFill>
                  <a:schemeClr val="tx1">
                    <a:lumMod val="75000"/>
                    <a:lumOff val="25000"/>
                  </a:schemeClr>
                </a:solidFill>
                <a:latin typeface="+mn-lt"/>
                <a:ea typeface="+mn-ea"/>
                <a:cs typeface="+mn-cs"/>
              </a:rPr>
              <a:t>failure</a:t>
            </a:r>
            <a:r>
              <a:rPr lang="it-IT" sz="1700" dirty="0">
                <a:solidFill>
                  <a:schemeClr val="tx1">
                    <a:lumMod val="75000"/>
                    <a:lumOff val="25000"/>
                  </a:schemeClr>
                </a:solidFill>
                <a:latin typeface="+mn-lt"/>
                <a:ea typeface="+mn-ea"/>
                <a:cs typeface="+mn-cs"/>
              </a:rPr>
              <a:t> all’interno dell’ambiente </a:t>
            </a:r>
            <a:r>
              <a:rPr lang="it-IT" sz="1700" dirty="0" err="1">
                <a:solidFill>
                  <a:schemeClr val="tx1">
                    <a:lumMod val="75000"/>
                    <a:lumOff val="25000"/>
                  </a:schemeClr>
                </a:solidFill>
                <a:latin typeface="+mn-lt"/>
                <a:ea typeface="+mn-ea"/>
                <a:cs typeface="+mn-cs"/>
              </a:rPr>
              <a:t>Jira</a:t>
            </a:r>
            <a:r>
              <a:rPr lang="it-IT" sz="1700" dirty="0">
                <a:solidFill>
                  <a:schemeClr val="tx1">
                    <a:lumMod val="75000"/>
                    <a:lumOff val="25000"/>
                  </a:schemeClr>
                </a:solidFill>
                <a:latin typeface="+mn-lt"/>
                <a:ea typeface="+mn-ea"/>
                <a:cs typeface="+mn-cs"/>
              </a:rPr>
              <a:t>. Se l’</a:t>
            </a:r>
            <a:r>
              <a:rPr lang="it-IT" sz="1700" dirty="0" err="1">
                <a:solidFill>
                  <a:schemeClr val="tx1">
                    <a:lumMod val="75000"/>
                    <a:lumOff val="25000"/>
                  </a:schemeClr>
                </a:solidFill>
                <a:latin typeface="+mn-lt"/>
                <a:ea typeface="+mn-ea"/>
                <a:cs typeface="+mn-cs"/>
              </a:rPr>
              <a:t>issue</a:t>
            </a:r>
            <a:r>
              <a:rPr lang="it-IT" sz="1700" dirty="0">
                <a:solidFill>
                  <a:schemeClr val="tx1">
                    <a:lumMod val="75000"/>
                    <a:lumOff val="25000"/>
                  </a:schemeClr>
                </a:solidFill>
                <a:latin typeface="+mn-lt"/>
                <a:ea typeface="+mn-ea"/>
                <a:cs typeface="+mn-cs"/>
              </a:rPr>
              <a:t> presenta </a:t>
            </a:r>
            <a:r>
              <a:rPr lang="it-IT" sz="1700" dirty="0" err="1">
                <a:solidFill>
                  <a:schemeClr val="tx1">
                    <a:lumMod val="75000"/>
                    <a:lumOff val="25000"/>
                  </a:schemeClr>
                </a:solidFill>
                <a:latin typeface="+mn-lt"/>
                <a:ea typeface="+mn-ea"/>
                <a:cs typeface="+mn-cs"/>
              </a:rPr>
              <a:t>ache</a:t>
            </a:r>
            <a:r>
              <a:rPr lang="it-IT" sz="1700" dirty="0">
                <a:solidFill>
                  <a:schemeClr val="tx1">
                    <a:lumMod val="75000"/>
                    <a:lumOff val="25000"/>
                  </a:schemeClr>
                </a:solidFill>
                <a:latin typeface="+mn-lt"/>
                <a:ea typeface="+mn-ea"/>
                <a:cs typeface="+mn-cs"/>
              </a:rPr>
              <a:t> un’</a:t>
            </a:r>
            <a:r>
              <a:rPr lang="it-IT" sz="1700" dirty="0" err="1">
                <a:solidFill>
                  <a:schemeClr val="tx1">
                    <a:lumMod val="75000"/>
                    <a:lumOff val="25000"/>
                  </a:schemeClr>
                </a:solidFill>
                <a:latin typeface="+mn-lt"/>
                <a:ea typeface="+mn-ea"/>
                <a:cs typeface="+mn-cs"/>
              </a:rPr>
              <a:t>Affected</a:t>
            </a:r>
            <a:r>
              <a:rPr lang="it-IT" sz="1700" dirty="0">
                <a:solidFill>
                  <a:schemeClr val="tx1">
                    <a:lumMod val="75000"/>
                    <a:lumOff val="25000"/>
                  </a:schemeClr>
                </a:solidFill>
                <a:latin typeface="+mn-lt"/>
                <a:ea typeface="+mn-ea"/>
                <a:cs typeface="+mn-cs"/>
              </a:rPr>
              <a:t> Version (AV), abbiamo un informazione riguardante la release in cui il bug è stato introdotto. Proprio per questo ho considerato solamente gli </a:t>
            </a:r>
            <a:r>
              <a:rPr lang="it-IT" sz="1700" dirty="0" err="1">
                <a:solidFill>
                  <a:schemeClr val="tx1">
                    <a:lumMod val="75000"/>
                    <a:lumOff val="25000"/>
                  </a:schemeClr>
                </a:solidFill>
                <a:latin typeface="+mn-lt"/>
                <a:ea typeface="+mn-ea"/>
                <a:cs typeface="+mn-cs"/>
              </a:rPr>
              <a:t>issues</a:t>
            </a:r>
            <a:r>
              <a:rPr lang="it-IT" sz="1700" dirty="0">
                <a:solidFill>
                  <a:schemeClr val="tx1">
                    <a:lumMod val="75000"/>
                    <a:lumOff val="25000"/>
                  </a:schemeClr>
                </a:solidFill>
                <a:latin typeface="+mn-lt"/>
                <a:ea typeface="+mn-ea"/>
                <a:cs typeface="+mn-cs"/>
              </a:rPr>
              <a:t> che presentavano una release date, la cui release è effettivamente stata rilasciata e che avevano almeno un </a:t>
            </a:r>
            <a:r>
              <a:rPr lang="it-IT" sz="1700" dirty="0" err="1">
                <a:solidFill>
                  <a:schemeClr val="tx1">
                    <a:lumMod val="75000"/>
                    <a:lumOff val="25000"/>
                  </a:schemeClr>
                </a:solidFill>
                <a:latin typeface="+mn-lt"/>
                <a:ea typeface="+mn-ea"/>
                <a:cs typeface="+mn-cs"/>
              </a:rPr>
              <a:t>commit</a:t>
            </a:r>
            <a:r>
              <a:rPr lang="it-IT" sz="1700" dirty="0">
                <a:solidFill>
                  <a:schemeClr val="tx1">
                    <a:lumMod val="75000"/>
                    <a:lumOff val="25000"/>
                  </a:schemeClr>
                </a:solidFill>
                <a:latin typeface="+mn-lt"/>
                <a:ea typeface="+mn-ea"/>
                <a:cs typeface="+mn-cs"/>
              </a:rPr>
              <a:t> associato. </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latin typeface="+mn-lt"/>
                <a:ea typeface="+mn-ea"/>
                <a:cs typeface="+mn-cs"/>
              </a:rPr>
              <a:t>Releases: In questo studio, una release rappresenta l’unità temporale di base. Infatti, tutti i dati raccolti sono stati divisi secondo le proprie release e proprio per questo ho sconsiderato solamente le release con una data e che sono effettivamente state rilasciate. (</a:t>
            </a:r>
            <a:r>
              <a:rPr lang="it-IT" sz="1700" dirty="0" err="1">
                <a:solidFill>
                  <a:schemeClr val="tx1">
                    <a:lumMod val="75000"/>
                    <a:lumOff val="25000"/>
                  </a:schemeClr>
                </a:solidFill>
                <a:latin typeface="+mn-lt"/>
                <a:ea typeface="+mn-ea"/>
                <a:cs typeface="+mn-cs"/>
              </a:rPr>
              <a:t>released</a:t>
            </a:r>
            <a:r>
              <a:rPr lang="it-IT" sz="1700" dirty="0">
                <a:solidFill>
                  <a:schemeClr val="tx1">
                    <a:lumMod val="75000"/>
                    <a:lumOff val="25000"/>
                  </a:schemeClr>
                </a:solidFill>
                <a:latin typeface="+mn-lt"/>
                <a:ea typeface="+mn-ea"/>
                <a:cs typeface="+mn-cs"/>
              </a:rPr>
              <a:t> = ‘</a:t>
            </a:r>
            <a:r>
              <a:rPr lang="it-IT" sz="1700" dirty="0" err="1">
                <a:solidFill>
                  <a:schemeClr val="tx1">
                    <a:lumMod val="75000"/>
                    <a:lumOff val="25000"/>
                  </a:schemeClr>
                </a:solidFill>
                <a:latin typeface="+mn-lt"/>
                <a:ea typeface="+mn-ea"/>
                <a:cs typeface="+mn-cs"/>
              </a:rPr>
              <a:t>true</a:t>
            </a:r>
            <a:r>
              <a:rPr lang="it-IT" sz="1700" dirty="0">
                <a:solidFill>
                  <a:schemeClr val="tx1">
                    <a:lumMod val="75000"/>
                    <a:lumOff val="25000"/>
                  </a:schemeClr>
                </a:solidFill>
                <a:latin typeface="+mn-lt"/>
                <a:ea typeface="+mn-ea"/>
                <a:cs typeface="+mn-cs"/>
              </a:rPr>
              <a:t>’ nel JSON </a:t>
            </a:r>
            <a:r>
              <a:rPr lang="it-IT" sz="1700" dirty="0" err="1">
                <a:solidFill>
                  <a:schemeClr val="tx1">
                    <a:lumMod val="75000"/>
                    <a:lumOff val="25000"/>
                  </a:schemeClr>
                </a:solidFill>
                <a:latin typeface="+mn-lt"/>
                <a:ea typeface="+mn-ea"/>
                <a:cs typeface="+mn-cs"/>
              </a:rPr>
              <a:t>otten</a:t>
            </a:r>
            <a:r>
              <a:rPr lang="it-IT" sz="1700" dirty="0">
                <a:solidFill>
                  <a:schemeClr val="tx1">
                    <a:lumMod val="75000"/>
                    <a:lumOff val="25000"/>
                  </a:schemeClr>
                </a:solidFill>
                <a:latin typeface="+mn-lt"/>
                <a:ea typeface="+mn-ea"/>
                <a:cs typeface="+mn-cs"/>
              </a:rPr>
              <a:t>)</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r>
              <a:rPr lang="it-IT" sz="1700" dirty="0" err="1">
                <a:solidFill>
                  <a:schemeClr val="tx1">
                    <a:lumMod val="75000"/>
                    <a:lumOff val="25000"/>
                  </a:schemeClr>
                </a:solidFill>
                <a:latin typeface="+mn-lt"/>
                <a:ea typeface="+mn-ea"/>
                <a:cs typeface="+mn-cs"/>
              </a:rPr>
              <a:t>Commit</a:t>
            </a:r>
            <a:r>
              <a:rPr lang="it-IT" sz="1700" dirty="0">
                <a:solidFill>
                  <a:schemeClr val="tx1">
                    <a:lumMod val="75000"/>
                    <a:lumOff val="25000"/>
                  </a:schemeClr>
                </a:solidFill>
                <a:latin typeface="+mn-lt"/>
                <a:ea typeface="+mn-ea"/>
                <a:cs typeface="+mn-cs"/>
              </a:rPr>
              <a:t>: i </a:t>
            </a:r>
            <a:r>
              <a:rPr lang="it-IT" sz="1700" dirty="0" err="1">
                <a:solidFill>
                  <a:schemeClr val="tx1">
                    <a:lumMod val="75000"/>
                    <a:lumOff val="25000"/>
                  </a:schemeClr>
                </a:solidFill>
                <a:latin typeface="+mn-lt"/>
                <a:ea typeface="+mn-ea"/>
                <a:cs typeface="+mn-cs"/>
              </a:rPr>
              <a:t>commit</a:t>
            </a:r>
            <a:r>
              <a:rPr lang="it-IT" sz="1700" dirty="0">
                <a:solidFill>
                  <a:schemeClr val="tx1">
                    <a:lumMod val="75000"/>
                    <a:lumOff val="25000"/>
                  </a:schemeClr>
                </a:solidFill>
                <a:latin typeface="+mn-lt"/>
                <a:ea typeface="+mn-ea"/>
                <a:cs typeface="+mn-cs"/>
              </a:rPr>
              <a:t> racchiudono le informazioni relative al codice presente nel progetto in un determinato istante di tempo. Dato che nel nostro caso, le release rappresentano l’unità di misura temporale, al fine del calcolo delle metriche, ho associato i </a:t>
            </a:r>
            <a:r>
              <a:rPr lang="it-IT" sz="1700" dirty="0" err="1">
                <a:solidFill>
                  <a:schemeClr val="tx1">
                    <a:lumMod val="75000"/>
                    <a:lumOff val="25000"/>
                  </a:schemeClr>
                </a:solidFill>
                <a:latin typeface="+mn-lt"/>
                <a:ea typeface="+mn-ea"/>
                <a:cs typeface="+mn-cs"/>
              </a:rPr>
              <a:t>commit</a:t>
            </a:r>
            <a:r>
              <a:rPr lang="it-IT" sz="1700" dirty="0">
                <a:solidFill>
                  <a:schemeClr val="tx1">
                    <a:lumMod val="75000"/>
                    <a:lumOff val="25000"/>
                  </a:schemeClr>
                </a:solidFill>
                <a:latin typeface="+mn-lt"/>
                <a:ea typeface="+mn-ea"/>
                <a:cs typeface="+mn-cs"/>
              </a:rPr>
              <a:t> alle relative release confrontando le date in cui i </a:t>
            </a:r>
            <a:r>
              <a:rPr lang="it-IT" sz="1700" dirty="0" err="1">
                <a:solidFill>
                  <a:schemeClr val="tx1">
                    <a:lumMod val="75000"/>
                    <a:lumOff val="25000"/>
                  </a:schemeClr>
                </a:solidFill>
                <a:latin typeface="+mn-lt"/>
                <a:ea typeface="+mn-ea"/>
                <a:cs typeface="+mn-cs"/>
              </a:rPr>
              <a:t>commit</a:t>
            </a:r>
            <a:r>
              <a:rPr lang="it-IT" sz="1700" dirty="0">
                <a:solidFill>
                  <a:schemeClr val="tx1">
                    <a:lumMod val="75000"/>
                    <a:lumOff val="25000"/>
                  </a:schemeClr>
                </a:solidFill>
                <a:latin typeface="+mn-lt"/>
                <a:ea typeface="+mn-ea"/>
                <a:cs typeface="+mn-cs"/>
              </a:rPr>
              <a:t> sono stati registrati.</a:t>
            </a:r>
          </a:p>
        </p:txBody>
      </p:sp>
    </p:spTree>
    <p:extLst>
      <p:ext uri="{BB962C8B-B14F-4D97-AF65-F5344CB8AC3E}">
        <p14:creationId xmlns:p14="http://schemas.microsoft.com/office/powerpoint/2010/main" val="318678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Progettazione </a:t>
            </a:r>
            <a:r>
              <a:rPr lang="it-IT" sz="2400">
                <a:solidFill>
                  <a:schemeClr val="tx2">
                    <a:lumMod val="40000"/>
                    <a:lumOff val="60000"/>
                  </a:schemeClr>
                </a:solidFill>
              </a:rPr>
              <a:t>- Assunzioni</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7</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2" y="1514475"/>
            <a:ext cx="9000068"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buFont typeface="Wingdings 3" charset="2"/>
              <a:buChar char=""/>
            </a:pPr>
            <a:r>
              <a:rPr lang="it-IT" sz="1700" dirty="0">
                <a:solidFill>
                  <a:schemeClr val="tx1">
                    <a:lumMod val="75000"/>
                    <a:lumOff val="25000"/>
                  </a:schemeClr>
                </a:solidFill>
                <a:latin typeface="+mn-lt"/>
                <a:ea typeface="+mn-ea"/>
                <a:cs typeface="+mn-cs"/>
              </a:rPr>
              <a:t>Evaluation: la tecnica di validazione serve per avere delle statistiche relative ai classificatori (</a:t>
            </a:r>
            <a:r>
              <a:rPr lang="it-IT" sz="1700" dirty="0" err="1">
                <a:solidFill>
                  <a:schemeClr val="tx1">
                    <a:lumMod val="75000"/>
                    <a:lumOff val="25000"/>
                  </a:schemeClr>
                </a:solidFill>
                <a:latin typeface="+mn-lt"/>
                <a:ea typeface="+mn-ea"/>
                <a:cs typeface="+mn-cs"/>
              </a:rPr>
              <a:t>Naive</a:t>
            </a:r>
            <a:r>
              <a:rPr lang="it-IT" sz="1700" dirty="0">
                <a:solidFill>
                  <a:schemeClr val="tx1">
                    <a:lumMod val="75000"/>
                    <a:lumOff val="25000"/>
                  </a:schemeClr>
                </a:solidFill>
                <a:latin typeface="+mn-lt"/>
                <a:ea typeface="+mn-ea"/>
                <a:cs typeface="+mn-cs"/>
              </a:rPr>
              <a:t> </a:t>
            </a:r>
            <a:r>
              <a:rPr lang="it-IT" sz="1700" dirty="0" err="1">
                <a:solidFill>
                  <a:schemeClr val="tx1">
                    <a:lumMod val="75000"/>
                    <a:lumOff val="25000"/>
                  </a:schemeClr>
                </a:solidFill>
                <a:latin typeface="+mn-lt"/>
                <a:ea typeface="+mn-ea"/>
                <a:cs typeface="+mn-cs"/>
              </a:rPr>
              <a:t>Bayess</a:t>
            </a:r>
            <a:r>
              <a:rPr lang="it-IT" sz="1700" dirty="0">
                <a:solidFill>
                  <a:schemeClr val="tx1">
                    <a:lumMod val="75000"/>
                    <a:lumOff val="25000"/>
                  </a:schemeClr>
                </a:solidFill>
                <a:latin typeface="+mn-lt"/>
                <a:ea typeface="+mn-ea"/>
                <a:cs typeface="+mn-cs"/>
              </a:rPr>
              <a:t>, IBK, </a:t>
            </a:r>
            <a:r>
              <a:rPr lang="it-IT" sz="1700" dirty="0" err="1">
                <a:solidFill>
                  <a:schemeClr val="tx1">
                    <a:lumMod val="75000"/>
                    <a:lumOff val="25000"/>
                  </a:schemeClr>
                </a:solidFill>
                <a:latin typeface="+mn-lt"/>
                <a:ea typeface="+mn-ea"/>
                <a:cs typeface="+mn-cs"/>
              </a:rPr>
              <a:t>RandomForest</a:t>
            </a:r>
            <a:r>
              <a:rPr lang="it-IT" sz="1700" dirty="0">
                <a:solidFill>
                  <a:schemeClr val="tx1">
                    <a:lumMod val="75000"/>
                    <a:lumOff val="25000"/>
                  </a:schemeClr>
                </a:solidFill>
                <a:latin typeface="+mn-lt"/>
                <a:ea typeface="+mn-ea"/>
                <a:cs typeface="+mn-cs"/>
              </a:rPr>
              <a:t>) che considerino la natura differente tra training e testing set, in modo da ottenere valutazioni che non siano né </a:t>
            </a:r>
            <a:r>
              <a:rPr lang="it-IT" sz="1700" dirty="0" err="1">
                <a:solidFill>
                  <a:schemeClr val="tx1">
                    <a:lumMod val="75000"/>
                    <a:lumOff val="25000"/>
                  </a:schemeClr>
                </a:solidFill>
                <a:latin typeface="+mn-lt"/>
                <a:ea typeface="+mn-ea"/>
                <a:cs typeface="+mn-cs"/>
              </a:rPr>
              <a:t>overfitting</a:t>
            </a:r>
            <a:r>
              <a:rPr lang="it-IT" sz="1700" dirty="0">
                <a:solidFill>
                  <a:schemeClr val="tx1">
                    <a:lumMod val="75000"/>
                    <a:lumOff val="25000"/>
                  </a:schemeClr>
                </a:solidFill>
                <a:latin typeface="+mn-lt"/>
                <a:ea typeface="+mn-ea"/>
                <a:cs typeface="+mn-cs"/>
              </a:rPr>
              <a:t> né </a:t>
            </a:r>
            <a:r>
              <a:rPr lang="it-IT" sz="1700" dirty="0" err="1">
                <a:solidFill>
                  <a:schemeClr val="tx1">
                    <a:lumMod val="75000"/>
                    <a:lumOff val="25000"/>
                  </a:schemeClr>
                </a:solidFill>
                <a:latin typeface="+mn-lt"/>
                <a:ea typeface="+mn-ea"/>
                <a:cs typeface="+mn-cs"/>
              </a:rPr>
              <a:t>underfitting</a:t>
            </a:r>
            <a:r>
              <a:rPr lang="it-IT" sz="1700" dirty="0">
                <a:solidFill>
                  <a:schemeClr val="tx1">
                    <a:lumMod val="75000"/>
                    <a:lumOff val="25000"/>
                  </a:schemeClr>
                </a:solidFill>
                <a:latin typeface="+mn-lt"/>
                <a:ea typeface="+mn-ea"/>
                <a:cs typeface="+mn-cs"/>
              </a:rPr>
              <a:t> rispetto al dataset. Dato che il dataset considerato è ordinato temporalmente secondo le release, allora dobbiamo utilizzare tecniche di validazione adatte a trattare serie temporali. La scelta naturale è quella di utilizzare </a:t>
            </a:r>
            <a:r>
              <a:rPr lang="it-IT" sz="1700" dirty="0" err="1">
                <a:solidFill>
                  <a:schemeClr val="tx1">
                    <a:lumMod val="75000"/>
                    <a:lumOff val="25000"/>
                  </a:schemeClr>
                </a:solidFill>
                <a:latin typeface="+mn-lt"/>
                <a:ea typeface="+mn-ea"/>
                <a:cs typeface="+mn-cs"/>
              </a:rPr>
              <a:t>walk</a:t>
            </a:r>
            <a:r>
              <a:rPr lang="it-IT" sz="1700" dirty="0">
                <a:solidFill>
                  <a:schemeClr val="tx1">
                    <a:lumMod val="75000"/>
                    <a:lumOff val="25000"/>
                  </a:schemeClr>
                </a:solidFill>
                <a:latin typeface="+mn-lt"/>
                <a:ea typeface="+mn-ea"/>
                <a:cs typeface="+mn-cs"/>
              </a:rPr>
              <a:t> </a:t>
            </a:r>
            <a:r>
              <a:rPr lang="it-IT" sz="1700" dirty="0" err="1">
                <a:solidFill>
                  <a:schemeClr val="tx1">
                    <a:lumMod val="75000"/>
                    <a:lumOff val="25000"/>
                  </a:schemeClr>
                </a:solidFill>
                <a:latin typeface="+mn-lt"/>
                <a:ea typeface="+mn-ea"/>
                <a:cs typeface="+mn-cs"/>
              </a:rPr>
              <a:t>forward</a:t>
            </a:r>
            <a:r>
              <a:rPr lang="it-IT" sz="1700" dirty="0">
                <a:solidFill>
                  <a:schemeClr val="tx1">
                    <a:lumMod val="75000"/>
                    <a:lumOff val="25000"/>
                  </a:schemeClr>
                </a:solidFill>
                <a:latin typeface="+mn-lt"/>
                <a:ea typeface="+mn-ea"/>
                <a:cs typeface="+mn-cs"/>
              </a:rPr>
              <a:t>. Così facendo utilizziamo solamente i dati ottenuti fino alla release che stiamo considerando per effettuare le stime, senza essere influenzati da dati futuri non conosciuti in quella release.</a:t>
            </a: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buFont typeface="Wingdings 3" charset="2"/>
              <a:buChar char=""/>
            </a:pPr>
            <a:endParaRPr lang="it-IT" sz="1700" dirty="0">
              <a:solidFill>
                <a:schemeClr val="tx1">
                  <a:lumMod val="75000"/>
                  <a:lumOff val="25000"/>
                </a:schemeClr>
              </a:solidFill>
              <a:latin typeface="+mn-lt"/>
              <a:ea typeface="+mn-ea"/>
              <a:cs typeface="+mn-cs"/>
            </a:endParaRPr>
          </a:p>
        </p:txBody>
      </p:sp>
      <p:pic>
        <p:nvPicPr>
          <p:cNvPr id="26628" name="Picture 4" descr="Stock Prediction with ML: Walk-forward Modeling — The Alpha Scientist">
            <a:extLst>
              <a:ext uri="{FF2B5EF4-FFF2-40B4-BE49-F238E27FC236}">
                <a16:creationId xmlns:a16="http://schemas.microsoft.com/office/drawing/2014/main" id="{B9D7B6BF-6158-1AA0-FB43-3A67DE030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656" y="3579986"/>
            <a:ext cx="5779657" cy="264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6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Progettazione </a:t>
            </a:r>
            <a:r>
              <a:rPr lang="it-IT" sz="2400">
                <a:solidFill>
                  <a:schemeClr val="tx2">
                    <a:lumMod val="40000"/>
                    <a:lumOff val="60000"/>
                  </a:schemeClr>
                </a:solidFill>
              </a:rPr>
              <a:t>- Assunzioni</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8</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7C2D5E08-949F-D81B-54BE-01814EDAB818}"/>
                  </a:ext>
                </a:extLst>
              </p:cNvPr>
              <p:cNvSpPr txBox="1"/>
              <p:nvPr/>
            </p:nvSpPr>
            <p:spPr>
              <a:xfrm>
                <a:off x="677332" y="1514475"/>
                <a:ext cx="9447742" cy="5073761"/>
              </a:xfrm>
              <a:prstGeom prst="rect">
                <a:avLst/>
              </a:prstGeom>
              <a:noFill/>
            </p:spPr>
            <p:txBody>
              <a:bodyPr wrap="square">
                <a:spAutoFit/>
              </a:bodyPr>
              <a:lstStyle/>
              <a:p>
                <a:pPr>
                  <a:lnSpc>
                    <a:spcPct val="90000"/>
                  </a:lnSpc>
                  <a:spcBef>
                    <a:spcPts val="1000"/>
                  </a:spcBef>
                  <a:buClr>
                    <a:schemeClr val="accent1"/>
                  </a:buClr>
                  <a:buSzPct val="80000"/>
                  <a:buFont typeface="Wingdings 3" charset="2"/>
                  <a:buChar char=""/>
                </a:pPr>
                <a:r>
                  <a:rPr lang="it-IT" sz="1800" dirty="0" err="1">
                    <a:solidFill>
                      <a:schemeClr val="tx1">
                        <a:lumMod val="75000"/>
                        <a:lumOff val="25000"/>
                      </a:schemeClr>
                    </a:solidFill>
                    <a:latin typeface="+mn-lt"/>
                    <a:ea typeface="+mn-ea"/>
                    <a:cs typeface="+mn-cs"/>
                  </a:rPr>
                  <a:t>Labeling</a:t>
                </a:r>
                <a:r>
                  <a:rPr lang="it-IT" sz="1800" dirty="0">
                    <a:solidFill>
                      <a:schemeClr val="tx1">
                        <a:lumMod val="75000"/>
                        <a:lumOff val="25000"/>
                      </a:schemeClr>
                    </a:solidFill>
                    <a:latin typeface="+mn-lt"/>
                    <a:ea typeface="+mn-ea"/>
                    <a:cs typeface="+mn-cs"/>
                  </a:rPr>
                  <a:t>: come tecnica di </a:t>
                </a:r>
                <a:r>
                  <a:rPr lang="it-IT" sz="1800" dirty="0" err="1">
                    <a:solidFill>
                      <a:schemeClr val="tx1">
                        <a:lumMod val="75000"/>
                        <a:lumOff val="25000"/>
                      </a:schemeClr>
                    </a:solidFill>
                    <a:latin typeface="+mn-lt"/>
                    <a:ea typeface="+mn-ea"/>
                    <a:cs typeface="+mn-cs"/>
                  </a:rPr>
                  <a:t>labeling</a:t>
                </a:r>
                <a:r>
                  <a:rPr lang="it-IT" sz="1800" dirty="0">
                    <a:solidFill>
                      <a:schemeClr val="tx1">
                        <a:lumMod val="75000"/>
                        <a:lumOff val="25000"/>
                      </a:schemeClr>
                    </a:solidFill>
                    <a:latin typeface="+mn-lt"/>
                    <a:ea typeface="+mn-ea"/>
                    <a:cs typeface="+mn-cs"/>
                  </a:rPr>
                  <a:t> ho utilizzato una variante di </a:t>
                </a:r>
                <a:r>
                  <a:rPr lang="it-IT" sz="1800" dirty="0" err="1">
                    <a:solidFill>
                      <a:schemeClr val="tx1">
                        <a:lumMod val="75000"/>
                        <a:lumOff val="25000"/>
                      </a:schemeClr>
                    </a:solidFill>
                    <a:latin typeface="+mn-lt"/>
                    <a:ea typeface="+mn-ea"/>
                    <a:cs typeface="+mn-cs"/>
                  </a:rPr>
                  <a:t>proportion</a:t>
                </a:r>
                <a:r>
                  <a:rPr lang="it-IT" sz="1800" dirty="0">
                    <a:solidFill>
                      <a:schemeClr val="tx1">
                        <a:lumMod val="75000"/>
                        <a:lumOff val="25000"/>
                      </a:schemeClr>
                    </a:solidFill>
                    <a:latin typeface="+mn-lt"/>
                    <a:ea typeface="+mn-ea"/>
                    <a:cs typeface="+mn-cs"/>
                  </a:rPr>
                  <a:t>; </a:t>
                </a:r>
              </a:p>
              <a:p>
                <a:pPr>
                  <a:lnSpc>
                    <a:spcPct val="90000"/>
                  </a:lnSpc>
                  <a:spcBef>
                    <a:spcPts val="1000"/>
                  </a:spcBef>
                  <a:buClr>
                    <a:schemeClr val="accent1"/>
                  </a:buClr>
                  <a:buSzPct val="80000"/>
                </a:pPr>
                <a:endParaRPr lang="it-IT" sz="18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pPr>
                <a14:m>
                  <m:oMathPara xmlns:m="http://schemas.openxmlformats.org/officeDocument/2006/math">
                    <m:oMathParaPr>
                      <m:jc m:val="centerGroup"/>
                    </m:oMathParaPr>
                    <m:oMath xmlns:m="http://schemas.openxmlformats.org/officeDocument/2006/math">
                      <m:r>
                        <a:rPr lang="it-IT" sz="1800" b="0" i="1" smtClean="0">
                          <a:solidFill>
                            <a:schemeClr val="tx1">
                              <a:lumMod val="75000"/>
                              <a:lumOff val="25000"/>
                            </a:schemeClr>
                          </a:solidFill>
                          <a:latin typeface="Cambria Math" panose="02040503050406030204" pitchFamily="18" charset="0"/>
                          <a:ea typeface="+mn-ea"/>
                          <a:cs typeface="+mn-cs"/>
                        </a:rPr>
                        <m:t>𝑃</m:t>
                      </m:r>
                      <m:r>
                        <a:rPr lang="en-US" sz="1800" i="1" smtClean="0">
                          <a:solidFill>
                            <a:schemeClr val="tx1">
                              <a:lumMod val="75000"/>
                              <a:lumOff val="25000"/>
                            </a:schemeClr>
                          </a:solidFill>
                          <a:latin typeface="Cambria Math" panose="02040503050406030204" pitchFamily="18" charset="0"/>
                          <a:ea typeface="+mn-ea"/>
                          <a:cs typeface="+mn-cs"/>
                        </a:rPr>
                        <m:t>=</m:t>
                      </m:r>
                      <m:f>
                        <m:fPr>
                          <m:ctrlPr>
                            <a:rPr lang="en-US" sz="1800" i="1" smtClean="0">
                              <a:solidFill>
                                <a:schemeClr val="tx1">
                                  <a:lumMod val="75000"/>
                                  <a:lumOff val="25000"/>
                                </a:schemeClr>
                              </a:solidFill>
                              <a:latin typeface="Cambria Math" panose="02040503050406030204" pitchFamily="18" charset="0"/>
                              <a:ea typeface="+mn-ea"/>
                              <a:cs typeface="+mn-cs"/>
                            </a:rPr>
                          </m:ctrlPr>
                        </m:fPr>
                        <m:num>
                          <m:r>
                            <a:rPr lang="it-IT" sz="1800" b="0" i="1" smtClean="0">
                              <a:solidFill>
                                <a:schemeClr val="tx1">
                                  <a:lumMod val="75000"/>
                                  <a:lumOff val="25000"/>
                                </a:schemeClr>
                              </a:solidFill>
                              <a:latin typeface="Cambria Math" panose="02040503050406030204" pitchFamily="18" charset="0"/>
                              <a:ea typeface="+mn-ea"/>
                              <a:cs typeface="+mn-cs"/>
                            </a:rPr>
                            <m:t>𝐹𝑉</m:t>
                          </m:r>
                          <m:r>
                            <a:rPr lang="it-IT" sz="1800" b="0" i="1" smtClean="0">
                              <a:solidFill>
                                <a:schemeClr val="tx1">
                                  <a:lumMod val="75000"/>
                                  <a:lumOff val="25000"/>
                                </a:schemeClr>
                              </a:solidFill>
                              <a:latin typeface="Cambria Math" panose="02040503050406030204" pitchFamily="18" charset="0"/>
                              <a:ea typeface="+mn-ea"/>
                              <a:cs typeface="+mn-cs"/>
                            </a:rPr>
                            <m:t>−</m:t>
                          </m:r>
                          <m:r>
                            <a:rPr lang="it-IT" sz="1800" b="0" i="1" smtClean="0">
                              <a:solidFill>
                                <a:schemeClr val="tx1">
                                  <a:lumMod val="75000"/>
                                  <a:lumOff val="25000"/>
                                </a:schemeClr>
                              </a:solidFill>
                              <a:latin typeface="Cambria Math" panose="02040503050406030204" pitchFamily="18" charset="0"/>
                              <a:ea typeface="+mn-ea"/>
                              <a:cs typeface="+mn-cs"/>
                            </a:rPr>
                            <m:t>𝐼𝑉</m:t>
                          </m:r>
                          <m:r>
                            <a:rPr lang="it-IT" sz="1800" b="0" i="1" smtClean="0">
                              <a:solidFill>
                                <a:schemeClr val="tx1">
                                  <a:lumMod val="75000"/>
                                  <a:lumOff val="25000"/>
                                </a:schemeClr>
                              </a:solidFill>
                              <a:latin typeface="Cambria Math" panose="02040503050406030204" pitchFamily="18" charset="0"/>
                              <a:ea typeface="+mn-ea"/>
                              <a:cs typeface="+mn-cs"/>
                            </a:rPr>
                            <m:t>+1</m:t>
                          </m:r>
                        </m:num>
                        <m:den>
                          <m:r>
                            <a:rPr lang="it-IT" sz="1800" b="0" i="1" smtClean="0">
                              <a:solidFill>
                                <a:schemeClr val="tx1">
                                  <a:lumMod val="75000"/>
                                  <a:lumOff val="25000"/>
                                </a:schemeClr>
                              </a:solidFill>
                              <a:latin typeface="Cambria Math" panose="02040503050406030204" pitchFamily="18" charset="0"/>
                              <a:ea typeface="+mn-ea"/>
                              <a:cs typeface="+mn-cs"/>
                            </a:rPr>
                            <m:t>𝐹𝑉</m:t>
                          </m:r>
                          <m:r>
                            <a:rPr lang="it-IT" sz="1800" b="0" i="1" smtClean="0">
                              <a:solidFill>
                                <a:schemeClr val="tx1">
                                  <a:lumMod val="75000"/>
                                  <a:lumOff val="25000"/>
                                </a:schemeClr>
                              </a:solidFill>
                              <a:latin typeface="Cambria Math" panose="02040503050406030204" pitchFamily="18" charset="0"/>
                              <a:ea typeface="+mn-ea"/>
                              <a:cs typeface="+mn-cs"/>
                            </a:rPr>
                            <m:t>−</m:t>
                          </m:r>
                          <m:r>
                            <a:rPr lang="it-IT" sz="1800" b="0" i="1" smtClean="0">
                              <a:solidFill>
                                <a:schemeClr val="tx1">
                                  <a:lumMod val="75000"/>
                                  <a:lumOff val="25000"/>
                                </a:schemeClr>
                              </a:solidFill>
                              <a:latin typeface="Cambria Math" panose="02040503050406030204" pitchFamily="18" charset="0"/>
                              <a:ea typeface="+mn-ea"/>
                              <a:cs typeface="+mn-cs"/>
                            </a:rPr>
                            <m:t>𝑂𝑉</m:t>
                          </m:r>
                          <m:r>
                            <a:rPr lang="it-IT" sz="1800" b="0" i="1" smtClean="0">
                              <a:solidFill>
                                <a:schemeClr val="tx1">
                                  <a:lumMod val="75000"/>
                                  <a:lumOff val="25000"/>
                                </a:schemeClr>
                              </a:solidFill>
                              <a:latin typeface="Cambria Math" panose="02040503050406030204" pitchFamily="18" charset="0"/>
                              <a:ea typeface="+mn-ea"/>
                              <a:cs typeface="+mn-cs"/>
                            </a:rPr>
                            <m:t>+1</m:t>
                          </m:r>
                        </m:den>
                      </m:f>
                      <m:r>
                        <a:rPr lang="it-IT" sz="1800" b="0" i="1" smtClean="0">
                          <a:solidFill>
                            <a:schemeClr val="tx1">
                              <a:lumMod val="75000"/>
                              <a:lumOff val="25000"/>
                            </a:schemeClr>
                          </a:solidFill>
                          <a:latin typeface="Cambria Math" panose="02040503050406030204" pitchFamily="18" charset="0"/>
                          <a:ea typeface="+mn-ea"/>
                          <a:cs typeface="+mn-cs"/>
                        </a:rPr>
                        <m:t> −1</m:t>
                      </m:r>
                    </m:oMath>
                  </m:oMathPara>
                </a14:m>
                <a:endParaRPr lang="it-IT" sz="1800" dirty="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pPr>
                <a:r>
                  <a:rPr lang="it-IT" sz="1800" dirty="0">
                    <a:solidFill>
                      <a:schemeClr val="tx1">
                        <a:lumMod val="75000"/>
                        <a:lumOff val="25000"/>
                      </a:schemeClr>
                    </a:solidFill>
                    <a:latin typeface="+mn-lt"/>
                    <a:ea typeface="+mn-ea"/>
                    <a:cs typeface="+mn-cs"/>
                  </a:rPr>
                  <a:t>Così facendo impongo che il denominatore non sia mai pari a 0, in particolare considero anche i casi in cui un bug viene scoperto e risolto nella stessa release. In questo caso considero la distanza tra i due eventi pari ad 1. Grazie a questo </a:t>
                </a:r>
                <a:r>
                  <a:rPr lang="it-IT" sz="1800" dirty="0" err="1">
                    <a:solidFill>
                      <a:schemeClr val="tx1">
                        <a:lumMod val="75000"/>
                        <a:lumOff val="25000"/>
                      </a:schemeClr>
                    </a:solidFill>
                    <a:latin typeface="+mn-lt"/>
                    <a:ea typeface="+mn-ea"/>
                    <a:cs typeface="+mn-cs"/>
                  </a:rPr>
                  <a:t>smoothing</a:t>
                </a:r>
                <a:r>
                  <a:rPr lang="it-IT" sz="1800" dirty="0">
                    <a:solidFill>
                      <a:schemeClr val="tx1">
                        <a:lumMod val="75000"/>
                        <a:lumOff val="25000"/>
                      </a:schemeClr>
                    </a:solidFill>
                    <a:latin typeface="+mn-lt"/>
                    <a:ea typeface="+mn-ea"/>
                    <a:cs typeface="+mn-cs"/>
                  </a:rPr>
                  <a:t> riesco ad ottenere un maggior numero di dati, considerando il valore finale come un </a:t>
                </a:r>
                <a:r>
                  <a:rPr lang="it-IT" sz="1800" dirty="0" err="1">
                    <a:solidFill>
                      <a:schemeClr val="tx1">
                        <a:lumMod val="75000"/>
                        <a:lumOff val="25000"/>
                      </a:schemeClr>
                    </a:solidFill>
                    <a:latin typeface="+mn-lt"/>
                    <a:ea typeface="+mn-ea"/>
                    <a:cs typeface="+mn-cs"/>
                  </a:rPr>
                  <a:t>proportion</a:t>
                </a:r>
                <a:r>
                  <a:rPr lang="it-IT" sz="1800" dirty="0">
                    <a:solidFill>
                      <a:schemeClr val="tx1">
                        <a:lumMod val="75000"/>
                        <a:lumOff val="25000"/>
                      </a:schemeClr>
                    </a:solidFill>
                    <a:latin typeface="+mn-lt"/>
                    <a:ea typeface="+mn-ea"/>
                    <a:cs typeface="+mn-cs"/>
                  </a:rPr>
                  <a:t> alterato di un unità, quindi </a:t>
                </a:r>
                <a:r>
                  <a:rPr lang="it-IT" sz="1800" dirty="0" err="1">
                    <a:solidFill>
                      <a:schemeClr val="tx1">
                        <a:lumMod val="75000"/>
                        <a:lumOff val="25000"/>
                      </a:schemeClr>
                    </a:solidFill>
                    <a:latin typeface="+mn-lt"/>
                    <a:ea typeface="+mn-ea"/>
                    <a:cs typeface="+mn-cs"/>
                  </a:rPr>
                  <a:t>sottrago</a:t>
                </a:r>
                <a:r>
                  <a:rPr lang="it-IT" sz="1800" dirty="0">
                    <a:solidFill>
                      <a:schemeClr val="tx1">
                        <a:lumMod val="75000"/>
                        <a:lumOff val="25000"/>
                      </a:schemeClr>
                    </a:solidFill>
                    <a:latin typeface="+mn-lt"/>
                    <a:ea typeface="+mn-ea"/>
                    <a:cs typeface="+mn-cs"/>
                  </a:rPr>
                  <a:t> 1.</a:t>
                </a:r>
                <a:endParaRPr lang="it-IT" dirty="0">
                  <a:solidFill>
                    <a:schemeClr val="tx1">
                      <a:lumMod val="75000"/>
                      <a:lumOff val="25000"/>
                    </a:schemeClr>
                  </a:solidFill>
                </a:endParaRPr>
              </a:p>
              <a:p>
                <a:pPr>
                  <a:lnSpc>
                    <a:spcPct val="90000"/>
                  </a:lnSpc>
                  <a:spcBef>
                    <a:spcPts val="1000"/>
                  </a:spcBef>
                  <a:buClr>
                    <a:schemeClr val="accent1"/>
                  </a:buClr>
                  <a:buSzPct val="80000"/>
                </a:pPr>
                <a:r>
                  <a:rPr lang="it-IT" dirty="0">
                    <a:solidFill>
                      <a:schemeClr val="tx1">
                        <a:lumMod val="75000"/>
                        <a:lumOff val="25000"/>
                      </a:schemeClr>
                    </a:solidFill>
                  </a:rPr>
                  <a:t>Quindi per trovare un valore di </a:t>
                </a:r>
                <a:r>
                  <a:rPr lang="it-IT" dirty="0" err="1">
                    <a:solidFill>
                      <a:schemeClr val="tx1">
                        <a:lumMod val="75000"/>
                        <a:lumOff val="25000"/>
                      </a:schemeClr>
                    </a:solidFill>
                  </a:rPr>
                  <a:t>porportion</a:t>
                </a:r>
                <a:r>
                  <a:rPr lang="it-IT" dirty="0">
                    <a:solidFill>
                      <a:schemeClr val="tx1">
                        <a:lumMod val="75000"/>
                        <a:lumOff val="25000"/>
                      </a:schemeClr>
                    </a:solidFill>
                  </a:rPr>
                  <a:t> valido per </a:t>
                </a:r>
                <a:r>
                  <a:rPr lang="it-IT" dirty="0" err="1">
                    <a:solidFill>
                      <a:schemeClr val="tx1">
                        <a:lumMod val="75000"/>
                        <a:lumOff val="25000"/>
                      </a:schemeClr>
                    </a:solidFill>
                  </a:rPr>
                  <a:t>Bookkeeper</a:t>
                </a:r>
                <a:r>
                  <a:rPr lang="it-IT" dirty="0">
                    <a:solidFill>
                      <a:schemeClr val="tx1">
                        <a:lumMod val="75000"/>
                        <a:lumOff val="25000"/>
                      </a:schemeClr>
                    </a:solidFill>
                  </a:rPr>
                  <a:t> e </a:t>
                </a:r>
                <a:r>
                  <a:rPr lang="it-IT" dirty="0" err="1">
                    <a:solidFill>
                      <a:schemeClr val="tx1">
                        <a:lumMod val="75000"/>
                        <a:lumOff val="25000"/>
                      </a:schemeClr>
                    </a:solidFill>
                  </a:rPr>
                  <a:t>OpneJPA</a:t>
                </a:r>
                <a:r>
                  <a:rPr lang="it-IT" dirty="0">
                    <a:solidFill>
                      <a:schemeClr val="tx1">
                        <a:lumMod val="75000"/>
                        <a:lumOff val="25000"/>
                      </a:schemeClr>
                    </a:solidFill>
                  </a:rPr>
                  <a:t> ho utilizzato la tecnica di </a:t>
                </a:r>
                <a:r>
                  <a:rPr lang="it-IT" dirty="0" err="1">
                    <a:solidFill>
                      <a:schemeClr val="tx1">
                        <a:lumMod val="75000"/>
                        <a:lumOff val="25000"/>
                      </a:schemeClr>
                    </a:solidFill>
                  </a:rPr>
                  <a:t>cold</a:t>
                </a:r>
                <a:r>
                  <a:rPr lang="it-IT" dirty="0">
                    <a:solidFill>
                      <a:schemeClr val="tx1">
                        <a:lumMod val="75000"/>
                        <a:lumOff val="25000"/>
                      </a:schemeClr>
                    </a:solidFill>
                  </a:rPr>
                  <a:t> start, ovvero ho utilizzato altri progetti (</a:t>
                </a:r>
                <a:r>
                  <a:rPr lang="it-IT" dirty="0" err="1">
                    <a:solidFill>
                      <a:schemeClr val="tx1">
                        <a:lumMod val="75000"/>
                        <a:lumOff val="25000"/>
                      </a:schemeClr>
                    </a:solidFill>
                  </a:rPr>
                  <a:t>Avro</a:t>
                </a:r>
                <a:r>
                  <a:rPr lang="it-IT" dirty="0">
                    <a:solidFill>
                      <a:schemeClr val="tx1">
                        <a:lumMod val="75000"/>
                        <a:lumOff val="25000"/>
                      </a:schemeClr>
                    </a:solidFill>
                  </a:rPr>
                  <a:t>, </a:t>
                </a:r>
                <a:r>
                  <a:rPr lang="it-IT" dirty="0" err="1">
                    <a:solidFill>
                      <a:schemeClr val="tx1">
                        <a:lumMod val="75000"/>
                        <a:lumOff val="25000"/>
                      </a:schemeClr>
                    </a:solidFill>
                  </a:rPr>
                  <a:t>Zookkeeper</a:t>
                </a:r>
                <a:r>
                  <a:rPr lang="it-IT" dirty="0">
                    <a:solidFill>
                      <a:schemeClr val="tx1">
                        <a:lumMod val="75000"/>
                        <a:lumOff val="25000"/>
                      </a:schemeClr>
                    </a:solidFill>
                  </a:rPr>
                  <a:t>, </a:t>
                </a:r>
                <a:r>
                  <a:rPr lang="it-IT" dirty="0" err="1">
                    <a:solidFill>
                      <a:schemeClr val="tx1">
                        <a:lumMod val="75000"/>
                        <a:lumOff val="25000"/>
                      </a:schemeClr>
                    </a:solidFill>
                  </a:rPr>
                  <a:t>Syncope</a:t>
                </a:r>
                <a:r>
                  <a:rPr lang="it-IT" dirty="0">
                    <a:solidFill>
                      <a:schemeClr val="tx1">
                        <a:lumMod val="75000"/>
                        <a:lumOff val="25000"/>
                      </a:schemeClr>
                    </a:solidFill>
                  </a:rPr>
                  <a:t>, </a:t>
                </a:r>
                <a:r>
                  <a:rPr lang="it-IT" dirty="0" err="1">
                    <a:solidFill>
                      <a:schemeClr val="tx1">
                        <a:lumMod val="75000"/>
                        <a:lumOff val="25000"/>
                      </a:schemeClr>
                    </a:solidFill>
                  </a:rPr>
                  <a:t>Tajo</a:t>
                </a:r>
                <a:r>
                  <a:rPr lang="it-IT" dirty="0">
                    <a:solidFill>
                      <a:schemeClr val="tx1">
                        <a:lumMod val="75000"/>
                        <a:lumOff val="25000"/>
                      </a:schemeClr>
                    </a:solidFill>
                  </a:rPr>
                  <a:t>) per trovare un valore utilizzabile.</a:t>
                </a:r>
              </a:p>
              <a:p>
                <a:pPr>
                  <a:lnSpc>
                    <a:spcPct val="90000"/>
                  </a:lnSpc>
                  <a:spcBef>
                    <a:spcPts val="1000"/>
                  </a:spcBef>
                  <a:buClr>
                    <a:schemeClr val="accent1"/>
                  </a:buClr>
                  <a:buSzPct val="80000"/>
                </a:pPr>
                <a:r>
                  <a:rPr lang="it-IT" sz="1800" dirty="0">
                    <a:solidFill>
                      <a:schemeClr val="tx1">
                        <a:lumMod val="75000"/>
                        <a:lumOff val="25000"/>
                      </a:schemeClr>
                    </a:solidFill>
                    <a:latin typeface="+mn-lt"/>
                    <a:ea typeface="+mn-ea"/>
                    <a:cs typeface="+mn-cs"/>
                  </a:rPr>
                  <a:t>Dopo aver calcolato </a:t>
                </a:r>
                <a:r>
                  <a:rPr lang="it-IT" sz="1800" dirty="0" err="1">
                    <a:solidFill>
                      <a:schemeClr val="tx1">
                        <a:lumMod val="75000"/>
                        <a:lumOff val="25000"/>
                      </a:schemeClr>
                    </a:solidFill>
                    <a:latin typeface="+mn-lt"/>
                    <a:ea typeface="+mn-ea"/>
                    <a:cs typeface="+mn-cs"/>
                  </a:rPr>
                  <a:t>proportion</a:t>
                </a:r>
                <a:r>
                  <a:rPr lang="it-IT" sz="1800" dirty="0">
                    <a:solidFill>
                      <a:schemeClr val="tx1">
                        <a:lumMod val="75000"/>
                        <a:lumOff val="25000"/>
                      </a:schemeClr>
                    </a:solidFill>
                    <a:latin typeface="+mn-lt"/>
                    <a:ea typeface="+mn-ea"/>
                    <a:cs typeface="+mn-cs"/>
                  </a:rPr>
                  <a:t> utilizzando gli </a:t>
                </a:r>
                <a:r>
                  <a:rPr lang="it-IT" sz="1800" dirty="0" err="1">
                    <a:solidFill>
                      <a:schemeClr val="tx1">
                        <a:lumMod val="75000"/>
                        <a:lumOff val="25000"/>
                      </a:schemeClr>
                    </a:solidFill>
                    <a:latin typeface="+mn-lt"/>
                    <a:ea typeface="+mn-ea"/>
                    <a:cs typeface="+mn-cs"/>
                  </a:rPr>
                  <a:t>issue</a:t>
                </a:r>
                <a:r>
                  <a:rPr lang="it-IT" dirty="0">
                    <a:solidFill>
                      <a:schemeClr val="tx1">
                        <a:lumMod val="75000"/>
                        <a:lumOff val="25000"/>
                      </a:schemeClr>
                    </a:solidFill>
                  </a:rPr>
                  <a:t> con AV degli altri progetti ho utilizzato il valore mediano ottenendo P = 2.</a:t>
                </a:r>
              </a:p>
              <a:p>
                <a:pPr>
                  <a:lnSpc>
                    <a:spcPct val="90000"/>
                  </a:lnSpc>
                  <a:spcBef>
                    <a:spcPts val="1000"/>
                  </a:spcBef>
                  <a:buClr>
                    <a:schemeClr val="accent1"/>
                  </a:buClr>
                  <a:buSzPct val="80000"/>
                </a:pPr>
                <a:r>
                  <a:rPr lang="it-IT" sz="1800" dirty="0">
                    <a:solidFill>
                      <a:schemeClr val="tx1">
                        <a:lumMod val="75000"/>
                        <a:lumOff val="25000"/>
                      </a:schemeClr>
                    </a:solidFill>
                    <a:latin typeface="+mn-lt"/>
                    <a:ea typeface="+mn-ea"/>
                    <a:cs typeface="+mn-cs"/>
                  </a:rPr>
                  <a:t>Quindi in </a:t>
                </a:r>
                <a:r>
                  <a:rPr lang="it-IT" sz="1800" dirty="0" err="1">
                    <a:solidFill>
                      <a:schemeClr val="tx1">
                        <a:lumMod val="75000"/>
                        <a:lumOff val="25000"/>
                      </a:schemeClr>
                    </a:solidFill>
                    <a:latin typeface="+mn-lt"/>
                    <a:ea typeface="+mn-ea"/>
                    <a:cs typeface="+mn-cs"/>
                  </a:rPr>
                  <a:t>Bookkeeper</a:t>
                </a:r>
                <a:r>
                  <a:rPr lang="it-IT" sz="1800" dirty="0">
                    <a:solidFill>
                      <a:schemeClr val="tx1">
                        <a:lumMod val="75000"/>
                        <a:lumOff val="25000"/>
                      </a:schemeClr>
                    </a:solidFill>
                    <a:latin typeface="+mn-lt"/>
                    <a:ea typeface="+mn-ea"/>
                    <a:cs typeface="+mn-cs"/>
                  </a:rPr>
                  <a:t> e in </a:t>
                </a:r>
                <a:r>
                  <a:rPr lang="it-IT" sz="1800" dirty="0" err="1">
                    <a:solidFill>
                      <a:schemeClr val="tx1">
                        <a:lumMod val="75000"/>
                        <a:lumOff val="25000"/>
                      </a:schemeClr>
                    </a:solidFill>
                    <a:latin typeface="+mn-lt"/>
                    <a:ea typeface="+mn-ea"/>
                    <a:cs typeface="+mn-cs"/>
                  </a:rPr>
                  <a:t>OpenJPA</a:t>
                </a:r>
                <a:r>
                  <a:rPr lang="it-IT" sz="1800" dirty="0">
                    <a:solidFill>
                      <a:schemeClr val="tx1">
                        <a:lumMod val="75000"/>
                        <a:lumOff val="25000"/>
                      </a:schemeClr>
                    </a:solidFill>
                    <a:latin typeface="+mn-lt"/>
                    <a:ea typeface="+mn-ea"/>
                    <a:cs typeface="+mn-cs"/>
                  </a:rPr>
                  <a:t> ho utilizzato questo valore per trovare la IV quando l’</a:t>
                </a:r>
                <a:r>
                  <a:rPr lang="it-IT" sz="1800" dirty="0" err="1">
                    <a:solidFill>
                      <a:schemeClr val="tx1">
                        <a:lumMod val="75000"/>
                        <a:lumOff val="25000"/>
                      </a:schemeClr>
                    </a:solidFill>
                    <a:latin typeface="+mn-lt"/>
                    <a:ea typeface="+mn-ea"/>
                    <a:cs typeface="+mn-cs"/>
                  </a:rPr>
                  <a:t>issue</a:t>
                </a:r>
                <a:r>
                  <a:rPr lang="it-IT" sz="1800" dirty="0">
                    <a:solidFill>
                      <a:schemeClr val="tx1">
                        <a:lumMod val="75000"/>
                        <a:lumOff val="25000"/>
                      </a:schemeClr>
                    </a:solidFill>
                    <a:latin typeface="+mn-lt"/>
                    <a:ea typeface="+mn-ea"/>
                    <a:cs typeface="+mn-cs"/>
                  </a:rPr>
                  <a:t> non presentava AV.</a:t>
                </a:r>
              </a:p>
              <a:p>
                <a:pPr>
                  <a:lnSpc>
                    <a:spcPct val="90000"/>
                  </a:lnSpc>
                  <a:spcBef>
                    <a:spcPts val="1000"/>
                  </a:spcBef>
                  <a:buClr>
                    <a:schemeClr val="accent1"/>
                  </a:buClr>
                  <a:buSzPct val="80000"/>
                </a:pPr>
                <a:r>
                  <a:rPr lang="it-IT" sz="1200" dirty="0">
                    <a:solidFill>
                      <a:schemeClr val="tx1">
                        <a:lumMod val="75000"/>
                        <a:lumOff val="25000"/>
                      </a:schemeClr>
                    </a:solidFill>
                    <a:latin typeface="+mn-lt"/>
                    <a:ea typeface="+mn-ea"/>
                    <a:cs typeface="+mn-cs"/>
                  </a:rPr>
                  <a:t>*Nota: Non ho considerato STORM data l’</a:t>
                </a:r>
                <a:r>
                  <a:rPr lang="it-IT" sz="1200" dirty="0" err="1">
                    <a:solidFill>
                      <a:schemeClr val="tx1">
                        <a:lumMod val="75000"/>
                        <a:lumOff val="25000"/>
                      </a:schemeClr>
                    </a:solidFill>
                    <a:latin typeface="+mn-lt"/>
                    <a:ea typeface="+mn-ea"/>
                    <a:cs typeface="+mn-cs"/>
                  </a:rPr>
                  <a:t>altà</a:t>
                </a:r>
                <a:r>
                  <a:rPr lang="it-IT" sz="1200" dirty="0">
                    <a:solidFill>
                      <a:schemeClr val="tx1">
                        <a:lumMod val="75000"/>
                        <a:lumOff val="25000"/>
                      </a:schemeClr>
                    </a:solidFill>
                    <a:latin typeface="+mn-lt"/>
                    <a:ea typeface="+mn-ea"/>
                    <a:cs typeface="+mn-cs"/>
                  </a:rPr>
                  <a:t> presenza di release non ordinate temporalmente. </a:t>
                </a:r>
              </a:p>
            </p:txBody>
          </p:sp>
        </mc:Choice>
        <mc:Fallback xmlns="">
          <p:sp>
            <p:nvSpPr>
              <p:cNvPr id="7" name="CasellaDiTesto 6">
                <a:extLst>
                  <a:ext uri="{FF2B5EF4-FFF2-40B4-BE49-F238E27FC236}">
                    <a16:creationId xmlns:a16="http://schemas.microsoft.com/office/drawing/2014/main" id="{7C2D5E08-949F-D81B-54BE-01814EDAB818}"/>
                  </a:ext>
                </a:extLst>
              </p:cNvPr>
              <p:cNvSpPr txBox="1">
                <a:spLocks noRot="1" noChangeAspect="1" noMove="1" noResize="1" noEditPoints="1" noAdjustHandles="1" noChangeArrowheads="1" noChangeShapeType="1" noTextEdit="1"/>
              </p:cNvSpPr>
              <p:nvPr/>
            </p:nvSpPr>
            <p:spPr>
              <a:xfrm>
                <a:off x="677332" y="1514475"/>
                <a:ext cx="9447742" cy="5073761"/>
              </a:xfrm>
              <a:prstGeom prst="rect">
                <a:avLst/>
              </a:prstGeom>
              <a:blipFill>
                <a:blip r:embed="rId3"/>
                <a:stretch>
                  <a:fillRect l="-516" t="-1200" r="-129"/>
                </a:stretch>
              </a:blipFill>
            </p:spPr>
            <p:txBody>
              <a:bodyPr/>
              <a:lstStyle/>
              <a:p>
                <a:r>
                  <a:rPr lang="it-IT">
                    <a:noFill/>
                  </a:rPr>
                  <a:t> </a:t>
                </a:r>
              </a:p>
            </p:txBody>
          </p:sp>
        </mc:Fallback>
      </mc:AlternateContent>
    </p:spTree>
    <p:extLst>
      <p:ext uri="{BB962C8B-B14F-4D97-AF65-F5344CB8AC3E}">
        <p14:creationId xmlns:p14="http://schemas.microsoft.com/office/powerpoint/2010/main" val="16520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4277C63-BD85-8DF9-6DAE-93DA8BB6D46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it-IT" b="1"/>
              <a:t>Progettazione </a:t>
            </a:r>
            <a:r>
              <a:rPr lang="it-IT" sz="2400">
                <a:solidFill>
                  <a:schemeClr val="tx2">
                    <a:lumMod val="40000"/>
                    <a:lumOff val="60000"/>
                  </a:schemeClr>
                </a:solidFill>
              </a:rPr>
              <a:t>- Misurazione</a:t>
            </a:r>
            <a:endParaRPr lang="it-IT" b="1" dirty="0">
              <a:solidFill>
                <a:schemeClr val="tx2">
                  <a:lumMod val="40000"/>
                  <a:lumOff val="60000"/>
                </a:schemeClr>
              </a:solidFill>
            </a:endParaRPr>
          </a:p>
        </p:txBody>
      </p:sp>
      <p:sp>
        <p:nvSpPr>
          <p:cNvPr id="2" name="Segnaposto numero diapositiva 1">
            <a:extLst>
              <a:ext uri="{FF2B5EF4-FFF2-40B4-BE49-F238E27FC236}">
                <a16:creationId xmlns:a16="http://schemas.microsoft.com/office/drawing/2014/main" id="{01C47A35-B366-6D5A-1BA4-DD4017608E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446D9E8D-7176-4F4E-939A-C1F341988B29}" type="slidenum">
              <a:rPr lang="en-US" smtClean="0"/>
              <a:pPr>
                <a:spcAft>
                  <a:spcPts val="600"/>
                </a:spcAft>
              </a:pPr>
              <a:t>9</a:t>
            </a:fld>
            <a:r>
              <a:rPr lang="en-US"/>
              <a:t>/25</a:t>
            </a:r>
          </a:p>
        </p:txBody>
      </p:sp>
      <p:sp>
        <p:nvSpPr>
          <p:cNvPr id="4" name="Titolo 1">
            <a:extLst>
              <a:ext uri="{FF2B5EF4-FFF2-40B4-BE49-F238E27FC236}">
                <a16:creationId xmlns:a16="http://schemas.microsoft.com/office/drawing/2014/main" id="{EEAD0A39-7466-812E-9A47-2536BB4E271C}"/>
              </a:ext>
            </a:extLst>
          </p:cNvPr>
          <p:cNvSpPr txBox="1">
            <a:spLocks/>
          </p:cNvSpPr>
          <p:nvPr/>
        </p:nvSpPr>
        <p:spPr>
          <a:xfrm>
            <a:off x="677331" y="1514475"/>
            <a:ext cx="9447743" cy="4962525"/>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SzPct val="80000"/>
            </a:pPr>
            <a:endParaRPr lang="it-IT" sz="1700" dirty="0">
              <a:solidFill>
                <a:schemeClr val="tx1">
                  <a:lumMod val="75000"/>
                  <a:lumOff val="25000"/>
                </a:schemeClr>
              </a:solidFill>
              <a:latin typeface="+mn-lt"/>
              <a:ea typeface="+mn-ea"/>
              <a:cs typeface="+mn-cs"/>
            </a:endParaRPr>
          </a:p>
        </p:txBody>
      </p:sp>
      <p:sp>
        <p:nvSpPr>
          <p:cNvPr id="8" name="CasellaDiTesto 7">
            <a:extLst>
              <a:ext uri="{FF2B5EF4-FFF2-40B4-BE49-F238E27FC236}">
                <a16:creationId xmlns:a16="http://schemas.microsoft.com/office/drawing/2014/main" id="{AEBFAD92-96C6-4092-2BCE-C4CC06D465C9}"/>
              </a:ext>
            </a:extLst>
          </p:cNvPr>
          <p:cNvSpPr txBox="1"/>
          <p:nvPr/>
        </p:nvSpPr>
        <p:spPr>
          <a:xfrm>
            <a:off x="576748" y="1415485"/>
            <a:ext cx="9447742" cy="590931"/>
          </a:xfrm>
          <a:prstGeom prst="rect">
            <a:avLst/>
          </a:prstGeom>
          <a:noFill/>
        </p:spPr>
        <p:txBody>
          <a:bodyPr wrap="square">
            <a:spAutoFit/>
          </a:bodyPr>
          <a:lstStyle/>
          <a:p>
            <a:pPr>
              <a:lnSpc>
                <a:spcPct val="90000"/>
              </a:lnSpc>
              <a:spcBef>
                <a:spcPts val="1000"/>
              </a:spcBef>
              <a:buClr>
                <a:schemeClr val="accent1"/>
              </a:buClr>
              <a:buSzPct val="80000"/>
              <a:buFont typeface="Wingdings 3" charset="2"/>
              <a:buChar char=""/>
            </a:pPr>
            <a:r>
              <a:rPr lang="it-IT">
                <a:solidFill>
                  <a:schemeClr val="tx1">
                    <a:lumMod val="75000"/>
                    <a:lumOff val="25000"/>
                  </a:schemeClr>
                </a:solidFill>
              </a:rPr>
              <a:t>P</a:t>
            </a:r>
            <a:r>
              <a:rPr lang="it-IT" sz="1800">
                <a:solidFill>
                  <a:schemeClr val="tx1">
                    <a:lumMod val="75000"/>
                    <a:lumOff val="25000"/>
                  </a:schemeClr>
                </a:solidFill>
                <a:latin typeface="+mn-lt"/>
                <a:ea typeface="+mn-ea"/>
                <a:cs typeface="+mn-cs"/>
              </a:rPr>
              <a:t>er effettuare le misurazioni, utilizzo diverse metriche, tutte basate sulle classi considerate per ogni release.</a:t>
            </a:r>
            <a:endParaRPr lang="it-IT" sz="1800" dirty="0">
              <a:solidFill>
                <a:schemeClr val="tx1">
                  <a:lumMod val="75000"/>
                  <a:lumOff val="25000"/>
                </a:schemeClr>
              </a:solidFill>
              <a:latin typeface="+mn-lt"/>
              <a:ea typeface="+mn-ea"/>
              <a:cs typeface="+mn-cs"/>
            </a:endParaRPr>
          </a:p>
        </p:txBody>
      </p:sp>
      <p:graphicFrame>
        <p:nvGraphicFramePr>
          <p:cNvPr id="10" name="Tabella 9">
            <a:extLst>
              <a:ext uri="{FF2B5EF4-FFF2-40B4-BE49-F238E27FC236}">
                <a16:creationId xmlns:a16="http://schemas.microsoft.com/office/drawing/2014/main" id="{EC9BE7D2-42F5-1D33-EB34-DDFD76E34F25}"/>
              </a:ext>
            </a:extLst>
          </p:cNvPr>
          <p:cNvGraphicFramePr>
            <a:graphicFrameLocks noGrp="1"/>
          </p:cNvGraphicFramePr>
          <p:nvPr>
            <p:extLst>
              <p:ext uri="{D42A27DB-BD31-4B8C-83A1-F6EECF244321}">
                <p14:modId xmlns:p14="http://schemas.microsoft.com/office/powerpoint/2010/main" val="1272934123"/>
              </p:ext>
            </p:extLst>
          </p:nvPr>
        </p:nvGraphicFramePr>
        <p:xfrm>
          <a:off x="677331" y="2105406"/>
          <a:ext cx="7762580" cy="4356748"/>
        </p:xfrm>
        <a:graphic>
          <a:graphicData uri="http://schemas.openxmlformats.org/drawingml/2006/table">
            <a:tbl>
              <a:tblPr firstRow="1" bandRow="1">
                <a:noFill/>
                <a:tableStyleId>{5C22544A-7EE6-4342-B048-85BDC9FD1C3A}</a:tableStyleId>
              </a:tblPr>
              <a:tblGrid>
                <a:gridCol w="1634548">
                  <a:extLst>
                    <a:ext uri="{9D8B030D-6E8A-4147-A177-3AD203B41FA5}">
                      <a16:colId xmlns:a16="http://schemas.microsoft.com/office/drawing/2014/main" val="332574869"/>
                    </a:ext>
                  </a:extLst>
                </a:gridCol>
                <a:gridCol w="6128032">
                  <a:extLst>
                    <a:ext uri="{9D8B030D-6E8A-4147-A177-3AD203B41FA5}">
                      <a16:colId xmlns:a16="http://schemas.microsoft.com/office/drawing/2014/main" val="609869180"/>
                    </a:ext>
                  </a:extLst>
                </a:gridCol>
              </a:tblGrid>
              <a:tr h="318375">
                <a:tc>
                  <a:txBody>
                    <a:bodyPr/>
                    <a:lstStyle/>
                    <a:p>
                      <a:r>
                        <a:rPr lang="it-IT" sz="1800" b="1" cap="none" spc="0" dirty="0">
                          <a:solidFill>
                            <a:schemeClr val="tx1"/>
                          </a:solidFill>
                        </a:rPr>
                        <a:t>Metrica</a:t>
                      </a:r>
                    </a:p>
                  </a:txBody>
                  <a:tcPr marL="44768" marR="5364" marT="12791" marB="95931"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r>
                        <a:rPr lang="it-IT" sz="1800" b="1" cap="none" spc="0" dirty="0">
                          <a:solidFill>
                            <a:schemeClr val="tx1"/>
                          </a:solidFill>
                        </a:rPr>
                        <a:t>Significato</a:t>
                      </a:r>
                    </a:p>
                  </a:txBody>
                  <a:tcPr marL="44768" marR="5364" marT="12791" marB="95931"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2813428494"/>
                  </a:ext>
                </a:extLst>
              </a:tr>
              <a:tr h="273847">
                <a:tc>
                  <a:txBody>
                    <a:bodyPr/>
                    <a:lstStyle/>
                    <a:p>
                      <a:r>
                        <a:rPr lang="it-IT" sz="1200" cap="none" spc="0">
                          <a:solidFill>
                            <a:schemeClr val="tx1"/>
                          </a:solidFill>
                        </a:rPr>
                        <a:t>LOC</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it-IT" sz="1200" cap="none" spc="0">
                          <a:solidFill>
                            <a:schemeClr val="tx1"/>
                          </a:solidFill>
                        </a:rPr>
                        <a:t>Numero di linee di codice, compresi commenti</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741358769"/>
                  </a:ext>
                </a:extLst>
              </a:tr>
              <a:tr h="273847">
                <a:tc>
                  <a:txBody>
                    <a:bodyPr/>
                    <a:lstStyle/>
                    <a:p>
                      <a:r>
                        <a:rPr lang="it-IT" sz="1200" cap="none" spc="0">
                          <a:solidFill>
                            <a:schemeClr val="tx1"/>
                          </a:solidFill>
                        </a:rPr>
                        <a:t>LOC_ADDED</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it-IT" sz="1200" cap="none" spc="0">
                          <a:solidFill>
                            <a:schemeClr val="tx1"/>
                          </a:solidFill>
                        </a:rPr>
                        <a:t>Numero di linee di codice aggiunte in una release</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82185597"/>
                  </a:ext>
                </a:extLst>
              </a:tr>
              <a:tr h="273847">
                <a:tc>
                  <a:txBody>
                    <a:bodyPr/>
                    <a:lstStyle/>
                    <a:p>
                      <a:r>
                        <a:rPr lang="it-IT" sz="1200" cap="none" spc="0">
                          <a:solidFill>
                            <a:schemeClr val="tx1"/>
                          </a:solidFill>
                        </a:rPr>
                        <a:t>LOC_DELETED</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200" cap="none" spc="0">
                          <a:solidFill>
                            <a:schemeClr val="tx1"/>
                          </a:solidFill>
                        </a:rPr>
                        <a:t>Numero di linee di codice cancellate in una release</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4152651243"/>
                  </a:ext>
                </a:extLst>
              </a:tr>
              <a:tr h="273847">
                <a:tc>
                  <a:txBody>
                    <a:bodyPr/>
                    <a:lstStyle/>
                    <a:p>
                      <a:r>
                        <a:rPr lang="it-IT" sz="1200" cap="none" spc="0">
                          <a:solidFill>
                            <a:schemeClr val="tx1"/>
                          </a:solidFill>
                        </a:rPr>
                        <a:t>N_AUTH</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it-IT" sz="1200" cap="none" spc="0" dirty="0">
                          <a:solidFill>
                            <a:schemeClr val="tx1"/>
                          </a:solidFill>
                        </a:rPr>
                        <a:t>Numero di autori che hanno contribuito a scrivere codice in una release.</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09926133"/>
                  </a:ext>
                </a:extLst>
              </a:tr>
              <a:tr h="273847">
                <a:tc>
                  <a:txBody>
                    <a:bodyPr/>
                    <a:lstStyle/>
                    <a:p>
                      <a:r>
                        <a:rPr lang="it-IT" sz="1200" cap="none" spc="0">
                          <a:solidFill>
                            <a:schemeClr val="tx1"/>
                          </a:solidFill>
                        </a:rPr>
                        <a:t>N_R</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it-IT" sz="1200" cap="none" spc="0" dirty="0">
                          <a:solidFill>
                            <a:schemeClr val="tx1"/>
                          </a:solidFill>
                        </a:rPr>
                        <a:t>Numero di revisioni.</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584378201"/>
                  </a:ext>
                </a:extLst>
              </a:tr>
              <a:tr h="273847">
                <a:tc>
                  <a:txBody>
                    <a:bodyPr/>
                    <a:lstStyle/>
                    <a:p>
                      <a:r>
                        <a:rPr lang="it-IT" sz="1200" cap="none" spc="0">
                          <a:solidFill>
                            <a:schemeClr val="tx1"/>
                          </a:solidFill>
                        </a:rPr>
                        <a:t>MAX_LOC_ADDED</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it-IT" sz="1200" cap="none" spc="0">
                          <a:solidFill>
                            <a:schemeClr val="tx1"/>
                          </a:solidFill>
                        </a:rPr>
                        <a:t>Massimo numero di linee di codice aggiunte in un commit di una release.</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78965890"/>
                  </a:ext>
                </a:extLst>
              </a:tr>
              <a:tr h="273847">
                <a:tc>
                  <a:txBody>
                    <a:bodyPr/>
                    <a:lstStyle/>
                    <a:p>
                      <a:r>
                        <a:rPr lang="it-IT" sz="1200" cap="none" spc="0">
                          <a:solidFill>
                            <a:schemeClr val="tx1"/>
                          </a:solidFill>
                        </a:rPr>
                        <a:t>AVG_LOC_ADDED</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it-IT" sz="1200" cap="none" spc="0" dirty="0">
                          <a:solidFill>
                            <a:schemeClr val="tx1"/>
                          </a:solidFill>
                        </a:rPr>
                        <a:t>Numero medio di linee di codice aggiunte nei </a:t>
                      </a:r>
                      <a:r>
                        <a:rPr lang="it-IT" sz="1200" cap="none" spc="0" dirty="0" err="1">
                          <a:solidFill>
                            <a:schemeClr val="tx1"/>
                          </a:solidFill>
                        </a:rPr>
                        <a:t>commit</a:t>
                      </a:r>
                      <a:r>
                        <a:rPr lang="it-IT" sz="1200" cap="none" spc="0" dirty="0">
                          <a:solidFill>
                            <a:schemeClr val="tx1"/>
                          </a:solidFill>
                        </a:rPr>
                        <a:t> della release.</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490042505"/>
                  </a:ext>
                </a:extLst>
              </a:tr>
              <a:tr h="407430">
                <a:tc>
                  <a:txBody>
                    <a:bodyPr/>
                    <a:lstStyle/>
                    <a:p>
                      <a:r>
                        <a:rPr lang="it-IT" sz="1200" cap="none" spc="0">
                          <a:solidFill>
                            <a:schemeClr val="tx1"/>
                          </a:solidFill>
                        </a:rPr>
                        <a:t>CHURN</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200" cap="none" spc="0" dirty="0">
                          <a:solidFill>
                            <a:schemeClr val="tx1"/>
                          </a:solidFill>
                        </a:rPr>
                        <a:t>Somma sulle revisioni della differenza del numero di linee di codice aggiunte e cancellate in una release.</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19499005"/>
                  </a:ext>
                </a:extLst>
              </a:tr>
              <a:tr h="274720">
                <a:tc>
                  <a:txBody>
                    <a:bodyPr/>
                    <a:lstStyle/>
                    <a:p>
                      <a:r>
                        <a:rPr lang="it-IT" sz="1200" cap="none" spc="0">
                          <a:solidFill>
                            <a:schemeClr val="tx1"/>
                          </a:solidFill>
                        </a:rPr>
                        <a:t>MAX_CHURN</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it-IT" sz="1200" cap="none" spc="0">
                          <a:solidFill>
                            <a:schemeClr val="tx1"/>
                          </a:solidFill>
                        </a:rPr>
                        <a:t>Churn massimo sulle revisioni in una release.</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986281220"/>
                  </a:ext>
                </a:extLst>
              </a:tr>
              <a:tr h="273847">
                <a:tc>
                  <a:txBody>
                    <a:bodyPr/>
                    <a:lstStyle/>
                    <a:p>
                      <a:r>
                        <a:rPr lang="it-IT" sz="1200" cap="none" spc="0">
                          <a:solidFill>
                            <a:schemeClr val="tx1"/>
                          </a:solidFill>
                        </a:rPr>
                        <a:t>AVG_CHURN</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it-IT" sz="1200" cap="none" spc="0">
                          <a:solidFill>
                            <a:schemeClr val="tx1"/>
                          </a:solidFill>
                        </a:rPr>
                        <a:t>Churn medio sulle revisioni in una release.</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66873121"/>
                  </a:ext>
                </a:extLst>
              </a:tr>
              <a:tr h="273847">
                <a:tc>
                  <a:txBody>
                    <a:bodyPr/>
                    <a:lstStyle/>
                    <a:p>
                      <a:r>
                        <a:rPr lang="it-IT" sz="1200" cap="none" spc="0">
                          <a:solidFill>
                            <a:schemeClr val="tx1"/>
                          </a:solidFill>
                        </a:rPr>
                        <a:t>N_NEW</a:t>
                      </a:r>
                    </a:p>
                  </a:txBody>
                  <a:tcPr marL="44768" marR="31992" marT="12791" marB="9593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it-IT" sz="1200" cap="none" spc="0" dirty="0">
                          <a:solidFill>
                            <a:schemeClr val="tx1"/>
                          </a:solidFill>
                        </a:rPr>
                        <a:t>Numero di istanze create nella classe in una revisione.</a:t>
                      </a:r>
                    </a:p>
                  </a:txBody>
                  <a:tcPr marL="44768" marR="31992" marT="12791" marB="9593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586339188"/>
                  </a:ext>
                </a:extLst>
              </a:tr>
              <a:tr h="273847">
                <a:tc>
                  <a:txBody>
                    <a:bodyPr/>
                    <a:lstStyle/>
                    <a:p>
                      <a:r>
                        <a:rPr lang="it-IT" sz="1200" cap="none" spc="0">
                          <a:solidFill>
                            <a:schemeClr val="tx1"/>
                          </a:solidFill>
                        </a:rPr>
                        <a:t>N_PUBLIC_METHODS</a:t>
                      </a:r>
                    </a:p>
                  </a:txBody>
                  <a:tcPr marL="44768" marR="31992" marT="12791" marB="9593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it-IT" sz="1200" cap="none" spc="0">
                          <a:solidFill>
                            <a:schemeClr val="tx1"/>
                          </a:solidFill>
                        </a:rPr>
                        <a:t>Numero di metodi annotati come public in una release. </a:t>
                      </a:r>
                    </a:p>
                  </a:txBody>
                  <a:tcPr marL="44768" marR="31992" marT="12791" marB="9593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9134395"/>
                  </a:ext>
                </a:extLst>
              </a:tr>
              <a:tr h="273847">
                <a:tc>
                  <a:txBody>
                    <a:bodyPr/>
                    <a:lstStyle/>
                    <a:p>
                      <a:r>
                        <a:rPr lang="it-IT" sz="1200" cap="none" spc="0">
                          <a:solidFill>
                            <a:schemeClr val="tx1"/>
                          </a:solidFill>
                        </a:rPr>
                        <a:t>BUGGY</a:t>
                      </a:r>
                    </a:p>
                  </a:txBody>
                  <a:tcPr marL="44768" marR="31992" marT="12791" marB="95931">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it-IT" sz="1200" cap="none" spc="0" dirty="0">
                          <a:solidFill>
                            <a:schemeClr val="tx1"/>
                          </a:solidFill>
                        </a:rPr>
                        <a:t>True se c’è un bug nella classe, false altrimenti</a:t>
                      </a:r>
                    </a:p>
                  </a:txBody>
                  <a:tcPr marL="44768" marR="31992" marT="12791" marB="9593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17535179"/>
                  </a:ext>
                </a:extLst>
              </a:tr>
            </a:tbl>
          </a:graphicData>
        </a:graphic>
      </p:graphicFrame>
      <p:pic>
        <p:nvPicPr>
          <p:cNvPr id="12" name="Graphic 11" descr="Righello">
            <a:extLst>
              <a:ext uri="{FF2B5EF4-FFF2-40B4-BE49-F238E27FC236}">
                <a16:creationId xmlns:a16="http://schemas.microsoft.com/office/drawing/2014/main" id="{02FD4CC1-C8DF-D0A1-E7CF-75FEF1A1A9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9219" y="2865726"/>
            <a:ext cx="1126547" cy="1126547"/>
          </a:xfrm>
          <a:prstGeom prst="rect">
            <a:avLst/>
          </a:prstGeom>
        </p:spPr>
      </p:pic>
    </p:spTree>
    <p:extLst>
      <p:ext uri="{BB962C8B-B14F-4D97-AF65-F5344CB8AC3E}">
        <p14:creationId xmlns:p14="http://schemas.microsoft.com/office/powerpoint/2010/main" val="2161199247"/>
      </p:ext>
    </p:extLst>
  </p:cSld>
  <p:clrMapOvr>
    <a:masterClrMapping/>
  </p:clrMapOvr>
</p:sld>
</file>

<file path=ppt/theme/theme1.xml><?xml version="1.0" encoding="utf-8"?>
<a:theme xmlns:a="http://schemas.openxmlformats.org/drawingml/2006/main" name="Sfaccettatura">
  <a:themeElements>
    <a:clrScheme name="Ingegneria degli Algoritmi">
      <a:dk1>
        <a:sysClr val="windowText" lastClr="000000"/>
      </a:dk1>
      <a:lt1>
        <a:sysClr val="window" lastClr="FFFFFF"/>
      </a:lt1>
      <a:dk2>
        <a:srgbClr val="2C3C43"/>
      </a:dk2>
      <a:lt2>
        <a:srgbClr val="EBEBEB"/>
      </a:lt2>
      <a:accent1>
        <a:srgbClr val="00823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1147</Words>
  <Application>Microsoft Office PowerPoint</Application>
  <PresentationFormat>Widescreen</PresentationFormat>
  <Paragraphs>166</Paragraphs>
  <Slides>25</Slides>
  <Notes>20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25</vt:i4>
      </vt:variant>
    </vt:vector>
  </HeadingPairs>
  <TitlesOfParts>
    <vt:vector size="31" baseType="lpstr">
      <vt:lpstr>Arial</vt:lpstr>
      <vt:lpstr>Calibri</vt:lpstr>
      <vt:lpstr>Cambria Math</vt:lpstr>
      <vt:lpstr>Trebuchet MS</vt:lpstr>
      <vt:lpstr>Wingdings 3</vt:lpstr>
      <vt:lpstr>Sfaccettatura</vt:lpstr>
      <vt:lpstr>Progetto Ingegneria del Software  II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staccone</dc:creator>
  <cp:lastModifiedBy>simone staccone</cp:lastModifiedBy>
  <cp:revision>11</cp:revision>
  <dcterms:created xsi:type="dcterms:W3CDTF">2023-05-05T15:30:48Z</dcterms:created>
  <dcterms:modified xsi:type="dcterms:W3CDTF">2023-06-15T17:21:47Z</dcterms:modified>
</cp:coreProperties>
</file>