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25"/>
  </p:notesMasterIdLst>
  <p:sldIdLst>
    <p:sldId id="256" r:id="rId4"/>
    <p:sldId id="268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7" r:id="rId16"/>
    <p:sldId id="314" r:id="rId17"/>
    <p:sldId id="315" r:id="rId18"/>
    <p:sldId id="320" r:id="rId19"/>
    <p:sldId id="318" r:id="rId20"/>
    <p:sldId id="319" r:id="rId21"/>
    <p:sldId id="321" r:id="rId22"/>
    <p:sldId id="287" r:id="rId23"/>
    <p:sldId id="258" r:id="rId24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67" autoAdjust="0"/>
  </p:normalViewPr>
  <p:slideViewPr>
    <p:cSldViewPr snapToGrid="0" snapToObjects="1">
      <p:cViewPr varScale="1">
        <p:scale>
          <a:sx n="62" d="100"/>
          <a:sy n="62" d="100"/>
        </p:scale>
        <p:origin x="140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t>07/09/2016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878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0072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441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08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1244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71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3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357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6828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436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655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baseline="0" dirty="0">
              <a:sym typeface="Wingding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415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582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9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40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633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206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635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313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966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2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Simone Graziussi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and Event-Based Testing for Android Applications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895599" y="5175250"/>
            <a:ext cx="6089651" cy="1248833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rgbClr val="000000"/>
                </a:solidFill>
              </a:rPr>
              <a:t>Candidato:</a:t>
            </a:r>
            <a:r>
              <a:rPr lang="it-IT" dirty="0">
                <a:solidFill>
                  <a:srgbClr val="000000"/>
                </a:solidFill>
              </a:rPr>
              <a:t> Simone Graziussi (836897)</a:t>
            </a:r>
          </a:p>
          <a:p>
            <a:pPr marL="0" indent="0">
              <a:buNone/>
            </a:pPr>
            <a:endParaRPr lang="it-IT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Relatore: </a:t>
            </a:r>
            <a:r>
              <a:rPr lang="it-IT" dirty="0">
                <a:solidFill>
                  <a:schemeClr val="tx1"/>
                </a:solidFill>
              </a:rPr>
              <a:t>Luciano Baresi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Correlatore: </a:t>
            </a:r>
            <a:r>
              <a:rPr lang="it-IT" dirty="0">
                <a:solidFill>
                  <a:schemeClr val="tx1"/>
                </a:solidFill>
              </a:rPr>
              <a:t>Konstantin </a:t>
            </a:r>
            <a:r>
              <a:rPr lang="it-IT" dirty="0" err="1">
                <a:solidFill>
                  <a:schemeClr val="tx1"/>
                </a:solidFill>
              </a:rPr>
              <a:t>Rubinov</a:t>
            </a:r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04582" y="95250"/>
            <a:ext cx="6339417" cy="15240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it-IT" sz="1600" dirty="0"/>
              <a:t>Scuola di Ingegneria Industriale e dell'Informazione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/>
              <a:t>Corso di Laurea Magistrale in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/>
              <a:t>Ingegneria Informatica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400" dirty="0"/>
              <a:t>Anno Accademico 2015 – 2016</a:t>
            </a:r>
          </a:p>
        </p:txBody>
      </p:sp>
      <p:pic>
        <p:nvPicPr>
          <p:cNvPr id="8" name="Immagine 7" descr="logoPoliMi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17525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2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58"/>
    </mc:Choice>
    <mc:Fallback xmlns="">
      <p:transition xmlns:p14="http://schemas.microsoft.com/office/powerpoint/2010/main" spd="slow" advTm="194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0" y="1671651"/>
            <a:ext cx="7937501" cy="351469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Testing per Lifecycle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>
                <a:solidFill>
                  <a:srgbClr val="1F497D"/>
                </a:solidFill>
              </a:rPr>
              <a:t>Testing basato sugli Eventi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16913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2"/>
    </mc:Choice>
    <mc:Fallback xmlns="">
      <p:transition xmlns:p14="http://schemas.microsoft.com/office/powerpoint/2010/main" spd="slow" advTm="2593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Eventi in Android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76421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Applicazioni mobili caratterizzate da centinaia di eventi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es. sensori, richieste/risposte via internet, click sul </a:t>
            </a:r>
            <a:r>
              <a:rPr lang="it-IT" sz="2400" dirty="0" err="1"/>
              <a:t>touchscreen</a:t>
            </a:r>
            <a:r>
              <a:rPr lang="it-IT" sz="2400" dirty="0"/>
              <a:t>, lifecycle, ecc. 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Spesso gestiti da diversi </a:t>
            </a:r>
            <a:r>
              <a:rPr lang="it-IT" sz="2400" dirty="0" err="1"/>
              <a:t>thread</a:t>
            </a:r>
            <a:r>
              <a:rPr lang="it-IT" sz="2400" dirty="0"/>
              <a:t>, e quindi concorrenti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Se registrati in un ordine inaspettato, possono causare problemi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Race </a:t>
            </a:r>
            <a:r>
              <a:rPr lang="it-IT" sz="2400" dirty="0" err="1"/>
              <a:t>Condition</a:t>
            </a:r>
            <a:endParaRPr lang="it-IT" sz="2400" dirty="0"/>
          </a:p>
          <a:p>
            <a:pPr marL="285750" indent="-285750">
              <a:buFont typeface="Arial"/>
              <a:buChar char="•"/>
            </a:pP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09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Asserzioni Temporali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76421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Eventi sono complessi da testare con le tecnologie disponibili al momento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Soluzione: specificare delle asserzioni temporali per verificare le relazioni tra due o più eventi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Esprimere, sul flusso di eventi generati da un’esecuzione, condizioni di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Esistenza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Ordinamento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Causalità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Quantificazione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Possibilità di correlare più condizioni tramite connettivi logici</a:t>
            </a:r>
          </a:p>
          <a:p>
            <a:pPr marL="285750" indent="-285750">
              <a:buFont typeface="Arial"/>
              <a:buChar char="•"/>
            </a:pPr>
            <a:endParaRPr lang="it-IT" sz="2400" dirty="0"/>
          </a:p>
          <a:p>
            <a:pPr marL="285750" indent="-285750">
              <a:buFont typeface="Arial"/>
              <a:buChar char="•"/>
            </a:pP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244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Asserzioni Temporali - Esempi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7642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Causalità tra eventi</a:t>
            </a:r>
          </a:p>
          <a:p>
            <a:pPr marL="285750" indent="-285750">
              <a:buFont typeface="Arial"/>
              <a:buChar char="•"/>
            </a:pPr>
            <a:endParaRPr lang="it-IT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5" y="2016503"/>
            <a:ext cx="8344329" cy="39372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205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Asserzioni Temporali - Esempi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7642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Ordinamento di eventi di un determinato tipo</a:t>
            </a:r>
          </a:p>
          <a:p>
            <a:pPr marL="285750" indent="-285750">
              <a:buFont typeface="Arial"/>
              <a:buChar char="•"/>
            </a:pPr>
            <a:endParaRPr lang="it-IT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8" y="2247710"/>
            <a:ext cx="8447541" cy="36359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978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Design e Implementazione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101448" y="1226599"/>
            <a:ext cx="55390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Interfaccia principale è l’</a:t>
            </a:r>
            <a:r>
              <a:rPr lang="it-IT" sz="2400" dirty="0" err="1"/>
              <a:t>Event</a:t>
            </a:r>
            <a:r>
              <a:rPr lang="it-IT" sz="2400" dirty="0"/>
              <a:t> Monitor: lo sviluppatore definisce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Eventi da osservare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Asserzioni temporali da verificare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Come reagire ai risultati delle asserzioni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Ogni </a:t>
            </a:r>
            <a:r>
              <a:rPr lang="it-IT" sz="2400" dirty="0" err="1"/>
              <a:t>Observable</a:t>
            </a:r>
            <a:r>
              <a:rPr lang="it-IT" sz="2400" dirty="0"/>
              <a:t> produce uno o più eventi durante l’esecuzione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Ogni </a:t>
            </a:r>
            <a:r>
              <a:rPr lang="it-IT" sz="2400" dirty="0" err="1"/>
              <a:t>Check</a:t>
            </a:r>
            <a:r>
              <a:rPr lang="it-IT" sz="2400" dirty="0"/>
              <a:t> specifica un’asserzione temporale e produce un risultato finale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 err="1"/>
              <a:t>Tool</a:t>
            </a:r>
            <a:r>
              <a:rPr lang="it-IT" sz="2400" dirty="0"/>
              <a:t> implementato con la libreria ReactiveX: RxJava e RxAndroid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70637" y="1582225"/>
            <a:ext cx="1280160" cy="640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2"/>
                </a:solidFill>
              </a:rPr>
              <a:t>Event Monitor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582615" y="2988069"/>
            <a:ext cx="1280160" cy="640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2"/>
                </a:solidFill>
              </a:rPr>
              <a:t>Check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82615" y="4416286"/>
            <a:ext cx="1280160" cy="640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2"/>
                </a:solidFill>
              </a:rPr>
              <a:t>Result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83636" y="2988069"/>
            <a:ext cx="1280160" cy="640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2"/>
                </a:solidFill>
              </a:rPr>
              <a:t>Observable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83636" y="4416286"/>
            <a:ext cx="1280160" cy="640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2"/>
                </a:solidFill>
              </a:rPr>
              <a:t>Event</a:t>
            </a:r>
          </a:p>
        </p:txBody>
      </p:sp>
      <p:cxnSp>
        <p:nvCxnSpPr>
          <p:cNvPr id="11" name="Curved Connector 10"/>
          <p:cNvCxnSpPr>
            <a:stCxn id="9" idx="0"/>
            <a:endCxn id="5" idx="1"/>
          </p:cNvCxnSpPr>
          <p:nvPr/>
        </p:nvCxnSpPr>
        <p:spPr>
          <a:xfrm rot="5400000" flipH="1" flipV="1">
            <a:off x="6004274" y="2321707"/>
            <a:ext cx="1085804" cy="2469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3"/>
            <a:endCxn id="7" idx="0"/>
          </p:cNvCxnSpPr>
          <p:nvPr/>
        </p:nvCxnSpPr>
        <p:spPr>
          <a:xfrm>
            <a:off x="7950797" y="1902265"/>
            <a:ext cx="271898" cy="10858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0"/>
            <a:endCxn id="9" idx="2"/>
          </p:cNvCxnSpPr>
          <p:nvPr/>
        </p:nvCxnSpPr>
        <p:spPr>
          <a:xfrm flipV="1">
            <a:off x="6423716" y="3628149"/>
            <a:ext cx="0" cy="78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>
            <a:off x="8222695" y="3628149"/>
            <a:ext cx="0" cy="78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1109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Valutazione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266699" y="1328484"/>
            <a:ext cx="87311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Valutazione della libreria sull’applicazione </a:t>
            </a:r>
            <a:r>
              <a:rPr lang="it-IT" sz="2400" dirty="0" err="1"/>
              <a:t>WordPress</a:t>
            </a:r>
            <a:endParaRPr lang="it-IT" sz="2400" dirty="0"/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Test definiti in Espresso, con l’</a:t>
            </a:r>
            <a:r>
              <a:rPr lang="it-IT" sz="2400" dirty="0" err="1"/>
              <a:t>Event</a:t>
            </a:r>
            <a:r>
              <a:rPr lang="it-IT" sz="2400" dirty="0"/>
              <a:t> Monitor eseguito in background</a:t>
            </a:r>
          </a:p>
          <a:p>
            <a:pPr marL="285750" indent="-285750">
              <a:buFont typeface="Arial"/>
              <a:buChar char="•"/>
            </a:pP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100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Valutazione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66699" y="4123907"/>
            <a:ext cx="8932333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EventMonitor.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"Post content changed after the upload started!"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providedThat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existsAnEventThat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isPostUploadStart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.then(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anEventThat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isPostChange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canHappenOnlyBefore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anEventThat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isPostUploadStart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()))));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66699" y="2073089"/>
            <a:ext cx="8462434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EventMonitor.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().observe(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EventUtils.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postChanges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editorTitleView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						</a:t>
            </a:r>
            <a:r>
              <a:rPr kumimoji="0" lang="en-US" altLang="en-US" b="0" i="0" u="none" strike="noStrike" cap="none" normalizeH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editorContentView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266699" y="1328484"/>
            <a:ext cx="873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Esempio di eventi osservati durante il test</a:t>
            </a:r>
          </a:p>
        </p:txBody>
      </p:sp>
      <p:sp>
        <p:nvSpPr>
          <p:cNvPr id="12" name="CasellaDiTesto 9"/>
          <p:cNvSpPr txBox="1"/>
          <p:nvPr/>
        </p:nvSpPr>
        <p:spPr>
          <a:xfrm>
            <a:off x="266699" y="3432974"/>
            <a:ext cx="873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Esempio di asserzione temporale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21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Valutazione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8499" y="2040043"/>
            <a:ext cx="8001855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[SUCCESS]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(Exists an event that is post upload start) THEN (Every event that is post change happens before an event that is post upload start)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Every event that is post change was found before {Post upload start} </a:t>
            </a:r>
            <a:endParaRPr kumimoji="0" lang="en-US" altLang="en-US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8499" y="4373355"/>
            <a:ext cx="8001855" cy="17543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[FAILURE]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(Exists an event that is post upload start) THEN(Every event that is post change happens before an event that is post upload start)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Post content changed after the upload started!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Event {Post change on view 2131820907} was found after every event that is post upload start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37921" y="1485123"/>
            <a:ext cx="873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Risultato asserzione temporale</a:t>
            </a:r>
          </a:p>
        </p:txBody>
      </p:sp>
      <p:sp>
        <p:nvSpPr>
          <p:cNvPr id="7" name="CasellaDiTesto 9"/>
          <p:cNvSpPr txBox="1"/>
          <p:nvPr/>
        </p:nvSpPr>
        <p:spPr>
          <a:xfrm>
            <a:off x="237921" y="3793371"/>
            <a:ext cx="873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Risultato della stessa asserzione con fault </a:t>
            </a:r>
            <a:r>
              <a:rPr lang="it-IT" sz="2400" dirty="0" err="1"/>
              <a:t>seeding</a:t>
            </a: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273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0" y="1671651"/>
            <a:ext cx="7937501" cy="351469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Testing per Lifecycle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Testing basato sugli Eventi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>
                <a:solidFill>
                  <a:srgbClr val="1F497D"/>
                </a:solidFill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159021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2"/>
    </mc:Choice>
    <mc:Fallback xmlns="">
      <p:transition xmlns:p14="http://schemas.microsoft.com/office/powerpoint/2010/main" spd="slow" advTm="2593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Introduzione e Obiettivi del Lavoro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790027" y="5251965"/>
            <a:ext cx="210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Struttura ad albero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964213" y="3287410"/>
            <a:ext cx="1820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600" dirty="0"/>
              <a:t>Testo Item 1</a:t>
            </a:r>
            <a:endParaRPr lang="it-IT" sz="1600" b="1" dirty="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Testo Item 2</a:t>
            </a:r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Testo Item 3</a:t>
            </a:r>
          </a:p>
        </p:txBody>
      </p:sp>
      <p:cxnSp>
        <p:nvCxnSpPr>
          <p:cNvPr id="6" name="Connettore 2 5"/>
          <p:cNvCxnSpPr>
            <a:stCxn id="8" idx="3"/>
            <a:endCxn id="20" idx="1"/>
          </p:cNvCxnSpPr>
          <p:nvPr/>
        </p:nvCxnSpPr>
        <p:spPr>
          <a:xfrm flipV="1">
            <a:off x="2895129" y="5206878"/>
            <a:ext cx="717684" cy="21436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8" idx="3"/>
            <a:endCxn id="21" idx="1"/>
          </p:cNvCxnSpPr>
          <p:nvPr/>
        </p:nvCxnSpPr>
        <p:spPr>
          <a:xfrm>
            <a:off x="2895129" y="5421242"/>
            <a:ext cx="717684" cy="14496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3612813" y="5037601"/>
            <a:ext cx="10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Opzione1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612813" y="5396925"/>
            <a:ext cx="10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Opzione2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5545534" y="5366147"/>
            <a:ext cx="269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1F497D"/>
                </a:solidFill>
              </a:rPr>
              <a:t>Grandezza di Interesse</a:t>
            </a:r>
            <a:endParaRPr lang="it-IT" dirty="0">
              <a:solidFill>
                <a:srgbClr val="1F497D"/>
              </a:solidFill>
            </a:endParaRPr>
          </a:p>
        </p:txBody>
      </p:sp>
      <p:cxnSp>
        <p:nvCxnSpPr>
          <p:cNvPr id="23" name="Connettore 2 22"/>
          <p:cNvCxnSpPr>
            <a:stCxn id="21" idx="3"/>
            <a:endCxn id="22" idx="1"/>
          </p:cNvCxnSpPr>
          <p:nvPr/>
        </p:nvCxnSpPr>
        <p:spPr>
          <a:xfrm flipV="1">
            <a:off x="4675824" y="5550813"/>
            <a:ext cx="869710" cy="1538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485759"/>
              </p:ext>
            </p:extLst>
          </p:nvPr>
        </p:nvGraphicFramePr>
        <p:xfrm>
          <a:off x="5439014" y="3349942"/>
          <a:ext cx="2313108" cy="100584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246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915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2"/>
                          </a:solidFill>
                        </a:rPr>
                        <a:t>Velocità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baseline="0" dirty="0">
                          <a:solidFill>
                            <a:schemeClr val="tx2"/>
                          </a:solidFill>
                        </a:rPr>
                        <a:t>Coppia</a:t>
                      </a:r>
                      <a:endParaRPr lang="it-IT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679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150 km/h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90 Nm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300 km/h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140 Nm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CasellaDiTesto 17"/>
          <p:cNvSpPr txBox="1"/>
          <p:nvPr/>
        </p:nvSpPr>
        <p:spPr>
          <a:xfrm>
            <a:off x="1964213" y="1222194"/>
            <a:ext cx="17385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Titoletto – 18pt</a:t>
            </a:r>
            <a:endParaRPr lang="it-IT" b="1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439015" y="1222194"/>
            <a:ext cx="153733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Titoletto – 16pt</a:t>
            </a:r>
            <a:endParaRPr lang="it-IT" sz="1600" b="1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1964213" y="2768756"/>
            <a:ext cx="153733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Elenco Puntato</a:t>
            </a:r>
            <a:endParaRPr lang="it-IT" sz="1600" b="1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5439015" y="2768756"/>
            <a:ext cx="86926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Tabella</a:t>
            </a:r>
            <a:endParaRPr lang="it-IT" sz="1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619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542"/>
    </mc:Choice>
    <mc:Fallback xmlns="">
      <p:transition xmlns:p14="http://schemas.microsoft.com/office/powerpoint/2010/main" spd="slow" advTm="14754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33" y="3422267"/>
            <a:ext cx="3178592" cy="305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1791468" y="1646095"/>
            <a:ext cx="5561065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Risultato1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Risultato2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Risultato3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Risultato4</a:t>
            </a:r>
          </a:p>
        </p:txBody>
      </p:sp>
      <p:sp useBgFill="1">
        <p:nvSpPr>
          <p:cNvPr id="9" name="CasellaDiTesto 8"/>
          <p:cNvSpPr txBox="1"/>
          <p:nvPr/>
        </p:nvSpPr>
        <p:spPr>
          <a:xfrm>
            <a:off x="3326538" y="1103225"/>
            <a:ext cx="249092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Risultati Scientifici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649008" y="4854818"/>
            <a:ext cx="2490925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Risultati Industriali</a:t>
            </a:r>
          </a:p>
          <a:p>
            <a:pPr algn="ctr"/>
            <a:r>
              <a:rPr lang="it-IT" sz="2000" dirty="0"/>
              <a:t>e/o Sviluppi Futuri</a:t>
            </a:r>
          </a:p>
        </p:txBody>
      </p:sp>
      <p:sp>
        <p:nvSpPr>
          <p:cNvPr id="16" name="CasellaDiTesto 15"/>
          <p:cNvSpPr txBox="1"/>
          <p:nvPr/>
        </p:nvSpPr>
        <p:spPr>
          <a:xfrm rot="21433596">
            <a:off x="4498471" y="4124244"/>
            <a:ext cx="2465271" cy="193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Risultato1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it-IT" sz="1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Risultato2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it-IT" sz="1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Risultato3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it-IT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204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45"/>
    </mc:Choice>
    <mc:Fallback xmlns="">
      <p:transition xmlns:p14="http://schemas.microsoft.com/office/powerpoint/2010/main" spd="slow" advTm="9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logoPoliMi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78" y="2499218"/>
            <a:ext cx="2075845" cy="2075845"/>
          </a:xfrm>
          <a:prstGeom prst="rect">
            <a:avLst/>
          </a:prstGeom>
        </p:spPr>
      </p:pic>
      <p:sp>
        <p:nvSpPr>
          <p:cNvPr id="7" name="Segnaposto tes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198281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5"/>
    </mc:Choice>
    <mc:Fallback xmlns="">
      <p:transition xmlns:p14="http://schemas.microsoft.com/office/powerpoint/2010/main" spd="slow" advTm="527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0" y="1671651"/>
            <a:ext cx="7937501" cy="351469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>
                <a:solidFill>
                  <a:srgbClr val="1F497D"/>
                </a:solidFill>
              </a:rPr>
              <a:t>Testing per Lifecycle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Testing basato sugli Eventi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2"/>
    </mc:Choice>
    <mc:Fallback xmlns="">
      <p:transition xmlns:p14="http://schemas.microsoft.com/office/powerpoint/2010/main" spd="slow" advTm="259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Lifecycle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65" y="2537717"/>
            <a:ext cx="7885118" cy="3513762"/>
          </a:xfrm>
          <a:prstGeom prst="rect">
            <a:avLst/>
          </a:prstGeom>
        </p:spPr>
      </p:pic>
      <p:sp>
        <p:nvSpPr>
          <p:cNvPr id="6" name="CasellaDiTesto 9"/>
          <p:cNvSpPr txBox="1"/>
          <p:nvPr/>
        </p:nvSpPr>
        <p:spPr>
          <a:xfrm>
            <a:off x="299798" y="1185506"/>
            <a:ext cx="7642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Activity e </a:t>
            </a:r>
            <a:r>
              <a:rPr lang="it-IT" sz="2400" dirty="0" err="1"/>
              <a:t>Fragment</a:t>
            </a:r>
            <a:endParaRPr lang="it-IT" sz="2400" dirty="0"/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Diversi stadi di funzionamento</a:t>
            </a:r>
          </a:p>
          <a:p>
            <a:pPr marL="285750" indent="-285750">
              <a:buFont typeface="Arial"/>
              <a:buChar char="•"/>
            </a:pP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754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Gestione del Lifecycle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76421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Evitare spreco di risorse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es. sensori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Fermare l’esecuzione se l’utente lascia l’applicazione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es. gioco si ferma se arriva una chiamata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Mantenere lo stato se l’utente lascia l’applicazione 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es. messaggio scritto parzialmente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Adattarsi ai cambi di configurazione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es. rotazione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628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Controlli Statici per Lifecycle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76421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Analisi statica del codice per controllare la gestione di componenti in base al lifecycle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Esempio: Broadcast </a:t>
            </a:r>
            <a:r>
              <a:rPr lang="it-IT" sz="2400" dirty="0" err="1"/>
              <a:t>Receiver</a:t>
            </a:r>
            <a:endParaRPr lang="it-IT" sz="2400" dirty="0"/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Rilascio: il metodo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unregisterReceiver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2400" dirty="0"/>
              <a:t> è da chiamare sempre dopo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registerReceiver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2400" dirty="0"/>
              <a:t>, ma non durante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onSaveInstanceState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Best </a:t>
            </a:r>
            <a:r>
              <a:rPr lang="it-IT" sz="2400" dirty="0" err="1"/>
              <a:t>Practice</a:t>
            </a:r>
            <a:r>
              <a:rPr lang="it-IT" sz="2400" dirty="0"/>
              <a:t>: durante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onStart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2400" dirty="0"/>
              <a:t> e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onStop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Doppia Acquisizione: in questo caso non causa problemi, ma utile controllare il doppio rilascio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Controlli implementati con </a:t>
            </a:r>
            <a:r>
              <a:rPr lang="it-IT" sz="2400" dirty="0" err="1"/>
              <a:t>Lint</a:t>
            </a: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429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Controlli Statici per Lifecycle - Valutazione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6" y="923248"/>
            <a:ext cx="7741027" cy="3001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56" y="2582140"/>
            <a:ext cx="7861704" cy="3810196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218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Test Dinamici per Lifecycle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76421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Analisi dinamica dell’applicazione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Libreria che fornisce test per il lifecycle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Lo sviluppatore definisce solo dei </a:t>
            </a:r>
            <a:r>
              <a:rPr lang="it-IT" sz="2400" dirty="0" err="1"/>
              <a:t>callback</a:t>
            </a:r>
            <a:r>
              <a:rPr lang="it-IT" sz="2400" dirty="0"/>
              <a:t>, il resto delle transizioni del ciclo di vita è gestito dalla libreria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Disponibile per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Unit Testing tramite </a:t>
            </a:r>
            <a:r>
              <a:rPr lang="it-IT" sz="2400" dirty="0" err="1"/>
              <a:t>Instrumentation</a:t>
            </a:r>
            <a:endParaRPr lang="it-IT" sz="2400" dirty="0"/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UI Testing con Android Espresso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Unit Testing tramite </a:t>
            </a:r>
            <a:r>
              <a:rPr lang="it-IT" sz="2400" dirty="0" err="1"/>
              <a:t>Robolectric</a:t>
            </a:r>
            <a:endParaRPr lang="it-IT" sz="2400" dirty="0"/>
          </a:p>
          <a:p>
            <a:pPr marL="742950" lvl="1" indent="-285750">
              <a:buFont typeface="Arial"/>
              <a:buChar char="•"/>
            </a:pPr>
            <a:endParaRPr lang="it-IT" sz="2400" dirty="0"/>
          </a:p>
          <a:p>
            <a:pPr marL="742950" lvl="1" indent="-285750">
              <a:buFont typeface="Arial"/>
              <a:buChar char="•"/>
            </a:pP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924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Test Dinamici per Lifecycle - Valutazione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5" y="924407"/>
            <a:ext cx="6386265" cy="5507215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707149" y="1245044"/>
            <a:ext cx="2105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Test per </a:t>
            </a:r>
            <a:r>
              <a:rPr lang="it-IT" sz="1600" b="1" dirty="0" err="1"/>
              <a:t>WordPress</a:t>
            </a:r>
            <a:r>
              <a:rPr lang="it-IT" sz="1600" b="1" dirty="0"/>
              <a:t> definito in Espresso</a:t>
            </a:r>
          </a:p>
        </p:txBody>
      </p:sp>
      <p:cxnSp>
        <p:nvCxnSpPr>
          <p:cNvPr id="9" name="Connettore 2 5"/>
          <p:cNvCxnSpPr/>
          <p:nvPr/>
        </p:nvCxnSpPr>
        <p:spPr>
          <a:xfrm flipH="1" flipV="1">
            <a:off x="3637052" y="1077277"/>
            <a:ext cx="3070097" cy="33553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7"/>
          <p:cNvSpPr txBox="1"/>
          <p:nvPr/>
        </p:nvSpPr>
        <p:spPr>
          <a:xfrm>
            <a:off x="6769644" y="4214305"/>
            <a:ext cx="2105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Azioni e controlli standard di Espresso</a:t>
            </a:r>
          </a:p>
        </p:txBody>
      </p:sp>
      <p:cxnSp>
        <p:nvCxnSpPr>
          <p:cNvPr id="13" name="Connettore 2 5"/>
          <p:cNvCxnSpPr/>
          <p:nvPr/>
        </p:nvCxnSpPr>
        <p:spPr>
          <a:xfrm flipH="1" flipV="1">
            <a:off x="5825447" y="4214305"/>
            <a:ext cx="944197" cy="12139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5"/>
          <p:cNvCxnSpPr/>
          <p:nvPr/>
        </p:nvCxnSpPr>
        <p:spPr>
          <a:xfrm flipH="1">
            <a:off x="6234060" y="4799080"/>
            <a:ext cx="535584" cy="86840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7"/>
          <p:cNvSpPr txBox="1"/>
          <p:nvPr/>
        </p:nvSpPr>
        <p:spPr>
          <a:xfrm>
            <a:off x="6707149" y="2514903"/>
            <a:ext cx="2105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Lo sviluppatore deve solo definire un </a:t>
            </a:r>
            <a:r>
              <a:rPr lang="it-IT" sz="1600" b="1" dirty="0" err="1"/>
              <a:t>callback</a:t>
            </a:r>
            <a:endParaRPr lang="it-IT" sz="1600" b="1" dirty="0"/>
          </a:p>
        </p:txBody>
      </p:sp>
      <p:cxnSp>
        <p:nvCxnSpPr>
          <p:cNvPr id="21" name="Connettore 2 5"/>
          <p:cNvCxnSpPr/>
          <p:nvPr/>
        </p:nvCxnSpPr>
        <p:spPr>
          <a:xfrm flipH="1" flipV="1">
            <a:off x="3548899" y="1802537"/>
            <a:ext cx="3070098" cy="75652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775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25.6|4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7956</TotalTime>
  <Words>647</Words>
  <Application>Microsoft Office PowerPoint</Application>
  <PresentationFormat>On-screen Show (4:3)</PresentationFormat>
  <Paragraphs>155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MS PGothic</vt:lpstr>
      <vt:lpstr>Arial</vt:lpstr>
      <vt:lpstr>Calibri</vt:lpstr>
      <vt:lpstr>Courier New</vt:lpstr>
      <vt:lpstr>Minion Web</vt:lpstr>
      <vt:lpstr>Wingdings</vt:lpstr>
      <vt:lpstr>Intro</vt:lpstr>
      <vt:lpstr>PoliMi_TESI_Scribd</vt:lpstr>
      <vt:lpstr>1_Intro</vt:lpstr>
      <vt:lpstr>Lifecycle and Event-Based Testing for Android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Politecnico di Milano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PresentazioneTesiNomeCognome</dc:title>
  <dc:subject/>
  <dc:creator>Luca Maggiori</dc:creator>
  <cp:keywords/>
  <dc:description/>
  <cp:lastModifiedBy>Simone Graziussi - PoliMi</cp:lastModifiedBy>
  <cp:revision>1431</cp:revision>
  <dcterms:created xsi:type="dcterms:W3CDTF">2014-04-15T14:07:28Z</dcterms:created>
  <dcterms:modified xsi:type="dcterms:W3CDTF">2016-09-07T10:12:27Z</dcterms:modified>
  <cp:category/>
</cp:coreProperties>
</file>