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tags/tag10.xml" ContentType="application/vnd.openxmlformats-officedocument.presentationml.tags+xml"/>
  <Override PartName="/ppt/notesSlides/notesSlide13.xml" ContentType="application/vnd.openxmlformats-officedocument.presentationml.notesSlide+xml"/>
  <Override PartName="/ppt/tags/tag11.xml" ContentType="application/vnd.openxmlformats-officedocument.presentationml.tags+xml"/>
  <Override PartName="/ppt/notesSlides/notesSlide14.xml" ContentType="application/vnd.openxmlformats-officedocument.presentationml.notesSlide+xml"/>
  <Override PartName="/ppt/tags/tag12.xml" ContentType="application/vnd.openxmlformats-officedocument.presentationml.tags+xml"/>
  <Override PartName="/ppt/notesSlides/notesSlide15.xml" ContentType="application/vnd.openxmlformats-officedocument.presentationml.notesSlide+xml"/>
  <Override PartName="/ppt/tags/tag13.xml" ContentType="application/vnd.openxmlformats-officedocument.presentationml.tags+xml"/>
  <Override PartName="/ppt/notesSlides/notesSlide16.xml" ContentType="application/vnd.openxmlformats-officedocument.presentationml.notesSlide+xml"/>
  <Override PartName="/ppt/tags/tag14.xml" ContentType="application/vnd.openxmlformats-officedocument.presentationml.tags+xml"/>
  <Override PartName="/ppt/notesSlides/notesSlide17.xml" ContentType="application/vnd.openxmlformats-officedocument.presentationml.notesSlide+xml"/>
  <Override PartName="/ppt/tags/tag15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16.xml" ContentType="application/vnd.openxmlformats-officedocument.presentationml.tags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1"/>
    <p:sldMasterId id="2147483676" r:id="rId2"/>
    <p:sldMasterId id="2147483681" r:id="rId3"/>
  </p:sldMasterIdLst>
  <p:notesMasterIdLst>
    <p:notesMasterId r:id="rId25"/>
  </p:notesMasterIdLst>
  <p:sldIdLst>
    <p:sldId id="256" r:id="rId4"/>
    <p:sldId id="268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7" r:id="rId16"/>
    <p:sldId id="314" r:id="rId17"/>
    <p:sldId id="315" r:id="rId18"/>
    <p:sldId id="320" r:id="rId19"/>
    <p:sldId id="318" r:id="rId20"/>
    <p:sldId id="319" r:id="rId21"/>
    <p:sldId id="321" r:id="rId22"/>
    <p:sldId id="287" r:id="rId23"/>
    <p:sldId id="258" r:id="rId24"/>
  </p:sldIdLst>
  <p:sldSz cx="9144000" cy="6858000" type="screen4x3"/>
  <p:notesSz cx="9906000" cy="67945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167" autoAdjust="0"/>
  </p:normalViewPr>
  <p:slideViewPr>
    <p:cSldViewPr snapToGrid="0" snapToObjects="1">
      <p:cViewPr varScale="1">
        <p:scale>
          <a:sx n="62" d="100"/>
          <a:sy n="62" d="100"/>
        </p:scale>
        <p:origin x="140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6" d="100"/>
        <a:sy n="10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5611813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55084-1CB9-CF40-93F3-663EB9ADEB9C}" type="datetimeFigureOut">
              <a:rPr lang="it-IT" smtClean="0"/>
              <a:t>09/09/2016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254375" y="509588"/>
            <a:ext cx="3397250" cy="2547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990600" y="3227388"/>
            <a:ext cx="7924800" cy="3057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6453188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5611813" y="6453188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CFAA4-C87D-1545-9F8E-F35BF2220A9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3607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="0" baseline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98789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aseline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00724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4416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6085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12443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3716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93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33579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68288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34364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aseline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7655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b="0" baseline="0" dirty="0">
              <a:sym typeface="Wingding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94153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4582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aseline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992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7401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2633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2063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6635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1313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9663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10"/>
          </p:nvPr>
        </p:nvSpPr>
        <p:spPr>
          <a:xfrm>
            <a:off x="2895599" y="267970"/>
            <a:ext cx="5984430" cy="110683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7430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risorsa multimediale 7"/>
          <p:cNvSpPr>
            <a:spLocks noGrp="1" noChangeAspect="1"/>
          </p:cNvSpPr>
          <p:nvPr>
            <p:ph type="media" sz="quarter" idx="10"/>
          </p:nvPr>
        </p:nvSpPr>
        <p:spPr>
          <a:xfrm>
            <a:off x="972002" y="1011599"/>
            <a:ext cx="7199996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Fare clic sull'icona per inserire un clip multimediale</a:t>
            </a:r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473926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/>
          <p:cNvSpPr>
            <a:spLocks noGrp="1" noChangeAspect="1"/>
          </p:cNvSpPr>
          <p:nvPr>
            <p:ph type="pic" sz="quarter" idx="10"/>
          </p:nvPr>
        </p:nvSpPr>
        <p:spPr>
          <a:xfrm>
            <a:off x="972000" y="997642"/>
            <a:ext cx="7200000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Trascinare l'immagine su un segnaposto o fare clic sull'icona per aggiungerla</a:t>
            </a:r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681231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10"/>
          </p:nvPr>
        </p:nvSpPr>
        <p:spPr>
          <a:xfrm>
            <a:off x="2895599" y="267970"/>
            <a:ext cx="5984430" cy="110683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7430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</p:spTree>
    <p:extLst>
      <p:ext uri="{BB962C8B-B14F-4D97-AF65-F5344CB8AC3E}">
        <p14:creationId xmlns:p14="http://schemas.microsoft.com/office/powerpoint/2010/main" val="1191776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163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1191776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163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724467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>
          <a:xfrm>
            <a:off x="698500" y="1103313"/>
            <a:ext cx="7061200" cy="5246687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5920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risorsa multimediale 7"/>
          <p:cNvSpPr>
            <a:spLocks noGrp="1" noChangeAspect="1"/>
          </p:cNvSpPr>
          <p:nvPr>
            <p:ph type="media" sz="quarter" idx="10"/>
          </p:nvPr>
        </p:nvSpPr>
        <p:spPr>
          <a:xfrm>
            <a:off x="972002" y="1011599"/>
            <a:ext cx="7199996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Fare clic sull'icona per inserire un clip multimediale</a:t>
            </a:r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47392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/>
          <p:cNvSpPr>
            <a:spLocks noGrp="1" noChangeAspect="1"/>
          </p:cNvSpPr>
          <p:nvPr>
            <p:ph type="pic" sz="quarter" idx="10"/>
          </p:nvPr>
        </p:nvSpPr>
        <p:spPr>
          <a:xfrm>
            <a:off x="972000" y="997642"/>
            <a:ext cx="7200000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Trascinare l'immagine su un segnaposto o fare clic sull'icona per aggiungerla</a:t>
            </a:r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681231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724467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>
          <a:xfrm>
            <a:off x="698500" y="1103313"/>
            <a:ext cx="7061200" cy="5246687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592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5" descr="powerpoint1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0" y="0"/>
            <a:ext cx="9169400" cy="6873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defRPr/>
            </a:pPr>
            <a:endParaRPr lang="it-IT">
              <a:latin typeface="Arial" charset="0"/>
              <a:ea typeface="+mn-ea"/>
            </a:endParaRPr>
          </a:p>
        </p:txBody>
      </p:sp>
      <p:sp>
        <p:nvSpPr>
          <p:cNvPr id="2052" name="Rectangle 19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2895598" y="3530217"/>
            <a:ext cx="5984431" cy="1363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Titolo Presentazione</a:t>
            </a:r>
          </a:p>
        </p:txBody>
      </p:sp>
      <p:sp>
        <p:nvSpPr>
          <p:cNvPr id="2053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95599" y="5103086"/>
            <a:ext cx="5984431" cy="135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il testo</a:t>
            </a:r>
          </a:p>
          <a:p>
            <a:pPr lvl="1"/>
            <a:r>
              <a:rPr lang="it-IT" dirty="0"/>
              <a:t>Testo</a:t>
            </a:r>
          </a:p>
          <a:p>
            <a:pPr lvl="2"/>
            <a:r>
              <a:rPr lang="it-IT" dirty="0"/>
              <a:t>Testo</a:t>
            </a:r>
          </a:p>
          <a:p>
            <a:pPr lvl="3"/>
            <a:r>
              <a:rPr lang="it-IT" dirty="0"/>
              <a:t>testo</a:t>
            </a:r>
          </a:p>
        </p:txBody>
      </p:sp>
    </p:spTree>
    <p:extLst>
      <p:ext uri="{BB962C8B-B14F-4D97-AF65-F5344CB8AC3E}">
        <p14:creationId xmlns:p14="http://schemas.microsoft.com/office/powerpoint/2010/main" val="404861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3" r:id="rId2"/>
    <p:sldLayoutId id="2147483674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baseline="0">
          <a:solidFill>
            <a:srgbClr val="003F6E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SzPct val="85000"/>
        <a:buFont typeface="Wingdings" charset="0"/>
        <a:buChar char="§"/>
        <a:defRPr sz="2000">
          <a:solidFill>
            <a:schemeClr val="tx2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4D82"/>
        </a:buClr>
        <a:buChar char="•"/>
        <a:defRPr sz="2400">
          <a:solidFill>
            <a:schemeClr val="tx2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Char char="–"/>
        <a:defRPr sz="2000">
          <a:solidFill>
            <a:schemeClr val="tx2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0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7896374" y="136312"/>
            <a:ext cx="5032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F1CDB333-FA78-9A4C-B721-917CC43D15DE}" type="slidenum">
              <a:rPr lang="it-IT" sz="1400">
                <a:solidFill>
                  <a:srgbClr val="FF6600"/>
                </a:solidFill>
              </a:rPr>
              <a:pPr>
                <a:spcBef>
                  <a:spcPct val="50000"/>
                </a:spcBef>
              </a:pPr>
              <a:t>‹#›</a:t>
            </a:fld>
            <a:endParaRPr lang="it-IT" sz="1400" dirty="0">
              <a:solidFill>
                <a:srgbClr val="FF6600"/>
              </a:solidFill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28600" y="6583362"/>
            <a:ext cx="4495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>
                <a:ln>
                  <a:noFill/>
                </a:ln>
                <a:solidFill>
                  <a:srgbClr val="003F6E"/>
                </a:solidFill>
                <a:effectLst/>
                <a:uLnTx/>
                <a:uFillTx/>
              </a:rPr>
              <a:t>Tesi di Laurea Magistrale – Simone Graziussi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64" r:id="rId5"/>
    <p:sldLayoutId id="2147483675" r:id="rId6"/>
    <p:sldLayoutId id="2147483665" r:id="rId7"/>
    <p:sldLayoutId id="2147483666" r:id="rId8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5" descr="powerpoint1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0" y="0"/>
            <a:ext cx="9169400" cy="6873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defRPr/>
            </a:pPr>
            <a:endParaRPr lang="it-IT">
              <a:latin typeface="Arial" charset="0"/>
              <a:ea typeface="+mn-ea"/>
            </a:endParaRPr>
          </a:p>
        </p:txBody>
      </p:sp>
      <p:sp>
        <p:nvSpPr>
          <p:cNvPr id="2052" name="Rectangle 19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2895598" y="3530217"/>
            <a:ext cx="5984431" cy="1363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Titolo Presentazione</a:t>
            </a:r>
          </a:p>
        </p:txBody>
      </p:sp>
      <p:sp>
        <p:nvSpPr>
          <p:cNvPr id="2053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95599" y="5103086"/>
            <a:ext cx="5984431" cy="135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il testo</a:t>
            </a:r>
          </a:p>
          <a:p>
            <a:pPr lvl="1"/>
            <a:r>
              <a:rPr lang="it-IT" dirty="0"/>
              <a:t>Testo</a:t>
            </a:r>
          </a:p>
          <a:p>
            <a:pPr lvl="2"/>
            <a:r>
              <a:rPr lang="it-IT" dirty="0"/>
              <a:t>Testo</a:t>
            </a:r>
          </a:p>
          <a:p>
            <a:pPr lvl="3"/>
            <a:r>
              <a:rPr lang="it-IT" dirty="0"/>
              <a:t>testo</a:t>
            </a:r>
          </a:p>
        </p:txBody>
      </p:sp>
    </p:spTree>
    <p:extLst>
      <p:ext uri="{BB962C8B-B14F-4D97-AF65-F5344CB8AC3E}">
        <p14:creationId xmlns:p14="http://schemas.microsoft.com/office/powerpoint/2010/main" val="404861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 baseline="0">
          <a:solidFill>
            <a:srgbClr val="003F6E"/>
          </a:solidFill>
          <a:latin typeface="+mj-lt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4C80"/>
        </a:buClr>
        <a:buSzPct val="85000"/>
        <a:buFont typeface="Wingdings" charset="0"/>
        <a:buChar char="§"/>
        <a:defRPr sz="2000">
          <a:solidFill>
            <a:schemeClr val="tx2"/>
          </a:solidFill>
          <a:latin typeface="+mn-lt"/>
          <a:ea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4D82"/>
        </a:buClr>
        <a:buChar char="•"/>
        <a:defRPr sz="2400">
          <a:solidFill>
            <a:schemeClr val="tx2"/>
          </a:solidFill>
          <a:latin typeface="+mn-lt"/>
          <a:ea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4C80"/>
        </a:buClr>
        <a:buChar char="–"/>
        <a:defRPr sz="2000">
          <a:solidFill>
            <a:schemeClr val="tx2"/>
          </a:solidFill>
          <a:latin typeface="+mn-lt"/>
          <a:ea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and Event-Based Testing for Android Applications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>
          <a:xfrm>
            <a:off x="2895599" y="5175250"/>
            <a:ext cx="6089651" cy="1248833"/>
          </a:xfrm>
        </p:spPr>
        <p:txBody>
          <a:bodyPr/>
          <a:lstStyle/>
          <a:p>
            <a:pPr marL="0" indent="0">
              <a:buNone/>
            </a:pPr>
            <a:r>
              <a:rPr lang="it-IT" b="1" dirty="0">
                <a:solidFill>
                  <a:srgbClr val="000000"/>
                </a:solidFill>
              </a:rPr>
              <a:t>Candidato:</a:t>
            </a:r>
            <a:r>
              <a:rPr lang="it-IT" dirty="0">
                <a:solidFill>
                  <a:srgbClr val="000000"/>
                </a:solidFill>
              </a:rPr>
              <a:t> Simone Graziussi (836897)</a:t>
            </a:r>
          </a:p>
          <a:p>
            <a:pPr marL="0" indent="0">
              <a:buNone/>
            </a:pPr>
            <a:endParaRPr lang="it-IT" sz="1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</a:rPr>
              <a:t>Relatore: </a:t>
            </a:r>
            <a:r>
              <a:rPr lang="it-IT" dirty="0">
                <a:solidFill>
                  <a:schemeClr val="tx1"/>
                </a:solidFill>
              </a:rPr>
              <a:t>Luciano Baresi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</a:rPr>
              <a:t>Correlatore: </a:t>
            </a:r>
            <a:r>
              <a:rPr lang="it-IT" dirty="0">
                <a:solidFill>
                  <a:schemeClr val="tx1"/>
                </a:solidFill>
              </a:rPr>
              <a:t>Konstantin </a:t>
            </a:r>
            <a:r>
              <a:rPr lang="it-IT" dirty="0" err="1">
                <a:solidFill>
                  <a:schemeClr val="tx1"/>
                </a:solidFill>
              </a:rPr>
              <a:t>Rubinov</a:t>
            </a:r>
            <a:endParaRPr lang="it-IT" dirty="0">
              <a:solidFill>
                <a:srgbClr val="000000"/>
              </a:solidFill>
            </a:endParaRPr>
          </a:p>
        </p:txBody>
      </p:sp>
      <p:sp>
        <p:nvSpPr>
          <p:cNvPr id="5" name="Segnaposto contenuto 4"/>
          <p:cNvSpPr>
            <a:spLocks noGrp="1"/>
          </p:cNvSpPr>
          <p:nvPr>
            <p:ph sz="quarter" idx="10"/>
          </p:nvPr>
        </p:nvSpPr>
        <p:spPr>
          <a:xfrm>
            <a:off x="2804582" y="95250"/>
            <a:ext cx="6339417" cy="1524000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None/>
            </a:pPr>
            <a:r>
              <a:rPr lang="it-IT" sz="1600" dirty="0"/>
              <a:t>Scuola di Ingegneria Industriale e dell'Informazione</a:t>
            </a:r>
          </a:p>
          <a:p>
            <a:pPr marL="0" indent="0" algn="ctr">
              <a:lnSpc>
                <a:spcPct val="90000"/>
              </a:lnSpc>
              <a:buNone/>
            </a:pPr>
            <a:endParaRPr lang="it-IT" sz="1000" dirty="0"/>
          </a:p>
          <a:p>
            <a:pPr marL="0" indent="0" algn="ctr">
              <a:lnSpc>
                <a:spcPct val="90000"/>
              </a:lnSpc>
              <a:buNone/>
            </a:pPr>
            <a:r>
              <a:rPr lang="it-IT" sz="1800" dirty="0"/>
              <a:t>Corso di Laurea Magistrale in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it-IT" sz="1800" dirty="0"/>
              <a:t>Ingegneria Informatica</a:t>
            </a:r>
          </a:p>
          <a:p>
            <a:pPr marL="0" indent="0" algn="ctr">
              <a:lnSpc>
                <a:spcPct val="90000"/>
              </a:lnSpc>
              <a:buNone/>
            </a:pPr>
            <a:endParaRPr lang="it-IT" sz="1000" dirty="0"/>
          </a:p>
          <a:p>
            <a:pPr marL="0" indent="0" algn="ctr">
              <a:lnSpc>
                <a:spcPct val="90000"/>
              </a:lnSpc>
              <a:buNone/>
            </a:pPr>
            <a:r>
              <a:rPr lang="it-IT" sz="1400" dirty="0"/>
              <a:t>Anno Accademico 2015 – 2016</a:t>
            </a:r>
          </a:p>
        </p:txBody>
      </p:sp>
      <p:pic>
        <p:nvPicPr>
          <p:cNvPr id="8" name="Immagine 7" descr="logoPoliMi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5175250"/>
            <a:ext cx="1248833" cy="124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02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458"/>
    </mc:Choice>
    <mc:Fallback xmlns="">
      <p:transition xmlns:p14="http://schemas.microsoft.com/office/powerpoint/2010/main" spd="slow" advTm="1945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Sommario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03250" y="1671651"/>
            <a:ext cx="7937501" cy="3514698"/>
          </a:xfrm>
        </p:spPr>
        <p:txBody>
          <a:bodyPr/>
          <a:lstStyle/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>
                <a:solidFill>
                  <a:schemeClr val="tx1"/>
                </a:solidFill>
              </a:rPr>
              <a:t>Introduzione e Obiettivi del Lavoro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>
                <a:solidFill>
                  <a:schemeClr val="tx1"/>
                </a:solidFill>
              </a:rPr>
              <a:t>Testing per Lifecycle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b="1" dirty="0">
                <a:solidFill>
                  <a:srgbClr val="1F497D"/>
                </a:solidFill>
              </a:rPr>
              <a:t>Testing basato sugli Eventi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>
                <a:solidFill>
                  <a:schemeClr val="tx1"/>
                </a:solidFill>
              </a:rPr>
              <a:t>Conclusioni</a:t>
            </a:r>
          </a:p>
        </p:txBody>
      </p:sp>
    </p:spTree>
    <p:extLst>
      <p:ext uri="{BB962C8B-B14F-4D97-AF65-F5344CB8AC3E}">
        <p14:creationId xmlns:p14="http://schemas.microsoft.com/office/powerpoint/2010/main" val="316913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932"/>
    </mc:Choice>
    <mc:Fallback xmlns="">
      <p:transition xmlns:p14="http://schemas.microsoft.com/office/powerpoint/2010/main" spd="slow" advTm="25932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Eventi in Android</a:t>
            </a:r>
          </a:p>
        </p:txBody>
      </p:sp>
      <p:sp>
        <p:nvSpPr>
          <p:cNvPr id="6" name="CasellaDiTesto 9"/>
          <p:cNvSpPr txBox="1"/>
          <p:nvPr/>
        </p:nvSpPr>
        <p:spPr>
          <a:xfrm>
            <a:off x="299798" y="1185506"/>
            <a:ext cx="851542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 err="1"/>
              <a:t>App</a:t>
            </a:r>
            <a:r>
              <a:rPr lang="it-IT" sz="2400" dirty="0"/>
              <a:t> possono registrare anche centinaia di eventi al secondo</a:t>
            </a:r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es. sensori, richieste/risposte via internet, click sul </a:t>
            </a:r>
            <a:r>
              <a:rPr lang="it-IT" sz="2400" dirty="0" err="1"/>
              <a:t>touchscreen</a:t>
            </a:r>
            <a:r>
              <a:rPr lang="it-IT" sz="2400" dirty="0"/>
              <a:t>, lifecycle, ecc. </a:t>
            </a:r>
          </a:p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Spesso gestiti da diversi </a:t>
            </a:r>
            <a:r>
              <a:rPr lang="it-IT" sz="2400" dirty="0" err="1"/>
              <a:t>thread</a:t>
            </a:r>
            <a:r>
              <a:rPr lang="it-IT" sz="2400" dirty="0"/>
              <a:t>, e quindi concorrenti</a:t>
            </a:r>
          </a:p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Se registrati in ordine o quantità inaspettati dal programmatore, possono causare problemi</a:t>
            </a:r>
          </a:p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Esempio: Race </a:t>
            </a:r>
            <a:r>
              <a:rPr lang="it-IT" sz="2400" dirty="0" err="1"/>
              <a:t>Condition</a:t>
            </a:r>
            <a:endParaRPr lang="it-IT" sz="2400" dirty="0"/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Lo sviluppatore assume la causalità E1 </a:t>
            </a:r>
            <a:r>
              <a:rPr lang="it-IT" sz="2400" dirty="0">
                <a:sym typeface="Wingdings" panose="05000000000000000000" pitchFamily="2" charset="2"/>
              </a:rPr>
              <a:t> E2 tra due eventi, ma il sistema genera E2 prima di E1</a:t>
            </a:r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>
                <a:sym typeface="Wingdings" panose="05000000000000000000" pitchFamily="2" charset="2"/>
              </a:rPr>
              <a:t>Possibili crash o comportamenti inaspettati</a:t>
            </a:r>
            <a:endParaRPr lang="it-IT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099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149"/>
    </mc:Choice>
    <mc:Fallback xmlns="">
      <p:transition xmlns:p14="http://schemas.microsoft.com/office/powerpoint/2010/main" spd="slow" advTm="51149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Asserzioni Temporali</a:t>
            </a:r>
          </a:p>
        </p:txBody>
      </p:sp>
      <p:sp>
        <p:nvSpPr>
          <p:cNvPr id="6" name="CasellaDiTesto 9"/>
          <p:cNvSpPr txBox="1"/>
          <p:nvPr/>
        </p:nvSpPr>
        <p:spPr>
          <a:xfrm>
            <a:off x="299798" y="1154684"/>
            <a:ext cx="856680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In Android, gli eventi sono complessi da testare con le tecnologie disponibili al momento</a:t>
            </a:r>
          </a:p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Soluzione: specificare delle asserzioni temporali per verificare le relazioni tra due o più eventi</a:t>
            </a:r>
          </a:p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Esprimere, sul flusso di eventi generati da un’esecuzione, condizioni di</a:t>
            </a:r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Esistenza</a:t>
            </a:r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Ordinamento</a:t>
            </a:r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Causalità</a:t>
            </a:r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Quantificazione</a:t>
            </a:r>
          </a:p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Possibilità di correlare più condizioni tramite connettivi logici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244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149"/>
    </mc:Choice>
    <mc:Fallback xmlns="">
      <p:transition xmlns:p14="http://schemas.microsoft.com/office/powerpoint/2010/main" spd="slow" advTm="51149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Asserzioni Temporali - Esempi</a:t>
            </a:r>
          </a:p>
        </p:txBody>
      </p:sp>
      <p:sp>
        <p:nvSpPr>
          <p:cNvPr id="6" name="CasellaDiTesto 9"/>
          <p:cNvSpPr txBox="1"/>
          <p:nvPr/>
        </p:nvSpPr>
        <p:spPr>
          <a:xfrm>
            <a:off x="299798" y="1185506"/>
            <a:ext cx="8444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2400" dirty="0"/>
              <a:t>Esempio: causalità tra eventi</a:t>
            </a:r>
          </a:p>
          <a:p>
            <a:pPr marL="285750" indent="-285750">
              <a:buFont typeface="Arial"/>
              <a:buChar char="•"/>
            </a:pPr>
            <a:endParaRPr lang="it-IT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35" y="2088418"/>
            <a:ext cx="8344329" cy="393720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8205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149"/>
    </mc:Choice>
    <mc:Fallback xmlns="">
      <p:transition xmlns:p14="http://schemas.microsoft.com/office/powerpoint/2010/main" spd="slow" advTm="51149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Asserzioni Temporali - Esempi</a:t>
            </a:r>
          </a:p>
        </p:txBody>
      </p:sp>
      <p:sp>
        <p:nvSpPr>
          <p:cNvPr id="6" name="CasellaDiTesto 9"/>
          <p:cNvSpPr txBox="1"/>
          <p:nvPr/>
        </p:nvSpPr>
        <p:spPr>
          <a:xfrm>
            <a:off x="299798" y="1185506"/>
            <a:ext cx="8447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2400" dirty="0"/>
              <a:t>Esempio: ordinamento di eventi di un determinato tipo</a:t>
            </a:r>
          </a:p>
          <a:p>
            <a:pPr marL="285750" indent="-285750">
              <a:buFont typeface="Arial"/>
              <a:buChar char="•"/>
            </a:pPr>
            <a:endParaRPr lang="it-IT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98" y="2247710"/>
            <a:ext cx="8447541" cy="36359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89782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149"/>
    </mc:Choice>
    <mc:Fallback xmlns="">
      <p:transition xmlns:p14="http://schemas.microsoft.com/office/powerpoint/2010/main" spd="slow" advTm="51149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Libreria per Testing basato sugli Eventi</a:t>
            </a:r>
          </a:p>
        </p:txBody>
      </p:sp>
      <p:sp>
        <p:nvSpPr>
          <p:cNvPr id="6" name="CasellaDiTesto 9"/>
          <p:cNvSpPr txBox="1"/>
          <p:nvPr/>
        </p:nvSpPr>
        <p:spPr>
          <a:xfrm>
            <a:off x="390418" y="1185503"/>
            <a:ext cx="5100771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Interfaccia principale è l’</a:t>
            </a:r>
            <a:r>
              <a:rPr lang="it-IT" sz="2400" dirty="0" err="1"/>
              <a:t>Event</a:t>
            </a:r>
            <a:r>
              <a:rPr lang="it-IT" sz="2400" dirty="0"/>
              <a:t> Monitor: lo sviluppatore definisce</a:t>
            </a:r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Eventi da osservare</a:t>
            </a:r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Asserzioni temporali da verificare</a:t>
            </a:r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Come reagire ai risultati delle asserzioni</a:t>
            </a:r>
          </a:p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 err="1"/>
              <a:t>Tool</a:t>
            </a:r>
            <a:r>
              <a:rPr lang="it-IT" sz="2400" dirty="0"/>
              <a:t> implementato con la libreria ReactiveX: RxJava e RxAndroid</a:t>
            </a:r>
          </a:p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Utilizzabile in ogni </a:t>
            </a:r>
            <a:r>
              <a:rPr lang="it-IT" sz="2400" dirty="0" err="1"/>
              <a:t>framework</a:t>
            </a:r>
            <a:r>
              <a:rPr lang="it-IT" sz="2400" dirty="0"/>
              <a:t> di test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670637" y="1695239"/>
            <a:ext cx="1280160" cy="64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solidFill>
                  <a:schemeClr val="tx2"/>
                </a:solidFill>
              </a:rPr>
              <a:t>Event Monitor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582615" y="3101083"/>
            <a:ext cx="1280160" cy="64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tx2"/>
                </a:solidFill>
              </a:rPr>
              <a:t>Check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582615" y="4529300"/>
            <a:ext cx="1280160" cy="64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tx2"/>
                </a:solidFill>
              </a:rPr>
              <a:t>Result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783636" y="3101083"/>
            <a:ext cx="1280160" cy="64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tx2"/>
                </a:solidFill>
              </a:rPr>
              <a:t>Observable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5783636" y="4529300"/>
            <a:ext cx="1280160" cy="64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tx2"/>
                </a:solidFill>
              </a:rPr>
              <a:t>Event</a:t>
            </a:r>
          </a:p>
        </p:txBody>
      </p:sp>
      <p:cxnSp>
        <p:nvCxnSpPr>
          <p:cNvPr id="20" name="Curved Connector 19"/>
          <p:cNvCxnSpPr>
            <a:stCxn id="18" idx="0"/>
            <a:endCxn id="15" idx="1"/>
          </p:cNvCxnSpPr>
          <p:nvPr/>
        </p:nvCxnSpPr>
        <p:spPr>
          <a:xfrm rot="5400000" flipH="1" flipV="1">
            <a:off x="6004274" y="2434721"/>
            <a:ext cx="1085804" cy="2469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5" idx="3"/>
            <a:endCxn id="16" idx="0"/>
          </p:cNvCxnSpPr>
          <p:nvPr/>
        </p:nvCxnSpPr>
        <p:spPr>
          <a:xfrm>
            <a:off x="7950797" y="2015279"/>
            <a:ext cx="271898" cy="108580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9" idx="0"/>
            <a:endCxn id="18" idx="2"/>
          </p:cNvCxnSpPr>
          <p:nvPr/>
        </p:nvCxnSpPr>
        <p:spPr>
          <a:xfrm flipV="1">
            <a:off x="6423716" y="3741163"/>
            <a:ext cx="0" cy="788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2"/>
            <a:endCxn id="17" idx="0"/>
          </p:cNvCxnSpPr>
          <p:nvPr/>
        </p:nvCxnSpPr>
        <p:spPr>
          <a:xfrm>
            <a:off x="8222695" y="3741163"/>
            <a:ext cx="0" cy="788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51109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149"/>
    </mc:Choice>
    <mc:Fallback xmlns="">
      <p:transition xmlns:p14="http://schemas.microsoft.com/office/powerpoint/2010/main" spd="slow" advTm="51149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Valutazione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266699" y="1236018"/>
            <a:ext cx="8630721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Utilizzo della libreria nell’applicazione </a:t>
            </a:r>
            <a:r>
              <a:rPr lang="it-IT" sz="2400" dirty="0" err="1"/>
              <a:t>WordPress</a:t>
            </a:r>
            <a:r>
              <a:rPr lang="it-IT" sz="2400" dirty="0"/>
              <a:t>, per mostrarne il funzionamento in un contesto reale</a:t>
            </a:r>
          </a:p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Sezione dell’</a:t>
            </a:r>
            <a:r>
              <a:rPr lang="it-IT" sz="2400" dirty="0" err="1"/>
              <a:t>app</a:t>
            </a:r>
            <a:r>
              <a:rPr lang="it-IT" sz="2400" dirty="0"/>
              <a:t> che permette di scrivere un post all’interno del blog e pubblicarlo</a:t>
            </a:r>
          </a:p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Esempi di asserzioni temporali:</a:t>
            </a:r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Contenuto del post non può cambiare dopo l’inizio della procedura di pubblicazione</a:t>
            </a:r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Click su "Pubblica" genera sempre o un messaggio di errore o l’inizio della procedura di pubblicazione</a:t>
            </a:r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Gli aggiornamenti sul progresso dell’upload di immagini devono essere inviati in ordine crescente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100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149"/>
    </mc:Choice>
    <mc:Fallback xmlns="">
      <p:transition xmlns:p14="http://schemas.microsoft.com/office/powerpoint/2010/main" spd="slow" advTm="51149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Valutazione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98499" y="4123907"/>
            <a:ext cx="8291387" cy="230832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EventMonitor.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getInstance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checkThat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"Post content changed after the upload started!"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providedThat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existsAnEventThat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isPostUploadStart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 .then(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anEventThat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isPostChange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canHappenOnlyBefore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anEventThat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isPostUploadStart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()))));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98499" y="2073089"/>
            <a:ext cx="8188647" cy="9233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EventMonitor.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getInstance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().observe(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EventUtils.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postChanges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editorTitleView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					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editorContentView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266699" y="1328484"/>
            <a:ext cx="8731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2400" dirty="0"/>
              <a:t>Esempio di eventi osservati durante il test</a:t>
            </a:r>
          </a:p>
        </p:txBody>
      </p:sp>
      <p:sp>
        <p:nvSpPr>
          <p:cNvPr id="12" name="CasellaDiTesto 9"/>
          <p:cNvSpPr txBox="1"/>
          <p:nvPr/>
        </p:nvSpPr>
        <p:spPr>
          <a:xfrm>
            <a:off x="266699" y="3432974"/>
            <a:ext cx="8731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2400" dirty="0"/>
              <a:t>Esempio di asserzione temporale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21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149"/>
    </mc:Choice>
    <mc:Fallback xmlns="">
      <p:transition xmlns:p14="http://schemas.microsoft.com/office/powerpoint/2010/main" spd="slow" advTm="51149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Valutazione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98499" y="1906481"/>
            <a:ext cx="8001855" cy="147732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[SUCCESS]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(Exists an event that is post upload start) THEN (Every event that is post change happens before an event that is post upload start)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REPORT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Every event that is post change was found before {Post upload start} </a:t>
            </a:r>
            <a:endParaRPr kumimoji="0" lang="en-US" altLang="en-US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98499" y="4239793"/>
            <a:ext cx="8001855" cy="17543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[FAILURE]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(Exists an event that is post upload start) THEN(Every event that is post change happens before an event that is post upload start)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Post content changed after the upload started!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REPORT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Event {Post change on view 2131820907} was found after every event that is post upload start</a:t>
            </a:r>
          </a:p>
        </p:txBody>
      </p:sp>
      <p:sp>
        <p:nvSpPr>
          <p:cNvPr id="6" name="CasellaDiTesto 9"/>
          <p:cNvSpPr txBox="1"/>
          <p:nvPr/>
        </p:nvSpPr>
        <p:spPr>
          <a:xfrm>
            <a:off x="237921" y="1351561"/>
            <a:ext cx="8731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2400" dirty="0"/>
              <a:t>Risultato asserzione temporale</a:t>
            </a:r>
          </a:p>
        </p:txBody>
      </p:sp>
      <p:sp>
        <p:nvSpPr>
          <p:cNvPr id="7" name="CasellaDiTesto 9"/>
          <p:cNvSpPr txBox="1"/>
          <p:nvPr/>
        </p:nvSpPr>
        <p:spPr>
          <a:xfrm>
            <a:off x="237921" y="3659809"/>
            <a:ext cx="8731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2400" dirty="0"/>
              <a:t>Risultato della stessa asserzione con fault </a:t>
            </a:r>
            <a:r>
              <a:rPr lang="it-IT" sz="2400" dirty="0" err="1"/>
              <a:t>seeding</a:t>
            </a:r>
            <a:endParaRPr lang="it-IT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2735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149"/>
    </mc:Choice>
    <mc:Fallback xmlns="">
      <p:transition xmlns:p14="http://schemas.microsoft.com/office/powerpoint/2010/main" spd="slow" advTm="51149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Sommario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03250" y="1671651"/>
            <a:ext cx="7937501" cy="3514698"/>
          </a:xfrm>
        </p:spPr>
        <p:txBody>
          <a:bodyPr/>
          <a:lstStyle/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>
                <a:solidFill>
                  <a:schemeClr val="tx1"/>
                </a:solidFill>
              </a:rPr>
              <a:t>Introduzione e Obiettivi del Lavoro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>
                <a:solidFill>
                  <a:schemeClr val="tx1"/>
                </a:solidFill>
              </a:rPr>
              <a:t>Testing per Lifecycle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>
                <a:solidFill>
                  <a:schemeClr val="tx1"/>
                </a:solidFill>
              </a:rPr>
              <a:t>Testing basato sugli Eventi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b="1" dirty="0">
                <a:solidFill>
                  <a:srgbClr val="1F497D"/>
                </a:solidFill>
              </a:rPr>
              <a:t>Conclusioni</a:t>
            </a:r>
          </a:p>
        </p:txBody>
      </p:sp>
    </p:spTree>
    <p:extLst>
      <p:ext uri="{BB962C8B-B14F-4D97-AF65-F5344CB8AC3E}">
        <p14:creationId xmlns:p14="http://schemas.microsoft.com/office/powerpoint/2010/main" val="159021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932"/>
    </mc:Choice>
    <mc:Fallback xmlns="">
      <p:transition xmlns:p14="http://schemas.microsoft.com/office/powerpoint/2010/main" spd="slow" advTm="2593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Introduzione e Obiettivi del Lavoro</a:t>
            </a:r>
          </a:p>
        </p:txBody>
      </p:sp>
      <p:sp>
        <p:nvSpPr>
          <p:cNvPr id="16" name="CasellaDiTesto 9"/>
          <p:cNvSpPr txBox="1"/>
          <p:nvPr/>
        </p:nvSpPr>
        <p:spPr>
          <a:xfrm>
            <a:off x="299798" y="1082766"/>
            <a:ext cx="844351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I dispositivi mobili sono un ambiente molto dinamico</a:t>
            </a:r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Continui cambi di applicazione attiva</a:t>
            </a:r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Centinaia di eventi al secondo (es. click, sensori, ecc.), spesso concorrenti</a:t>
            </a:r>
          </a:p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Problema: i meccanismi di testing attuali non permettono una verifica completa della sequenza di eventi generati durante un’esecuzione</a:t>
            </a:r>
          </a:p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Obiettivi:</a:t>
            </a:r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Facilitare la gestione di uno dei più importanti gruppi di eventi, le transizioni del ciclo di vita</a:t>
            </a:r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Permettere di esprimere condizioni sul flusso di eventi in modo più naturale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619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7542"/>
    </mc:Choice>
    <mc:Fallback xmlns="">
      <p:transition xmlns:p14="http://schemas.microsoft.com/office/powerpoint/2010/main" spd="slow" advTm="147542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Conclusioni</a:t>
            </a:r>
          </a:p>
        </p:txBody>
      </p:sp>
      <p:sp>
        <p:nvSpPr>
          <p:cNvPr id="8" name="CasellaDiTesto 9"/>
          <p:cNvSpPr txBox="1"/>
          <p:nvPr/>
        </p:nvSpPr>
        <p:spPr>
          <a:xfrm>
            <a:off x="299798" y="1185506"/>
            <a:ext cx="854625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Contributi</a:t>
            </a:r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Controlli statici per il lifecycle, integrati nell’IDE di sviluppo</a:t>
            </a:r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Libreria per controllare le transizioni del lifecycle, per permettere un testing più approfondito delle applicazioni</a:t>
            </a:r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Libreria che permette di esprimere asserzioni temporali sul flusso di eventi generato durante un test</a:t>
            </a:r>
          </a:p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Possibilità di usare i tre </a:t>
            </a:r>
            <a:r>
              <a:rPr lang="it-IT" sz="2400" dirty="0" err="1"/>
              <a:t>tool</a:t>
            </a:r>
            <a:r>
              <a:rPr lang="it-IT" sz="2400" dirty="0"/>
              <a:t> in contemporanea, per una verifica ancora più approfondita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2047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45"/>
    </mc:Choice>
    <mc:Fallback xmlns="">
      <p:transition xmlns:p14="http://schemas.microsoft.com/office/powerpoint/2010/main" spd="slow" advTm="9545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logoPoliMi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078" y="2499218"/>
            <a:ext cx="2075845" cy="2075845"/>
          </a:xfrm>
          <a:prstGeom prst="rect">
            <a:avLst/>
          </a:prstGeom>
        </p:spPr>
      </p:pic>
      <p:sp>
        <p:nvSpPr>
          <p:cNvPr id="7" name="Segnaposto tes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Fine</a:t>
            </a:r>
          </a:p>
        </p:txBody>
      </p:sp>
    </p:spTree>
    <p:extLst>
      <p:ext uri="{BB962C8B-B14F-4D97-AF65-F5344CB8AC3E}">
        <p14:creationId xmlns:p14="http://schemas.microsoft.com/office/powerpoint/2010/main" val="198281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75"/>
    </mc:Choice>
    <mc:Fallback xmlns="">
      <p:transition xmlns:p14="http://schemas.microsoft.com/office/powerpoint/2010/main" spd="slow" advTm="527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Sommario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03250" y="1671651"/>
            <a:ext cx="7937501" cy="3514698"/>
          </a:xfrm>
        </p:spPr>
        <p:txBody>
          <a:bodyPr/>
          <a:lstStyle/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>
                <a:solidFill>
                  <a:schemeClr val="tx1"/>
                </a:solidFill>
              </a:rPr>
              <a:t>Introduzione e Obiettivi del Lavoro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b="1" dirty="0">
                <a:solidFill>
                  <a:srgbClr val="1F497D"/>
                </a:solidFill>
              </a:rPr>
              <a:t>Testing per Lifecycle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>
                <a:solidFill>
                  <a:schemeClr val="tx1"/>
                </a:solidFill>
              </a:rPr>
              <a:t>Testing basato sugli Eventi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>
                <a:solidFill>
                  <a:schemeClr val="tx1"/>
                </a:solidFill>
              </a:rPr>
              <a:t>Conclusioni</a:t>
            </a:r>
          </a:p>
        </p:txBody>
      </p:sp>
    </p:spTree>
    <p:extLst>
      <p:ext uri="{BB962C8B-B14F-4D97-AF65-F5344CB8AC3E}">
        <p14:creationId xmlns:p14="http://schemas.microsoft.com/office/powerpoint/2010/main" val="429312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932"/>
    </mc:Choice>
    <mc:Fallback xmlns="">
      <p:transition xmlns:p14="http://schemas.microsoft.com/office/powerpoint/2010/main" spd="slow" advTm="2593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Lifecycle (Ciclo di Vita)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81" y="2845938"/>
            <a:ext cx="7885118" cy="3513762"/>
          </a:xfrm>
          <a:prstGeom prst="rect">
            <a:avLst/>
          </a:prstGeom>
        </p:spPr>
      </p:pic>
      <p:sp>
        <p:nvSpPr>
          <p:cNvPr id="6" name="CasellaDiTesto 9"/>
          <p:cNvSpPr txBox="1"/>
          <p:nvPr/>
        </p:nvSpPr>
        <p:spPr>
          <a:xfrm>
            <a:off x="299798" y="1010848"/>
            <a:ext cx="842008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Componenti dell’applicazione come Activity e </a:t>
            </a:r>
            <a:r>
              <a:rPr lang="it-IT" sz="2400" dirty="0" err="1"/>
              <a:t>Fragment</a:t>
            </a:r>
            <a:endParaRPr lang="it-IT" sz="2400" dirty="0"/>
          </a:p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Diversi stadi di funzionamento</a:t>
            </a:r>
          </a:p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Sviluppatore definisce le azioni ad ogni transizione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754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149"/>
    </mc:Choice>
    <mc:Fallback xmlns="">
      <p:transition xmlns:p14="http://schemas.microsoft.com/office/powerpoint/2010/main" spd="slow" advTm="5114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Gestione del Lifecycle</a:t>
            </a:r>
          </a:p>
        </p:txBody>
      </p:sp>
      <p:sp>
        <p:nvSpPr>
          <p:cNvPr id="6" name="CasellaDiTesto 9"/>
          <p:cNvSpPr txBox="1"/>
          <p:nvPr/>
        </p:nvSpPr>
        <p:spPr>
          <a:xfrm>
            <a:off x="299798" y="1185506"/>
            <a:ext cx="8535977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Evitare spreco di risorse</a:t>
            </a:r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es. rilascio sensori quando in background</a:t>
            </a:r>
          </a:p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Fermare l’esecuzione se l’utente lascia l’applicazione</a:t>
            </a:r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es. gioco si ferma se arriva una chiamata</a:t>
            </a:r>
          </a:p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Mantenere lo stato se l’utente lascia l’applicazione </a:t>
            </a:r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es. messaggio scritto parzialmente</a:t>
            </a:r>
          </a:p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Adattarsi ai cambi di configurazione</a:t>
            </a:r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es. rotazione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5182" y="5864078"/>
            <a:ext cx="8558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FF0000"/>
                </a:solidFill>
              </a:rPr>
              <a:t>TODO</a:t>
            </a:r>
            <a:r>
              <a:rPr lang="it-IT" b="1" dirty="0">
                <a:solidFill>
                  <a:srgbClr val="FF0000"/>
                </a:solidFill>
              </a:rPr>
              <a:t>: C’E’ TEMPO PER QUESTA SLIDE? IN CASO SOLO BREVE ACCENNO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628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149"/>
    </mc:Choice>
    <mc:Fallback xmlns="">
      <p:transition xmlns:p14="http://schemas.microsoft.com/office/powerpoint/2010/main" spd="slow" advTm="5114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Controlli Statici per Lifecycle</a:t>
            </a:r>
          </a:p>
        </p:txBody>
      </p:sp>
      <p:sp>
        <p:nvSpPr>
          <p:cNvPr id="6" name="CasellaDiTesto 9"/>
          <p:cNvSpPr txBox="1"/>
          <p:nvPr/>
        </p:nvSpPr>
        <p:spPr>
          <a:xfrm>
            <a:off x="299798" y="1123864"/>
            <a:ext cx="848460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Analisi statica del codice per controllare la gestione di componenti in base al lifecycle</a:t>
            </a:r>
          </a:p>
          <a:p>
            <a:pPr marL="2857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Controllo di rilascio, best </a:t>
            </a:r>
            <a:r>
              <a:rPr lang="it-IT" sz="2400" dirty="0" err="1"/>
              <a:t>practices</a:t>
            </a:r>
            <a:r>
              <a:rPr lang="it-IT" sz="2400" dirty="0"/>
              <a:t> e doppia acquisizione</a:t>
            </a:r>
          </a:p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Esempio: Broadcast </a:t>
            </a:r>
            <a:r>
              <a:rPr lang="it-IT" sz="2400" dirty="0" err="1"/>
              <a:t>Receiver</a:t>
            </a:r>
            <a:endParaRPr lang="it-IT" sz="2400" dirty="0"/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Rilascio: il metodo </a:t>
            </a:r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unregisterReceiver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it-IT" sz="2400" dirty="0"/>
              <a:t> è da chiamare sempre dopo </a:t>
            </a:r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registerReceiver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it-IT" sz="2400" dirty="0"/>
              <a:t>, ma non durante </a:t>
            </a:r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onSaveInstanceState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Best </a:t>
            </a:r>
            <a:r>
              <a:rPr lang="it-IT" sz="2400" dirty="0" err="1"/>
              <a:t>Practices</a:t>
            </a:r>
            <a:r>
              <a:rPr lang="it-IT" sz="2400" dirty="0"/>
              <a:t>: durante </a:t>
            </a:r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onStart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it-IT" sz="2400" dirty="0"/>
              <a:t> e </a:t>
            </a:r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onStop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Doppia Acquisizione: in questo caso non causa problemi, ma utile controllare il doppio rilascio</a:t>
            </a:r>
          </a:p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Controlli implementati con </a:t>
            </a:r>
            <a:r>
              <a:rPr lang="it-IT" sz="2400" dirty="0" err="1"/>
              <a:t>Lint</a:t>
            </a:r>
            <a:endParaRPr lang="it-IT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4294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149"/>
    </mc:Choice>
    <mc:Fallback xmlns="">
      <p:transition xmlns:p14="http://schemas.microsoft.com/office/powerpoint/2010/main" spd="slow" advTm="5114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Controlli Statici per Lifecycle - Valutazione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6" y="923248"/>
            <a:ext cx="7741027" cy="30014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856" y="2582140"/>
            <a:ext cx="7861704" cy="3810196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5715180" y="923248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App “</a:t>
            </a:r>
            <a:r>
              <a:rPr lang="en-US" b="1" dirty="0" err="1">
                <a:solidFill>
                  <a:schemeClr val="bg1"/>
                </a:solidFill>
              </a:rPr>
              <a:t>InTheClear</a:t>
            </a:r>
            <a:r>
              <a:rPr lang="en-US" b="1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35001" y="3924728"/>
            <a:ext cx="224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App “</a:t>
            </a:r>
            <a:r>
              <a:rPr lang="en-US" b="1" dirty="0" err="1">
                <a:solidFill>
                  <a:schemeClr val="bg1"/>
                </a:solidFill>
              </a:rPr>
              <a:t>TrackBuddy</a:t>
            </a:r>
            <a:r>
              <a:rPr lang="en-US" b="1" dirty="0">
                <a:solidFill>
                  <a:schemeClr val="bg1"/>
                </a:solidFill>
              </a:rPr>
              <a:t>”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218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149"/>
    </mc:Choice>
    <mc:Fallback xmlns="">
      <p:transition xmlns:p14="http://schemas.microsoft.com/office/powerpoint/2010/main" spd="slow" advTm="5114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Test Dinamici per Lifecycle</a:t>
            </a:r>
          </a:p>
        </p:txBody>
      </p:sp>
      <p:sp>
        <p:nvSpPr>
          <p:cNvPr id="6" name="CasellaDiTesto 9"/>
          <p:cNvSpPr txBox="1"/>
          <p:nvPr/>
        </p:nvSpPr>
        <p:spPr>
          <a:xfrm>
            <a:off x="299798" y="1144410"/>
            <a:ext cx="8556526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Analisi dinamica dell’applicazione</a:t>
            </a:r>
          </a:p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Libreria che permette di controllare facilmente le transizioni del lifecycle</a:t>
            </a:r>
          </a:p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Lo sviluppatore definisce solo dei </a:t>
            </a:r>
            <a:r>
              <a:rPr lang="it-IT" sz="2400" dirty="0" err="1"/>
              <a:t>callback</a:t>
            </a:r>
            <a:r>
              <a:rPr lang="it-IT" sz="2400" dirty="0"/>
              <a:t>, il resto delle transizioni del ciclo di vita è gestito dalla libreria</a:t>
            </a:r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es. azioni/controlli prima di mettere in pausa, controlli durante la pausa e azioni/controlli dopo la pausa</a:t>
            </a:r>
          </a:p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Disponibile per</a:t>
            </a:r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Unit Testing tramite </a:t>
            </a:r>
            <a:r>
              <a:rPr lang="it-IT" sz="2400" dirty="0" err="1"/>
              <a:t>Instrumentation</a:t>
            </a:r>
            <a:endParaRPr lang="it-IT" sz="2400" dirty="0"/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UI Testing con Android Espresso</a:t>
            </a:r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Unit Testing tramite </a:t>
            </a:r>
            <a:r>
              <a:rPr lang="it-IT" sz="2400" dirty="0" err="1"/>
              <a:t>Robolectric</a:t>
            </a:r>
            <a:endParaRPr lang="it-IT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9240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149"/>
    </mc:Choice>
    <mc:Fallback xmlns="">
      <p:transition xmlns:p14="http://schemas.microsoft.com/office/powerpoint/2010/main" spd="slow" advTm="51149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34256" y="1294958"/>
            <a:ext cx="7359275" cy="54476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RotationCallback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testRotation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new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RotationCallback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beforeRotation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first_name_row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.check(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isDisplayed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.perform(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click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MyFirstName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Random().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my_profile_dialog_input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.check(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isDisplayed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.perform(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replaceText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withText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"OK"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.perform(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click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.check(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allOf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isDisplayed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withText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))));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afterRotation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.check(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allOf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isDisplayed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withText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))));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};}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Test Dinamici per Lifecycle - Valutazione</a:t>
            </a:r>
          </a:p>
        </p:txBody>
      </p:sp>
      <p:cxnSp>
        <p:nvCxnSpPr>
          <p:cNvPr id="9" name="Connettore 2 5"/>
          <p:cNvCxnSpPr/>
          <p:nvPr/>
        </p:nvCxnSpPr>
        <p:spPr>
          <a:xfrm flipH="1" flipV="1">
            <a:off x="4213893" y="1756623"/>
            <a:ext cx="2820257" cy="28685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asellaDiTesto 7"/>
          <p:cNvSpPr txBox="1"/>
          <p:nvPr/>
        </p:nvSpPr>
        <p:spPr>
          <a:xfrm>
            <a:off x="6760396" y="3335106"/>
            <a:ext cx="2383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Azioni e controlli standard di Espresso</a:t>
            </a:r>
          </a:p>
        </p:txBody>
      </p:sp>
      <p:cxnSp>
        <p:nvCxnSpPr>
          <p:cNvPr id="13" name="Connettore 2 5"/>
          <p:cNvCxnSpPr/>
          <p:nvPr/>
        </p:nvCxnSpPr>
        <p:spPr>
          <a:xfrm flipH="1">
            <a:off x="5455578" y="3791164"/>
            <a:ext cx="1304818" cy="23893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5"/>
          <p:cNvCxnSpPr/>
          <p:nvPr/>
        </p:nvCxnSpPr>
        <p:spPr>
          <a:xfrm flipH="1">
            <a:off x="7541231" y="4030100"/>
            <a:ext cx="490437" cy="179957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asellaDiTesto 7"/>
          <p:cNvSpPr txBox="1"/>
          <p:nvPr/>
        </p:nvSpPr>
        <p:spPr>
          <a:xfrm>
            <a:off x="7038898" y="1581813"/>
            <a:ext cx="21051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Lo sviluppatore deve solo definire un </a:t>
            </a:r>
            <a:r>
              <a:rPr lang="it-IT" dirty="0" err="1"/>
              <a:t>callback</a:t>
            </a:r>
            <a:endParaRPr lang="it-IT" dirty="0"/>
          </a:p>
        </p:txBody>
      </p:sp>
      <p:sp>
        <p:nvSpPr>
          <p:cNvPr id="24" name="CasellaDiTesto 9"/>
          <p:cNvSpPr txBox="1"/>
          <p:nvPr/>
        </p:nvSpPr>
        <p:spPr>
          <a:xfrm>
            <a:off x="132436" y="950266"/>
            <a:ext cx="8556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Test per </a:t>
            </a:r>
            <a:r>
              <a:rPr lang="it-IT" sz="2400" dirty="0" err="1"/>
              <a:t>WordPress</a:t>
            </a:r>
            <a:r>
              <a:rPr lang="it-IT" sz="2400" dirty="0"/>
              <a:t> definito in Espresso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775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149"/>
    </mc:Choice>
    <mc:Fallback xmlns="">
      <p:transition xmlns:p14="http://schemas.microsoft.com/office/powerpoint/2010/main" spd="slow" advTm="51149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|25.6|40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"/>
</p:tagLst>
</file>

<file path=ppt/theme/theme1.xml><?xml version="1.0" encoding="utf-8"?>
<a:theme xmlns:a="http://schemas.openxmlformats.org/drawingml/2006/main" name="Int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Intr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1_Intr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r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oliMi_TESI_Scrib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Int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Intr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1_Intr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r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PoliMi_TESI_unofficial.thmx</Template>
  <TotalTime>8105</TotalTime>
  <Words>899</Words>
  <Application>Microsoft Office PowerPoint</Application>
  <PresentationFormat>On-screen Show (4:3)</PresentationFormat>
  <Paragraphs>150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ＭＳ Ｐゴシック</vt:lpstr>
      <vt:lpstr>Arial</vt:lpstr>
      <vt:lpstr>Calibri</vt:lpstr>
      <vt:lpstr>Courier New</vt:lpstr>
      <vt:lpstr>Minion Web</vt:lpstr>
      <vt:lpstr>Wingdings</vt:lpstr>
      <vt:lpstr>Intro</vt:lpstr>
      <vt:lpstr>PoliMi_TESI_Scribd</vt:lpstr>
      <vt:lpstr>1_Intro</vt:lpstr>
      <vt:lpstr>Lifecycle and Event-Based Testing for Android Applications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Politecnico di Milano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PresentazioneTesiNomeCognome</dc:title>
  <dc:subject/>
  <dc:creator>Luca Maggiori</dc:creator>
  <cp:keywords/>
  <dc:description/>
  <cp:lastModifiedBy>Simone Graziussi - PoliMi</cp:lastModifiedBy>
  <cp:revision>1448</cp:revision>
  <dcterms:created xsi:type="dcterms:W3CDTF">2014-04-15T14:07:28Z</dcterms:created>
  <dcterms:modified xsi:type="dcterms:W3CDTF">2016-09-09T07:10:58Z</dcterms:modified>
  <cp:category/>
</cp:coreProperties>
</file>