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5"/>
  </p:notesMasterIdLst>
  <p:sldIdLst>
    <p:sldId id="256" r:id="rId4"/>
    <p:sldId id="26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7" r:id="rId16"/>
    <p:sldId id="314" r:id="rId17"/>
    <p:sldId id="315" r:id="rId18"/>
    <p:sldId id="320" r:id="rId19"/>
    <p:sldId id="318" r:id="rId20"/>
    <p:sldId id="319" r:id="rId21"/>
    <p:sldId id="321" r:id="rId22"/>
    <p:sldId id="287" r:id="rId23"/>
    <p:sldId id="258" r:id="rId24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07/09/2016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07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41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24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1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3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357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82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43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65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63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06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63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3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(836897)</a:t>
            </a: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1691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Eventi in Android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Applicazioni mobili caratterizzate da centinaia di eventi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sensori, richieste/risposte via internet, click sul </a:t>
            </a:r>
            <a:r>
              <a:rPr lang="it-IT" sz="2400" dirty="0" err="1"/>
              <a:t>touchscreen</a:t>
            </a:r>
            <a:r>
              <a:rPr lang="it-IT" sz="2400" dirty="0"/>
              <a:t>, lifecycle, ecc. 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Spesso gestiti da diversi </a:t>
            </a:r>
            <a:r>
              <a:rPr lang="it-IT" sz="2400" dirty="0" err="1"/>
              <a:t>thread</a:t>
            </a:r>
            <a:r>
              <a:rPr lang="it-IT" sz="2400" dirty="0"/>
              <a:t>, e quindi concorrenti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Se registrati in un ordine inaspettato, possono causare problemi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Race </a:t>
            </a:r>
            <a:r>
              <a:rPr lang="it-IT" sz="2400" dirty="0" err="1"/>
              <a:t>Condition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9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Eventi sono complessi da testare con le tecnologie disponibili al momento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Soluzione: specificare delle asserzioni temporali per verificare le relazioni tra due o più eventi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Esprimere, sul flusso di eventi generati da un’esecuzione, condizioni di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Esistenza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Ordinamento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Causalità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Quantificazione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Possibilità di correlare più condizioni tramite connettivi logici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44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Causalità tra eventi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2016503"/>
            <a:ext cx="8344329" cy="39372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20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Asserzioni Temporali - Esempi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Ordinamento di eventi di un determinato tipo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" y="2247710"/>
            <a:ext cx="8447541" cy="3635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7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Design e Implementazione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101448" y="1226599"/>
            <a:ext cx="55390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Interfaccia principale è l’</a:t>
            </a:r>
            <a:r>
              <a:rPr lang="it-IT" sz="2400" dirty="0" err="1"/>
              <a:t>Event</a:t>
            </a:r>
            <a:r>
              <a:rPr lang="it-IT" sz="2400" dirty="0"/>
              <a:t> Monitor: lo sviluppatore definisce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Eventi da osservare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Asserzioni temporali da verificare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Come reagire ai risultati delle asserzioni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Ogni </a:t>
            </a:r>
            <a:r>
              <a:rPr lang="it-IT" sz="2400" dirty="0" err="1"/>
              <a:t>Observable</a:t>
            </a:r>
            <a:r>
              <a:rPr lang="it-IT" sz="2400" dirty="0"/>
              <a:t> produce uno o più eventi durante l’esecuzione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Ogni </a:t>
            </a:r>
            <a:r>
              <a:rPr lang="it-IT" sz="2400" dirty="0" err="1"/>
              <a:t>Check</a:t>
            </a:r>
            <a:r>
              <a:rPr lang="it-IT" sz="2400" dirty="0"/>
              <a:t> specifica un’asserzione temporale e produce un risultato finale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 err="1"/>
              <a:t>Tool</a:t>
            </a:r>
            <a:r>
              <a:rPr lang="it-IT" sz="2400" dirty="0"/>
              <a:t> implementato con la libreria ReactiveX: RxJava e RxAndroid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70637" y="1582225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Event Monitor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82615" y="2988069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Check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82615" y="4416286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83636" y="2988069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Observable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83636" y="4416286"/>
            <a:ext cx="128016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2"/>
                </a:solidFill>
              </a:rPr>
              <a:t>Event</a:t>
            </a:r>
          </a:p>
        </p:txBody>
      </p:sp>
      <p:cxnSp>
        <p:nvCxnSpPr>
          <p:cNvPr id="11" name="Curved Connector 10"/>
          <p:cNvCxnSpPr>
            <a:stCxn id="9" idx="0"/>
            <a:endCxn id="5" idx="1"/>
          </p:cNvCxnSpPr>
          <p:nvPr/>
        </p:nvCxnSpPr>
        <p:spPr>
          <a:xfrm rot="5400000" flipH="1" flipV="1">
            <a:off x="6004274" y="2321707"/>
            <a:ext cx="1085804" cy="24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7" idx="0"/>
          </p:cNvCxnSpPr>
          <p:nvPr/>
        </p:nvCxnSpPr>
        <p:spPr>
          <a:xfrm>
            <a:off x="7950797" y="1902265"/>
            <a:ext cx="271898" cy="1085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9" idx="2"/>
          </p:cNvCxnSpPr>
          <p:nvPr/>
        </p:nvCxnSpPr>
        <p:spPr>
          <a:xfrm flipV="1">
            <a:off x="6423716" y="3628149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8222695" y="3628149"/>
            <a:ext cx="0" cy="78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0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Valutazione della libreria sull’applicazione </a:t>
            </a:r>
            <a:r>
              <a:rPr lang="it-IT" sz="2400" dirty="0" err="1"/>
              <a:t>WordPress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Test definiti in Espresso, con l’</a:t>
            </a:r>
            <a:r>
              <a:rPr lang="it-IT" sz="2400" dirty="0" err="1"/>
              <a:t>Event</a:t>
            </a:r>
            <a:r>
              <a:rPr lang="it-IT" sz="2400" dirty="0"/>
              <a:t> Monitor eseguito in background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10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6699" y="4123907"/>
            <a:ext cx="8932333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 content changed after the upload started!"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providedThat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.then(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canHappenOnlyBefore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anEventThat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isPostUploadStart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699" y="2073089"/>
            <a:ext cx="846243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EventMonitor.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().observe(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EventUtils.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editorTitleView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					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editorContentView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66699" y="132848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eventi osservati durante il test</a:t>
            </a:r>
          </a:p>
        </p:txBody>
      </p:sp>
      <p:sp>
        <p:nvSpPr>
          <p:cNvPr id="12" name="CasellaDiTesto 9"/>
          <p:cNvSpPr txBox="1"/>
          <p:nvPr/>
        </p:nvSpPr>
        <p:spPr>
          <a:xfrm>
            <a:off x="266699" y="3432974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Esempio di asserzione temporale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Valutazione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99" y="2040043"/>
            <a:ext cx="8001855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[SUCCESS]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 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Every event that is post change was found before {Post upload start} 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8499" y="4373355"/>
            <a:ext cx="8001855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[FAILURE]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(Exists an event that is post upload start) THEN(Every event that is post change happens before an event that is post upload start)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Post content changed after the upload started!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Event {Post change on view 2131820907} was found after every event that is post upload start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37921" y="1485123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asserzione temporale</a:t>
            </a:r>
          </a:p>
        </p:txBody>
      </p:sp>
      <p:sp>
        <p:nvSpPr>
          <p:cNvPr id="7" name="CasellaDiTesto 9"/>
          <p:cNvSpPr txBox="1"/>
          <p:nvPr/>
        </p:nvSpPr>
        <p:spPr>
          <a:xfrm>
            <a:off x="237921" y="3793371"/>
            <a:ext cx="873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Risultato della stessa asserzione con fault </a:t>
            </a:r>
            <a:r>
              <a:rPr lang="it-IT" sz="2400" dirty="0" err="1"/>
              <a:t>seeding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7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5902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16" name="CasellaDiTesto 9"/>
          <p:cNvSpPr txBox="1"/>
          <p:nvPr/>
        </p:nvSpPr>
        <p:spPr>
          <a:xfrm>
            <a:off x="299798" y="1185506"/>
            <a:ext cx="7642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I dispositivi mobili sono un ambiente molto dinamico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Continui cambi di applicazione attiva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Centinaia di eventi al secondo (es. click, sensori, ecc.), spesso concorrenti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Problema: i meccanismi di testing attuali non permettono una verifica completa della sequenza di eventi generati durante un’esecuzione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Obiettivi: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Facilitare la gestione di uno dei più importanti gruppi di eventi, le transizioni del ciclo di vita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Permettere di esprimere condizioni sul flusso di eventi in modo immediato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8" name="CasellaDiTesto 9"/>
          <p:cNvSpPr txBox="1"/>
          <p:nvPr/>
        </p:nvSpPr>
        <p:spPr>
          <a:xfrm>
            <a:off x="299798" y="1185506"/>
            <a:ext cx="7642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Contributi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Controlli statici per il lifecycle, integrati nell’IDE di sviluppo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Libreria per controllare le transizioni del lifecycle, per permettere un testing più approfondito delle applicazioni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Libreria che permette di esprimere asserzioni temporali sul flusso di eventi generato durante un test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Possibilità di usare i tre </a:t>
            </a:r>
            <a:r>
              <a:rPr lang="it-IT" sz="2400" dirty="0" err="1"/>
              <a:t>tool</a:t>
            </a:r>
            <a:r>
              <a:rPr lang="it-IT" sz="2400" dirty="0"/>
              <a:t> in contemporanea, per una verifica ancora più approfondita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5" y="2537717"/>
            <a:ext cx="7885118" cy="3513762"/>
          </a:xfrm>
          <a:prstGeom prst="rect">
            <a:avLst/>
          </a:prstGeom>
        </p:spPr>
      </p:pic>
      <p:sp>
        <p:nvSpPr>
          <p:cNvPr id="6" name="CasellaDiTesto 9"/>
          <p:cNvSpPr txBox="1"/>
          <p:nvPr/>
        </p:nvSpPr>
        <p:spPr>
          <a:xfrm>
            <a:off x="299798" y="1185506"/>
            <a:ext cx="764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Activity e </a:t>
            </a:r>
            <a:r>
              <a:rPr lang="it-IT" sz="2400" dirty="0" err="1"/>
              <a:t>Fragment</a:t>
            </a: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Diversi stadi di funzionamento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Gestione del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Evitare spreco di risorse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sensori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Fermare l’esecuzione se l’utente lascia l’applicazione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gioco si ferma se arriva una chiamata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Mantenere lo stato se l’utente lascia l’applicazione 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messaggio scritto parzialmente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Adattarsi ai cambi di configurazione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es. rotazione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28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Analisi statica del codice per controllare la gestione di componenti in base al lifecycle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Esempio: Broadcast </a:t>
            </a:r>
            <a:r>
              <a:rPr lang="it-IT" sz="2400" dirty="0" err="1"/>
              <a:t>Receiver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Rilascio: il metodo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è da chiamare sempre dopo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, ma non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onSaveInstanceState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Best </a:t>
            </a:r>
            <a:r>
              <a:rPr lang="it-IT" sz="2400" dirty="0" err="1"/>
              <a:t>Practice</a:t>
            </a:r>
            <a:r>
              <a:rPr lang="it-IT" sz="2400" dirty="0"/>
              <a:t>: durante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onStart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2400" dirty="0"/>
              <a:t> e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onStop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Doppia Acquisizione: in questo caso non causa problemi, ma utile controllare il doppio rilascio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Controlli implementati con </a:t>
            </a:r>
            <a:r>
              <a:rPr lang="it-IT" sz="2400" dirty="0" err="1"/>
              <a:t>Lint</a:t>
            </a: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9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Controlli Statici per Lifecycle - Valutazione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" y="923248"/>
            <a:ext cx="7741027" cy="300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6" y="2582140"/>
            <a:ext cx="7861704" cy="381019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21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</a:t>
            </a:r>
          </a:p>
        </p:txBody>
      </p:sp>
      <p:sp>
        <p:nvSpPr>
          <p:cNvPr id="6" name="CasellaDiTesto 9"/>
          <p:cNvSpPr txBox="1"/>
          <p:nvPr/>
        </p:nvSpPr>
        <p:spPr>
          <a:xfrm>
            <a:off x="299798" y="1185506"/>
            <a:ext cx="764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/>
              <a:t>Analisi dinamica dell’applicazione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Libreria che fornisce test per il lifecycle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Lo sviluppatore definisce solo dei </a:t>
            </a:r>
            <a:r>
              <a:rPr lang="it-IT" sz="2400" dirty="0" err="1"/>
              <a:t>callback</a:t>
            </a:r>
            <a:r>
              <a:rPr lang="it-IT" sz="2400" dirty="0"/>
              <a:t>, il resto delle transizioni del ciclo di vita è gestito dalla libreria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Disponibile per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Instrumentation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UI Testing con Android Espresso</a:t>
            </a:r>
          </a:p>
          <a:p>
            <a:pPr marL="742950" lvl="1" indent="-285750">
              <a:buFont typeface="Arial"/>
              <a:buChar char="•"/>
            </a:pPr>
            <a:r>
              <a:rPr lang="it-IT" sz="2400" dirty="0"/>
              <a:t>Unit Testing tramite </a:t>
            </a:r>
            <a:r>
              <a:rPr lang="it-IT" sz="2400" dirty="0" err="1"/>
              <a:t>Robolectric</a:t>
            </a:r>
            <a:endParaRPr lang="it-IT" sz="2400" dirty="0"/>
          </a:p>
          <a:p>
            <a:pPr marL="742950" lvl="1" indent="-285750">
              <a:buFont typeface="Arial"/>
              <a:buChar char="•"/>
            </a:pPr>
            <a:endParaRPr lang="it-IT" sz="2400" dirty="0"/>
          </a:p>
          <a:p>
            <a:pPr marL="742950" lvl="1" indent="-285750">
              <a:buFont typeface="Arial"/>
              <a:buChar char="•"/>
            </a:pPr>
            <a:endParaRPr lang="it-IT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2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Test Dinamici per Lifecycle - Valutazione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" y="924407"/>
            <a:ext cx="6386265" cy="550721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707149" y="1245044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Test per </a:t>
            </a:r>
            <a:r>
              <a:rPr lang="it-IT" sz="1600" b="1" dirty="0" err="1"/>
              <a:t>WordPress</a:t>
            </a:r>
            <a:r>
              <a:rPr lang="it-IT" sz="1600" b="1" dirty="0"/>
              <a:t> definito in Espresso</a:t>
            </a:r>
          </a:p>
        </p:txBody>
      </p:sp>
      <p:cxnSp>
        <p:nvCxnSpPr>
          <p:cNvPr id="9" name="Connettore 2 5"/>
          <p:cNvCxnSpPr/>
          <p:nvPr/>
        </p:nvCxnSpPr>
        <p:spPr>
          <a:xfrm flipH="1" flipV="1">
            <a:off x="3637052" y="1077277"/>
            <a:ext cx="3070097" cy="33553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7"/>
          <p:cNvSpPr txBox="1"/>
          <p:nvPr/>
        </p:nvSpPr>
        <p:spPr>
          <a:xfrm>
            <a:off x="6769644" y="4214305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Azioni e controlli standard di Espresso</a:t>
            </a:r>
          </a:p>
        </p:txBody>
      </p:sp>
      <p:cxnSp>
        <p:nvCxnSpPr>
          <p:cNvPr id="13" name="Connettore 2 5"/>
          <p:cNvCxnSpPr/>
          <p:nvPr/>
        </p:nvCxnSpPr>
        <p:spPr>
          <a:xfrm flipH="1" flipV="1">
            <a:off x="5825447" y="4214305"/>
            <a:ext cx="944197" cy="12139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5"/>
          <p:cNvCxnSpPr/>
          <p:nvPr/>
        </p:nvCxnSpPr>
        <p:spPr>
          <a:xfrm flipH="1">
            <a:off x="6234060" y="4799080"/>
            <a:ext cx="535584" cy="86840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7"/>
          <p:cNvSpPr txBox="1"/>
          <p:nvPr/>
        </p:nvSpPr>
        <p:spPr>
          <a:xfrm>
            <a:off x="6707149" y="2514903"/>
            <a:ext cx="21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Lo sviluppatore deve solo definire un </a:t>
            </a:r>
            <a:r>
              <a:rPr lang="it-IT" sz="1600" b="1" dirty="0" err="1"/>
              <a:t>callback</a:t>
            </a:r>
            <a:endParaRPr lang="it-IT" sz="1600" b="1" dirty="0"/>
          </a:p>
        </p:txBody>
      </p:sp>
      <p:cxnSp>
        <p:nvCxnSpPr>
          <p:cNvPr id="21" name="Connettore 2 5"/>
          <p:cNvCxnSpPr/>
          <p:nvPr/>
        </p:nvCxnSpPr>
        <p:spPr>
          <a:xfrm flipH="1" flipV="1">
            <a:off x="3548899" y="1802537"/>
            <a:ext cx="3070098" cy="7565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7982</TotalTime>
  <Words>733</Words>
  <Application>Microsoft Office PowerPoint</Application>
  <PresentationFormat>On-screen Show (4:3)</PresentationFormat>
  <Paragraphs>138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1434</cp:revision>
  <dcterms:created xsi:type="dcterms:W3CDTF">2014-04-15T14:07:28Z</dcterms:created>
  <dcterms:modified xsi:type="dcterms:W3CDTF">2016-09-07T12:20:44Z</dcterms:modified>
  <cp:category/>
</cp:coreProperties>
</file>