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5a13c7a2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45a13c7a2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5a13c7a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5a13c7a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5a13c7a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45a13c7a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5a13c7a2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45a13c7a2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45a13c7a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45a13c7a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5a13c7a2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45a13c7a2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45a13c7a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45a13c7a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449beb64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449beb64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45a13c7a2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45a13c7a2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45a13c7a2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45a13c7a2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d32ab1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d32ab1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5a13c7a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5a13c7a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45a13c7a2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45a13c7a2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3d32ab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3d32ab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45a13c7a2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45a13c7a2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3d408a4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3d408a4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5a13c7a2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5a13c7a2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5a13c7a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5a13c7a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45a13c7a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45a13c7a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5a13c7a2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5a13c7a2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5a13c7a2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5a13c7a2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5a13c7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5a13c7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5a13c7a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5a13c7a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39625"/>
            <a:ext cx="8520600" cy="9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ULTIMATE TIC TAC TOE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Francesco Zangrillo, Simone Mele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… to Ultimate Tic Tac Toe - move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11925" y="1017725"/>
            <a:ext cx="8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Put </a:t>
            </a:r>
            <a:r>
              <a:rPr b="1" i="1" lang="it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1" lang="it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 on the specified cell of the miniboard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64200" y="1743950"/>
            <a:ext cx="8198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move(+Board, +Player, +Move, -NewBoard)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move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(GameField, Player, [GlobalPos,LocalPos], NewGameField):-  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nth1(GlobalPos, GameField, Miniboard), 		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get Miniboard  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nth1(10, GameField, Globalboard), 			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get Global board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nth1(GlobalPos, Globalboard, b),  			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if global cell is empty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move(Miniboard, Player, LocalPos, NewMiniboard), 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move on miniboard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board_state(NewMiniboard, State), 			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x, o, b, draw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move(Globalboard, State, GlobalPos, NewGlobalboard), 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move on global board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replace the boards with the new ones in the GameField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	replace(GameField, GlobalPos, NewMiniboard, GameField1),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update the game field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replace(GameField1, 10, NewGlobalboard, NewGameField).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win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46700" y="1085600"/>
            <a:ext cx="8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Retrieve the winner of the board (if exist)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64200" y="1743950"/>
            <a:ext cx="5200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rowwin(Board, Player).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colwin(Board, Player).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diagwin(Board, Player).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rowwin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[Player,Player,Player,_,_,_,_,_,_].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rowwin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[_,_,_,Player,Player,Player,_,_,_].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rowwin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[_,_,_,_,_,_,Player,Player,Player].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colwin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[Player,_,_,Player,_,_,Player,_,_].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colwin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[_,Player,_,_,Player,_,_,Player,_].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colwin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[_,_,Player,_,_,Player,_,_,Player].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diagwin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[Player,_,_,_,Player,_,_,_,Player].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diagwin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 :- Board = [_,_,Player,_,Player,_,Player,_,_].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764050" y="1740450"/>
            <a:ext cx="242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board is won by a player, if he wins either a row, a column or a diagonal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terminal_state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5751575" y="2207375"/>
            <a:ext cx="26502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1400">
                <a:latin typeface="Calibri"/>
                <a:ea typeface="Calibri"/>
                <a:cs typeface="Calibri"/>
                <a:sym typeface="Calibri"/>
              </a:rPr>
              <a:t>A board </a:t>
            </a:r>
            <a:r>
              <a:rPr i="1" lang="it" sz="1400">
                <a:latin typeface="Calibri"/>
                <a:ea typeface="Calibri"/>
                <a:cs typeface="Calibri"/>
                <a:sym typeface="Calibri"/>
              </a:rPr>
              <a:t>is over if there is a winner or there are no more legal moves</a:t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34250" y="1152975"/>
            <a:ext cx="6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Check if the game is over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464200" y="1743950"/>
            <a:ext cx="4691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terminal_state(+Board, -Winner)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terminal_state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Player):-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board(Board),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player(Player),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highlight>
                  <a:schemeClr val="lt2"/>
                </a:highlight>
                <a:latin typeface="Roboto Light"/>
                <a:ea typeface="Roboto Light"/>
                <a:cs typeface="Roboto Light"/>
                <a:sym typeface="Roboto Light"/>
              </a:rPr>
              <a:t>win(Board, Player)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terminal_state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draw):-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board(Board),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highlight>
                  <a:schemeClr val="lt2"/>
                </a:highlight>
                <a:latin typeface="Roboto Light"/>
                <a:ea typeface="Roboto Light"/>
                <a:cs typeface="Roboto Light"/>
                <a:sym typeface="Roboto Light"/>
              </a:rPr>
              <a:t>nomoves(Board)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terminal_state(+GameField, -Winner)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terminal_state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(GameField, Winner):-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nth1(10, GameField, Globalboard),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highlight>
                  <a:schemeClr val="lt2"/>
                </a:highlight>
                <a:latin typeface="Roboto Light"/>
                <a:ea typeface="Roboto Light"/>
                <a:cs typeface="Roboto Light"/>
                <a:sym typeface="Roboto Light"/>
              </a:rPr>
              <a:t>terminal_state(Globalboard, Winner)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751575" y="4002800"/>
            <a:ext cx="34350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1400">
                <a:latin typeface="Calibri"/>
                <a:ea typeface="Calibri"/>
                <a:cs typeface="Calibri"/>
                <a:sym typeface="Calibri"/>
              </a:rPr>
              <a:t>Game </a:t>
            </a:r>
            <a:r>
              <a:rPr i="1" lang="it" sz="1400">
                <a:latin typeface="Calibri"/>
                <a:ea typeface="Calibri"/>
                <a:cs typeface="Calibri"/>
                <a:sym typeface="Calibri"/>
              </a:rPr>
              <a:t>is over if the global board is over</a:t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1989000" y="2171550"/>
            <a:ext cx="516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Calibri"/>
                <a:ea typeface="Calibri"/>
                <a:cs typeface="Calibri"/>
                <a:sym typeface="Calibri"/>
              </a:rPr>
              <a:t>Alpha Beta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alphabeta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89325" y="1063125"/>
            <a:ext cx="79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Choose the best possible move for the given board / game field by exploring the game space.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The search space is reduced according to the 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alpha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beta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values.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444650" y="2010650"/>
            <a:ext cx="835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alphabeta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(MaxDepth, Board, BestMove):-	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alphabeta_step(+MinMax, +MaxDepth, +Node, +Alpha, +Beta, -BestNode, -BestValue)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alphabeta_step(max, MaxDepth, [nil, Board], -999999, 999999, [BestMove, _], _),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1722525" y="3173875"/>
            <a:ext cx="52998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latin typeface="Calibri"/>
                <a:ea typeface="Calibri"/>
                <a:cs typeface="Calibri"/>
                <a:sym typeface="Calibri"/>
              </a:rPr>
              <a:t>It adopts the Node variable t</a:t>
            </a:r>
            <a:r>
              <a:rPr lang="it" sz="1400">
                <a:latin typeface="Calibri"/>
                <a:ea typeface="Calibri"/>
                <a:cs typeface="Calibri"/>
                <a:sym typeface="Calibri"/>
              </a:rPr>
              <a:t>o decouple the algorithm from the games,</a:t>
            </a:r>
            <a:br>
              <a:rPr lang="it" sz="1400">
                <a:latin typeface="Calibri"/>
                <a:ea typeface="Calibri"/>
                <a:cs typeface="Calibri"/>
                <a:sym typeface="Calibri"/>
              </a:rPr>
            </a:br>
            <a:r>
              <a:rPr lang="it" sz="1400"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i="1" lang="it" sz="1400">
                <a:latin typeface="Calibri"/>
                <a:ea typeface="Calibri"/>
                <a:cs typeface="Calibri"/>
                <a:sym typeface="Calibri"/>
              </a:rPr>
              <a:t>Node = [Move, Board]</a:t>
            </a:r>
            <a:endParaRPr b="1" i="1"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alphabeta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389325" y="1063125"/>
            <a:ext cx="79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Choose the best possible move for the given board / game field by exploring the game space.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The search space is reduced according to the 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alpha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beta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values.</a:t>
            </a:r>
            <a:r>
              <a:rPr i="1" lang="it">
                <a:latin typeface="Calibri"/>
                <a:ea typeface="Calibri"/>
                <a:cs typeface="Calibri"/>
                <a:sym typeface="Calibri"/>
              </a:rPr>
              <a:t>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64200" y="1743950"/>
            <a:ext cx="8004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alphabeta_step(+MinMax, +MaxDepth, +Node, +Alpha, +Beta, -BestNode, -BestValue)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alphabeta_step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(_, Depth, [_, Board], _, _, _, BestValue) :-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terminal_state(Board, Winner),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current_player(MaxPlayer),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terminal_state_value(MaxPlayer, Winner, Value)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BestValue is Depth * Value, !.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alphabeta_step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(_, 0, Node, _, _, _, BestValue) :-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current_player(MaxPlayer),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eval(MaxPlayer, Node, BestValue)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!.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alphabeta_step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(MinMax, Depth, Node, Alpha, Beta, BestNode, BestValue) :-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player_color(MinMax, Player),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	</a:t>
            </a: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children(Node, Player, Children)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get legal moves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NextDepth is Depth -1,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bounded_best_node(MinMax, NextDepth, Children, Alpha, Beta, BestNode, BestValue)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!.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750400" y="2815075"/>
            <a:ext cx="31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 the algorithm reaches either a terminal state</a:t>
            </a: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 the max depth, the node is evaluated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bounded_best_node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11925" y="1017725"/>
            <a:ext cx="8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Explore the descendants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64200" y="1743950"/>
            <a:ext cx="825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bounded_best_node(+MinMax, +MaxDepth, +NodeList, +Alpha, +Beta, -BestNode, -BestValue)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bounded_best_node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(MinMax, MaxDepth, [Node | NodeList], Alpha, Beta, BestNode, BestValue) :-  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	swap_max_min(MinMax, Other),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explore current child node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	alphabeta_step(Other, MaxDepth, Node, Alpha, Beta, _, BottomBestV),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go to the next node, if pruning doesn’t occurr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next_if_good(MinMax, MaxDepth, NodeList, Alpha, Beta, Node, BottomBestV, BestNode, BestValue).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next_if_good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Stops the exploration if cut off conditions hold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64200" y="1743950"/>
            <a:ext cx="889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next_if_good(+MinMax, +MaxDepth, +NodeList, +Alpha, +Beta, +Node, +Value, -BestNode, -BestValue)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next_if_good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_, [], _, _, Node, Value, Node, Value):-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if not good enough -&gt; cutoff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next_if_good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(MinMax, _, _, Alpha, Beta, Node, Value, Node, Value):-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MinMax = max, Value &gt;= Beta, !;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MinMax = min, Value =&lt; Alpha,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otherwise go to the next node and take the best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next_if_good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(MinMax, MaxDepth, NodeList, Alpha, Beta, Node, Value, BestNode, BestValue):-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	update_bounds(MinMax, Alpha, Beta, Value, NewAlpha, NewBeta),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bounded_best_node(MinMax, MaxDepth, NodeList, NewAlpha, NewBeta, CurrentBestN, CurrentBestV)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best_of(MinMax, Node, Value, CurrentBestN, CurrentBestV, BestNode, BestValue).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best_of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the best node according to the minimax principle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464200" y="1743950"/>
            <a:ext cx="654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%best_of(+MinMax, +NodeA, +ValueA, +NodeB, +ValueB, -BestNode, -BestValue)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best_of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(MinMax, NodeA, ValueA, _, ValueB, NodeA, ValueA) 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	MinMax = max, ValueA &gt;= ValueB, !;	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MinMax = min, ValueA =&lt; ValueB,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best_of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_, _, NodeB, ValueB, NodeB, ValueB).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768050" y="2511800"/>
            <a:ext cx="28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MAX, the best is the greatest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MIN, the best is the lowest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subTitle"/>
          </p:nvPr>
        </p:nvSpPr>
        <p:spPr>
          <a:xfrm>
            <a:off x="1989000" y="2171550"/>
            <a:ext cx="516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5200">
                <a:solidFill>
                  <a:schemeClr val="dk2"/>
                </a:solidFill>
              </a:rPr>
              <a:t>Project structure</a:t>
            </a:r>
            <a:endParaRPr sz="5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485650" y="2052200"/>
            <a:ext cx="22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10450" y="1610175"/>
            <a:ext cx="667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alibri"/>
                <a:ea typeface="Calibri"/>
                <a:cs typeface="Calibri"/>
                <a:sym typeface="Calibri"/>
              </a:rPr>
              <a:t>Four decoupled modules: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349150" y="2238975"/>
            <a:ext cx="85206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it" sz="2100"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it" sz="2100">
                <a:latin typeface="Calibri"/>
                <a:ea typeface="Calibri"/>
                <a:cs typeface="Calibri"/>
                <a:sym typeface="Calibri"/>
              </a:rPr>
              <a:t>Ultimate Tic Tac Toe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it" sz="2100">
                <a:latin typeface="Calibri"/>
                <a:ea typeface="Calibri"/>
                <a:cs typeface="Calibri"/>
                <a:sym typeface="Calibri"/>
              </a:rPr>
              <a:t>AlphaBeta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it" sz="210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Scores and weights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464200" y="1141275"/>
            <a:ext cx="502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%terminal_state_value(+Player, +Winner, -Value)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terminal_state_value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Winner, 500):- Player = Winner,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terminal_state_value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draw, 0):-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terminal_state_value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_, -500).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750050" y="1288463"/>
            <a:ext cx="326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the game is over, the outcome probability is 100%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→ an high score is necessary…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464200" y="2557900"/>
            <a:ext cx="41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eval(+Player, +Node, -Val)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[_, GameField], Value):-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eval_game_field(Player, GameField, Value),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5750050" y="2793363"/>
            <a:ext cx="31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 otherwise, the node should be evaluated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774150" y="3867150"/>
            <a:ext cx="249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miniboard_weights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([ 3, 1, 3,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            		     1, 5, 1,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            		     3, 1, 3]).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4916800" y="3867150"/>
            <a:ext cx="28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global_board_weights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([ 3, 1, 3,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            		     	1, 5, 1,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                		     	3, 1, 3]).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eval_game_field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311700" y="1859925"/>
            <a:ext cx="6174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eval_game_field(+Player, +GameField, -Value)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eval_game_field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GameField, Value):-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global_board_weights(GlobalWeights),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nth1(10, GameField, GlobalBoard),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eval_game_field(Player, GameField, GlobalBoard, Values),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weighted_sum(Values, GlobalWeights, Value).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eval_game_field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_, [], []):-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eval_game_field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[Miniboard | Boards], [GlobalCell|Cells], [Value|Values]):-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eval_global_cell(Player, GlobalCell, Miniboard, Value),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eval_game_field(Player, Boards, Cells, Values),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the whole game field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5757750" y="2156100"/>
            <a:ext cx="333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game field score is the weighted sum of the global cell values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eval_game_field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the whole game field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11700" y="1859925"/>
            <a:ext cx="459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%eval_global_cell(+Player, +GlobalCell, +Miniboard, -Value)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eval_global_cell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b, Miniboard, Value):-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eval_miniboard(Player, Miniboard, Value), !.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5623225" y="2870650"/>
            <a:ext cx="290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Otherwise, the score is determined by a value based on the outcome of the miniboard.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5623225" y="1908000"/>
            <a:ext cx="29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the global cell is blank, the score is given by the miniboard score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311700" y="2874775"/>
            <a:ext cx="459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eval_global_cell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GlobaCell, _, Value):-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eval_cell(Player, GlobaCell, V),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Value is 12 * V , !.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24075" y="3929725"/>
            <a:ext cx="49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Since a won miniboard is better than the best unfinished one, the former should have a slightly higher value (e.g. 12).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eval_miniboard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a single miniboard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464200" y="1743950"/>
            <a:ext cx="4566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%eval_miniboard(+Player, +Board, -Value)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eval_miniboard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Board, Value):-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miniboard_weights(Weights),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map_cell_values(Player, Board, MappedValues),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weighted_sum(MappedValues, Weights, Value).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map_cell_values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[], []):-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map_cell_values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[Cell|Cells], [NewCell|NewCells]):-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eval_cell(Player, Cell, NewCell),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map_cell_values(Player, Cells, NewCells),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5293850" y="1743950"/>
            <a:ext cx="325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eval_cell(+Player, +CellValue, -Value)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eval_cell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b, 0):-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eval_cell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draw, 0):-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eval_cell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(Player, Player, 1):-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eval_cell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(_, V, -1):- cell_value(V),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5446250" y="2938525"/>
            <a:ext cx="31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</a:rPr>
              <a:t> </a:t>
            </a: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1, if cell is occupied by MAX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-1, if cell is </a:t>
            </a: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occupied </a:t>
            </a: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MIN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0, if cell is blank (or draw)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ctrTitle"/>
          </p:nvPr>
        </p:nvSpPr>
        <p:spPr>
          <a:xfrm>
            <a:off x="311700" y="2074500"/>
            <a:ext cx="8520600" cy="9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THANKS FOR YOUR ATTENTION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989000" y="2202300"/>
            <a:ext cx="5166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start_game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64200" y="1055650"/>
            <a:ext cx="82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the game -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alled by the user: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i="1" lang="it">
                <a:latin typeface="Calibri"/>
                <a:ea typeface="Calibri"/>
                <a:cs typeface="Calibri"/>
                <a:sym typeface="Calibri"/>
              </a:rPr>
              <a:t>start_game(ultimate, ai, human)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64200" y="1955200"/>
            <a:ext cx="843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start_game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(Game, Player1Type, Player2Type):-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	game(Game),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	set_player_type(x, Player1Type),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	set_player_type(o, Player2Type),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	explain_game_if_human(Game, Player1Type, Player2Type),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show explaination for human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	play_game(Game), !.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play_game</a:t>
            </a: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(Game):-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	init_board(Game, Board),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Roboto Light"/>
                <a:ea typeface="Roboto Light"/>
                <a:cs typeface="Roboto Light"/>
                <a:sym typeface="Roboto Light"/>
              </a:rPr>
              <a:t>	Player = x,						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initial player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play(Game, Board, Player), !.							</a:t>
            </a: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start the game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485650" y="2052200"/>
            <a:ext cx="22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81750" y="48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play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4200" y="1055650"/>
            <a:ext cx="8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735525" y="1743950"/>
            <a:ext cx="5174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otherwise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(Game, Board, Player):-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print_board(Game, Board), nl,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write('Player\'s turn: '), write(Player), nl,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set_current_player(Player),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get_player_type(Player, PlayerType),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	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get the move - play as human or ai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play_as(PlayerType, Game, Board, Move)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!,	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perform the move</a:t>
            </a:r>
            <a:endParaRPr i="1">
              <a:solidFill>
                <a:schemeClr val="dk1"/>
              </a:solidFill>
              <a:highlight>
                <a:srgbClr val="D9D9D9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      	move(Board, Player, Move, NewBoard)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other(Player, OtherPlayer),			</a:t>
            </a:r>
            <a:r>
              <a:rPr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change player</a:t>
            </a:r>
            <a:endParaRPr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play(Game, NewBoard, OtherPlayer).	</a:t>
            </a:r>
            <a:r>
              <a:rPr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next turn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4200" y="1055650"/>
            <a:ext cx="8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The core of the game play: m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anages the turns and executes the moves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4200" y="1743950"/>
            <a:ext cx="334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if game is over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play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(Game, Board, _):-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terminal_state(Board, Winner),  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print_board(Game, Board), nl,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show_win_message(Winner),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play_as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64200" y="1743950"/>
            <a:ext cx="373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play as AI - run alphabeta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play_as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(ai, Game, Board, Move):-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max_depth(Game, MaxDepth), !,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alphabeta(MaxDepth, Board, Move)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play as human - read move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play_as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(human, _, Board, Move):-</a:t>
            </a:r>
            <a:endParaRPr i="1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it">
                <a:solidFill>
                  <a:schemeClr val="dk1"/>
                </a:solidFill>
                <a:highlight>
                  <a:srgbClr val="D9D9D9"/>
                </a:highlight>
                <a:latin typeface="Roboto Light"/>
                <a:ea typeface="Roboto Light"/>
                <a:cs typeface="Roboto Light"/>
                <a:sym typeface="Roboto Light"/>
              </a:rPr>
              <a:t>read_valid_move(Board, Move)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64200" y="1055650"/>
            <a:ext cx="8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Get the move according to the player type (ai or human).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802325" y="1851650"/>
            <a:ext cx="3813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read until a valid move is entered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read_valid_move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ValidMove):-  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read(ValidMove),    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move(Board, _, ValidMove, _),!.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read_valid_move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(Board, ValidMove):-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write('Illegal move !'),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	read_valid_move(Board, ValidMove), !.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1989000" y="2202300"/>
            <a:ext cx="5166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Calibri"/>
                <a:ea typeface="Calibri"/>
                <a:cs typeface="Calibri"/>
                <a:sym typeface="Calibri"/>
              </a:rPr>
              <a:t>Ultimate Tic Tac Toe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Game field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17525" y="963300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GameField = [B1, …, B9, Global]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50" y="1762975"/>
            <a:ext cx="363855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885450" y="2276750"/>
            <a:ext cx="334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1000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B1, …, B9	: miniboards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Global	: global board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Each cell i of the global board is mapped with the result of the correspondent miniboard Bi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885450" y="1017725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Board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= [A, B, C, D, E, F, G, H, I].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Simple tic tac toe … - move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11925" y="1017725"/>
            <a:ext cx="82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Put </a:t>
            </a:r>
            <a:r>
              <a:rPr b="1" i="1" lang="it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1" lang="it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it">
                <a:latin typeface="Calibri"/>
                <a:ea typeface="Calibri"/>
                <a:cs typeface="Calibri"/>
                <a:sym typeface="Calibri"/>
              </a:rPr>
              <a:t> on the specified cell of the miniboard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64200" y="1743950"/>
            <a:ext cx="4691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nomoves</a:t>
            </a:r>
            <a:r>
              <a:rPr i="1" lang="it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(Board):- not(member(b, Board)).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38761D"/>
                </a:solidFill>
                <a:latin typeface="Roboto Light"/>
                <a:ea typeface="Roboto Light"/>
                <a:cs typeface="Roboto Light"/>
                <a:sym typeface="Roboto Light"/>
              </a:rPr>
              <a:t>% move(+Board, 	+Player, +LocalMove, -NewBoard)</a:t>
            </a:r>
            <a:endParaRPr i="1">
              <a:solidFill>
                <a:srgbClr val="38761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move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([b,B,C,D,E,F,G,H,I], Player, 1, [Player,B,C,D,E,F,G,H,I]).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move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([A,b,C,D,E,F,G,H,I], Player, 2, [A,Player,C,D,E,F,G,H,I]).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700">
                <a:latin typeface="Roboto"/>
                <a:ea typeface="Roboto"/>
                <a:cs typeface="Roboto"/>
                <a:sym typeface="Roboto"/>
              </a:rPr>
              <a:t>.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move</a:t>
            </a:r>
            <a:r>
              <a:rPr i="1" lang="it">
                <a:latin typeface="Roboto Light"/>
                <a:ea typeface="Roboto Light"/>
                <a:cs typeface="Roboto Light"/>
                <a:sym typeface="Roboto Light"/>
              </a:rPr>
              <a:t>([A,B,C,D,E,F,G,H,b], Player, 9, [A,B,C,D,E,F,G,H,Player]).</a:t>
            </a:r>
            <a:endParaRPr i="1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676275" y="2926850"/>
            <a:ext cx="2986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LocalMove on the Board is valid if Board[LocalMove] = b.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