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56" r:id="rId5"/>
    <p:sldId id="407" r:id="rId6"/>
    <p:sldId id="389" r:id="rId7"/>
    <p:sldId id="457" r:id="rId8"/>
    <p:sldId id="458" r:id="rId9"/>
    <p:sldId id="469" r:id="rId10"/>
    <p:sldId id="429" r:id="rId11"/>
    <p:sldId id="470" r:id="rId12"/>
    <p:sldId id="393" r:id="rId13"/>
    <p:sldId id="459" r:id="rId14"/>
    <p:sldId id="463" r:id="rId15"/>
    <p:sldId id="471" r:id="rId16"/>
    <p:sldId id="443" r:id="rId17"/>
    <p:sldId id="460" r:id="rId18"/>
    <p:sldId id="464" r:id="rId19"/>
    <p:sldId id="461" r:id="rId20"/>
    <p:sldId id="462" r:id="rId21"/>
    <p:sldId id="465" r:id="rId22"/>
    <p:sldId id="466" r:id="rId23"/>
    <p:sldId id="467" r:id="rId24"/>
    <p:sldId id="468" r:id="rId25"/>
    <p:sldId id="472" r:id="rId26"/>
    <p:sldId id="403" r:id="rId27"/>
  </p:sldIdLst>
  <p:sldSz cx="9144000" cy="5143500" type="screen16x9"/>
  <p:notesSz cx="6797675" cy="9926638"/>
  <p:embeddedFontLst>
    <p:embeddedFont>
      <p:font typeface="Barlow" panose="00000500000000000000" pitchFamily="2" charset="0"/>
      <p:regular r:id="rId30"/>
      <p:bold r:id="rId31"/>
      <p:italic r:id="rId32"/>
      <p:boldItalic r:id="rId33"/>
    </p:embeddedFont>
    <p:embeddedFont>
      <p:font typeface="Barlow Light" panose="00000400000000000000" pitchFamily="2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153"/>
    <a:srgbClr val="C00000"/>
    <a:srgbClr val="212C52"/>
    <a:srgbClr val="EB5C5E"/>
    <a:srgbClr val="979AA3"/>
    <a:srgbClr val="5F626B"/>
    <a:srgbClr val="F39B9D"/>
    <a:srgbClr val="FF5C81"/>
    <a:srgbClr val="00CAFF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F8581-043C-4B73-B044-1C96A4DC2EB6}">
  <a:tblStyle styleId="{2E5F8581-043C-4B73-B044-1C96A4DC2E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6"/>
    <p:restoredTop sz="92373" autoAdjust="0"/>
  </p:normalViewPr>
  <p:slideViewPr>
    <p:cSldViewPr snapToGrid="0" snapToObjects="1" showGuides="1">
      <p:cViewPr varScale="1">
        <p:scale>
          <a:sx n="131" d="100"/>
          <a:sy n="131" d="100"/>
        </p:scale>
        <p:origin x="117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5" d="100"/>
          <a:sy n="75" d="100"/>
        </p:scale>
        <p:origin x="324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5A5B388-513F-42F5-B98B-E628EE8A51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EA72229-2914-45CA-86A6-BA2DE892D5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B41AD-7131-435A-AE51-DDA94575A504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6C06731-F116-468F-94FB-2F1768697E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9A2010F-DAE7-42FF-8573-92D2EA4463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2DA66-801B-4C5F-85F7-DA0F2BACE2F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140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09:27:19.1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1 289 24575,'49'42'0,"-36"-33"0,-1 1 0,0 1 0,0 0 0,17 22 0,33 69 0,-58-113 0,-3-9 0,0 3 4,1 0-1,1 0 1,1 0-1,0 1 1,1 0 0,0 0-1,1 0 1,1 0-1,9-14 1,14-19-87,48-60-1,-13 20-1150,-32 39-5592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09:59:38.2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1 289 24575,'49'42'0,"-36"-33"0,-1 1 0,0 1 0,0 0 0,17 22 0,33 69 0,-58-113 0,-3-9 0,0 3 4,1 0-1,1 0 1,1 0-1,0 1 1,1 0 0,0 0-1,1 0 1,1 0-1,9-14 1,14-19-87,48-60-1,-13 20-1150,-32 39-5592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09:27:35.9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1 289 24575,'49'42'0,"-36"-33"0,-1 1 0,0 1 0,0 0 0,17 22 0,33 69 0,-58-113 0,-3-9 0,0 3 4,1 0-1,1 0 1,1 0-1,0 1 1,1 0 0,0 0-1,1 0 1,1 0-1,9-14 1,14-19-87,48-60-1,-13 20-1150,-32 39-5592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09:27:45.9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1 289 24575,'49'42'0,"-36"-33"0,-1 1 0,0 1 0,0 0 0,17 22 0,33 69 0,-58-113 0,-3-9 0,0 3 4,1 0-1,1 0 1,1 0-1,0 1 1,1 0 0,0 0-1,1 0 1,1 0-1,9-14 1,14-19-87,48-60-1,-13 20-1150,-32 39-5592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09:27:51.6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1 289 24575,'49'42'0,"-36"-33"0,-1 1 0,0 1 0,0 0 0,17 22 0,33 69 0,-58-113 0,-3-9 0,0 3 4,1 0-1,1 0 1,1 0-1,0 1 1,1 0 0,0 0-1,1 0 1,1 0-1,9-14 1,14-19-87,48-60-1,-13 20-1150,-32 39-5592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09:27:58.2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1 289 24575,'49'42'0,"-36"-33"0,-1 1 0,0 1 0,0 0 0,17 22 0,33 69 0,-58-113 0,-3-9 0,0 3 4,1 0-1,1 0 1,1 0-1,0 1 1,1 0 0,0 0-1,1 0 1,1 0-1,9-14 1,14-19-87,48-60-1,-13 20-1150,-32 39-5592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09:28:01.7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1 289 24575,'49'42'0,"-36"-33"0,-1 1 0,0 1 0,0 0 0,17 22 0,33 69 0,-58-113 0,-3-9 0,0 3 4,1 0-1,1 0 1,1 0-1,0 1 1,1 0 0,0 0-1,1 0 1,1 0-1,9-14 1,14-19-87,48-60-1,-13 20-1150,-32 39-5592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09:28:05.6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1 289 24575,'49'42'0,"-36"-33"0,-1 1 0,0 1 0,0 0 0,17 22 0,33 69 0,-58-113 0,-3-9 0,0 3 4,1 0-1,1 0 1,1 0-1,0 1 1,1 0 0,0 0-1,1 0 1,1 0-1,9-14 1,14-19-87,48-60-1,-13 20-1150,-32 39-5592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09:58:44.7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1 289 24575,'49'42'0,"-36"-33"0,-1 1 0,0 1 0,0 0 0,17 22 0,33 69 0,-58-113 0,-3-9 0,0 3 4,1 0-1,1 0 1,1 0-1,0 1 1,1 0 0,0 0-1,1 0 1,1 0-1,9-14 1,14-19-87,48-60-1,-13 20-1150,-32 39-5592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09:59:35.7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1 289 24575,'49'42'0,"-36"-33"0,-1 1 0,0 1 0,0 0 0,17 22 0,33 69 0,-58-113 0,-3-9 0,0 3 4,1 0-1,1 0 1,1 0-1,0 1 1,1 0 0,0 0-1,1 0 1,1 0-1,9-14 1,14-19-87,48-60-1,-13 20-1150,-32 39-5592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191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45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609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86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9.svg"/><Relationship Id="rId7" Type="http://schemas.openxmlformats.org/officeDocument/2006/relationships/hyperlink" Target="https://www.linkedin.com/company/business-engineering-for-data-science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4ds.unipi.it/" TargetMode="Externa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9.svg"/><Relationship Id="rId7" Type="http://schemas.openxmlformats.org/officeDocument/2006/relationships/hyperlink" Target="https://www.linkedin.com/company/business-engineering-for-data-science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4ds.unipi.it/" TargetMode="Externa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business-engineering-for-data-science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://b4ds.unipi.it/" TargetMode="External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5.svg"/><Relationship Id="rId7" Type="http://schemas.openxmlformats.org/officeDocument/2006/relationships/hyperlink" Target="https://www.linkedin.com/company/business-engineering-for-data-science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4ds.unipi.it/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9.svg"/><Relationship Id="rId7" Type="http://schemas.openxmlformats.org/officeDocument/2006/relationships/hyperlink" Target="https://www.linkedin.com/company/business-engineering-for-data-science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4ds.unipi.it/" TargetMode="Externa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9.svg"/><Relationship Id="rId7" Type="http://schemas.openxmlformats.org/officeDocument/2006/relationships/hyperlink" Target="https://www.linkedin.com/company/business-engineering-for-data-science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4ds.unipi.it/" TargetMode="Externa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9.svg"/><Relationship Id="rId7" Type="http://schemas.openxmlformats.org/officeDocument/2006/relationships/hyperlink" Target="https://www.linkedin.com/company/business-engineering-for-data-science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4ds.unipi.it/" TargetMode="Externa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o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F751EA42-6E0D-3C4C-A2A7-45573416F3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9172" y="0"/>
            <a:ext cx="4253259" cy="4845706"/>
          </a:xfrm>
          <a:prstGeom prst="rect">
            <a:avLst/>
          </a:prstGeom>
        </p:spPr>
      </p:pic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212C52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24" name="Segnaposto testo 4">
            <a:extLst>
              <a:ext uri="{FF2B5EF4-FFF2-40B4-BE49-F238E27FC236}">
                <a16:creationId xmlns:a16="http://schemas.microsoft.com/office/drawing/2014/main" id="{E4FB8442-3517-4D1D-ABAB-8EFEC4B6C1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2928" y="4856159"/>
            <a:ext cx="4382572" cy="29779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rgbClr val="EEEEEE"/>
                </a:solidFill>
              </a:defRPr>
            </a:lvl1pPr>
          </a:lstStyle>
          <a:p>
            <a:pPr lvl="0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inale Ringraz. (I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6BE0D5F-D138-45F7-98DC-9B6A8535C22C}"/>
              </a:ext>
            </a:extLst>
          </p:cNvPr>
          <p:cNvSpPr/>
          <p:nvPr userDrawn="1"/>
        </p:nvSpPr>
        <p:spPr>
          <a:xfrm>
            <a:off x="0" y="0"/>
            <a:ext cx="7872900" cy="4842000"/>
          </a:xfrm>
          <a:prstGeom prst="rect">
            <a:avLst/>
          </a:prstGeom>
          <a:solidFill>
            <a:srgbClr val="212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5" name="Elemento grafico 14" descr="Posta elettronica con riempimento a tinta unita">
            <a:extLst>
              <a:ext uri="{FF2B5EF4-FFF2-40B4-BE49-F238E27FC236}">
                <a16:creationId xmlns:a16="http://schemas.microsoft.com/office/drawing/2014/main" id="{EA3953AC-84EA-4F86-A31D-463DE61134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75" y="2912110"/>
            <a:ext cx="545689" cy="545689"/>
          </a:xfrm>
          <a:prstGeom prst="rect">
            <a:avLst/>
          </a:prstGeom>
        </p:spPr>
      </p:pic>
      <p:pic>
        <p:nvPicPr>
          <p:cNvPr id="16" name="Elemento grafico 15" descr="Web design con riempimento a tinta unita">
            <a:extLst>
              <a:ext uri="{FF2B5EF4-FFF2-40B4-BE49-F238E27FC236}">
                <a16:creationId xmlns:a16="http://schemas.microsoft.com/office/drawing/2014/main" id="{CE61CEC8-CE2F-4AC1-8850-E0173F7AF8A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275" y="3934249"/>
            <a:ext cx="545690" cy="54569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2079553-761A-4B71-A225-A747C3D67575}"/>
              </a:ext>
            </a:extLst>
          </p:cNvPr>
          <p:cNvSpPr txBox="1"/>
          <p:nvPr userDrawn="1"/>
        </p:nvSpPr>
        <p:spPr>
          <a:xfrm>
            <a:off x="0" y="416560"/>
            <a:ext cx="787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Barlow" panose="00000500000000000000" pitchFamily="2" charset="0"/>
                <a:ea typeface="Montserrat"/>
                <a:cs typeface="Montserrat"/>
                <a:sym typeface="Montserrat"/>
              </a:rPr>
              <a:t>Thank you for your attention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FF80C4A-1184-4F42-8132-F1E6BF9D597E}"/>
              </a:ext>
            </a:extLst>
          </p:cNvPr>
          <p:cNvSpPr txBox="1"/>
          <p:nvPr userDrawn="1"/>
        </p:nvSpPr>
        <p:spPr>
          <a:xfrm>
            <a:off x="748240" y="3791595"/>
            <a:ext cx="7124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1600" dirty="0">
                <a:solidFill>
                  <a:schemeClr val="bg1"/>
                </a:solidFill>
                <a:latin typeface="Barlow" panose="00000500000000000000" pitchFamily="2" charset="0"/>
              </a:rPr>
              <a:t>Business Engineering for Data Science</a:t>
            </a:r>
          </a:p>
          <a:p>
            <a:pPr lvl="0"/>
            <a:r>
              <a:rPr lang="it-IT" sz="1600" dirty="0">
                <a:solidFill>
                  <a:schemeClr val="accent1"/>
                </a:solidFill>
                <a:latin typeface="Barlow" panose="000005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http://b4ds.unipi.it/</a:t>
            </a:r>
            <a:r>
              <a:rPr lang="it-IT" sz="1600" dirty="0">
                <a:solidFill>
                  <a:schemeClr val="accent1"/>
                </a:solidFill>
                <a:latin typeface="Barlow" panose="00000500000000000000" pitchFamily="2" charset="0"/>
              </a:rPr>
              <a:t> </a:t>
            </a:r>
          </a:p>
          <a:p>
            <a:pPr lvl="0"/>
            <a:r>
              <a:rPr lang="it-IT" sz="1600" dirty="0">
                <a:solidFill>
                  <a:schemeClr val="accent1"/>
                </a:solidFill>
                <a:latin typeface="Barlow" panose="000005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https://www.linkedin.com/company/business-engineering-for-data-science</a:t>
            </a:r>
            <a:r>
              <a:rPr lang="it-IT" sz="1600" dirty="0">
                <a:solidFill>
                  <a:schemeClr val="accent1"/>
                </a:solidFill>
                <a:latin typeface="Barlow" panose="00000500000000000000" pitchFamily="2" charset="0"/>
              </a:rPr>
              <a:t>   </a:t>
            </a:r>
          </a:p>
        </p:txBody>
      </p:sp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47F6A480-1562-44FF-BB90-71F51F96EC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8239" y="2964291"/>
            <a:ext cx="7121058" cy="441325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lang="it-IT" sz="1600" b="0" i="0" u="none" strike="noStrike" cap="none" dirty="0" smtClean="0">
                <a:solidFill>
                  <a:schemeClr val="bg1"/>
                </a:solidFill>
                <a:latin typeface="Barlow" panose="00000500000000000000" pitchFamily="2" charset="0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it-IT" dirty="0"/>
              <a:t>E-mail:</a:t>
            </a:r>
            <a:endParaRPr lang="en-GB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FF51703-65C0-40FE-8CD5-0C97323C4A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15055" t="-226" r="55060" b="226"/>
          <a:stretch/>
        </p:blipFill>
        <p:spPr>
          <a:xfrm>
            <a:off x="7872901" y="0"/>
            <a:ext cx="1271100" cy="4831080"/>
          </a:xfrm>
          <a:prstGeom prst="rect">
            <a:avLst/>
          </a:prstGeom>
        </p:spPr>
      </p:pic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246B88D8-BED1-475E-9425-009AF698DE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2928" y="4856159"/>
            <a:ext cx="4382572" cy="29779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rgbClr val="EEEEEE"/>
                </a:solidFill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55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nale Ringraz. (I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6BE0D5F-D138-45F7-98DC-9B6A8535C22C}"/>
              </a:ext>
            </a:extLst>
          </p:cNvPr>
          <p:cNvSpPr/>
          <p:nvPr userDrawn="1"/>
        </p:nvSpPr>
        <p:spPr>
          <a:xfrm>
            <a:off x="0" y="0"/>
            <a:ext cx="7872900" cy="4842000"/>
          </a:xfrm>
          <a:prstGeom prst="rect">
            <a:avLst/>
          </a:prstGeom>
          <a:solidFill>
            <a:srgbClr val="212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5" name="Elemento grafico 14" descr="Posta elettronica con riempimento a tinta unita">
            <a:extLst>
              <a:ext uri="{FF2B5EF4-FFF2-40B4-BE49-F238E27FC236}">
                <a16:creationId xmlns:a16="http://schemas.microsoft.com/office/drawing/2014/main" id="{EA3953AC-84EA-4F86-A31D-463DE61134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75" y="2058218"/>
            <a:ext cx="545689" cy="545689"/>
          </a:xfrm>
          <a:prstGeom prst="rect">
            <a:avLst/>
          </a:prstGeom>
        </p:spPr>
      </p:pic>
      <p:pic>
        <p:nvPicPr>
          <p:cNvPr id="16" name="Elemento grafico 15" descr="Web design con riempimento a tinta unita">
            <a:extLst>
              <a:ext uri="{FF2B5EF4-FFF2-40B4-BE49-F238E27FC236}">
                <a16:creationId xmlns:a16="http://schemas.microsoft.com/office/drawing/2014/main" id="{CE61CEC8-CE2F-4AC1-8850-E0173F7AF8A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275" y="3934249"/>
            <a:ext cx="545690" cy="54569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2079553-761A-4B71-A225-A747C3D67575}"/>
              </a:ext>
            </a:extLst>
          </p:cNvPr>
          <p:cNvSpPr txBox="1"/>
          <p:nvPr userDrawn="1"/>
        </p:nvSpPr>
        <p:spPr>
          <a:xfrm>
            <a:off x="0" y="416560"/>
            <a:ext cx="787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Barlow" panose="00000500000000000000" pitchFamily="2" charset="0"/>
                <a:ea typeface="Montserrat"/>
                <a:cs typeface="Montserrat"/>
                <a:sym typeface="Montserrat"/>
              </a:rPr>
              <a:t>Grazie per l’attenzione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FF80C4A-1184-4F42-8132-F1E6BF9D597E}"/>
              </a:ext>
            </a:extLst>
          </p:cNvPr>
          <p:cNvSpPr txBox="1"/>
          <p:nvPr userDrawn="1"/>
        </p:nvSpPr>
        <p:spPr>
          <a:xfrm>
            <a:off x="748240" y="3791595"/>
            <a:ext cx="7124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1600" dirty="0">
                <a:solidFill>
                  <a:schemeClr val="bg1"/>
                </a:solidFill>
                <a:latin typeface="Barlow" panose="00000500000000000000" pitchFamily="2" charset="0"/>
              </a:rPr>
              <a:t>Business Engineering for Data Science</a:t>
            </a:r>
          </a:p>
          <a:p>
            <a:pPr lvl="0"/>
            <a:r>
              <a:rPr lang="it-IT" sz="1600" dirty="0">
                <a:solidFill>
                  <a:schemeClr val="accent1"/>
                </a:solidFill>
                <a:latin typeface="Barlow" panose="000005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http://b4ds.unipi.it/</a:t>
            </a:r>
            <a:r>
              <a:rPr lang="it-IT" sz="1600" dirty="0">
                <a:solidFill>
                  <a:schemeClr val="accent1"/>
                </a:solidFill>
                <a:latin typeface="Barlow" panose="00000500000000000000" pitchFamily="2" charset="0"/>
              </a:rPr>
              <a:t> </a:t>
            </a:r>
          </a:p>
          <a:p>
            <a:pPr lvl="0"/>
            <a:r>
              <a:rPr lang="it-IT" sz="1600" dirty="0">
                <a:solidFill>
                  <a:schemeClr val="accent1"/>
                </a:solidFill>
                <a:latin typeface="Barlow" panose="000005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https://www.linkedin.com/company/business-engineering-for-data-science</a:t>
            </a:r>
            <a:r>
              <a:rPr lang="it-IT" sz="1600" dirty="0">
                <a:solidFill>
                  <a:schemeClr val="accent1"/>
                </a:solidFill>
                <a:latin typeface="Barlow" panose="00000500000000000000" pitchFamily="2" charset="0"/>
              </a:rPr>
              <a:t>   </a:t>
            </a:r>
          </a:p>
        </p:txBody>
      </p:sp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47F6A480-1562-44FF-BB90-71F51F96EC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8239" y="2110399"/>
            <a:ext cx="7121058" cy="441325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lang="it-IT" sz="1600" b="0" i="0" u="none" strike="noStrike" cap="none" dirty="0" smtClean="0">
                <a:solidFill>
                  <a:schemeClr val="bg1"/>
                </a:solidFill>
                <a:latin typeface="Barlow" panose="00000500000000000000" pitchFamily="2" charset="0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it-IT" dirty="0"/>
              <a:t>E-mail:</a:t>
            </a:r>
            <a:endParaRPr lang="en-GB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FF51703-65C0-40FE-8CD5-0C97323C4A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15055" t="-226" r="55060" b="226"/>
          <a:stretch/>
        </p:blipFill>
        <p:spPr>
          <a:xfrm>
            <a:off x="7872901" y="0"/>
            <a:ext cx="1271100" cy="4831080"/>
          </a:xfrm>
          <a:prstGeom prst="rect">
            <a:avLst/>
          </a:prstGeom>
        </p:spPr>
      </p:pic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246B88D8-BED1-475E-9425-009AF698DE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2928" y="4856159"/>
            <a:ext cx="4382572" cy="29779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rgbClr val="EEEEEE"/>
                </a:solidFill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01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8DC544F3-31A0-4451-B2F9-D875ED7A5FBA}"/>
              </a:ext>
            </a:extLst>
          </p:cNvPr>
          <p:cNvCxnSpPr>
            <a:cxnSpLocks/>
          </p:cNvCxnSpPr>
          <p:nvPr userDrawn="1"/>
        </p:nvCxnSpPr>
        <p:spPr>
          <a:xfrm>
            <a:off x="792480" y="0"/>
            <a:ext cx="0" cy="4232307"/>
          </a:xfrm>
          <a:prstGeom prst="line">
            <a:avLst/>
          </a:prstGeom>
          <a:ln w="12700">
            <a:solidFill>
              <a:srgbClr val="969BA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A1702C47-27F2-4AA3-87FD-2BC4E2C680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9407" r="21901"/>
          <a:stretch/>
        </p:blipFill>
        <p:spPr>
          <a:xfrm>
            <a:off x="7856220" y="375"/>
            <a:ext cx="1287780" cy="4868107"/>
          </a:xfrm>
          <a:prstGeom prst="rect">
            <a:avLst/>
          </a:prstGeom>
          <a:ln>
            <a:noFill/>
          </a:ln>
        </p:spPr>
      </p:pic>
      <p:sp>
        <p:nvSpPr>
          <p:cNvPr id="18" name="Google Shape;12;p2">
            <a:extLst>
              <a:ext uri="{FF2B5EF4-FFF2-40B4-BE49-F238E27FC236}">
                <a16:creationId xmlns:a16="http://schemas.microsoft.com/office/drawing/2014/main" id="{7EC4948F-39D0-4DD5-BD7F-6902AC086551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4620829" y="1969722"/>
            <a:ext cx="2659297" cy="6210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212C5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 dirty="0"/>
              <a:t>Agenda</a:t>
            </a:r>
            <a:endParaRPr dirty="0"/>
          </a:p>
        </p:txBody>
      </p:sp>
      <p:sp>
        <p:nvSpPr>
          <p:cNvPr id="21" name="Google Shape;46;p7">
            <a:extLst>
              <a:ext uri="{FF2B5EF4-FFF2-40B4-BE49-F238E27FC236}">
                <a16:creationId xmlns:a16="http://schemas.microsoft.com/office/drawing/2014/main" id="{41268DF1-0F40-4A44-94A7-7FABFE7DB3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0776" y="1159822"/>
            <a:ext cx="6370084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212C52"/>
              </a:buClr>
              <a:buSzPts val="2200"/>
              <a:buFont typeface="Wingdings" panose="05000000000000000000" pitchFamily="2" charset="2"/>
              <a:buChar char=""/>
              <a:defRPr sz="1800">
                <a:solidFill>
                  <a:srgbClr val="212C52"/>
                </a:solidFill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 lang="it-IT" dirty="0"/>
          </a:p>
        </p:txBody>
      </p:sp>
      <p:sp>
        <p:nvSpPr>
          <p:cNvPr id="27" name="Segnaposto testo 4">
            <a:extLst>
              <a:ext uri="{FF2B5EF4-FFF2-40B4-BE49-F238E27FC236}">
                <a16:creationId xmlns:a16="http://schemas.microsoft.com/office/drawing/2014/main" id="{B3BF010B-2435-4C22-B1C9-752E3189C1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2928" y="4856159"/>
            <a:ext cx="4382572" cy="29779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rgbClr val="EEEEEE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042484B4-6D9A-4292-863C-1B1BE633C16B}"/>
              </a:ext>
            </a:extLst>
          </p:cNvPr>
          <p:cNvSpPr txBox="1">
            <a:spLocks/>
          </p:cNvSpPr>
          <p:nvPr userDrawn="1"/>
        </p:nvSpPr>
        <p:spPr>
          <a:xfrm>
            <a:off x="7492940" y="4845330"/>
            <a:ext cx="506368" cy="297795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3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fld id="{F3C870FC-94D2-4F81-AC9C-C6C7ACC69D00}" type="slidenum">
              <a:rPr lang="it-IT" sz="1200" smtClean="0">
                <a:latin typeface="Barlow" panose="00000500000000000000" pitchFamily="2" charset="0"/>
              </a:rPr>
              <a:pPr algn="l"/>
              <a:t>‹N›</a:t>
            </a:fld>
            <a:endParaRPr lang="en-GB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853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preserve="1" userDrawn="1">
  <p:cSld name="Titolo con box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174879" y="165902"/>
            <a:ext cx="8575592" cy="806700"/>
          </a:xfrm>
          <a:prstGeom prst="rect">
            <a:avLst/>
          </a:prstGeom>
          <a:solidFill>
            <a:srgbClr val="212C52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1986" y="165827"/>
            <a:ext cx="8038413" cy="80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74878" y="1147601"/>
            <a:ext cx="4060946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689453" y="1147601"/>
            <a:ext cx="4060946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 dirty="0"/>
          </a:p>
        </p:txBody>
      </p:sp>
      <p:sp>
        <p:nvSpPr>
          <p:cNvPr id="49" name="Google Shape;49;p7"/>
          <p:cNvSpPr/>
          <p:nvPr/>
        </p:nvSpPr>
        <p:spPr>
          <a:xfrm>
            <a:off x="61970" y="58636"/>
            <a:ext cx="540000" cy="540000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1B1329B2-91AE-4859-8380-49C7BCDE50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2928" y="4856159"/>
            <a:ext cx="4382572" cy="29779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rgbClr val="EEEEEE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Segnaposto testo 9">
            <a:extLst>
              <a:ext uri="{FF2B5EF4-FFF2-40B4-BE49-F238E27FC236}">
                <a16:creationId xmlns:a16="http://schemas.microsoft.com/office/drawing/2014/main" id="{5CE26489-33A9-4FCA-B6A2-5A0BB8A62D77}"/>
              </a:ext>
            </a:extLst>
          </p:cNvPr>
          <p:cNvSpPr txBox="1">
            <a:spLocks/>
          </p:cNvSpPr>
          <p:nvPr userDrawn="1"/>
        </p:nvSpPr>
        <p:spPr>
          <a:xfrm>
            <a:off x="7492940" y="4845330"/>
            <a:ext cx="506368" cy="297795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3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fld id="{F3C870FC-94D2-4F81-AC9C-C6C7ACC69D00}" type="slidenum">
              <a:rPr lang="it-IT" sz="1200" smtClean="0">
                <a:latin typeface="Barlow" panose="00000500000000000000" pitchFamily="2" charset="0"/>
              </a:rPr>
              <a:pPr algn="l"/>
              <a:t>‹N›</a:t>
            </a:fld>
            <a:endParaRPr lang="en-GB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96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nza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BE91F5-8B20-47DF-BFCF-C34FE262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" y="58195"/>
            <a:ext cx="8976360" cy="80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GB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5C7E029-9EB1-4709-BE02-7EC9C7593F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2928" y="4856159"/>
            <a:ext cx="4382572" cy="29779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rgbClr val="EEEEEE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EB311FAB-D3B9-4843-B1D8-BA3FB7DABAC0}"/>
              </a:ext>
            </a:extLst>
          </p:cNvPr>
          <p:cNvSpPr txBox="1">
            <a:spLocks/>
          </p:cNvSpPr>
          <p:nvPr userDrawn="1"/>
        </p:nvSpPr>
        <p:spPr>
          <a:xfrm>
            <a:off x="7492940" y="4845330"/>
            <a:ext cx="506368" cy="297795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3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fld id="{F3C870FC-94D2-4F81-AC9C-C6C7ACC69D00}" type="slidenum">
              <a:rPr lang="it-IT" sz="1200" smtClean="0">
                <a:latin typeface="Barlow" panose="00000500000000000000" pitchFamily="2" charset="0"/>
              </a:rPr>
              <a:pPr algn="l"/>
              <a:t>‹N›</a:t>
            </a:fld>
            <a:endParaRPr lang="en-GB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71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Thanks (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BC58CA5-927B-434D-AD0D-E28F4EE6E8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055" t="-226" r="55060" b="226"/>
          <a:stretch/>
        </p:blipFill>
        <p:spPr>
          <a:xfrm>
            <a:off x="7872901" y="0"/>
            <a:ext cx="1271100" cy="483108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36BE0D5F-D138-45F7-98DC-9B6A8535C22C}"/>
              </a:ext>
            </a:extLst>
          </p:cNvPr>
          <p:cNvSpPr/>
          <p:nvPr userDrawn="1"/>
        </p:nvSpPr>
        <p:spPr>
          <a:xfrm>
            <a:off x="0" y="0"/>
            <a:ext cx="7872900" cy="4842000"/>
          </a:xfrm>
          <a:prstGeom prst="rect">
            <a:avLst/>
          </a:prstGeom>
          <a:gradFill flip="none" rotWithShape="1">
            <a:gsLst>
              <a:gs pos="100000">
                <a:srgbClr val="212C52"/>
              </a:gs>
              <a:gs pos="0">
                <a:srgbClr val="EA5153">
                  <a:shade val="100000"/>
                  <a:satMod val="115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Elemento grafico 14" descr="Posta elettronica con riempimento a tinta unita">
            <a:extLst>
              <a:ext uri="{FF2B5EF4-FFF2-40B4-BE49-F238E27FC236}">
                <a16:creationId xmlns:a16="http://schemas.microsoft.com/office/drawing/2014/main" id="{EA3953AC-84EA-4F86-A31D-463DE6113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75" y="2912110"/>
            <a:ext cx="545689" cy="545689"/>
          </a:xfrm>
          <a:prstGeom prst="rect">
            <a:avLst/>
          </a:prstGeom>
        </p:spPr>
      </p:pic>
      <p:pic>
        <p:nvPicPr>
          <p:cNvPr id="16" name="Elemento grafico 15" descr="Web design con riempimento a tinta unita">
            <a:extLst>
              <a:ext uri="{FF2B5EF4-FFF2-40B4-BE49-F238E27FC236}">
                <a16:creationId xmlns:a16="http://schemas.microsoft.com/office/drawing/2014/main" id="{CE61CEC8-CE2F-4AC1-8850-E0173F7AF8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75" y="3934249"/>
            <a:ext cx="545690" cy="54569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2079553-761A-4B71-A225-A747C3D67575}"/>
              </a:ext>
            </a:extLst>
          </p:cNvPr>
          <p:cNvSpPr txBox="1"/>
          <p:nvPr userDrawn="1"/>
        </p:nvSpPr>
        <p:spPr>
          <a:xfrm>
            <a:off x="0" y="416560"/>
            <a:ext cx="787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Barlow" panose="00000500000000000000" pitchFamily="2" charset="0"/>
                <a:ea typeface="Montserrat"/>
                <a:cs typeface="Montserrat"/>
                <a:sym typeface="Montserrat"/>
              </a:rPr>
              <a:t>Thank you </a:t>
            </a:r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rgbClr val="212C52"/>
                </a:solidFill>
                <a:effectLst/>
                <a:uLnTx/>
                <a:uFillTx/>
                <a:latin typeface="Barlow" panose="00000500000000000000" pitchFamily="2" charset="0"/>
                <a:ea typeface="Montserrat"/>
                <a:cs typeface="Montserrat"/>
                <a:sym typeface="Montserrat"/>
              </a:rPr>
              <a:t>for your kind attention</a:t>
            </a:r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Barlow" panose="00000500000000000000" pitchFamily="2" charset="0"/>
                <a:ea typeface="Montserrat"/>
                <a:cs typeface="Montserrat"/>
                <a:sym typeface="Montserrat"/>
              </a:rPr>
              <a:t>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FF80C4A-1184-4F42-8132-F1E6BF9D597E}"/>
              </a:ext>
            </a:extLst>
          </p:cNvPr>
          <p:cNvSpPr txBox="1"/>
          <p:nvPr userDrawn="1"/>
        </p:nvSpPr>
        <p:spPr>
          <a:xfrm>
            <a:off x="748240" y="3791595"/>
            <a:ext cx="7124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1600" dirty="0">
                <a:solidFill>
                  <a:schemeClr val="bg1"/>
                </a:solidFill>
                <a:latin typeface="Barlow" panose="00000500000000000000" pitchFamily="2" charset="0"/>
              </a:rPr>
              <a:t>Business Engineering for Data Science</a:t>
            </a:r>
          </a:p>
          <a:p>
            <a:pPr lvl="0"/>
            <a:r>
              <a:rPr lang="it-IT" sz="1600" dirty="0">
                <a:latin typeface="Barlow" panose="00000500000000000000" pitchFamily="2" charset="0"/>
                <a:hlinkClick r:id="rId7"/>
              </a:rPr>
              <a:t>http://b4ds.unipi.it/</a:t>
            </a:r>
            <a:r>
              <a:rPr lang="it-IT" sz="1600" dirty="0">
                <a:latin typeface="Barlow" panose="00000500000000000000" pitchFamily="2" charset="0"/>
              </a:rPr>
              <a:t> </a:t>
            </a:r>
          </a:p>
          <a:p>
            <a:pPr lvl="0"/>
            <a:r>
              <a:rPr lang="it-IT" sz="1600" dirty="0">
                <a:latin typeface="Barlow" panose="00000500000000000000" pitchFamily="2" charset="0"/>
                <a:hlinkClick r:id="rId8"/>
              </a:rPr>
              <a:t>https://www.linkedin.com/company/business-engineering-for-data-science</a:t>
            </a:r>
            <a:r>
              <a:rPr lang="it-IT" sz="1600" dirty="0">
                <a:latin typeface="Barlow" panose="00000500000000000000" pitchFamily="2" charset="0"/>
              </a:rPr>
              <a:t>   </a:t>
            </a:r>
          </a:p>
        </p:txBody>
      </p:sp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47F6A480-1562-44FF-BB90-71F51F96EC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1843" y="2964291"/>
            <a:ext cx="7121058" cy="441325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lang="it-IT" sz="1600" b="0" i="0" u="none" strike="noStrike" cap="none" dirty="0" smtClean="0">
                <a:solidFill>
                  <a:schemeClr val="bg1"/>
                </a:solidFill>
                <a:latin typeface="Barlow" panose="00000500000000000000" pitchFamily="2" charset="0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it-IT" dirty="0"/>
              <a:t>You can </a:t>
            </a:r>
            <a:r>
              <a:rPr lang="it-IT" dirty="0" err="1"/>
              <a:t>find</a:t>
            </a:r>
            <a:r>
              <a:rPr lang="it-IT" dirty="0"/>
              <a:t> me/</a:t>
            </a:r>
            <a:r>
              <a:rPr lang="it-IT" dirty="0" err="1"/>
              <a:t>us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26" name="Segnaposto testo 25">
            <a:extLst>
              <a:ext uri="{FF2B5EF4-FFF2-40B4-BE49-F238E27FC236}">
                <a16:creationId xmlns:a16="http://schemas.microsoft.com/office/drawing/2014/main" id="{74DF8020-A32E-4EE1-943F-22D8A79E5B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77825" y="1278499"/>
            <a:ext cx="2717250" cy="549058"/>
          </a:xfrm>
        </p:spPr>
        <p:txBody>
          <a:bodyPr anchor="ctr"/>
          <a:lstStyle>
            <a:lvl1pPr marL="63500" indent="0" algn="ctr">
              <a:spcBef>
                <a:spcPts val="0"/>
              </a:spcBef>
              <a:buNone/>
              <a:defRPr sz="2400"/>
            </a:lvl1pPr>
          </a:lstStyle>
          <a:p>
            <a:pPr marL="6350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212C52"/>
                </a:solidFill>
                <a:effectLst/>
                <a:uLnTx/>
                <a:uFillTx/>
                <a:latin typeface="Barlow" panose="00000500000000000000" pitchFamily="2" charset="0"/>
                <a:cs typeface="Arial"/>
                <a:sym typeface="Arial"/>
              </a:rPr>
              <a:t>Any questions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0000500000000000000" pitchFamily="2" charset="0"/>
                <a:cs typeface="Arial"/>
                <a:sym typeface="Arial"/>
              </a:rPr>
              <a:t>?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2E026452-9B32-4368-959C-4E5D646923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2928" y="4856159"/>
            <a:ext cx="4382572" cy="29779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rgbClr val="EEEEEE"/>
                </a:solidFill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58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 Ringraz. (I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6BE0D5F-D138-45F7-98DC-9B6A8535C22C}"/>
              </a:ext>
            </a:extLst>
          </p:cNvPr>
          <p:cNvSpPr/>
          <p:nvPr userDrawn="1"/>
        </p:nvSpPr>
        <p:spPr>
          <a:xfrm>
            <a:off x="0" y="0"/>
            <a:ext cx="7872900" cy="4842000"/>
          </a:xfrm>
          <a:prstGeom prst="rect">
            <a:avLst/>
          </a:prstGeom>
          <a:gradFill flip="none" rotWithShape="1">
            <a:gsLst>
              <a:gs pos="100000">
                <a:srgbClr val="212C52"/>
              </a:gs>
              <a:gs pos="0">
                <a:srgbClr val="EA5153">
                  <a:shade val="100000"/>
                  <a:satMod val="115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5" name="Elemento grafico 14" descr="Posta elettronica con riempimento a tinta unita">
            <a:extLst>
              <a:ext uri="{FF2B5EF4-FFF2-40B4-BE49-F238E27FC236}">
                <a16:creationId xmlns:a16="http://schemas.microsoft.com/office/drawing/2014/main" id="{EA3953AC-84EA-4F86-A31D-463DE61134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75" y="2912110"/>
            <a:ext cx="545689" cy="545689"/>
          </a:xfrm>
          <a:prstGeom prst="rect">
            <a:avLst/>
          </a:prstGeom>
        </p:spPr>
      </p:pic>
      <p:pic>
        <p:nvPicPr>
          <p:cNvPr id="16" name="Elemento grafico 15" descr="Web design con riempimento a tinta unita">
            <a:extLst>
              <a:ext uri="{FF2B5EF4-FFF2-40B4-BE49-F238E27FC236}">
                <a16:creationId xmlns:a16="http://schemas.microsoft.com/office/drawing/2014/main" id="{CE61CEC8-CE2F-4AC1-8850-E0173F7AF8A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275" y="3934249"/>
            <a:ext cx="545690" cy="54569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2079553-761A-4B71-A225-A747C3D67575}"/>
              </a:ext>
            </a:extLst>
          </p:cNvPr>
          <p:cNvSpPr txBox="1"/>
          <p:nvPr userDrawn="1"/>
        </p:nvSpPr>
        <p:spPr>
          <a:xfrm>
            <a:off x="0" y="416560"/>
            <a:ext cx="787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Barlow" panose="00000500000000000000" pitchFamily="2" charset="0"/>
                <a:ea typeface="Montserrat"/>
                <a:cs typeface="Montserrat"/>
                <a:sym typeface="Montserrat"/>
              </a:rPr>
              <a:t>Grazie </a:t>
            </a:r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rgbClr val="212C52"/>
                </a:solidFill>
                <a:effectLst/>
                <a:uLnTx/>
                <a:uFillTx/>
                <a:latin typeface="Barlow" panose="00000500000000000000" pitchFamily="2" charset="0"/>
                <a:ea typeface="Montserrat"/>
                <a:cs typeface="Montserrat"/>
                <a:sym typeface="Montserrat"/>
              </a:rPr>
              <a:t>dell’attenzione</a:t>
            </a:r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Barlow" panose="00000500000000000000" pitchFamily="2" charset="0"/>
                <a:ea typeface="Montserrat"/>
                <a:cs typeface="Montserrat"/>
                <a:sym typeface="Montserrat"/>
              </a:rPr>
              <a:t>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FF80C4A-1184-4F42-8132-F1E6BF9D597E}"/>
              </a:ext>
            </a:extLst>
          </p:cNvPr>
          <p:cNvSpPr txBox="1"/>
          <p:nvPr userDrawn="1"/>
        </p:nvSpPr>
        <p:spPr>
          <a:xfrm>
            <a:off x="748240" y="3791595"/>
            <a:ext cx="7124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1600" dirty="0">
                <a:solidFill>
                  <a:schemeClr val="bg1"/>
                </a:solidFill>
                <a:latin typeface="Barlow" panose="00000500000000000000" pitchFamily="2" charset="0"/>
              </a:rPr>
              <a:t>Business Engineering for Data Science</a:t>
            </a:r>
          </a:p>
          <a:p>
            <a:pPr lvl="0"/>
            <a:r>
              <a:rPr lang="it-IT" sz="1600" dirty="0">
                <a:latin typeface="Barlow" panose="00000500000000000000" pitchFamily="2" charset="0"/>
                <a:hlinkClick r:id="rId6"/>
              </a:rPr>
              <a:t>http://b4ds.unipi.it/</a:t>
            </a:r>
            <a:r>
              <a:rPr lang="it-IT" sz="1600" dirty="0">
                <a:latin typeface="Barlow" panose="00000500000000000000" pitchFamily="2" charset="0"/>
              </a:rPr>
              <a:t> </a:t>
            </a:r>
          </a:p>
          <a:p>
            <a:pPr lvl="0"/>
            <a:r>
              <a:rPr lang="it-IT" sz="1600" dirty="0">
                <a:latin typeface="Barlow" panose="00000500000000000000" pitchFamily="2" charset="0"/>
                <a:hlinkClick r:id="rId7"/>
              </a:rPr>
              <a:t>https://www.linkedin.com/company/business-engineering-for-data-science</a:t>
            </a:r>
            <a:r>
              <a:rPr lang="it-IT" sz="1600" dirty="0">
                <a:latin typeface="Barlow" panose="00000500000000000000" pitchFamily="2" charset="0"/>
              </a:rPr>
              <a:t>   </a:t>
            </a:r>
          </a:p>
        </p:txBody>
      </p:sp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47F6A480-1562-44FF-BB90-71F51F96EC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8239" y="2964291"/>
            <a:ext cx="7121058" cy="441325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lang="it-IT" sz="1600" b="0" i="0" u="none" strike="noStrike" cap="none" dirty="0" smtClean="0">
                <a:solidFill>
                  <a:schemeClr val="bg1"/>
                </a:solidFill>
                <a:latin typeface="Barlow" panose="00000500000000000000" pitchFamily="2" charset="0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it-IT" dirty="0"/>
              <a:t>E-mail:</a:t>
            </a:r>
            <a:endParaRPr lang="en-GB" dirty="0"/>
          </a:p>
        </p:txBody>
      </p:sp>
      <p:sp>
        <p:nvSpPr>
          <p:cNvPr id="26" name="Segnaposto testo 25">
            <a:extLst>
              <a:ext uri="{FF2B5EF4-FFF2-40B4-BE49-F238E27FC236}">
                <a16:creationId xmlns:a16="http://schemas.microsoft.com/office/drawing/2014/main" id="{74DF8020-A32E-4EE1-943F-22D8A79E5B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55152" y="1277256"/>
            <a:ext cx="1962595" cy="549058"/>
          </a:xfrm>
        </p:spPr>
        <p:txBody>
          <a:bodyPr anchor="ctr"/>
          <a:lstStyle>
            <a:lvl1pPr marL="63500" indent="0" algn="ctr">
              <a:spcBef>
                <a:spcPts val="0"/>
              </a:spcBef>
              <a:buNone/>
              <a:defRPr sz="2400"/>
            </a:lvl1pPr>
          </a:lstStyle>
          <a:p>
            <a:pPr marL="6350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 err="1">
                <a:ln>
                  <a:noFill/>
                </a:ln>
                <a:solidFill>
                  <a:srgbClr val="212C52"/>
                </a:solidFill>
                <a:effectLst/>
                <a:uLnTx/>
                <a:uFillTx/>
                <a:latin typeface="Barlow" panose="00000500000000000000" pitchFamily="2" charset="0"/>
                <a:cs typeface="Arial"/>
                <a:sym typeface="Arial"/>
              </a:rPr>
              <a:t>Domande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0000500000000000000" pitchFamily="2" charset="0"/>
                <a:cs typeface="Arial"/>
                <a:sym typeface="Arial"/>
              </a:rPr>
              <a:t>?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FF51703-65C0-40FE-8CD5-0C97323C4A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15055" t="-226" r="55060" b="226"/>
          <a:stretch/>
        </p:blipFill>
        <p:spPr>
          <a:xfrm>
            <a:off x="7872901" y="0"/>
            <a:ext cx="1271100" cy="4831080"/>
          </a:xfrm>
          <a:prstGeom prst="rect">
            <a:avLst/>
          </a:prstGeom>
        </p:spPr>
      </p:pic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246B88D8-BED1-475E-9425-009AF698DE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2928" y="4856159"/>
            <a:ext cx="4382572" cy="29779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rgbClr val="EEEEEE"/>
                </a:solidFill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020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nale Ringraz. (I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6BE0D5F-D138-45F7-98DC-9B6A8535C22C}"/>
              </a:ext>
            </a:extLst>
          </p:cNvPr>
          <p:cNvSpPr/>
          <p:nvPr userDrawn="1"/>
        </p:nvSpPr>
        <p:spPr>
          <a:xfrm>
            <a:off x="0" y="0"/>
            <a:ext cx="7872900" cy="4842000"/>
          </a:xfrm>
          <a:prstGeom prst="rect">
            <a:avLst/>
          </a:prstGeom>
          <a:solidFill>
            <a:srgbClr val="212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5" name="Elemento grafico 14" descr="Posta elettronica con riempimento a tinta unita">
            <a:extLst>
              <a:ext uri="{FF2B5EF4-FFF2-40B4-BE49-F238E27FC236}">
                <a16:creationId xmlns:a16="http://schemas.microsoft.com/office/drawing/2014/main" id="{EA3953AC-84EA-4F86-A31D-463DE61134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75" y="2912110"/>
            <a:ext cx="545689" cy="545689"/>
          </a:xfrm>
          <a:prstGeom prst="rect">
            <a:avLst/>
          </a:prstGeom>
        </p:spPr>
      </p:pic>
      <p:pic>
        <p:nvPicPr>
          <p:cNvPr id="16" name="Elemento grafico 15" descr="Web design con riempimento a tinta unita">
            <a:extLst>
              <a:ext uri="{FF2B5EF4-FFF2-40B4-BE49-F238E27FC236}">
                <a16:creationId xmlns:a16="http://schemas.microsoft.com/office/drawing/2014/main" id="{CE61CEC8-CE2F-4AC1-8850-E0173F7AF8A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275" y="3934249"/>
            <a:ext cx="545690" cy="54569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2079553-761A-4B71-A225-A747C3D67575}"/>
              </a:ext>
            </a:extLst>
          </p:cNvPr>
          <p:cNvSpPr txBox="1"/>
          <p:nvPr userDrawn="1"/>
        </p:nvSpPr>
        <p:spPr>
          <a:xfrm>
            <a:off x="0" y="416560"/>
            <a:ext cx="787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Barlow" panose="00000500000000000000" pitchFamily="2" charset="0"/>
                <a:ea typeface="Montserrat"/>
                <a:cs typeface="Montserrat"/>
                <a:sym typeface="Montserrat"/>
              </a:rPr>
              <a:t>Grazie per l’attenzione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FF80C4A-1184-4F42-8132-F1E6BF9D597E}"/>
              </a:ext>
            </a:extLst>
          </p:cNvPr>
          <p:cNvSpPr txBox="1"/>
          <p:nvPr userDrawn="1"/>
        </p:nvSpPr>
        <p:spPr>
          <a:xfrm>
            <a:off x="748240" y="3791595"/>
            <a:ext cx="7124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1600" dirty="0">
                <a:solidFill>
                  <a:schemeClr val="bg1"/>
                </a:solidFill>
                <a:latin typeface="Barlow" panose="00000500000000000000" pitchFamily="2" charset="0"/>
              </a:rPr>
              <a:t>Business Engineering for Data Science</a:t>
            </a:r>
          </a:p>
          <a:p>
            <a:pPr lvl="0"/>
            <a:r>
              <a:rPr lang="it-IT" sz="1600" dirty="0">
                <a:solidFill>
                  <a:schemeClr val="accent1"/>
                </a:solidFill>
                <a:latin typeface="Barlow" panose="000005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http://b4ds.unipi.it/</a:t>
            </a:r>
            <a:r>
              <a:rPr lang="it-IT" sz="1600" dirty="0">
                <a:solidFill>
                  <a:schemeClr val="accent1"/>
                </a:solidFill>
                <a:latin typeface="Barlow" panose="00000500000000000000" pitchFamily="2" charset="0"/>
              </a:rPr>
              <a:t> </a:t>
            </a:r>
          </a:p>
          <a:p>
            <a:pPr lvl="0"/>
            <a:r>
              <a:rPr lang="it-IT" sz="1600" dirty="0">
                <a:solidFill>
                  <a:schemeClr val="accent1"/>
                </a:solidFill>
                <a:latin typeface="Barlow" panose="000005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https://www.linkedin.com/company/business-engineering-for-data-science</a:t>
            </a:r>
            <a:r>
              <a:rPr lang="it-IT" sz="1600" dirty="0">
                <a:solidFill>
                  <a:schemeClr val="accent1"/>
                </a:solidFill>
                <a:latin typeface="Barlow" panose="00000500000000000000" pitchFamily="2" charset="0"/>
              </a:rPr>
              <a:t>   </a:t>
            </a:r>
          </a:p>
        </p:txBody>
      </p:sp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47F6A480-1562-44FF-BB90-71F51F96EC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8239" y="2964291"/>
            <a:ext cx="7121058" cy="441325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lang="it-IT" sz="1600" b="0" i="0" u="none" strike="noStrike" cap="none" dirty="0" smtClean="0">
                <a:solidFill>
                  <a:schemeClr val="bg1"/>
                </a:solidFill>
                <a:latin typeface="Barlow" panose="00000500000000000000" pitchFamily="2" charset="0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it-IT" dirty="0"/>
              <a:t>E-mail:</a:t>
            </a:r>
            <a:endParaRPr lang="en-GB" dirty="0"/>
          </a:p>
        </p:txBody>
      </p:sp>
      <p:sp>
        <p:nvSpPr>
          <p:cNvPr id="26" name="Segnaposto testo 25">
            <a:extLst>
              <a:ext uri="{FF2B5EF4-FFF2-40B4-BE49-F238E27FC236}">
                <a16:creationId xmlns:a16="http://schemas.microsoft.com/office/drawing/2014/main" id="{74DF8020-A32E-4EE1-943F-22D8A79E5B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55152" y="1277256"/>
            <a:ext cx="1962595" cy="549058"/>
          </a:xfrm>
          <a:noFill/>
        </p:spPr>
        <p:txBody>
          <a:bodyPr anchor="ctr"/>
          <a:lstStyle>
            <a:lvl1pPr marL="63500" indent="0" algn="ctr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marL="6350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0000500000000000000" pitchFamily="2" charset="0"/>
                <a:cs typeface="Arial"/>
                <a:sym typeface="Arial"/>
              </a:rPr>
              <a:t>Domande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0000500000000000000" pitchFamily="2" charset="0"/>
                <a:cs typeface="Arial"/>
                <a:sym typeface="Arial"/>
              </a:rPr>
              <a:t>?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FF51703-65C0-40FE-8CD5-0C97323C4A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15055" t="-226" r="55060" b="226"/>
          <a:stretch/>
        </p:blipFill>
        <p:spPr>
          <a:xfrm>
            <a:off x="7872901" y="0"/>
            <a:ext cx="1271100" cy="4831080"/>
          </a:xfrm>
          <a:prstGeom prst="rect">
            <a:avLst/>
          </a:prstGeom>
        </p:spPr>
      </p:pic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246B88D8-BED1-475E-9425-009AF698DE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2928" y="4856159"/>
            <a:ext cx="4382572" cy="29779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rgbClr val="EEEEEE"/>
                </a:solidFill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272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nale Ringraz. (I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6BE0D5F-D138-45F7-98DC-9B6A8535C22C}"/>
              </a:ext>
            </a:extLst>
          </p:cNvPr>
          <p:cNvSpPr/>
          <p:nvPr userDrawn="1"/>
        </p:nvSpPr>
        <p:spPr>
          <a:xfrm>
            <a:off x="0" y="0"/>
            <a:ext cx="7872900" cy="4842000"/>
          </a:xfrm>
          <a:prstGeom prst="rect">
            <a:avLst/>
          </a:prstGeom>
          <a:solidFill>
            <a:srgbClr val="212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5" name="Elemento grafico 14" descr="Posta elettronica con riempimento a tinta unita">
            <a:extLst>
              <a:ext uri="{FF2B5EF4-FFF2-40B4-BE49-F238E27FC236}">
                <a16:creationId xmlns:a16="http://schemas.microsoft.com/office/drawing/2014/main" id="{EA3953AC-84EA-4F86-A31D-463DE61134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75" y="2912110"/>
            <a:ext cx="545689" cy="545689"/>
          </a:xfrm>
          <a:prstGeom prst="rect">
            <a:avLst/>
          </a:prstGeom>
        </p:spPr>
      </p:pic>
      <p:pic>
        <p:nvPicPr>
          <p:cNvPr id="16" name="Elemento grafico 15" descr="Web design con riempimento a tinta unita">
            <a:extLst>
              <a:ext uri="{FF2B5EF4-FFF2-40B4-BE49-F238E27FC236}">
                <a16:creationId xmlns:a16="http://schemas.microsoft.com/office/drawing/2014/main" id="{CE61CEC8-CE2F-4AC1-8850-E0173F7AF8A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275" y="3934249"/>
            <a:ext cx="545690" cy="54569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2079553-761A-4B71-A225-A747C3D67575}"/>
              </a:ext>
            </a:extLst>
          </p:cNvPr>
          <p:cNvSpPr txBox="1"/>
          <p:nvPr userDrawn="1"/>
        </p:nvSpPr>
        <p:spPr>
          <a:xfrm>
            <a:off x="0" y="416560"/>
            <a:ext cx="787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Barlow" panose="00000500000000000000" pitchFamily="2" charset="0"/>
                <a:ea typeface="Montserrat"/>
                <a:cs typeface="Montserrat"/>
                <a:sym typeface="Montserrat"/>
              </a:rPr>
              <a:t>Thank you for your attention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FF80C4A-1184-4F42-8132-F1E6BF9D597E}"/>
              </a:ext>
            </a:extLst>
          </p:cNvPr>
          <p:cNvSpPr txBox="1"/>
          <p:nvPr userDrawn="1"/>
        </p:nvSpPr>
        <p:spPr>
          <a:xfrm>
            <a:off x="748240" y="3791595"/>
            <a:ext cx="7124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1600" dirty="0">
                <a:solidFill>
                  <a:schemeClr val="bg1"/>
                </a:solidFill>
                <a:latin typeface="Barlow" panose="00000500000000000000" pitchFamily="2" charset="0"/>
              </a:rPr>
              <a:t>Business Engineering for Data Science</a:t>
            </a:r>
          </a:p>
          <a:p>
            <a:pPr lvl="0"/>
            <a:r>
              <a:rPr lang="it-IT" sz="1600" dirty="0">
                <a:solidFill>
                  <a:schemeClr val="accent1"/>
                </a:solidFill>
                <a:latin typeface="Barlow" panose="000005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http://b4ds.unipi.it/</a:t>
            </a:r>
            <a:r>
              <a:rPr lang="it-IT" sz="1600" dirty="0">
                <a:solidFill>
                  <a:schemeClr val="accent1"/>
                </a:solidFill>
                <a:latin typeface="Barlow" panose="00000500000000000000" pitchFamily="2" charset="0"/>
              </a:rPr>
              <a:t> </a:t>
            </a:r>
          </a:p>
          <a:p>
            <a:pPr lvl="0"/>
            <a:r>
              <a:rPr lang="it-IT" sz="1600" dirty="0">
                <a:solidFill>
                  <a:schemeClr val="accent1"/>
                </a:solidFill>
                <a:latin typeface="Barlow" panose="000005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https://www.linkedin.com/company/business-engineering-for-data-science</a:t>
            </a:r>
            <a:r>
              <a:rPr lang="it-IT" sz="1600" dirty="0">
                <a:solidFill>
                  <a:schemeClr val="accent1"/>
                </a:solidFill>
                <a:latin typeface="Barlow" panose="00000500000000000000" pitchFamily="2" charset="0"/>
              </a:rPr>
              <a:t>   </a:t>
            </a:r>
          </a:p>
        </p:txBody>
      </p:sp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47F6A480-1562-44FF-BB90-71F51F96EC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8239" y="2964291"/>
            <a:ext cx="7121058" cy="441325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lang="it-IT" sz="1600" b="0" i="0" u="none" strike="noStrike" cap="none" dirty="0" smtClean="0">
                <a:solidFill>
                  <a:schemeClr val="bg1"/>
                </a:solidFill>
                <a:latin typeface="Barlow" panose="00000500000000000000" pitchFamily="2" charset="0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it-IT" dirty="0"/>
              <a:t>E-mail:</a:t>
            </a:r>
            <a:endParaRPr lang="en-GB" dirty="0"/>
          </a:p>
        </p:txBody>
      </p:sp>
      <p:sp>
        <p:nvSpPr>
          <p:cNvPr id="26" name="Segnaposto testo 25">
            <a:extLst>
              <a:ext uri="{FF2B5EF4-FFF2-40B4-BE49-F238E27FC236}">
                <a16:creationId xmlns:a16="http://schemas.microsoft.com/office/drawing/2014/main" id="{74DF8020-A32E-4EE1-943F-22D8A79E5B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55152" y="1277256"/>
            <a:ext cx="1962595" cy="549058"/>
          </a:xfrm>
          <a:noFill/>
        </p:spPr>
        <p:txBody>
          <a:bodyPr anchor="ctr"/>
          <a:lstStyle>
            <a:lvl1pPr marL="63500" indent="0" algn="ctr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marL="6350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 panose="00000500000000000000" pitchFamily="2" charset="0"/>
                <a:cs typeface="Arial"/>
                <a:sym typeface="Arial"/>
              </a:rPr>
              <a:t>Question?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FF51703-65C0-40FE-8CD5-0C97323C4A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15055" t="-226" r="55060" b="226"/>
          <a:stretch/>
        </p:blipFill>
        <p:spPr>
          <a:xfrm>
            <a:off x="7872901" y="0"/>
            <a:ext cx="1271100" cy="4831080"/>
          </a:xfrm>
          <a:prstGeom prst="rect">
            <a:avLst/>
          </a:prstGeom>
        </p:spPr>
      </p:pic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246B88D8-BED1-475E-9425-009AF698DE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2928" y="4856159"/>
            <a:ext cx="4382572" cy="29779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rgbClr val="EEEEEE"/>
                </a:solidFill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13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inale Ringraz. (I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6BE0D5F-D138-45F7-98DC-9B6A8535C22C}"/>
              </a:ext>
            </a:extLst>
          </p:cNvPr>
          <p:cNvSpPr/>
          <p:nvPr userDrawn="1"/>
        </p:nvSpPr>
        <p:spPr>
          <a:xfrm>
            <a:off x="0" y="0"/>
            <a:ext cx="7872900" cy="4842000"/>
          </a:xfrm>
          <a:prstGeom prst="rect">
            <a:avLst/>
          </a:prstGeom>
          <a:solidFill>
            <a:srgbClr val="212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5" name="Elemento grafico 14" descr="Posta elettronica con riempimento a tinta unita">
            <a:extLst>
              <a:ext uri="{FF2B5EF4-FFF2-40B4-BE49-F238E27FC236}">
                <a16:creationId xmlns:a16="http://schemas.microsoft.com/office/drawing/2014/main" id="{EA3953AC-84EA-4F86-A31D-463DE61134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275" y="2912110"/>
            <a:ext cx="545689" cy="545689"/>
          </a:xfrm>
          <a:prstGeom prst="rect">
            <a:avLst/>
          </a:prstGeom>
        </p:spPr>
      </p:pic>
      <p:pic>
        <p:nvPicPr>
          <p:cNvPr id="16" name="Elemento grafico 15" descr="Web design con riempimento a tinta unita">
            <a:extLst>
              <a:ext uri="{FF2B5EF4-FFF2-40B4-BE49-F238E27FC236}">
                <a16:creationId xmlns:a16="http://schemas.microsoft.com/office/drawing/2014/main" id="{CE61CEC8-CE2F-4AC1-8850-E0173F7AF8A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275" y="3934249"/>
            <a:ext cx="545690" cy="54569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2079553-761A-4B71-A225-A747C3D67575}"/>
              </a:ext>
            </a:extLst>
          </p:cNvPr>
          <p:cNvSpPr txBox="1"/>
          <p:nvPr userDrawn="1"/>
        </p:nvSpPr>
        <p:spPr>
          <a:xfrm>
            <a:off x="0" y="416560"/>
            <a:ext cx="787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rgbClr val="EEEEEE"/>
                </a:solidFill>
                <a:effectLst/>
                <a:uLnTx/>
                <a:uFillTx/>
                <a:latin typeface="Barlow" panose="00000500000000000000" pitchFamily="2" charset="0"/>
                <a:ea typeface="Montserrat"/>
                <a:cs typeface="Montserrat"/>
                <a:sym typeface="Montserrat"/>
              </a:rPr>
              <a:t>Thank you for your attention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FF80C4A-1184-4F42-8132-F1E6BF9D597E}"/>
              </a:ext>
            </a:extLst>
          </p:cNvPr>
          <p:cNvSpPr txBox="1"/>
          <p:nvPr userDrawn="1"/>
        </p:nvSpPr>
        <p:spPr>
          <a:xfrm>
            <a:off x="748240" y="3791595"/>
            <a:ext cx="7124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1600" dirty="0">
                <a:solidFill>
                  <a:schemeClr val="bg1"/>
                </a:solidFill>
                <a:latin typeface="Barlow" panose="00000500000000000000" pitchFamily="2" charset="0"/>
              </a:rPr>
              <a:t>Business Engineering for Data Science</a:t>
            </a:r>
          </a:p>
          <a:p>
            <a:pPr lvl="0"/>
            <a:r>
              <a:rPr lang="it-IT" sz="1600" dirty="0">
                <a:solidFill>
                  <a:schemeClr val="accent1"/>
                </a:solidFill>
                <a:latin typeface="Barlow" panose="000005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http://b4ds.unipi.it/</a:t>
            </a:r>
            <a:r>
              <a:rPr lang="it-IT" sz="1600" dirty="0">
                <a:solidFill>
                  <a:schemeClr val="accent1"/>
                </a:solidFill>
                <a:latin typeface="Barlow" panose="00000500000000000000" pitchFamily="2" charset="0"/>
              </a:rPr>
              <a:t> </a:t>
            </a:r>
          </a:p>
          <a:p>
            <a:pPr lvl="0"/>
            <a:r>
              <a:rPr lang="it-IT" sz="1600" dirty="0">
                <a:solidFill>
                  <a:schemeClr val="accent1"/>
                </a:solidFill>
                <a:latin typeface="Barlow" panose="000005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https://www.linkedin.com/company/business-engineering-for-data-science</a:t>
            </a:r>
            <a:r>
              <a:rPr lang="it-IT" sz="1600" dirty="0">
                <a:solidFill>
                  <a:schemeClr val="accent1"/>
                </a:solidFill>
                <a:latin typeface="Barlow" panose="00000500000000000000" pitchFamily="2" charset="0"/>
              </a:rPr>
              <a:t>   </a:t>
            </a:r>
          </a:p>
        </p:txBody>
      </p:sp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47F6A480-1562-44FF-BB90-71F51F96EC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8239" y="2964291"/>
            <a:ext cx="7121058" cy="441325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lang="it-IT" sz="1600" b="0" i="0" u="none" strike="noStrike" cap="none" dirty="0" smtClean="0">
                <a:solidFill>
                  <a:schemeClr val="bg1"/>
                </a:solidFill>
                <a:latin typeface="Barlow" panose="00000500000000000000" pitchFamily="2" charset="0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it-IT" dirty="0"/>
              <a:t>E-mail:</a:t>
            </a:r>
            <a:endParaRPr lang="en-GB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FF51703-65C0-40FE-8CD5-0C97323C4A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15055" t="-226" r="55060" b="226"/>
          <a:stretch/>
        </p:blipFill>
        <p:spPr>
          <a:xfrm>
            <a:off x="7872901" y="0"/>
            <a:ext cx="1271100" cy="4831080"/>
          </a:xfrm>
          <a:prstGeom prst="rect">
            <a:avLst/>
          </a:prstGeom>
        </p:spPr>
      </p:pic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246B88D8-BED1-475E-9425-009AF698DE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2928" y="4856159"/>
            <a:ext cx="4382572" cy="29779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100">
                <a:solidFill>
                  <a:srgbClr val="EEEEEE"/>
                </a:solidFill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62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9" name="Google Shape;44;p7">
            <a:extLst>
              <a:ext uri="{FF2B5EF4-FFF2-40B4-BE49-F238E27FC236}">
                <a16:creationId xmlns:a16="http://schemas.microsoft.com/office/drawing/2014/main" id="{B424720E-1E60-0847-9F07-A4480C0A07A2}"/>
              </a:ext>
            </a:extLst>
          </p:cNvPr>
          <p:cNvSpPr/>
          <p:nvPr userDrawn="1"/>
        </p:nvSpPr>
        <p:spPr>
          <a:xfrm>
            <a:off x="0" y="4848225"/>
            <a:ext cx="9144000" cy="305210"/>
          </a:xfrm>
          <a:prstGeom prst="rect">
            <a:avLst/>
          </a:prstGeom>
          <a:solidFill>
            <a:srgbClr val="212C52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667914F8-0D8A-0C4B-9C81-9DACB756C29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91458" y="4875293"/>
            <a:ext cx="704117" cy="252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4A2EE84-84AC-414B-870B-4F79C193120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0747" y="4906489"/>
            <a:ext cx="543831" cy="180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2CCFDEA-E6B0-43C9-98A5-A1CB66C640C8}"/>
              </a:ext>
            </a:extLst>
          </p:cNvPr>
          <p:cNvSpPr txBox="1"/>
          <p:nvPr userDrawn="1"/>
        </p:nvSpPr>
        <p:spPr>
          <a:xfrm>
            <a:off x="7833611" y="4881072"/>
            <a:ext cx="1407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25ECD02-1627-4B01-8380-995D2E2227E6}" type="datetime4">
              <a:rPr lang="en-GB" sz="1000" b="0" i="0" smtClean="0">
                <a:solidFill>
                  <a:srgbClr val="EEEEEE"/>
                </a:solidFill>
                <a:latin typeface="Barlow" panose="00000500000000000000" pitchFamily="2" charset="0"/>
              </a:rPr>
              <a:t>09 September 2024</a:t>
            </a:fld>
            <a:endParaRPr lang="en-GB" sz="1000" b="0" i="0" dirty="0">
              <a:solidFill>
                <a:srgbClr val="EEEEEE"/>
              </a:solidFill>
              <a:latin typeface="Barlow" panose="00000500000000000000" pitchFamily="2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3" r:id="rId2"/>
    <p:sldLayoutId id="2147483661" r:id="rId3"/>
    <p:sldLayoutId id="2147483664" r:id="rId4"/>
    <p:sldLayoutId id="2147483678" r:id="rId5"/>
    <p:sldLayoutId id="2147483680" r:id="rId6"/>
    <p:sldLayoutId id="2147483681" r:id="rId7"/>
    <p:sldLayoutId id="2147483683" r:id="rId8"/>
    <p:sldLayoutId id="2147483684" r:id="rId9"/>
    <p:sldLayoutId id="2147483685" r:id="rId10"/>
    <p:sldLayoutId id="214748368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8.png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Relationship Id="rId9" Type="http://schemas.openxmlformats.org/officeDocument/2006/relationships/customXml" Target="../ink/ink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hyperlink" Target="https://huggingface.co/bert-base-uncased" TargetMode="External"/><Relationship Id="rId1" Type="http://schemas.openxmlformats.org/officeDocument/2006/relationships/slideLayout" Target="../slideLayouts/slideLayout4.xml"/><Relationship Id="rId5" Type="http://schemas.openxmlformats.org/officeDocument/2006/relationships/customXml" Target="../ink/ink10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2393156" y="1317994"/>
            <a:ext cx="6354604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algn="r">
              <a:spcAft>
                <a:spcPts val="600"/>
              </a:spcAft>
            </a:pPr>
            <a:r>
              <a:rPr kumimoji="0" lang="en-US" sz="27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LLMs for Customer Needs Extraction:</a:t>
            </a:r>
            <a:br>
              <a:rPr kumimoji="0" lang="en-US" sz="27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</a:br>
            <a:r>
              <a:rPr kumimoji="0" lang="en-US" sz="24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from Inference to Evaluation</a:t>
            </a:r>
            <a:b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</a:br>
            <a:br>
              <a:rPr lang="en-US" sz="200" dirty="0">
                <a:solidFill>
                  <a:srgbClr val="FFFFFF"/>
                </a:solidFill>
              </a:rPr>
            </a:br>
            <a:b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</a:br>
            <a:r>
              <a:rPr kumimoji="0" lang="en-US" sz="1600" i="1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Simone Barandoni</a:t>
            </a:r>
            <a:br>
              <a:rPr kumimoji="0" lang="en-US" sz="160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</a:br>
            <a:br>
              <a:rPr kumimoji="0" lang="en-US" sz="100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</a:br>
            <a:r>
              <a:rPr kumimoji="0" lang="en-GB" sz="110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University of Pisa</a:t>
            </a:r>
            <a:r>
              <a:rPr kumimoji="0" lang="en-GB" sz="110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t>, Department of Computer Science</a:t>
            </a:r>
            <a:br>
              <a:rPr kumimoji="0" lang="en-GB" sz="110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</a:br>
            <a:r>
              <a:rPr kumimoji="0" lang="en-GB" sz="1100" u="none" strike="noStrike" kern="0" cap="none" spc="0" normalizeH="0" baseline="0" noProof="0" dirty="0">
                <a:ln>
                  <a:noFill/>
                </a:ln>
                <a:solidFill>
                  <a:srgbClr val="EA5153"/>
                </a:solidFill>
                <a:effectLst/>
                <a:uLnTx/>
                <a:uFillTx/>
                <a:latin typeface="Barlow"/>
                <a:sym typeface="Barlow"/>
              </a:rPr>
              <a:t>Business Engineering for Data Science (B4DS) lab </a:t>
            </a:r>
            <a:endParaRPr lang="en-GB" sz="3200" dirty="0">
              <a:solidFill>
                <a:srgbClr val="EA5153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86950B4-A6C5-4159-9B4C-CF3792DD4D8E}"/>
              </a:ext>
            </a:extLst>
          </p:cNvPr>
          <p:cNvSpPr/>
          <p:nvPr/>
        </p:nvSpPr>
        <p:spPr>
          <a:xfrm>
            <a:off x="7589520" y="4892040"/>
            <a:ext cx="220980" cy="190500"/>
          </a:xfrm>
          <a:prstGeom prst="rect">
            <a:avLst/>
          </a:prstGeom>
          <a:solidFill>
            <a:srgbClr val="212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B0EE0D2-F56C-B85F-09B1-E147313C93D0}"/>
              </a:ext>
            </a:extLst>
          </p:cNvPr>
          <p:cNvSpPr/>
          <p:nvPr/>
        </p:nvSpPr>
        <p:spPr>
          <a:xfrm>
            <a:off x="1364678" y="3019605"/>
            <a:ext cx="2746343" cy="1015561"/>
          </a:xfrm>
          <a:prstGeom prst="rect">
            <a:avLst/>
          </a:prstGeom>
          <a:solidFill>
            <a:schemeClr val="tx2"/>
          </a:solidFill>
          <a:ln>
            <a:solidFill>
              <a:srgbClr val="212C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5">
            <a:extLst>
              <a:ext uri="{FF2B5EF4-FFF2-40B4-BE49-F238E27FC236}">
                <a16:creationId xmlns:a16="http://schemas.microsoft.com/office/drawing/2014/main" id="{D4969AD0-DE1E-EA9A-2412-768DDA001AD3}"/>
              </a:ext>
            </a:extLst>
          </p:cNvPr>
          <p:cNvSpPr txBox="1">
            <a:spLocks/>
          </p:cNvSpPr>
          <p:nvPr/>
        </p:nvSpPr>
        <p:spPr>
          <a:xfrm>
            <a:off x="1364678" y="2934906"/>
            <a:ext cx="3046510" cy="118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it-IT" sz="4000">
                <a:solidFill>
                  <a:srgbClr val="212C52"/>
                </a:solidFill>
              </a:rPr>
              <a:t>LTAC 2024</a:t>
            </a:r>
            <a:endParaRPr lang="en-GB" sz="4000" dirty="0">
              <a:solidFill>
                <a:srgbClr val="212C5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6;p15">
            <a:extLst>
              <a:ext uri="{FF2B5EF4-FFF2-40B4-BE49-F238E27FC236}">
                <a16:creationId xmlns:a16="http://schemas.microsoft.com/office/drawing/2014/main" id="{190D1DE3-A221-458A-9860-9897EECDAFF1}"/>
              </a:ext>
            </a:extLst>
          </p:cNvPr>
          <p:cNvSpPr txBox="1">
            <a:spLocks/>
          </p:cNvSpPr>
          <p:nvPr/>
        </p:nvSpPr>
        <p:spPr>
          <a:xfrm>
            <a:off x="83820" y="58195"/>
            <a:ext cx="8324374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45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l"/>
            <a:r>
              <a:rPr lang="it-IT" sz="2400">
                <a:solidFill>
                  <a:srgbClr val="212C52"/>
                </a:solidFill>
              </a:rPr>
              <a:t>Prompt – describe the task to the LLM</a:t>
            </a:r>
            <a:endParaRPr lang="it-IT" sz="2400" dirty="0">
              <a:solidFill>
                <a:srgbClr val="212C52"/>
              </a:solidFill>
            </a:endParaRPr>
          </a:p>
        </p:txBody>
      </p:sp>
      <p:sp>
        <p:nvSpPr>
          <p:cNvPr id="3" name="Google Shape;545;p39">
            <a:extLst>
              <a:ext uri="{FF2B5EF4-FFF2-40B4-BE49-F238E27FC236}">
                <a16:creationId xmlns:a16="http://schemas.microsoft.com/office/drawing/2014/main" id="{AEC05C02-B417-E3D1-EE90-E8AD16C2E41E}"/>
              </a:ext>
            </a:extLst>
          </p:cNvPr>
          <p:cNvSpPr/>
          <p:nvPr/>
        </p:nvSpPr>
        <p:spPr>
          <a:xfrm>
            <a:off x="8672012" y="124335"/>
            <a:ext cx="192585" cy="192571"/>
          </a:xfrm>
          <a:custGeom>
            <a:avLst/>
            <a:gdLst/>
            <a:ahLst/>
            <a:cxnLst/>
            <a:rect l="l" t="t" r="r" b="b"/>
            <a:pathLst>
              <a:path w="13996" h="13995" extrusionOk="0">
                <a:moveTo>
                  <a:pt x="6986" y="4714"/>
                </a:moveTo>
                <a:lnTo>
                  <a:pt x="7206" y="4738"/>
                </a:lnTo>
                <a:lnTo>
                  <a:pt x="7425" y="4763"/>
                </a:lnTo>
                <a:lnTo>
                  <a:pt x="7645" y="4812"/>
                </a:lnTo>
                <a:lnTo>
                  <a:pt x="7841" y="4885"/>
                </a:lnTo>
                <a:lnTo>
                  <a:pt x="8060" y="4983"/>
                </a:lnTo>
                <a:lnTo>
                  <a:pt x="8256" y="5105"/>
                </a:lnTo>
                <a:lnTo>
                  <a:pt x="8427" y="5227"/>
                </a:lnTo>
                <a:lnTo>
                  <a:pt x="8598" y="5398"/>
                </a:lnTo>
                <a:lnTo>
                  <a:pt x="8769" y="5569"/>
                </a:lnTo>
                <a:lnTo>
                  <a:pt x="8891" y="5740"/>
                </a:lnTo>
                <a:lnTo>
                  <a:pt x="9013" y="5935"/>
                </a:lnTo>
                <a:lnTo>
                  <a:pt x="9111" y="6155"/>
                </a:lnTo>
                <a:lnTo>
                  <a:pt x="9184" y="6350"/>
                </a:lnTo>
                <a:lnTo>
                  <a:pt x="9233" y="6570"/>
                </a:lnTo>
                <a:lnTo>
                  <a:pt x="9257" y="6790"/>
                </a:lnTo>
                <a:lnTo>
                  <a:pt x="9257" y="7010"/>
                </a:lnTo>
                <a:lnTo>
                  <a:pt x="9257" y="7229"/>
                </a:lnTo>
                <a:lnTo>
                  <a:pt x="9233" y="7425"/>
                </a:lnTo>
                <a:lnTo>
                  <a:pt x="9184" y="7645"/>
                </a:lnTo>
                <a:lnTo>
                  <a:pt x="9111" y="7864"/>
                </a:lnTo>
                <a:lnTo>
                  <a:pt x="9013" y="8060"/>
                </a:lnTo>
                <a:lnTo>
                  <a:pt x="8891" y="8255"/>
                </a:lnTo>
                <a:lnTo>
                  <a:pt x="8769" y="8451"/>
                </a:lnTo>
                <a:lnTo>
                  <a:pt x="8598" y="8622"/>
                </a:lnTo>
                <a:lnTo>
                  <a:pt x="8427" y="8768"/>
                </a:lnTo>
                <a:lnTo>
                  <a:pt x="8256" y="8915"/>
                </a:lnTo>
                <a:lnTo>
                  <a:pt x="8060" y="9012"/>
                </a:lnTo>
                <a:lnTo>
                  <a:pt x="7841" y="9110"/>
                </a:lnTo>
                <a:lnTo>
                  <a:pt x="7645" y="9183"/>
                </a:lnTo>
                <a:lnTo>
                  <a:pt x="7425" y="9232"/>
                </a:lnTo>
                <a:lnTo>
                  <a:pt x="7206" y="9257"/>
                </a:lnTo>
                <a:lnTo>
                  <a:pt x="6986" y="9281"/>
                </a:lnTo>
                <a:lnTo>
                  <a:pt x="6766" y="9257"/>
                </a:lnTo>
                <a:lnTo>
                  <a:pt x="6546" y="9232"/>
                </a:lnTo>
                <a:lnTo>
                  <a:pt x="6351" y="9183"/>
                </a:lnTo>
                <a:lnTo>
                  <a:pt x="6131" y="9110"/>
                </a:lnTo>
                <a:lnTo>
                  <a:pt x="5936" y="9012"/>
                </a:lnTo>
                <a:lnTo>
                  <a:pt x="5740" y="8915"/>
                </a:lnTo>
                <a:lnTo>
                  <a:pt x="5545" y="8768"/>
                </a:lnTo>
                <a:lnTo>
                  <a:pt x="5374" y="8622"/>
                </a:lnTo>
                <a:lnTo>
                  <a:pt x="5227" y="8451"/>
                </a:lnTo>
                <a:lnTo>
                  <a:pt x="5081" y="8255"/>
                </a:lnTo>
                <a:lnTo>
                  <a:pt x="4983" y="8060"/>
                </a:lnTo>
                <a:lnTo>
                  <a:pt x="4885" y="7864"/>
                </a:lnTo>
                <a:lnTo>
                  <a:pt x="4812" y="7645"/>
                </a:lnTo>
                <a:lnTo>
                  <a:pt x="4763" y="7425"/>
                </a:lnTo>
                <a:lnTo>
                  <a:pt x="4714" y="7229"/>
                </a:lnTo>
                <a:lnTo>
                  <a:pt x="4714" y="7010"/>
                </a:lnTo>
                <a:lnTo>
                  <a:pt x="4714" y="6790"/>
                </a:lnTo>
                <a:lnTo>
                  <a:pt x="4763" y="6570"/>
                </a:lnTo>
                <a:lnTo>
                  <a:pt x="4812" y="6350"/>
                </a:lnTo>
                <a:lnTo>
                  <a:pt x="4885" y="6155"/>
                </a:lnTo>
                <a:lnTo>
                  <a:pt x="4983" y="5935"/>
                </a:lnTo>
                <a:lnTo>
                  <a:pt x="5081" y="5740"/>
                </a:lnTo>
                <a:lnTo>
                  <a:pt x="5227" y="5569"/>
                </a:lnTo>
                <a:lnTo>
                  <a:pt x="5374" y="5398"/>
                </a:lnTo>
                <a:lnTo>
                  <a:pt x="5545" y="5227"/>
                </a:lnTo>
                <a:lnTo>
                  <a:pt x="5740" y="5105"/>
                </a:lnTo>
                <a:lnTo>
                  <a:pt x="5936" y="4983"/>
                </a:lnTo>
                <a:lnTo>
                  <a:pt x="6131" y="4885"/>
                </a:lnTo>
                <a:lnTo>
                  <a:pt x="6351" y="4812"/>
                </a:lnTo>
                <a:lnTo>
                  <a:pt x="6546" y="4763"/>
                </a:lnTo>
                <a:lnTo>
                  <a:pt x="6766" y="4738"/>
                </a:lnTo>
                <a:lnTo>
                  <a:pt x="6986" y="4714"/>
                </a:lnTo>
                <a:close/>
                <a:moveTo>
                  <a:pt x="6497" y="0"/>
                </a:moveTo>
                <a:lnTo>
                  <a:pt x="6375" y="25"/>
                </a:lnTo>
                <a:lnTo>
                  <a:pt x="6253" y="49"/>
                </a:lnTo>
                <a:lnTo>
                  <a:pt x="6131" y="122"/>
                </a:lnTo>
                <a:lnTo>
                  <a:pt x="6033" y="196"/>
                </a:lnTo>
                <a:lnTo>
                  <a:pt x="5936" y="293"/>
                </a:lnTo>
                <a:lnTo>
                  <a:pt x="5862" y="391"/>
                </a:lnTo>
                <a:lnTo>
                  <a:pt x="5813" y="513"/>
                </a:lnTo>
                <a:lnTo>
                  <a:pt x="5789" y="635"/>
                </a:lnTo>
                <a:lnTo>
                  <a:pt x="5618" y="2076"/>
                </a:lnTo>
                <a:lnTo>
                  <a:pt x="5325" y="2174"/>
                </a:lnTo>
                <a:lnTo>
                  <a:pt x="5032" y="2296"/>
                </a:lnTo>
                <a:lnTo>
                  <a:pt x="4763" y="2418"/>
                </a:lnTo>
                <a:lnTo>
                  <a:pt x="4495" y="2565"/>
                </a:lnTo>
                <a:lnTo>
                  <a:pt x="3347" y="1661"/>
                </a:lnTo>
                <a:lnTo>
                  <a:pt x="3225" y="1588"/>
                </a:lnTo>
                <a:lnTo>
                  <a:pt x="3103" y="1539"/>
                </a:lnTo>
                <a:lnTo>
                  <a:pt x="2980" y="1514"/>
                </a:lnTo>
                <a:lnTo>
                  <a:pt x="2736" y="1514"/>
                </a:lnTo>
                <a:lnTo>
                  <a:pt x="2590" y="1563"/>
                </a:lnTo>
                <a:lnTo>
                  <a:pt x="2492" y="1637"/>
                </a:lnTo>
                <a:lnTo>
                  <a:pt x="2394" y="1710"/>
                </a:lnTo>
                <a:lnTo>
                  <a:pt x="1710" y="2394"/>
                </a:lnTo>
                <a:lnTo>
                  <a:pt x="1613" y="2491"/>
                </a:lnTo>
                <a:lnTo>
                  <a:pt x="1564" y="2614"/>
                </a:lnTo>
                <a:lnTo>
                  <a:pt x="1515" y="2736"/>
                </a:lnTo>
                <a:lnTo>
                  <a:pt x="1491" y="2858"/>
                </a:lnTo>
                <a:lnTo>
                  <a:pt x="1491" y="3004"/>
                </a:lnTo>
                <a:lnTo>
                  <a:pt x="1515" y="3126"/>
                </a:lnTo>
                <a:lnTo>
                  <a:pt x="1564" y="3249"/>
                </a:lnTo>
                <a:lnTo>
                  <a:pt x="1637" y="3346"/>
                </a:lnTo>
                <a:lnTo>
                  <a:pt x="2541" y="4494"/>
                </a:lnTo>
                <a:lnTo>
                  <a:pt x="2394" y="4763"/>
                </a:lnTo>
                <a:lnTo>
                  <a:pt x="2272" y="5056"/>
                </a:lnTo>
                <a:lnTo>
                  <a:pt x="2174" y="5349"/>
                </a:lnTo>
                <a:lnTo>
                  <a:pt x="2077" y="5642"/>
                </a:lnTo>
                <a:lnTo>
                  <a:pt x="636" y="5789"/>
                </a:lnTo>
                <a:lnTo>
                  <a:pt x="514" y="5837"/>
                </a:lnTo>
                <a:lnTo>
                  <a:pt x="392" y="5886"/>
                </a:lnTo>
                <a:lnTo>
                  <a:pt x="269" y="5959"/>
                </a:lnTo>
                <a:lnTo>
                  <a:pt x="172" y="6033"/>
                </a:lnTo>
                <a:lnTo>
                  <a:pt x="99" y="6155"/>
                </a:lnTo>
                <a:lnTo>
                  <a:pt x="50" y="6253"/>
                </a:lnTo>
                <a:lnTo>
                  <a:pt x="1" y="6399"/>
                </a:lnTo>
                <a:lnTo>
                  <a:pt x="1" y="6521"/>
                </a:lnTo>
                <a:lnTo>
                  <a:pt x="1" y="7474"/>
                </a:lnTo>
                <a:lnTo>
                  <a:pt x="1" y="7620"/>
                </a:lnTo>
                <a:lnTo>
                  <a:pt x="50" y="7742"/>
                </a:lnTo>
                <a:lnTo>
                  <a:pt x="99" y="7864"/>
                </a:lnTo>
                <a:lnTo>
                  <a:pt x="172" y="7962"/>
                </a:lnTo>
                <a:lnTo>
                  <a:pt x="269" y="8060"/>
                </a:lnTo>
                <a:lnTo>
                  <a:pt x="392" y="8133"/>
                </a:lnTo>
                <a:lnTo>
                  <a:pt x="514" y="8182"/>
                </a:lnTo>
                <a:lnTo>
                  <a:pt x="636" y="8206"/>
                </a:lnTo>
                <a:lnTo>
                  <a:pt x="2077" y="8377"/>
                </a:lnTo>
                <a:lnTo>
                  <a:pt x="2174" y="8670"/>
                </a:lnTo>
                <a:lnTo>
                  <a:pt x="2272" y="8939"/>
                </a:lnTo>
                <a:lnTo>
                  <a:pt x="2394" y="9232"/>
                </a:lnTo>
                <a:lnTo>
                  <a:pt x="2541" y="9501"/>
                </a:lnTo>
                <a:lnTo>
                  <a:pt x="1637" y="10649"/>
                </a:lnTo>
                <a:lnTo>
                  <a:pt x="1564" y="10771"/>
                </a:lnTo>
                <a:lnTo>
                  <a:pt x="1515" y="10893"/>
                </a:lnTo>
                <a:lnTo>
                  <a:pt x="1491" y="11015"/>
                </a:lnTo>
                <a:lnTo>
                  <a:pt x="1491" y="11137"/>
                </a:lnTo>
                <a:lnTo>
                  <a:pt x="1515" y="11259"/>
                </a:lnTo>
                <a:lnTo>
                  <a:pt x="1564" y="11381"/>
                </a:lnTo>
                <a:lnTo>
                  <a:pt x="1613" y="11504"/>
                </a:lnTo>
                <a:lnTo>
                  <a:pt x="1710" y="11601"/>
                </a:lnTo>
                <a:lnTo>
                  <a:pt x="2394" y="12285"/>
                </a:lnTo>
                <a:lnTo>
                  <a:pt x="2492" y="12383"/>
                </a:lnTo>
                <a:lnTo>
                  <a:pt x="2590" y="12432"/>
                </a:lnTo>
                <a:lnTo>
                  <a:pt x="2736" y="12480"/>
                </a:lnTo>
                <a:lnTo>
                  <a:pt x="2858" y="12505"/>
                </a:lnTo>
                <a:lnTo>
                  <a:pt x="2980" y="12505"/>
                </a:lnTo>
                <a:lnTo>
                  <a:pt x="3103" y="12456"/>
                </a:lnTo>
                <a:lnTo>
                  <a:pt x="3225" y="12407"/>
                </a:lnTo>
                <a:lnTo>
                  <a:pt x="3347" y="12358"/>
                </a:lnTo>
                <a:lnTo>
                  <a:pt x="4495" y="11455"/>
                </a:lnTo>
                <a:lnTo>
                  <a:pt x="4763" y="11577"/>
                </a:lnTo>
                <a:lnTo>
                  <a:pt x="5032" y="11723"/>
                </a:lnTo>
                <a:lnTo>
                  <a:pt x="5325" y="11821"/>
                </a:lnTo>
                <a:lnTo>
                  <a:pt x="5618" y="11919"/>
                </a:lnTo>
                <a:lnTo>
                  <a:pt x="5789" y="13360"/>
                </a:lnTo>
                <a:lnTo>
                  <a:pt x="5813" y="13482"/>
                </a:lnTo>
                <a:lnTo>
                  <a:pt x="5862" y="13604"/>
                </a:lnTo>
                <a:lnTo>
                  <a:pt x="5936" y="13726"/>
                </a:lnTo>
                <a:lnTo>
                  <a:pt x="6033" y="13824"/>
                </a:lnTo>
                <a:lnTo>
                  <a:pt x="6131" y="13897"/>
                </a:lnTo>
                <a:lnTo>
                  <a:pt x="6253" y="13946"/>
                </a:lnTo>
                <a:lnTo>
                  <a:pt x="6375" y="13995"/>
                </a:lnTo>
                <a:lnTo>
                  <a:pt x="7596" y="13995"/>
                </a:lnTo>
                <a:lnTo>
                  <a:pt x="7743" y="13946"/>
                </a:lnTo>
                <a:lnTo>
                  <a:pt x="7841" y="13897"/>
                </a:lnTo>
                <a:lnTo>
                  <a:pt x="7963" y="13824"/>
                </a:lnTo>
                <a:lnTo>
                  <a:pt x="8036" y="13726"/>
                </a:lnTo>
                <a:lnTo>
                  <a:pt x="8109" y="13604"/>
                </a:lnTo>
                <a:lnTo>
                  <a:pt x="8158" y="13482"/>
                </a:lnTo>
                <a:lnTo>
                  <a:pt x="8183" y="13360"/>
                </a:lnTo>
                <a:lnTo>
                  <a:pt x="8353" y="11919"/>
                </a:lnTo>
                <a:lnTo>
                  <a:pt x="8647" y="11821"/>
                </a:lnTo>
                <a:lnTo>
                  <a:pt x="8940" y="11723"/>
                </a:lnTo>
                <a:lnTo>
                  <a:pt x="9233" y="11577"/>
                </a:lnTo>
                <a:lnTo>
                  <a:pt x="9501" y="11455"/>
                </a:lnTo>
                <a:lnTo>
                  <a:pt x="10649" y="12358"/>
                </a:lnTo>
                <a:lnTo>
                  <a:pt x="10747" y="12407"/>
                </a:lnTo>
                <a:lnTo>
                  <a:pt x="10869" y="12456"/>
                </a:lnTo>
                <a:lnTo>
                  <a:pt x="10991" y="12505"/>
                </a:lnTo>
                <a:lnTo>
                  <a:pt x="11138" y="12505"/>
                </a:lnTo>
                <a:lnTo>
                  <a:pt x="11260" y="12480"/>
                </a:lnTo>
                <a:lnTo>
                  <a:pt x="11382" y="12432"/>
                </a:lnTo>
                <a:lnTo>
                  <a:pt x="11504" y="12383"/>
                </a:lnTo>
                <a:lnTo>
                  <a:pt x="11602" y="12285"/>
                </a:lnTo>
                <a:lnTo>
                  <a:pt x="12286" y="11601"/>
                </a:lnTo>
                <a:lnTo>
                  <a:pt x="12359" y="11504"/>
                </a:lnTo>
                <a:lnTo>
                  <a:pt x="12432" y="11381"/>
                </a:lnTo>
                <a:lnTo>
                  <a:pt x="12457" y="11259"/>
                </a:lnTo>
                <a:lnTo>
                  <a:pt x="12481" y="11137"/>
                </a:lnTo>
                <a:lnTo>
                  <a:pt x="12481" y="11015"/>
                </a:lnTo>
                <a:lnTo>
                  <a:pt x="12457" y="10893"/>
                </a:lnTo>
                <a:lnTo>
                  <a:pt x="12408" y="10771"/>
                </a:lnTo>
                <a:lnTo>
                  <a:pt x="12334" y="10649"/>
                </a:lnTo>
                <a:lnTo>
                  <a:pt x="11431" y="9501"/>
                </a:lnTo>
                <a:lnTo>
                  <a:pt x="11577" y="9232"/>
                </a:lnTo>
                <a:lnTo>
                  <a:pt x="11699" y="8939"/>
                </a:lnTo>
                <a:lnTo>
                  <a:pt x="11822" y="8670"/>
                </a:lnTo>
                <a:lnTo>
                  <a:pt x="11895" y="8377"/>
                </a:lnTo>
                <a:lnTo>
                  <a:pt x="13360" y="8206"/>
                </a:lnTo>
                <a:lnTo>
                  <a:pt x="13482" y="8182"/>
                </a:lnTo>
                <a:lnTo>
                  <a:pt x="13604" y="8133"/>
                </a:lnTo>
                <a:lnTo>
                  <a:pt x="13702" y="8060"/>
                </a:lnTo>
                <a:lnTo>
                  <a:pt x="13800" y="7962"/>
                </a:lnTo>
                <a:lnTo>
                  <a:pt x="13873" y="7864"/>
                </a:lnTo>
                <a:lnTo>
                  <a:pt x="13946" y="7742"/>
                </a:lnTo>
                <a:lnTo>
                  <a:pt x="13971" y="7620"/>
                </a:lnTo>
                <a:lnTo>
                  <a:pt x="13995" y="7474"/>
                </a:lnTo>
                <a:lnTo>
                  <a:pt x="13995" y="6521"/>
                </a:lnTo>
                <a:lnTo>
                  <a:pt x="13971" y="6399"/>
                </a:lnTo>
                <a:lnTo>
                  <a:pt x="13946" y="6253"/>
                </a:lnTo>
                <a:lnTo>
                  <a:pt x="13873" y="6155"/>
                </a:lnTo>
                <a:lnTo>
                  <a:pt x="13800" y="6033"/>
                </a:lnTo>
                <a:lnTo>
                  <a:pt x="13702" y="5959"/>
                </a:lnTo>
                <a:lnTo>
                  <a:pt x="13604" y="5886"/>
                </a:lnTo>
                <a:lnTo>
                  <a:pt x="13482" y="5837"/>
                </a:lnTo>
                <a:lnTo>
                  <a:pt x="13360" y="5789"/>
                </a:lnTo>
                <a:lnTo>
                  <a:pt x="11895" y="5642"/>
                </a:lnTo>
                <a:lnTo>
                  <a:pt x="11822" y="5349"/>
                </a:lnTo>
                <a:lnTo>
                  <a:pt x="11699" y="5056"/>
                </a:lnTo>
                <a:lnTo>
                  <a:pt x="11577" y="4763"/>
                </a:lnTo>
                <a:lnTo>
                  <a:pt x="11431" y="4494"/>
                </a:lnTo>
                <a:lnTo>
                  <a:pt x="12334" y="3346"/>
                </a:lnTo>
                <a:lnTo>
                  <a:pt x="12408" y="3249"/>
                </a:lnTo>
                <a:lnTo>
                  <a:pt x="12457" y="3126"/>
                </a:lnTo>
                <a:lnTo>
                  <a:pt x="12481" y="3004"/>
                </a:lnTo>
                <a:lnTo>
                  <a:pt x="12481" y="2858"/>
                </a:lnTo>
                <a:lnTo>
                  <a:pt x="12457" y="2736"/>
                </a:lnTo>
                <a:lnTo>
                  <a:pt x="12432" y="2614"/>
                </a:lnTo>
                <a:lnTo>
                  <a:pt x="12359" y="2491"/>
                </a:lnTo>
                <a:lnTo>
                  <a:pt x="12286" y="2394"/>
                </a:lnTo>
                <a:lnTo>
                  <a:pt x="11602" y="1710"/>
                </a:lnTo>
                <a:lnTo>
                  <a:pt x="11504" y="1637"/>
                </a:lnTo>
                <a:lnTo>
                  <a:pt x="11382" y="1563"/>
                </a:lnTo>
                <a:lnTo>
                  <a:pt x="11260" y="1514"/>
                </a:lnTo>
                <a:lnTo>
                  <a:pt x="10991" y="1514"/>
                </a:lnTo>
                <a:lnTo>
                  <a:pt x="10869" y="1539"/>
                </a:lnTo>
                <a:lnTo>
                  <a:pt x="10747" y="1588"/>
                </a:lnTo>
                <a:lnTo>
                  <a:pt x="10649" y="1661"/>
                </a:lnTo>
                <a:lnTo>
                  <a:pt x="9501" y="2565"/>
                </a:lnTo>
                <a:lnTo>
                  <a:pt x="9233" y="2418"/>
                </a:lnTo>
                <a:lnTo>
                  <a:pt x="8940" y="2296"/>
                </a:lnTo>
                <a:lnTo>
                  <a:pt x="8647" y="2174"/>
                </a:lnTo>
                <a:lnTo>
                  <a:pt x="8353" y="2076"/>
                </a:lnTo>
                <a:lnTo>
                  <a:pt x="8183" y="635"/>
                </a:lnTo>
                <a:lnTo>
                  <a:pt x="8158" y="513"/>
                </a:lnTo>
                <a:lnTo>
                  <a:pt x="8109" y="391"/>
                </a:lnTo>
                <a:lnTo>
                  <a:pt x="8036" y="293"/>
                </a:lnTo>
                <a:lnTo>
                  <a:pt x="7963" y="196"/>
                </a:lnTo>
                <a:lnTo>
                  <a:pt x="7841" y="122"/>
                </a:lnTo>
                <a:lnTo>
                  <a:pt x="7743" y="49"/>
                </a:lnTo>
                <a:lnTo>
                  <a:pt x="7596" y="25"/>
                </a:lnTo>
                <a:lnTo>
                  <a:pt x="7474" y="0"/>
                </a:lnTo>
                <a:close/>
              </a:path>
            </a:pathLst>
          </a:custGeom>
          <a:solidFill>
            <a:srgbClr val="212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46;p39">
            <a:extLst>
              <a:ext uri="{FF2B5EF4-FFF2-40B4-BE49-F238E27FC236}">
                <a16:creationId xmlns:a16="http://schemas.microsoft.com/office/drawing/2014/main" id="{E40AC0CD-9B67-2874-CC74-5AF61CAF91CC}"/>
              </a:ext>
            </a:extLst>
          </p:cNvPr>
          <p:cNvSpPr/>
          <p:nvPr/>
        </p:nvSpPr>
        <p:spPr>
          <a:xfrm>
            <a:off x="8841409" y="223118"/>
            <a:ext cx="109571" cy="109571"/>
          </a:xfrm>
          <a:custGeom>
            <a:avLst/>
            <a:gdLst/>
            <a:ahLst/>
            <a:cxnLst/>
            <a:rect l="l" t="t" r="r" b="b"/>
            <a:pathLst>
              <a:path w="7963" h="7963" extrusionOk="0">
                <a:moveTo>
                  <a:pt x="3933" y="2296"/>
                </a:moveTo>
                <a:lnTo>
                  <a:pt x="4103" y="2321"/>
                </a:lnTo>
                <a:lnTo>
                  <a:pt x="4274" y="2321"/>
                </a:lnTo>
                <a:lnTo>
                  <a:pt x="4421" y="2370"/>
                </a:lnTo>
                <a:lnTo>
                  <a:pt x="4592" y="2419"/>
                </a:lnTo>
                <a:lnTo>
                  <a:pt x="4738" y="2492"/>
                </a:lnTo>
                <a:lnTo>
                  <a:pt x="4885" y="2565"/>
                </a:lnTo>
                <a:lnTo>
                  <a:pt x="5032" y="2663"/>
                </a:lnTo>
                <a:lnTo>
                  <a:pt x="5154" y="2785"/>
                </a:lnTo>
                <a:lnTo>
                  <a:pt x="5276" y="2883"/>
                </a:lnTo>
                <a:lnTo>
                  <a:pt x="5373" y="3029"/>
                </a:lnTo>
                <a:lnTo>
                  <a:pt x="5447" y="3151"/>
                </a:lnTo>
                <a:lnTo>
                  <a:pt x="5520" y="3298"/>
                </a:lnTo>
                <a:lnTo>
                  <a:pt x="5593" y="3444"/>
                </a:lnTo>
                <a:lnTo>
                  <a:pt x="5618" y="3615"/>
                </a:lnTo>
                <a:lnTo>
                  <a:pt x="5642" y="3762"/>
                </a:lnTo>
                <a:lnTo>
                  <a:pt x="5667" y="3933"/>
                </a:lnTo>
                <a:lnTo>
                  <a:pt x="5667" y="4079"/>
                </a:lnTo>
                <a:lnTo>
                  <a:pt x="5642" y="4250"/>
                </a:lnTo>
                <a:lnTo>
                  <a:pt x="5618" y="4421"/>
                </a:lnTo>
                <a:lnTo>
                  <a:pt x="5569" y="4568"/>
                </a:lnTo>
                <a:lnTo>
                  <a:pt x="5496" y="4739"/>
                </a:lnTo>
                <a:lnTo>
                  <a:pt x="5398" y="4885"/>
                </a:lnTo>
                <a:lnTo>
                  <a:pt x="5300" y="5007"/>
                </a:lnTo>
                <a:lnTo>
                  <a:pt x="5203" y="5154"/>
                </a:lnTo>
                <a:lnTo>
                  <a:pt x="5080" y="5252"/>
                </a:lnTo>
                <a:lnTo>
                  <a:pt x="4958" y="5349"/>
                </a:lnTo>
                <a:lnTo>
                  <a:pt x="4812" y="5447"/>
                </a:lnTo>
                <a:lnTo>
                  <a:pt x="4665" y="5520"/>
                </a:lnTo>
                <a:lnTo>
                  <a:pt x="4519" y="5569"/>
                </a:lnTo>
                <a:lnTo>
                  <a:pt x="4372" y="5618"/>
                </a:lnTo>
                <a:lnTo>
                  <a:pt x="4201" y="5642"/>
                </a:lnTo>
                <a:lnTo>
                  <a:pt x="4055" y="5667"/>
                </a:lnTo>
                <a:lnTo>
                  <a:pt x="3884" y="5642"/>
                </a:lnTo>
                <a:lnTo>
                  <a:pt x="3713" y="5642"/>
                </a:lnTo>
                <a:lnTo>
                  <a:pt x="3566" y="5594"/>
                </a:lnTo>
                <a:lnTo>
                  <a:pt x="3395" y="5545"/>
                </a:lnTo>
                <a:lnTo>
                  <a:pt x="3249" y="5471"/>
                </a:lnTo>
                <a:lnTo>
                  <a:pt x="3102" y="5398"/>
                </a:lnTo>
                <a:lnTo>
                  <a:pt x="2956" y="5300"/>
                </a:lnTo>
                <a:lnTo>
                  <a:pt x="2833" y="5178"/>
                </a:lnTo>
                <a:lnTo>
                  <a:pt x="2711" y="5081"/>
                </a:lnTo>
                <a:lnTo>
                  <a:pt x="2614" y="4934"/>
                </a:lnTo>
                <a:lnTo>
                  <a:pt x="2540" y="4812"/>
                </a:lnTo>
                <a:lnTo>
                  <a:pt x="2467" y="4665"/>
                </a:lnTo>
                <a:lnTo>
                  <a:pt x="2394" y="4519"/>
                </a:lnTo>
                <a:lnTo>
                  <a:pt x="2369" y="4348"/>
                </a:lnTo>
                <a:lnTo>
                  <a:pt x="2321" y="4201"/>
                </a:lnTo>
                <a:lnTo>
                  <a:pt x="2321" y="4030"/>
                </a:lnTo>
                <a:lnTo>
                  <a:pt x="2321" y="3884"/>
                </a:lnTo>
                <a:lnTo>
                  <a:pt x="2345" y="3713"/>
                </a:lnTo>
                <a:lnTo>
                  <a:pt x="2369" y="3542"/>
                </a:lnTo>
                <a:lnTo>
                  <a:pt x="2418" y="3395"/>
                </a:lnTo>
                <a:lnTo>
                  <a:pt x="2492" y="3224"/>
                </a:lnTo>
                <a:lnTo>
                  <a:pt x="2589" y="3078"/>
                </a:lnTo>
                <a:lnTo>
                  <a:pt x="2687" y="2956"/>
                </a:lnTo>
                <a:lnTo>
                  <a:pt x="2785" y="2809"/>
                </a:lnTo>
                <a:lnTo>
                  <a:pt x="2907" y="2712"/>
                </a:lnTo>
                <a:lnTo>
                  <a:pt x="3029" y="2614"/>
                </a:lnTo>
                <a:lnTo>
                  <a:pt x="3175" y="2516"/>
                </a:lnTo>
                <a:lnTo>
                  <a:pt x="3322" y="2443"/>
                </a:lnTo>
                <a:lnTo>
                  <a:pt x="3468" y="2394"/>
                </a:lnTo>
                <a:lnTo>
                  <a:pt x="3615" y="2345"/>
                </a:lnTo>
                <a:lnTo>
                  <a:pt x="3786" y="2321"/>
                </a:lnTo>
                <a:lnTo>
                  <a:pt x="3933" y="2296"/>
                </a:lnTo>
                <a:close/>
                <a:moveTo>
                  <a:pt x="3053" y="1"/>
                </a:moveTo>
                <a:lnTo>
                  <a:pt x="2980" y="25"/>
                </a:lnTo>
                <a:lnTo>
                  <a:pt x="2443" y="196"/>
                </a:lnTo>
                <a:lnTo>
                  <a:pt x="2369" y="220"/>
                </a:lnTo>
                <a:lnTo>
                  <a:pt x="2296" y="269"/>
                </a:lnTo>
                <a:lnTo>
                  <a:pt x="2198" y="391"/>
                </a:lnTo>
                <a:lnTo>
                  <a:pt x="2150" y="538"/>
                </a:lnTo>
                <a:lnTo>
                  <a:pt x="2150" y="611"/>
                </a:lnTo>
                <a:lnTo>
                  <a:pt x="2150" y="684"/>
                </a:lnTo>
                <a:lnTo>
                  <a:pt x="2394" y="1832"/>
                </a:lnTo>
                <a:lnTo>
                  <a:pt x="2223" y="1954"/>
                </a:lnTo>
                <a:lnTo>
                  <a:pt x="2076" y="2101"/>
                </a:lnTo>
                <a:lnTo>
                  <a:pt x="1002" y="1686"/>
                </a:lnTo>
                <a:lnTo>
                  <a:pt x="928" y="1686"/>
                </a:lnTo>
                <a:lnTo>
                  <a:pt x="831" y="1661"/>
                </a:lnTo>
                <a:lnTo>
                  <a:pt x="684" y="1710"/>
                </a:lnTo>
                <a:lnTo>
                  <a:pt x="562" y="1784"/>
                </a:lnTo>
                <a:lnTo>
                  <a:pt x="513" y="1832"/>
                </a:lnTo>
                <a:lnTo>
                  <a:pt x="464" y="1906"/>
                </a:lnTo>
                <a:lnTo>
                  <a:pt x="220" y="2394"/>
                </a:lnTo>
                <a:lnTo>
                  <a:pt x="196" y="2467"/>
                </a:lnTo>
                <a:lnTo>
                  <a:pt x="171" y="2541"/>
                </a:lnTo>
                <a:lnTo>
                  <a:pt x="196" y="2712"/>
                </a:lnTo>
                <a:lnTo>
                  <a:pt x="245" y="2834"/>
                </a:lnTo>
                <a:lnTo>
                  <a:pt x="293" y="2907"/>
                </a:lnTo>
                <a:lnTo>
                  <a:pt x="367" y="2956"/>
                </a:lnTo>
                <a:lnTo>
                  <a:pt x="1344" y="3591"/>
                </a:lnTo>
                <a:lnTo>
                  <a:pt x="1319" y="3786"/>
                </a:lnTo>
                <a:lnTo>
                  <a:pt x="1295" y="4006"/>
                </a:lnTo>
                <a:lnTo>
                  <a:pt x="245" y="4494"/>
                </a:lnTo>
                <a:lnTo>
                  <a:pt x="196" y="4519"/>
                </a:lnTo>
                <a:lnTo>
                  <a:pt x="123" y="4568"/>
                </a:lnTo>
                <a:lnTo>
                  <a:pt x="49" y="4714"/>
                </a:lnTo>
                <a:lnTo>
                  <a:pt x="0" y="4861"/>
                </a:lnTo>
                <a:lnTo>
                  <a:pt x="25" y="4934"/>
                </a:lnTo>
                <a:lnTo>
                  <a:pt x="25" y="5007"/>
                </a:lnTo>
                <a:lnTo>
                  <a:pt x="220" y="5545"/>
                </a:lnTo>
                <a:lnTo>
                  <a:pt x="245" y="5594"/>
                </a:lnTo>
                <a:lnTo>
                  <a:pt x="293" y="5667"/>
                </a:lnTo>
                <a:lnTo>
                  <a:pt x="391" y="5764"/>
                </a:lnTo>
                <a:lnTo>
                  <a:pt x="538" y="5813"/>
                </a:lnTo>
                <a:lnTo>
                  <a:pt x="684" y="5813"/>
                </a:lnTo>
                <a:lnTo>
                  <a:pt x="1832" y="5569"/>
                </a:lnTo>
                <a:lnTo>
                  <a:pt x="1954" y="5740"/>
                </a:lnTo>
                <a:lnTo>
                  <a:pt x="2101" y="5887"/>
                </a:lnTo>
                <a:lnTo>
                  <a:pt x="1710" y="6986"/>
                </a:lnTo>
                <a:lnTo>
                  <a:pt x="1686" y="7059"/>
                </a:lnTo>
                <a:lnTo>
                  <a:pt x="1686" y="7132"/>
                </a:lnTo>
                <a:lnTo>
                  <a:pt x="1710" y="7279"/>
                </a:lnTo>
                <a:lnTo>
                  <a:pt x="1783" y="7401"/>
                </a:lnTo>
                <a:lnTo>
                  <a:pt x="1857" y="7450"/>
                </a:lnTo>
                <a:lnTo>
                  <a:pt x="1905" y="7499"/>
                </a:lnTo>
                <a:lnTo>
                  <a:pt x="2418" y="7743"/>
                </a:lnTo>
                <a:lnTo>
                  <a:pt x="2492" y="7792"/>
                </a:lnTo>
                <a:lnTo>
                  <a:pt x="2711" y="7792"/>
                </a:lnTo>
                <a:lnTo>
                  <a:pt x="2858" y="7718"/>
                </a:lnTo>
                <a:lnTo>
                  <a:pt x="2907" y="7669"/>
                </a:lnTo>
                <a:lnTo>
                  <a:pt x="2956" y="7621"/>
                </a:lnTo>
                <a:lnTo>
                  <a:pt x="3591" y="6644"/>
                </a:lnTo>
                <a:lnTo>
                  <a:pt x="3810" y="6668"/>
                </a:lnTo>
                <a:lnTo>
                  <a:pt x="4006" y="6668"/>
                </a:lnTo>
                <a:lnTo>
                  <a:pt x="4494" y="7718"/>
                </a:lnTo>
                <a:lnTo>
                  <a:pt x="4543" y="7792"/>
                </a:lnTo>
                <a:lnTo>
                  <a:pt x="4592" y="7840"/>
                </a:lnTo>
                <a:lnTo>
                  <a:pt x="4714" y="7914"/>
                </a:lnTo>
                <a:lnTo>
                  <a:pt x="4861" y="7963"/>
                </a:lnTo>
                <a:lnTo>
                  <a:pt x="4934" y="7963"/>
                </a:lnTo>
                <a:lnTo>
                  <a:pt x="5007" y="7938"/>
                </a:lnTo>
                <a:lnTo>
                  <a:pt x="5544" y="7767"/>
                </a:lnTo>
                <a:lnTo>
                  <a:pt x="5618" y="7743"/>
                </a:lnTo>
                <a:lnTo>
                  <a:pt x="5667" y="7694"/>
                </a:lnTo>
                <a:lnTo>
                  <a:pt x="5764" y="7572"/>
                </a:lnTo>
                <a:lnTo>
                  <a:pt x="5838" y="7425"/>
                </a:lnTo>
                <a:lnTo>
                  <a:pt x="5838" y="7352"/>
                </a:lnTo>
                <a:lnTo>
                  <a:pt x="5838" y="7279"/>
                </a:lnTo>
                <a:lnTo>
                  <a:pt x="5593" y="6131"/>
                </a:lnTo>
                <a:lnTo>
                  <a:pt x="5740" y="6009"/>
                </a:lnTo>
                <a:lnTo>
                  <a:pt x="5911" y="5862"/>
                </a:lnTo>
                <a:lnTo>
                  <a:pt x="6985" y="6277"/>
                </a:lnTo>
                <a:lnTo>
                  <a:pt x="7059" y="6277"/>
                </a:lnTo>
                <a:lnTo>
                  <a:pt x="7132" y="6302"/>
                </a:lnTo>
                <a:lnTo>
                  <a:pt x="7278" y="6253"/>
                </a:lnTo>
                <a:lnTo>
                  <a:pt x="7425" y="6180"/>
                </a:lnTo>
                <a:lnTo>
                  <a:pt x="7474" y="6131"/>
                </a:lnTo>
                <a:lnTo>
                  <a:pt x="7523" y="6058"/>
                </a:lnTo>
                <a:lnTo>
                  <a:pt x="7767" y="5545"/>
                </a:lnTo>
                <a:lnTo>
                  <a:pt x="7791" y="5496"/>
                </a:lnTo>
                <a:lnTo>
                  <a:pt x="7816" y="5398"/>
                </a:lnTo>
                <a:lnTo>
                  <a:pt x="7791" y="5252"/>
                </a:lnTo>
                <a:lnTo>
                  <a:pt x="7718" y="5129"/>
                </a:lnTo>
                <a:lnTo>
                  <a:pt x="7669" y="5056"/>
                </a:lnTo>
                <a:lnTo>
                  <a:pt x="7620" y="5007"/>
                </a:lnTo>
                <a:lnTo>
                  <a:pt x="6643" y="4372"/>
                </a:lnTo>
                <a:lnTo>
                  <a:pt x="6668" y="4177"/>
                </a:lnTo>
                <a:lnTo>
                  <a:pt x="6668" y="3957"/>
                </a:lnTo>
                <a:lnTo>
                  <a:pt x="7718" y="3469"/>
                </a:lnTo>
                <a:lnTo>
                  <a:pt x="7791" y="3444"/>
                </a:lnTo>
                <a:lnTo>
                  <a:pt x="7865" y="3395"/>
                </a:lnTo>
                <a:lnTo>
                  <a:pt x="7938" y="3249"/>
                </a:lnTo>
                <a:lnTo>
                  <a:pt x="7962" y="3102"/>
                </a:lnTo>
                <a:lnTo>
                  <a:pt x="7962" y="3029"/>
                </a:lnTo>
                <a:lnTo>
                  <a:pt x="7962" y="2956"/>
                </a:lnTo>
                <a:lnTo>
                  <a:pt x="7767" y="2419"/>
                </a:lnTo>
                <a:lnTo>
                  <a:pt x="7743" y="2345"/>
                </a:lnTo>
                <a:lnTo>
                  <a:pt x="7694" y="2296"/>
                </a:lnTo>
                <a:lnTo>
                  <a:pt x="7572" y="2199"/>
                </a:lnTo>
                <a:lnTo>
                  <a:pt x="7449" y="2150"/>
                </a:lnTo>
                <a:lnTo>
                  <a:pt x="7278" y="2150"/>
                </a:lnTo>
                <a:lnTo>
                  <a:pt x="6155" y="2394"/>
                </a:lnTo>
                <a:lnTo>
                  <a:pt x="6033" y="2223"/>
                </a:lnTo>
                <a:lnTo>
                  <a:pt x="5886" y="2077"/>
                </a:lnTo>
                <a:lnTo>
                  <a:pt x="6277" y="978"/>
                </a:lnTo>
                <a:lnTo>
                  <a:pt x="6302" y="904"/>
                </a:lnTo>
                <a:lnTo>
                  <a:pt x="6302" y="831"/>
                </a:lnTo>
                <a:lnTo>
                  <a:pt x="6277" y="684"/>
                </a:lnTo>
                <a:lnTo>
                  <a:pt x="6179" y="562"/>
                </a:lnTo>
                <a:lnTo>
                  <a:pt x="6131" y="489"/>
                </a:lnTo>
                <a:lnTo>
                  <a:pt x="6082" y="465"/>
                </a:lnTo>
                <a:lnTo>
                  <a:pt x="5569" y="196"/>
                </a:lnTo>
                <a:lnTo>
                  <a:pt x="5496" y="172"/>
                </a:lnTo>
                <a:lnTo>
                  <a:pt x="5276" y="172"/>
                </a:lnTo>
                <a:lnTo>
                  <a:pt x="5129" y="245"/>
                </a:lnTo>
                <a:lnTo>
                  <a:pt x="5080" y="294"/>
                </a:lnTo>
                <a:lnTo>
                  <a:pt x="5032" y="343"/>
                </a:lnTo>
                <a:lnTo>
                  <a:pt x="4397" y="1319"/>
                </a:lnTo>
                <a:lnTo>
                  <a:pt x="4177" y="1295"/>
                </a:lnTo>
                <a:lnTo>
                  <a:pt x="3981" y="1295"/>
                </a:lnTo>
                <a:lnTo>
                  <a:pt x="3493" y="245"/>
                </a:lnTo>
                <a:lnTo>
                  <a:pt x="3444" y="172"/>
                </a:lnTo>
                <a:lnTo>
                  <a:pt x="3395" y="123"/>
                </a:lnTo>
                <a:lnTo>
                  <a:pt x="3273" y="49"/>
                </a:lnTo>
                <a:lnTo>
                  <a:pt x="3127" y="1"/>
                </a:lnTo>
                <a:close/>
              </a:path>
            </a:pathLst>
          </a:custGeom>
          <a:solidFill>
            <a:srgbClr val="212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1;p20">
            <a:extLst>
              <a:ext uri="{FF2B5EF4-FFF2-40B4-BE49-F238E27FC236}">
                <a16:creationId xmlns:a16="http://schemas.microsoft.com/office/drawing/2014/main" id="{2F63D1E5-0D39-8910-2DB4-6CD5BEA54CE6}"/>
              </a:ext>
            </a:extLst>
          </p:cNvPr>
          <p:cNvSpPr txBox="1">
            <a:spLocks/>
          </p:cNvSpPr>
          <p:nvPr/>
        </p:nvSpPr>
        <p:spPr>
          <a:xfrm>
            <a:off x="769952" y="1660551"/>
            <a:ext cx="7604095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lvl="0" algn="just">
              <a:buClr>
                <a:schemeClr val="dk1"/>
              </a:buClr>
              <a:buSzPts val="1100"/>
            </a:pPr>
            <a:r>
              <a:rPr lang="en-GB" sz="1600" b="0">
                <a:solidFill>
                  <a:schemeClr val="tx1"/>
                </a:solidFill>
                <a:latin typeface="Barlow" panose="020B0604020202020204" charset="0"/>
              </a:rPr>
              <a:t>“Here are some examples:</a:t>
            </a:r>
          </a:p>
          <a:p>
            <a:pPr lvl="0" algn="just">
              <a:buClr>
                <a:schemeClr val="dk1"/>
              </a:buClr>
              <a:buSzPts val="1100"/>
            </a:pPr>
            <a:r>
              <a:rPr lang="en-GB" sz="1600" b="0">
                <a:solidFill>
                  <a:schemeClr val="tx1"/>
                </a:solidFill>
                <a:latin typeface="Barlow" panose="020B0604020202020204" charset="0"/>
              </a:rPr>
              <a:t>POST: I've come across a Cyber  [...] Any other good offers at other hotels are welcome to be posted in this thread as well.</a:t>
            </a:r>
          </a:p>
          <a:p>
            <a:pPr lvl="0" algn="just">
              <a:buClr>
                <a:schemeClr val="dk1"/>
              </a:buClr>
              <a:buSzPts val="1100"/>
            </a:pPr>
            <a:r>
              <a:rPr lang="en-GB" sz="1600" b="0">
                <a:solidFill>
                  <a:schemeClr val="tx1"/>
                </a:solidFill>
                <a:latin typeface="Barlow" panose="020B0604020202020204" charset="0"/>
              </a:rPr>
              <a:t>ANSWER: Affordable accommodations, Accomodations advices</a:t>
            </a:r>
          </a:p>
          <a:p>
            <a:pPr lvl="0" algn="just">
              <a:buClr>
                <a:schemeClr val="dk1"/>
              </a:buClr>
              <a:buSzPts val="1100"/>
            </a:pPr>
            <a:r>
              <a:rPr lang="en-GB" sz="1600" b="0">
                <a:solidFill>
                  <a:schemeClr val="tx1"/>
                </a:solidFill>
                <a:latin typeface="Barlow" panose="020B0604020202020204" charset="0"/>
              </a:rPr>
              <a:t>POST: Hi We are a family of 4, 2 adults, 2 daughters  [...] public transport ok in the morning for the flight, or book a taxi? Many thanks for any guidance, I hope I've given enough info!</a:t>
            </a:r>
          </a:p>
          <a:p>
            <a:pPr lvl="0" algn="just">
              <a:buClr>
                <a:schemeClr val="dk1"/>
              </a:buClr>
              <a:buSzPts val="1100"/>
            </a:pPr>
            <a:r>
              <a:rPr lang="en-GB" sz="1600" b="0">
                <a:solidFill>
                  <a:schemeClr val="tx1"/>
                </a:solidFill>
                <a:latin typeface="Barlow" panose="020B0604020202020204" charset="0"/>
              </a:rPr>
              <a:t>ANSWER: Transportation Advice, Itinerary Planning, Efficiency Concerns, Departure Transportation”</a:t>
            </a:r>
            <a:endParaRPr lang="it-IT" sz="1600" b="0" dirty="0">
              <a:solidFill>
                <a:schemeClr val="tx1"/>
              </a:solidFill>
              <a:latin typeface="Barlow" panose="020B0604020202020204" charset="0"/>
            </a:endParaRPr>
          </a:p>
        </p:txBody>
      </p:sp>
      <p:sp>
        <p:nvSpPr>
          <p:cNvPr id="4" name="Google Shape;96;p15">
            <a:extLst>
              <a:ext uri="{FF2B5EF4-FFF2-40B4-BE49-F238E27FC236}">
                <a16:creationId xmlns:a16="http://schemas.microsoft.com/office/drawing/2014/main" id="{27AB81E1-C18C-E988-004C-E141B3535E32}"/>
              </a:ext>
            </a:extLst>
          </p:cNvPr>
          <p:cNvSpPr txBox="1">
            <a:spLocks/>
          </p:cNvSpPr>
          <p:nvPr/>
        </p:nvSpPr>
        <p:spPr>
          <a:xfrm>
            <a:off x="769952" y="3939645"/>
            <a:ext cx="443847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45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l"/>
            <a:r>
              <a:rPr lang="it-IT" sz="1600">
                <a:solidFill>
                  <a:srgbClr val="212C52"/>
                </a:solidFill>
              </a:rPr>
              <a:t>Few-shot prompt </a:t>
            </a:r>
            <a:r>
              <a:rPr lang="it-IT" sz="1600" b="0">
                <a:solidFill>
                  <a:srgbClr val="212C52"/>
                </a:solidFill>
              </a:rPr>
              <a:t>: instruction + examples</a:t>
            </a:r>
            <a:endParaRPr lang="it-IT" sz="1600" b="0" dirty="0">
              <a:solidFill>
                <a:srgbClr val="212C52"/>
              </a:solidFill>
            </a:endParaRPr>
          </a:p>
        </p:txBody>
      </p:sp>
      <p:sp>
        <p:nvSpPr>
          <p:cNvPr id="6" name="Google Shape;141;p20">
            <a:extLst>
              <a:ext uri="{FF2B5EF4-FFF2-40B4-BE49-F238E27FC236}">
                <a16:creationId xmlns:a16="http://schemas.microsoft.com/office/drawing/2014/main" id="{E0BB2260-FBE1-E8E1-251A-80D200524389}"/>
              </a:ext>
            </a:extLst>
          </p:cNvPr>
          <p:cNvSpPr txBox="1">
            <a:spLocks/>
          </p:cNvSpPr>
          <p:nvPr/>
        </p:nvSpPr>
        <p:spPr>
          <a:xfrm>
            <a:off x="735806" y="800505"/>
            <a:ext cx="7604095" cy="172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lvl="0" algn="just"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Providing </a:t>
            </a: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some examples </a:t>
            </a: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of the desired output will help the model “understand” the task better.</a:t>
            </a:r>
            <a:endParaRPr lang="it-IT" sz="1800" b="0" dirty="0">
              <a:solidFill>
                <a:schemeClr val="tx1"/>
              </a:solidFill>
              <a:latin typeface="Barlow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56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6;p15">
            <a:extLst>
              <a:ext uri="{FF2B5EF4-FFF2-40B4-BE49-F238E27FC236}">
                <a16:creationId xmlns:a16="http://schemas.microsoft.com/office/drawing/2014/main" id="{190D1DE3-A221-458A-9860-9897EECDAFF1}"/>
              </a:ext>
            </a:extLst>
          </p:cNvPr>
          <p:cNvSpPr txBox="1">
            <a:spLocks/>
          </p:cNvSpPr>
          <p:nvPr/>
        </p:nvSpPr>
        <p:spPr>
          <a:xfrm>
            <a:off x="83820" y="58195"/>
            <a:ext cx="5467027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45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l"/>
            <a:r>
              <a:rPr lang="it-IT" sz="2400">
                <a:solidFill>
                  <a:srgbClr val="212C52"/>
                </a:solidFill>
              </a:rPr>
              <a:t>Travel Customer Needs dataset</a:t>
            </a:r>
            <a:endParaRPr lang="it-IT" sz="2400" dirty="0">
              <a:solidFill>
                <a:srgbClr val="212C52"/>
              </a:solidFill>
            </a:endParaRPr>
          </a:p>
        </p:txBody>
      </p:sp>
      <p:grpSp>
        <p:nvGrpSpPr>
          <p:cNvPr id="3" name="Google Shape;547;p39">
            <a:extLst>
              <a:ext uri="{FF2B5EF4-FFF2-40B4-BE49-F238E27FC236}">
                <a16:creationId xmlns:a16="http://schemas.microsoft.com/office/drawing/2014/main" id="{AB8C3383-BD19-C5DE-97ED-4C1031D34253}"/>
              </a:ext>
            </a:extLst>
          </p:cNvPr>
          <p:cNvGrpSpPr>
            <a:grpSpLocks noChangeAspect="1"/>
          </p:cNvGrpSpPr>
          <p:nvPr/>
        </p:nvGrpSpPr>
        <p:grpSpPr>
          <a:xfrm>
            <a:off x="8675101" y="159170"/>
            <a:ext cx="252000" cy="251980"/>
            <a:chOff x="3955900" y="2984500"/>
            <a:chExt cx="414000" cy="422525"/>
          </a:xfrm>
          <a:solidFill>
            <a:srgbClr val="212C52"/>
          </a:solidFill>
        </p:grpSpPr>
        <p:sp>
          <p:nvSpPr>
            <p:cNvPr id="5" name="Google Shape;548;p39">
              <a:extLst>
                <a:ext uri="{FF2B5EF4-FFF2-40B4-BE49-F238E27FC236}">
                  <a16:creationId xmlns:a16="http://schemas.microsoft.com/office/drawing/2014/main" id="{CF0916B0-1D98-916A-A0D4-A0005F34E52D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49;p39">
              <a:extLst>
                <a:ext uri="{FF2B5EF4-FFF2-40B4-BE49-F238E27FC236}">
                  <a16:creationId xmlns:a16="http://schemas.microsoft.com/office/drawing/2014/main" id="{3190EF1C-C2AF-EC08-703D-6A550E9A8006}"/>
                </a:ext>
              </a:extLst>
            </p:cNvPr>
            <p:cNvSpPr/>
            <p:nvPr/>
          </p:nvSpPr>
          <p:spPr>
            <a:xfrm>
              <a:off x="4002956" y="3026449"/>
              <a:ext cx="222877" cy="2320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50;p39">
              <a:extLst>
                <a:ext uri="{FF2B5EF4-FFF2-40B4-BE49-F238E27FC236}">
                  <a16:creationId xmlns:a16="http://schemas.microsoft.com/office/drawing/2014/main" id="{DCF2A1B3-5CC7-6EEB-5433-77521785ACC6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405728F2-8CBE-3A53-06FD-083A318DF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690131"/>
              </p:ext>
            </p:extLst>
          </p:nvPr>
        </p:nvGraphicFramePr>
        <p:xfrm>
          <a:off x="1045845" y="944904"/>
          <a:ext cx="6915150" cy="348606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853815">
                  <a:extLst>
                    <a:ext uri="{9D8B030D-6E8A-4147-A177-3AD203B41FA5}">
                      <a16:colId xmlns:a16="http://schemas.microsoft.com/office/drawing/2014/main" val="3121669368"/>
                    </a:ext>
                  </a:extLst>
                </a:gridCol>
                <a:gridCol w="3061335">
                  <a:extLst>
                    <a:ext uri="{9D8B030D-6E8A-4147-A177-3AD203B41FA5}">
                      <a16:colId xmlns:a16="http://schemas.microsoft.com/office/drawing/2014/main" val="1615496961"/>
                    </a:ext>
                  </a:extLst>
                </a:gridCol>
              </a:tblGrid>
              <a:tr h="10307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1" u="none" strike="noStrike">
                          <a:effectLst/>
                        </a:rPr>
                        <a:t>TEXT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1" u="none" strike="noStrike">
                          <a:effectLst/>
                        </a:rPr>
                        <a:t>Labels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777149190"/>
                  </a:ext>
                </a:extLst>
              </a:tr>
              <a:tr h="33880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Hey fellow travel enthusiasts! 👋 So […] Can't wait to hear your recommendations! 🗽🎄✈️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suggestions upon best christmas activities and must sees, transportation advice, budget planning, restaurant recommendations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227116118"/>
                  </a:ext>
                </a:extLst>
              </a:tr>
              <a:tr h="184624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Hello! We will be taking a family trip  […] thoughts? Thanks!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accommodation advices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235564404"/>
                  </a:ext>
                </a:extLst>
              </a:tr>
              <a:tr h="123464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Where could I deposit luggage nearby  […] option?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luggage storage options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519295217"/>
                  </a:ext>
                </a:extLst>
              </a:tr>
              <a:tr h="3596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Hi i have posted a few  […] walking on Highline and bridge etc.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itinerary planning advices, shopping advices, transportation advices, dining advices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765178363"/>
                  </a:ext>
                </a:extLst>
              </a:tr>
              <a:tr h="184624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Hi looking for advice on where to stay  […] Australia? Thank you.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accommodation advices, travelling advices from australia to nyc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374537378"/>
                  </a:ext>
                </a:extLst>
              </a:tr>
              <a:tr h="245784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Hi all. I am visiting New York  […] a good view?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child-friendly places, affordable location for viewing ball drop and fireworks, view of new year's eve ball drop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323293521"/>
                  </a:ext>
                </a:extLst>
              </a:tr>
              <a:tr h="306941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Hi  I’m searching for my son  […] room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affordable accommodations for five people, budget friendly hotel options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495242565"/>
                  </a:ext>
                </a:extLst>
              </a:tr>
              <a:tr h="18462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…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…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532263181"/>
                  </a:ext>
                </a:extLst>
              </a:tr>
              <a:tr h="184624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Hi everyone We are visiting from January 4-6 […] Appreciate any help many thanks.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christmas informations about decorations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57063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661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6;p15">
            <a:extLst>
              <a:ext uri="{FF2B5EF4-FFF2-40B4-BE49-F238E27FC236}">
                <a16:creationId xmlns:a16="http://schemas.microsoft.com/office/drawing/2014/main" id="{190D1DE3-A221-458A-9860-9897EECDAFF1}"/>
              </a:ext>
            </a:extLst>
          </p:cNvPr>
          <p:cNvSpPr txBox="1">
            <a:spLocks/>
          </p:cNvSpPr>
          <p:nvPr/>
        </p:nvSpPr>
        <p:spPr>
          <a:xfrm>
            <a:off x="83820" y="58195"/>
            <a:ext cx="5467027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45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l"/>
            <a:r>
              <a:rPr lang="it-IT" sz="2400">
                <a:solidFill>
                  <a:srgbClr val="212C52"/>
                </a:solidFill>
              </a:rPr>
              <a:t>Travel Customer Needs dataset</a:t>
            </a:r>
            <a:endParaRPr lang="it-IT" sz="2400" dirty="0">
              <a:solidFill>
                <a:srgbClr val="212C52"/>
              </a:solidFill>
            </a:endParaRPr>
          </a:p>
        </p:txBody>
      </p:sp>
      <p:grpSp>
        <p:nvGrpSpPr>
          <p:cNvPr id="3" name="Google Shape;547;p39">
            <a:extLst>
              <a:ext uri="{FF2B5EF4-FFF2-40B4-BE49-F238E27FC236}">
                <a16:creationId xmlns:a16="http://schemas.microsoft.com/office/drawing/2014/main" id="{AB8C3383-BD19-C5DE-97ED-4C1031D34253}"/>
              </a:ext>
            </a:extLst>
          </p:cNvPr>
          <p:cNvGrpSpPr>
            <a:grpSpLocks noChangeAspect="1"/>
          </p:cNvGrpSpPr>
          <p:nvPr/>
        </p:nvGrpSpPr>
        <p:grpSpPr>
          <a:xfrm>
            <a:off x="8675101" y="159170"/>
            <a:ext cx="252000" cy="251980"/>
            <a:chOff x="3955900" y="2984500"/>
            <a:chExt cx="414000" cy="422525"/>
          </a:xfrm>
          <a:solidFill>
            <a:srgbClr val="212C52"/>
          </a:solidFill>
        </p:grpSpPr>
        <p:sp>
          <p:nvSpPr>
            <p:cNvPr id="5" name="Google Shape;548;p39">
              <a:extLst>
                <a:ext uri="{FF2B5EF4-FFF2-40B4-BE49-F238E27FC236}">
                  <a16:creationId xmlns:a16="http://schemas.microsoft.com/office/drawing/2014/main" id="{CF0916B0-1D98-916A-A0D4-A0005F34E52D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49;p39">
              <a:extLst>
                <a:ext uri="{FF2B5EF4-FFF2-40B4-BE49-F238E27FC236}">
                  <a16:creationId xmlns:a16="http://schemas.microsoft.com/office/drawing/2014/main" id="{3190EF1C-C2AF-EC08-703D-6A550E9A8006}"/>
                </a:ext>
              </a:extLst>
            </p:cNvPr>
            <p:cNvSpPr/>
            <p:nvPr/>
          </p:nvSpPr>
          <p:spPr>
            <a:xfrm>
              <a:off x="4002956" y="3026449"/>
              <a:ext cx="222877" cy="2320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50;p39">
              <a:extLst>
                <a:ext uri="{FF2B5EF4-FFF2-40B4-BE49-F238E27FC236}">
                  <a16:creationId xmlns:a16="http://schemas.microsoft.com/office/drawing/2014/main" id="{DCF2A1B3-5CC7-6EEB-5433-77521785ACC6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405728F2-8CBE-3A53-06FD-083A318DF1EF}"/>
              </a:ext>
            </a:extLst>
          </p:cNvPr>
          <p:cNvGraphicFramePr>
            <a:graphicFrameLocks noGrp="1"/>
          </p:cNvGraphicFramePr>
          <p:nvPr/>
        </p:nvGraphicFramePr>
        <p:xfrm>
          <a:off x="1045845" y="944904"/>
          <a:ext cx="6915150" cy="348606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853815">
                  <a:extLst>
                    <a:ext uri="{9D8B030D-6E8A-4147-A177-3AD203B41FA5}">
                      <a16:colId xmlns:a16="http://schemas.microsoft.com/office/drawing/2014/main" val="3121669368"/>
                    </a:ext>
                  </a:extLst>
                </a:gridCol>
                <a:gridCol w="3061335">
                  <a:extLst>
                    <a:ext uri="{9D8B030D-6E8A-4147-A177-3AD203B41FA5}">
                      <a16:colId xmlns:a16="http://schemas.microsoft.com/office/drawing/2014/main" val="1615496961"/>
                    </a:ext>
                  </a:extLst>
                </a:gridCol>
              </a:tblGrid>
              <a:tr h="10307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1" u="none" strike="noStrike">
                          <a:effectLst/>
                        </a:rPr>
                        <a:t>TEXT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1" u="none" strike="noStrike">
                          <a:effectLst/>
                        </a:rPr>
                        <a:t>Labels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777149190"/>
                  </a:ext>
                </a:extLst>
              </a:tr>
              <a:tr h="33880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Hey fellow travel enthusiasts! 👋 So […] Can't wait to hear your recommendations! 🗽🎄✈️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suggestions upon best christmas activities and must sees, transportation advice, budget planning, restaurant recommendations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227116118"/>
                  </a:ext>
                </a:extLst>
              </a:tr>
              <a:tr h="184624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Hello! We will be taking a family trip  […] thoughts? Thanks!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accommodation advices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235564404"/>
                  </a:ext>
                </a:extLst>
              </a:tr>
              <a:tr h="123464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Where could I deposit luggage nearby  […] option?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luggage storage options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519295217"/>
                  </a:ext>
                </a:extLst>
              </a:tr>
              <a:tr h="35967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Hi i have posted a few  […] walking on Highline and bridge etc.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itinerary planning advices, shopping advices, transportation advices, dining advices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765178363"/>
                  </a:ext>
                </a:extLst>
              </a:tr>
              <a:tr h="184624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Hi looking for advice on where to stay  […] Australia? Thank you.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accommodation advices, travelling advices from australia to nyc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374537378"/>
                  </a:ext>
                </a:extLst>
              </a:tr>
              <a:tr h="245784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Hi all. I am visiting New York  […] a good view?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child-friendly places, affordable location for viewing ball drop and fireworks, view of new year's eve ball drop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323293521"/>
                  </a:ext>
                </a:extLst>
              </a:tr>
              <a:tr h="306941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Hi  I’m searching for my son  […] room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affordable accommodations for five people, budget friendly hotel options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495242565"/>
                  </a:ext>
                </a:extLst>
              </a:tr>
              <a:tr h="18462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…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b="1" u="none" strike="noStrike">
                          <a:effectLst/>
                        </a:rPr>
                        <a:t>…</a:t>
                      </a:r>
                      <a:endParaRPr lang="en-GB" sz="1050" b="1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532263181"/>
                  </a:ext>
                </a:extLst>
              </a:tr>
              <a:tr h="184624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Hi everyone We are visiting from January 4-6 […] Appreciate any help many thanks.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christmas informations about decorations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570633140"/>
                  </a:ext>
                </a:extLst>
              </a:tr>
            </a:tbl>
          </a:graphicData>
        </a:graphic>
      </p:graphicFrame>
      <p:sp>
        <p:nvSpPr>
          <p:cNvPr id="2" name="Rettangolo 1">
            <a:extLst>
              <a:ext uri="{FF2B5EF4-FFF2-40B4-BE49-F238E27FC236}">
                <a16:creationId xmlns:a16="http://schemas.microsoft.com/office/drawing/2014/main" id="{F2EE5067-547F-5897-FA0C-94862E496404}"/>
              </a:ext>
            </a:extLst>
          </p:cNvPr>
          <p:cNvSpPr/>
          <p:nvPr/>
        </p:nvSpPr>
        <p:spPr>
          <a:xfrm>
            <a:off x="4842664" y="894155"/>
            <a:ext cx="3211601" cy="3566069"/>
          </a:xfrm>
          <a:prstGeom prst="rect">
            <a:avLst/>
          </a:prstGeom>
          <a:noFill/>
          <a:ln w="38100">
            <a:solidFill>
              <a:srgbClr val="EA51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Google Shape;96;p15">
            <a:extLst>
              <a:ext uri="{FF2B5EF4-FFF2-40B4-BE49-F238E27FC236}">
                <a16:creationId xmlns:a16="http://schemas.microsoft.com/office/drawing/2014/main" id="{C8600E5C-229A-8888-518E-DBA6AF345CB7}"/>
              </a:ext>
            </a:extLst>
          </p:cNvPr>
          <p:cNvSpPr txBox="1">
            <a:spLocks/>
          </p:cNvSpPr>
          <p:nvPr/>
        </p:nvSpPr>
        <p:spPr>
          <a:xfrm>
            <a:off x="6755817" y="253299"/>
            <a:ext cx="2596896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45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l"/>
            <a:r>
              <a:rPr lang="it-IT" sz="2400" b="0">
                <a:solidFill>
                  <a:srgbClr val="FF0000"/>
                </a:solidFill>
              </a:rPr>
              <a:t>For evaluation</a:t>
            </a:r>
            <a:endParaRPr lang="it-IT" sz="24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814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6;p15">
            <a:extLst>
              <a:ext uri="{FF2B5EF4-FFF2-40B4-BE49-F238E27FC236}">
                <a16:creationId xmlns:a16="http://schemas.microsoft.com/office/drawing/2014/main" id="{190D1DE3-A221-458A-9860-9897EECDAFF1}"/>
              </a:ext>
            </a:extLst>
          </p:cNvPr>
          <p:cNvSpPr txBox="1">
            <a:spLocks/>
          </p:cNvSpPr>
          <p:nvPr/>
        </p:nvSpPr>
        <p:spPr>
          <a:xfrm>
            <a:off x="83820" y="58195"/>
            <a:ext cx="8324374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45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l"/>
            <a:r>
              <a:rPr lang="it-IT" sz="2400">
                <a:solidFill>
                  <a:srgbClr val="212C52"/>
                </a:solidFill>
              </a:rPr>
              <a:t>How to evaluate the output of a LLM</a:t>
            </a:r>
            <a:endParaRPr lang="it-IT" sz="2400" dirty="0">
              <a:solidFill>
                <a:srgbClr val="212C52"/>
              </a:solidFill>
            </a:endParaRPr>
          </a:p>
        </p:txBody>
      </p:sp>
      <p:sp>
        <p:nvSpPr>
          <p:cNvPr id="3" name="Google Shape;545;p39">
            <a:extLst>
              <a:ext uri="{FF2B5EF4-FFF2-40B4-BE49-F238E27FC236}">
                <a16:creationId xmlns:a16="http://schemas.microsoft.com/office/drawing/2014/main" id="{AEC05C02-B417-E3D1-EE90-E8AD16C2E41E}"/>
              </a:ext>
            </a:extLst>
          </p:cNvPr>
          <p:cNvSpPr/>
          <p:nvPr/>
        </p:nvSpPr>
        <p:spPr>
          <a:xfrm>
            <a:off x="8672012" y="124335"/>
            <a:ext cx="192585" cy="192571"/>
          </a:xfrm>
          <a:custGeom>
            <a:avLst/>
            <a:gdLst/>
            <a:ahLst/>
            <a:cxnLst/>
            <a:rect l="l" t="t" r="r" b="b"/>
            <a:pathLst>
              <a:path w="13996" h="13995" extrusionOk="0">
                <a:moveTo>
                  <a:pt x="6986" y="4714"/>
                </a:moveTo>
                <a:lnTo>
                  <a:pt x="7206" y="4738"/>
                </a:lnTo>
                <a:lnTo>
                  <a:pt x="7425" y="4763"/>
                </a:lnTo>
                <a:lnTo>
                  <a:pt x="7645" y="4812"/>
                </a:lnTo>
                <a:lnTo>
                  <a:pt x="7841" y="4885"/>
                </a:lnTo>
                <a:lnTo>
                  <a:pt x="8060" y="4983"/>
                </a:lnTo>
                <a:lnTo>
                  <a:pt x="8256" y="5105"/>
                </a:lnTo>
                <a:lnTo>
                  <a:pt x="8427" y="5227"/>
                </a:lnTo>
                <a:lnTo>
                  <a:pt x="8598" y="5398"/>
                </a:lnTo>
                <a:lnTo>
                  <a:pt x="8769" y="5569"/>
                </a:lnTo>
                <a:lnTo>
                  <a:pt x="8891" y="5740"/>
                </a:lnTo>
                <a:lnTo>
                  <a:pt x="9013" y="5935"/>
                </a:lnTo>
                <a:lnTo>
                  <a:pt x="9111" y="6155"/>
                </a:lnTo>
                <a:lnTo>
                  <a:pt x="9184" y="6350"/>
                </a:lnTo>
                <a:lnTo>
                  <a:pt x="9233" y="6570"/>
                </a:lnTo>
                <a:lnTo>
                  <a:pt x="9257" y="6790"/>
                </a:lnTo>
                <a:lnTo>
                  <a:pt x="9257" y="7010"/>
                </a:lnTo>
                <a:lnTo>
                  <a:pt x="9257" y="7229"/>
                </a:lnTo>
                <a:lnTo>
                  <a:pt x="9233" y="7425"/>
                </a:lnTo>
                <a:lnTo>
                  <a:pt x="9184" y="7645"/>
                </a:lnTo>
                <a:lnTo>
                  <a:pt x="9111" y="7864"/>
                </a:lnTo>
                <a:lnTo>
                  <a:pt x="9013" y="8060"/>
                </a:lnTo>
                <a:lnTo>
                  <a:pt x="8891" y="8255"/>
                </a:lnTo>
                <a:lnTo>
                  <a:pt x="8769" y="8451"/>
                </a:lnTo>
                <a:lnTo>
                  <a:pt x="8598" y="8622"/>
                </a:lnTo>
                <a:lnTo>
                  <a:pt x="8427" y="8768"/>
                </a:lnTo>
                <a:lnTo>
                  <a:pt x="8256" y="8915"/>
                </a:lnTo>
                <a:lnTo>
                  <a:pt x="8060" y="9012"/>
                </a:lnTo>
                <a:lnTo>
                  <a:pt x="7841" y="9110"/>
                </a:lnTo>
                <a:lnTo>
                  <a:pt x="7645" y="9183"/>
                </a:lnTo>
                <a:lnTo>
                  <a:pt x="7425" y="9232"/>
                </a:lnTo>
                <a:lnTo>
                  <a:pt x="7206" y="9257"/>
                </a:lnTo>
                <a:lnTo>
                  <a:pt x="6986" y="9281"/>
                </a:lnTo>
                <a:lnTo>
                  <a:pt x="6766" y="9257"/>
                </a:lnTo>
                <a:lnTo>
                  <a:pt x="6546" y="9232"/>
                </a:lnTo>
                <a:lnTo>
                  <a:pt x="6351" y="9183"/>
                </a:lnTo>
                <a:lnTo>
                  <a:pt x="6131" y="9110"/>
                </a:lnTo>
                <a:lnTo>
                  <a:pt x="5936" y="9012"/>
                </a:lnTo>
                <a:lnTo>
                  <a:pt x="5740" y="8915"/>
                </a:lnTo>
                <a:lnTo>
                  <a:pt x="5545" y="8768"/>
                </a:lnTo>
                <a:lnTo>
                  <a:pt x="5374" y="8622"/>
                </a:lnTo>
                <a:lnTo>
                  <a:pt x="5227" y="8451"/>
                </a:lnTo>
                <a:lnTo>
                  <a:pt x="5081" y="8255"/>
                </a:lnTo>
                <a:lnTo>
                  <a:pt x="4983" y="8060"/>
                </a:lnTo>
                <a:lnTo>
                  <a:pt x="4885" y="7864"/>
                </a:lnTo>
                <a:lnTo>
                  <a:pt x="4812" y="7645"/>
                </a:lnTo>
                <a:lnTo>
                  <a:pt x="4763" y="7425"/>
                </a:lnTo>
                <a:lnTo>
                  <a:pt x="4714" y="7229"/>
                </a:lnTo>
                <a:lnTo>
                  <a:pt x="4714" y="7010"/>
                </a:lnTo>
                <a:lnTo>
                  <a:pt x="4714" y="6790"/>
                </a:lnTo>
                <a:lnTo>
                  <a:pt x="4763" y="6570"/>
                </a:lnTo>
                <a:lnTo>
                  <a:pt x="4812" y="6350"/>
                </a:lnTo>
                <a:lnTo>
                  <a:pt x="4885" y="6155"/>
                </a:lnTo>
                <a:lnTo>
                  <a:pt x="4983" y="5935"/>
                </a:lnTo>
                <a:lnTo>
                  <a:pt x="5081" y="5740"/>
                </a:lnTo>
                <a:lnTo>
                  <a:pt x="5227" y="5569"/>
                </a:lnTo>
                <a:lnTo>
                  <a:pt x="5374" y="5398"/>
                </a:lnTo>
                <a:lnTo>
                  <a:pt x="5545" y="5227"/>
                </a:lnTo>
                <a:lnTo>
                  <a:pt x="5740" y="5105"/>
                </a:lnTo>
                <a:lnTo>
                  <a:pt x="5936" y="4983"/>
                </a:lnTo>
                <a:lnTo>
                  <a:pt x="6131" y="4885"/>
                </a:lnTo>
                <a:lnTo>
                  <a:pt x="6351" y="4812"/>
                </a:lnTo>
                <a:lnTo>
                  <a:pt x="6546" y="4763"/>
                </a:lnTo>
                <a:lnTo>
                  <a:pt x="6766" y="4738"/>
                </a:lnTo>
                <a:lnTo>
                  <a:pt x="6986" y="4714"/>
                </a:lnTo>
                <a:close/>
                <a:moveTo>
                  <a:pt x="6497" y="0"/>
                </a:moveTo>
                <a:lnTo>
                  <a:pt x="6375" y="25"/>
                </a:lnTo>
                <a:lnTo>
                  <a:pt x="6253" y="49"/>
                </a:lnTo>
                <a:lnTo>
                  <a:pt x="6131" y="122"/>
                </a:lnTo>
                <a:lnTo>
                  <a:pt x="6033" y="196"/>
                </a:lnTo>
                <a:lnTo>
                  <a:pt x="5936" y="293"/>
                </a:lnTo>
                <a:lnTo>
                  <a:pt x="5862" y="391"/>
                </a:lnTo>
                <a:lnTo>
                  <a:pt x="5813" y="513"/>
                </a:lnTo>
                <a:lnTo>
                  <a:pt x="5789" y="635"/>
                </a:lnTo>
                <a:lnTo>
                  <a:pt x="5618" y="2076"/>
                </a:lnTo>
                <a:lnTo>
                  <a:pt x="5325" y="2174"/>
                </a:lnTo>
                <a:lnTo>
                  <a:pt x="5032" y="2296"/>
                </a:lnTo>
                <a:lnTo>
                  <a:pt x="4763" y="2418"/>
                </a:lnTo>
                <a:lnTo>
                  <a:pt x="4495" y="2565"/>
                </a:lnTo>
                <a:lnTo>
                  <a:pt x="3347" y="1661"/>
                </a:lnTo>
                <a:lnTo>
                  <a:pt x="3225" y="1588"/>
                </a:lnTo>
                <a:lnTo>
                  <a:pt x="3103" y="1539"/>
                </a:lnTo>
                <a:lnTo>
                  <a:pt x="2980" y="1514"/>
                </a:lnTo>
                <a:lnTo>
                  <a:pt x="2736" y="1514"/>
                </a:lnTo>
                <a:lnTo>
                  <a:pt x="2590" y="1563"/>
                </a:lnTo>
                <a:lnTo>
                  <a:pt x="2492" y="1637"/>
                </a:lnTo>
                <a:lnTo>
                  <a:pt x="2394" y="1710"/>
                </a:lnTo>
                <a:lnTo>
                  <a:pt x="1710" y="2394"/>
                </a:lnTo>
                <a:lnTo>
                  <a:pt x="1613" y="2491"/>
                </a:lnTo>
                <a:lnTo>
                  <a:pt x="1564" y="2614"/>
                </a:lnTo>
                <a:lnTo>
                  <a:pt x="1515" y="2736"/>
                </a:lnTo>
                <a:lnTo>
                  <a:pt x="1491" y="2858"/>
                </a:lnTo>
                <a:lnTo>
                  <a:pt x="1491" y="3004"/>
                </a:lnTo>
                <a:lnTo>
                  <a:pt x="1515" y="3126"/>
                </a:lnTo>
                <a:lnTo>
                  <a:pt x="1564" y="3249"/>
                </a:lnTo>
                <a:lnTo>
                  <a:pt x="1637" y="3346"/>
                </a:lnTo>
                <a:lnTo>
                  <a:pt x="2541" y="4494"/>
                </a:lnTo>
                <a:lnTo>
                  <a:pt x="2394" y="4763"/>
                </a:lnTo>
                <a:lnTo>
                  <a:pt x="2272" y="5056"/>
                </a:lnTo>
                <a:lnTo>
                  <a:pt x="2174" y="5349"/>
                </a:lnTo>
                <a:lnTo>
                  <a:pt x="2077" y="5642"/>
                </a:lnTo>
                <a:lnTo>
                  <a:pt x="636" y="5789"/>
                </a:lnTo>
                <a:lnTo>
                  <a:pt x="514" y="5837"/>
                </a:lnTo>
                <a:lnTo>
                  <a:pt x="392" y="5886"/>
                </a:lnTo>
                <a:lnTo>
                  <a:pt x="269" y="5959"/>
                </a:lnTo>
                <a:lnTo>
                  <a:pt x="172" y="6033"/>
                </a:lnTo>
                <a:lnTo>
                  <a:pt x="99" y="6155"/>
                </a:lnTo>
                <a:lnTo>
                  <a:pt x="50" y="6253"/>
                </a:lnTo>
                <a:lnTo>
                  <a:pt x="1" y="6399"/>
                </a:lnTo>
                <a:lnTo>
                  <a:pt x="1" y="6521"/>
                </a:lnTo>
                <a:lnTo>
                  <a:pt x="1" y="7474"/>
                </a:lnTo>
                <a:lnTo>
                  <a:pt x="1" y="7620"/>
                </a:lnTo>
                <a:lnTo>
                  <a:pt x="50" y="7742"/>
                </a:lnTo>
                <a:lnTo>
                  <a:pt x="99" y="7864"/>
                </a:lnTo>
                <a:lnTo>
                  <a:pt x="172" y="7962"/>
                </a:lnTo>
                <a:lnTo>
                  <a:pt x="269" y="8060"/>
                </a:lnTo>
                <a:lnTo>
                  <a:pt x="392" y="8133"/>
                </a:lnTo>
                <a:lnTo>
                  <a:pt x="514" y="8182"/>
                </a:lnTo>
                <a:lnTo>
                  <a:pt x="636" y="8206"/>
                </a:lnTo>
                <a:lnTo>
                  <a:pt x="2077" y="8377"/>
                </a:lnTo>
                <a:lnTo>
                  <a:pt x="2174" y="8670"/>
                </a:lnTo>
                <a:lnTo>
                  <a:pt x="2272" y="8939"/>
                </a:lnTo>
                <a:lnTo>
                  <a:pt x="2394" y="9232"/>
                </a:lnTo>
                <a:lnTo>
                  <a:pt x="2541" y="9501"/>
                </a:lnTo>
                <a:lnTo>
                  <a:pt x="1637" y="10649"/>
                </a:lnTo>
                <a:lnTo>
                  <a:pt x="1564" y="10771"/>
                </a:lnTo>
                <a:lnTo>
                  <a:pt x="1515" y="10893"/>
                </a:lnTo>
                <a:lnTo>
                  <a:pt x="1491" y="11015"/>
                </a:lnTo>
                <a:lnTo>
                  <a:pt x="1491" y="11137"/>
                </a:lnTo>
                <a:lnTo>
                  <a:pt x="1515" y="11259"/>
                </a:lnTo>
                <a:lnTo>
                  <a:pt x="1564" y="11381"/>
                </a:lnTo>
                <a:lnTo>
                  <a:pt x="1613" y="11504"/>
                </a:lnTo>
                <a:lnTo>
                  <a:pt x="1710" y="11601"/>
                </a:lnTo>
                <a:lnTo>
                  <a:pt x="2394" y="12285"/>
                </a:lnTo>
                <a:lnTo>
                  <a:pt x="2492" y="12383"/>
                </a:lnTo>
                <a:lnTo>
                  <a:pt x="2590" y="12432"/>
                </a:lnTo>
                <a:lnTo>
                  <a:pt x="2736" y="12480"/>
                </a:lnTo>
                <a:lnTo>
                  <a:pt x="2858" y="12505"/>
                </a:lnTo>
                <a:lnTo>
                  <a:pt x="2980" y="12505"/>
                </a:lnTo>
                <a:lnTo>
                  <a:pt x="3103" y="12456"/>
                </a:lnTo>
                <a:lnTo>
                  <a:pt x="3225" y="12407"/>
                </a:lnTo>
                <a:lnTo>
                  <a:pt x="3347" y="12358"/>
                </a:lnTo>
                <a:lnTo>
                  <a:pt x="4495" y="11455"/>
                </a:lnTo>
                <a:lnTo>
                  <a:pt x="4763" y="11577"/>
                </a:lnTo>
                <a:lnTo>
                  <a:pt x="5032" y="11723"/>
                </a:lnTo>
                <a:lnTo>
                  <a:pt x="5325" y="11821"/>
                </a:lnTo>
                <a:lnTo>
                  <a:pt x="5618" y="11919"/>
                </a:lnTo>
                <a:lnTo>
                  <a:pt x="5789" y="13360"/>
                </a:lnTo>
                <a:lnTo>
                  <a:pt x="5813" y="13482"/>
                </a:lnTo>
                <a:lnTo>
                  <a:pt x="5862" y="13604"/>
                </a:lnTo>
                <a:lnTo>
                  <a:pt x="5936" y="13726"/>
                </a:lnTo>
                <a:lnTo>
                  <a:pt x="6033" y="13824"/>
                </a:lnTo>
                <a:lnTo>
                  <a:pt x="6131" y="13897"/>
                </a:lnTo>
                <a:lnTo>
                  <a:pt x="6253" y="13946"/>
                </a:lnTo>
                <a:lnTo>
                  <a:pt x="6375" y="13995"/>
                </a:lnTo>
                <a:lnTo>
                  <a:pt x="7596" y="13995"/>
                </a:lnTo>
                <a:lnTo>
                  <a:pt x="7743" y="13946"/>
                </a:lnTo>
                <a:lnTo>
                  <a:pt x="7841" y="13897"/>
                </a:lnTo>
                <a:lnTo>
                  <a:pt x="7963" y="13824"/>
                </a:lnTo>
                <a:lnTo>
                  <a:pt x="8036" y="13726"/>
                </a:lnTo>
                <a:lnTo>
                  <a:pt x="8109" y="13604"/>
                </a:lnTo>
                <a:lnTo>
                  <a:pt x="8158" y="13482"/>
                </a:lnTo>
                <a:lnTo>
                  <a:pt x="8183" y="13360"/>
                </a:lnTo>
                <a:lnTo>
                  <a:pt x="8353" y="11919"/>
                </a:lnTo>
                <a:lnTo>
                  <a:pt x="8647" y="11821"/>
                </a:lnTo>
                <a:lnTo>
                  <a:pt x="8940" y="11723"/>
                </a:lnTo>
                <a:lnTo>
                  <a:pt x="9233" y="11577"/>
                </a:lnTo>
                <a:lnTo>
                  <a:pt x="9501" y="11455"/>
                </a:lnTo>
                <a:lnTo>
                  <a:pt x="10649" y="12358"/>
                </a:lnTo>
                <a:lnTo>
                  <a:pt x="10747" y="12407"/>
                </a:lnTo>
                <a:lnTo>
                  <a:pt x="10869" y="12456"/>
                </a:lnTo>
                <a:lnTo>
                  <a:pt x="10991" y="12505"/>
                </a:lnTo>
                <a:lnTo>
                  <a:pt x="11138" y="12505"/>
                </a:lnTo>
                <a:lnTo>
                  <a:pt x="11260" y="12480"/>
                </a:lnTo>
                <a:lnTo>
                  <a:pt x="11382" y="12432"/>
                </a:lnTo>
                <a:lnTo>
                  <a:pt x="11504" y="12383"/>
                </a:lnTo>
                <a:lnTo>
                  <a:pt x="11602" y="12285"/>
                </a:lnTo>
                <a:lnTo>
                  <a:pt x="12286" y="11601"/>
                </a:lnTo>
                <a:lnTo>
                  <a:pt x="12359" y="11504"/>
                </a:lnTo>
                <a:lnTo>
                  <a:pt x="12432" y="11381"/>
                </a:lnTo>
                <a:lnTo>
                  <a:pt x="12457" y="11259"/>
                </a:lnTo>
                <a:lnTo>
                  <a:pt x="12481" y="11137"/>
                </a:lnTo>
                <a:lnTo>
                  <a:pt x="12481" y="11015"/>
                </a:lnTo>
                <a:lnTo>
                  <a:pt x="12457" y="10893"/>
                </a:lnTo>
                <a:lnTo>
                  <a:pt x="12408" y="10771"/>
                </a:lnTo>
                <a:lnTo>
                  <a:pt x="12334" y="10649"/>
                </a:lnTo>
                <a:lnTo>
                  <a:pt x="11431" y="9501"/>
                </a:lnTo>
                <a:lnTo>
                  <a:pt x="11577" y="9232"/>
                </a:lnTo>
                <a:lnTo>
                  <a:pt x="11699" y="8939"/>
                </a:lnTo>
                <a:lnTo>
                  <a:pt x="11822" y="8670"/>
                </a:lnTo>
                <a:lnTo>
                  <a:pt x="11895" y="8377"/>
                </a:lnTo>
                <a:lnTo>
                  <a:pt x="13360" y="8206"/>
                </a:lnTo>
                <a:lnTo>
                  <a:pt x="13482" y="8182"/>
                </a:lnTo>
                <a:lnTo>
                  <a:pt x="13604" y="8133"/>
                </a:lnTo>
                <a:lnTo>
                  <a:pt x="13702" y="8060"/>
                </a:lnTo>
                <a:lnTo>
                  <a:pt x="13800" y="7962"/>
                </a:lnTo>
                <a:lnTo>
                  <a:pt x="13873" y="7864"/>
                </a:lnTo>
                <a:lnTo>
                  <a:pt x="13946" y="7742"/>
                </a:lnTo>
                <a:lnTo>
                  <a:pt x="13971" y="7620"/>
                </a:lnTo>
                <a:lnTo>
                  <a:pt x="13995" y="7474"/>
                </a:lnTo>
                <a:lnTo>
                  <a:pt x="13995" y="6521"/>
                </a:lnTo>
                <a:lnTo>
                  <a:pt x="13971" y="6399"/>
                </a:lnTo>
                <a:lnTo>
                  <a:pt x="13946" y="6253"/>
                </a:lnTo>
                <a:lnTo>
                  <a:pt x="13873" y="6155"/>
                </a:lnTo>
                <a:lnTo>
                  <a:pt x="13800" y="6033"/>
                </a:lnTo>
                <a:lnTo>
                  <a:pt x="13702" y="5959"/>
                </a:lnTo>
                <a:lnTo>
                  <a:pt x="13604" y="5886"/>
                </a:lnTo>
                <a:lnTo>
                  <a:pt x="13482" y="5837"/>
                </a:lnTo>
                <a:lnTo>
                  <a:pt x="13360" y="5789"/>
                </a:lnTo>
                <a:lnTo>
                  <a:pt x="11895" y="5642"/>
                </a:lnTo>
                <a:lnTo>
                  <a:pt x="11822" y="5349"/>
                </a:lnTo>
                <a:lnTo>
                  <a:pt x="11699" y="5056"/>
                </a:lnTo>
                <a:lnTo>
                  <a:pt x="11577" y="4763"/>
                </a:lnTo>
                <a:lnTo>
                  <a:pt x="11431" y="4494"/>
                </a:lnTo>
                <a:lnTo>
                  <a:pt x="12334" y="3346"/>
                </a:lnTo>
                <a:lnTo>
                  <a:pt x="12408" y="3249"/>
                </a:lnTo>
                <a:lnTo>
                  <a:pt x="12457" y="3126"/>
                </a:lnTo>
                <a:lnTo>
                  <a:pt x="12481" y="3004"/>
                </a:lnTo>
                <a:lnTo>
                  <a:pt x="12481" y="2858"/>
                </a:lnTo>
                <a:lnTo>
                  <a:pt x="12457" y="2736"/>
                </a:lnTo>
                <a:lnTo>
                  <a:pt x="12432" y="2614"/>
                </a:lnTo>
                <a:lnTo>
                  <a:pt x="12359" y="2491"/>
                </a:lnTo>
                <a:lnTo>
                  <a:pt x="12286" y="2394"/>
                </a:lnTo>
                <a:lnTo>
                  <a:pt x="11602" y="1710"/>
                </a:lnTo>
                <a:lnTo>
                  <a:pt x="11504" y="1637"/>
                </a:lnTo>
                <a:lnTo>
                  <a:pt x="11382" y="1563"/>
                </a:lnTo>
                <a:lnTo>
                  <a:pt x="11260" y="1514"/>
                </a:lnTo>
                <a:lnTo>
                  <a:pt x="10991" y="1514"/>
                </a:lnTo>
                <a:lnTo>
                  <a:pt x="10869" y="1539"/>
                </a:lnTo>
                <a:lnTo>
                  <a:pt x="10747" y="1588"/>
                </a:lnTo>
                <a:lnTo>
                  <a:pt x="10649" y="1661"/>
                </a:lnTo>
                <a:lnTo>
                  <a:pt x="9501" y="2565"/>
                </a:lnTo>
                <a:lnTo>
                  <a:pt x="9233" y="2418"/>
                </a:lnTo>
                <a:lnTo>
                  <a:pt x="8940" y="2296"/>
                </a:lnTo>
                <a:lnTo>
                  <a:pt x="8647" y="2174"/>
                </a:lnTo>
                <a:lnTo>
                  <a:pt x="8353" y="2076"/>
                </a:lnTo>
                <a:lnTo>
                  <a:pt x="8183" y="635"/>
                </a:lnTo>
                <a:lnTo>
                  <a:pt x="8158" y="513"/>
                </a:lnTo>
                <a:lnTo>
                  <a:pt x="8109" y="391"/>
                </a:lnTo>
                <a:lnTo>
                  <a:pt x="8036" y="293"/>
                </a:lnTo>
                <a:lnTo>
                  <a:pt x="7963" y="196"/>
                </a:lnTo>
                <a:lnTo>
                  <a:pt x="7841" y="122"/>
                </a:lnTo>
                <a:lnTo>
                  <a:pt x="7743" y="49"/>
                </a:lnTo>
                <a:lnTo>
                  <a:pt x="7596" y="25"/>
                </a:lnTo>
                <a:lnTo>
                  <a:pt x="7474" y="0"/>
                </a:lnTo>
                <a:close/>
              </a:path>
            </a:pathLst>
          </a:custGeom>
          <a:solidFill>
            <a:srgbClr val="212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46;p39">
            <a:extLst>
              <a:ext uri="{FF2B5EF4-FFF2-40B4-BE49-F238E27FC236}">
                <a16:creationId xmlns:a16="http://schemas.microsoft.com/office/drawing/2014/main" id="{E40AC0CD-9B67-2874-CC74-5AF61CAF91CC}"/>
              </a:ext>
            </a:extLst>
          </p:cNvPr>
          <p:cNvSpPr/>
          <p:nvPr/>
        </p:nvSpPr>
        <p:spPr>
          <a:xfrm>
            <a:off x="8841409" y="223118"/>
            <a:ext cx="109571" cy="109571"/>
          </a:xfrm>
          <a:custGeom>
            <a:avLst/>
            <a:gdLst/>
            <a:ahLst/>
            <a:cxnLst/>
            <a:rect l="l" t="t" r="r" b="b"/>
            <a:pathLst>
              <a:path w="7963" h="7963" extrusionOk="0">
                <a:moveTo>
                  <a:pt x="3933" y="2296"/>
                </a:moveTo>
                <a:lnTo>
                  <a:pt x="4103" y="2321"/>
                </a:lnTo>
                <a:lnTo>
                  <a:pt x="4274" y="2321"/>
                </a:lnTo>
                <a:lnTo>
                  <a:pt x="4421" y="2370"/>
                </a:lnTo>
                <a:lnTo>
                  <a:pt x="4592" y="2419"/>
                </a:lnTo>
                <a:lnTo>
                  <a:pt x="4738" y="2492"/>
                </a:lnTo>
                <a:lnTo>
                  <a:pt x="4885" y="2565"/>
                </a:lnTo>
                <a:lnTo>
                  <a:pt x="5032" y="2663"/>
                </a:lnTo>
                <a:lnTo>
                  <a:pt x="5154" y="2785"/>
                </a:lnTo>
                <a:lnTo>
                  <a:pt x="5276" y="2883"/>
                </a:lnTo>
                <a:lnTo>
                  <a:pt x="5373" y="3029"/>
                </a:lnTo>
                <a:lnTo>
                  <a:pt x="5447" y="3151"/>
                </a:lnTo>
                <a:lnTo>
                  <a:pt x="5520" y="3298"/>
                </a:lnTo>
                <a:lnTo>
                  <a:pt x="5593" y="3444"/>
                </a:lnTo>
                <a:lnTo>
                  <a:pt x="5618" y="3615"/>
                </a:lnTo>
                <a:lnTo>
                  <a:pt x="5642" y="3762"/>
                </a:lnTo>
                <a:lnTo>
                  <a:pt x="5667" y="3933"/>
                </a:lnTo>
                <a:lnTo>
                  <a:pt x="5667" y="4079"/>
                </a:lnTo>
                <a:lnTo>
                  <a:pt x="5642" y="4250"/>
                </a:lnTo>
                <a:lnTo>
                  <a:pt x="5618" y="4421"/>
                </a:lnTo>
                <a:lnTo>
                  <a:pt x="5569" y="4568"/>
                </a:lnTo>
                <a:lnTo>
                  <a:pt x="5496" y="4739"/>
                </a:lnTo>
                <a:lnTo>
                  <a:pt x="5398" y="4885"/>
                </a:lnTo>
                <a:lnTo>
                  <a:pt x="5300" y="5007"/>
                </a:lnTo>
                <a:lnTo>
                  <a:pt x="5203" y="5154"/>
                </a:lnTo>
                <a:lnTo>
                  <a:pt x="5080" y="5252"/>
                </a:lnTo>
                <a:lnTo>
                  <a:pt x="4958" y="5349"/>
                </a:lnTo>
                <a:lnTo>
                  <a:pt x="4812" y="5447"/>
                </a:lnTo>
                <a:lnTo>
                  <a:pt x="4665" y="5520"/>
                </a:lnTo>
                <a:lnTo>
                  <a:pt x="4519" y="5569"/>
                </a:lnTo>
                <a:lnTo>
                  <a:pt x="4372" y="5618"/>
                </a:lnTo>
                <a:lnTo>
                  <a:pt x="4201" y="5642"/>
                </a:lnTo>
                <a:lnTo>
                  <a:pt x="4055" y="5667"/>
                </a:lnTo>
                <a:lnTo>
                  <a:pt x="3884" y="5642"/>
                </a:lnTo>
                <a:lnTo>
                  <a:pt x="3713" y="5642"/>
                </a:lnTo>
                <a:lnTo>
                  <a:pt x="3566" y="5594"/>
                </a:lnTo>
                <a:lnTo>
                  <a:pt x="3395" y="5545"/>
                </a:lnTo>
                <a:lnTo>
                  <a:pt x="3249" y="5471"/>
                </a:lnTo>
                <a:lnTo>
                  <a:pt x="3102" y="5398"/>
                </a:lnTo>
                <a:lnTo>
                  <a:pt x="2956" y="5300"/>
                </a:lnTo>
                <a:lnTo>
                  <a:pt x="2833" y="5178"/>
                </a:lnTo>
                <a:lnTo>
                  <a:pt x="2711" y="5081"/>
                </a:lnTo>
                <a:lnTo>
                  <a:pt x="2614" y="4934"/>
                </a:lnTo>
                <a:lnTo>
                  <a:pt x="2540" y="4812"/>
                </a:lnTo>
                <a:lnTo>
                  <a:pt x="2467" y="4665"/>
                </a:lnTo>
                <a:lnTo>
                  <a:pt x="2394" y="4519"/>
                </a:lnTo>
                <a:lnTo>
                  <a:pt x="2369" y="4348"/>
                </a:lnTo>
                <a:lnTo>
                  <a:pt x="2321" y="4201"/>
                </a:lnTo>
                <a:lnTo>
                  <a:pt x="2321" y="4030"/>
                </a:lnTo>
                <a:lnTo>
                  <a:pt x="2321" y="3884"/>
                </a:lnTo>
                <a:lnTo>
                  <a:pt x="2345" y="3713"/>
                </a:lnTo>
                <a:lnTo>
                  <a:pt x="2369" y="3542"/>
                </a:lnTo>
                <a:lnTo>
                  <a:pt x="2418" y="3395"/>
                </a:lnTo>
                <a:lnTo>
                  <a:pt x="2492" y="3224"/>
                </a:lnTo>
                <a:lnTo>
                  <a:pt x="2589" y="3078"/>
                </a:lnTo>
                <a:lnTo>
                  <a:pt x="2687" y="2956"/>
                </a:lnTo>
                <a:lnTo>
                  <a:pt x="2785" y="2809"/>
                </a:lnTo>
                <a:lnTo>
                  <a:pt x="2907" y="2712"/>
                </a:lnTo>
                <a:lnTo>
                  <a:pt x="3029" y="2614"/>
                </a:lnTo>
                <a:lnTo>
                  <a:pt x="3175" y="2516"/>
                </a:lnTo>
                <a:lnTo>
                  <a:pt x="3322" y="2443"/>
                </a:lnTo>
                <a:lnTo>
                  <a:pt x="3468" y="2394"/>
                </a:lnTo>
                <a:lnTo>
                  <a:pt x="3615" y="2345"/>
                </a:lnTo>
                <a:lnTo>
                  <a:pt x="3786" y="2321"/>
                </a:lnTo>
                <a:lnTo>
                  <a:pt x="3933" y="2296"/>
                </a:lnTo>
                <a:close/>
                <a:moveTo>
                  <a:pt x="3053" y="1"/>
                </a:moveTo>
                <a:lnTo>
                  <a:pt x="2980" y="25"/>
                </a:lnTo>
                <a:lnTo>
                  <a:pt x="2443" y="196"/>
                </a:lnTo>
                <a:lnTo>
                  <a:pt x="2369" y="220"/>
                </a:lnTo>
                <a:lnTo>
                  <a:pt x="2296" y="269"/>
                </a:lnTo>
                <a:lnTo>
                  <a:pt x="2198" y="391"/>
                </a:lnTo>
                <a:lnTo>
                  <a:pt x="2150" y="538"/>
                </a:lnTo>
                <a:lnTo>
                  <a:pt x="2150" y="611"/>
                </a:lnTo>
                <a:lnTo>
                  <a:pt x="2150" y="684"/>
                </a:lnTo>
                <a:lnTo>
                  <a:pt x="2394" y="1832"/>
                </a:lnTo>
                <a:lnTo>
                  <a:pt x="2223" y="1954"/>
                </a:lnTo>
                <a:lnTo>
                  <a:pt x="2076" y="2101"/>
                </a:lnTo>
                <a:lnTo>
                  <a:pt x="1002" y="1686"/>
                </a:lnTo>
                <a:lnTo>
                  <a:pt x="928" y="1686"/>
                </a:lnTo>
                <a:lnTo>
                  <a:pt x="831" y="1661"/>
                </a:lnTo>
                <a:lnTo>
                  <a:pt x="684" y="1710"/>
                </a:lnTo>
                <a:lnTo>
                  <a:pt x="562" y="1784"/>
                </a:lnTo>
                <a:lnTo>
                  <a:pt x="513" y="1832"/>
                </a:lnTo>
                <a:lnTo>
                  <a:pt x="464" y="1906"/>
                </a:lnTo>
                <a:lnTo>
                  <a:pt x="220" y="2394"/>
                </a:lnTo>
                <a:lnTo>
                  <a:pt x="196" y="2467"/>
                </a:lnTo>
                <a:lnTo>
                  <a:pt x="171" y="2541"/>
                </a:lnTo>
                <a:lnTo>
                  <a:pt x="196" y="2712"/>
                </a:lnTo>
                <a:lnTo>
                  <a:pt x="245" y="2834"/>
                </a:lnTo>
                <a:lnTo>
                  <a:pt x="293" y="2907"/>
                </a:lnTo>
                <a:lnTo>
                  <a:pt x="367" y="2956"/>
                </a:lnTo>
                <a:lnTo>
                  <a:pt x="1344" y="3591"/>
                </a:lnTo>
                <a:lnTo>
                  <a:pt x="1319" y="3786"/>
                </a:lnTo>
                <a:lnTo>
                  <a:pt x="1295" y="4006"/>
                </a:lnTo>
                <a:lnTo>
                  <a:pt x="245" y="4494"/>
                </a:lnTo>
                <a:lnTo>
                  <a:pt x="196" y="4519"/>
                </a:lnTo>
                <a:lnTo>
                  <a:pt x="123" y="4568"/>
                </a:lnTo>
                <a:lnTo>
                  <a:pt x="49" y="4714"/>
                </a:lnTo>
                <a:lnTo>
                  <a:pt x="0" y="4861"/>
                </a:lnTo>
                <a:lnTo>
                  <a:pt x="25" y="4934"/>
                </a:lnTo>
                <a:lnTo>
                  <a:pt x="25" y="5007"/>
                </a:lnTo>
                <a:lnTo>
                  <a:pt x="220" y="5545"/>
                </a:lnTo>
                <a:lnTo>
                  <a:pt x="245" y="5594"/>
                </a:lnTo>
                <a:lnTo>
                  <a:pt x="293" y="5667"/>
                </a:lnTo>
                <a:lnTo>
                  <a:pt x="391" y="5764"/>
                </a:lnTo>
                <a:lnTo>
                  <a:pt x="538" y="5813"/>
                </a:lnTo>
                <a:lnTo>
                  <a:pt x="684" y="5813"/>
                </a:lnTo>
                <a:lnTo>
                  <a:pt x="1832" y="5569"/>
                </a:lnTo>
                <a:lnTo>
                  <a:pt x="1954" y="5740"/>
                </a:lnTo>
                <a:lnTo>
                  <a:pt x="2101" y="5887"/>
                </a:lnTo>
                <a:lnTo>
                  <a:pt x="1710" y="6986"/>
                </a:lnTo>
                <a:lnTo>
                  <a:pt x="1686" y="7059"/>
                </a:lnTo>
                <a:lnTo>
                  <a:pt x="1686" y="7132"/>
                </a:lnTo>
                <a:lnTo>
                  <a:pt x="1710" y="7279"/>
                </a:lnTo>
                <a:lnTo>
                  <a:pt x="1783" y="7401"/>
                </a:lnTo>
                <a:lnTo>
                  <a:pt x="1857" y="7450"/>
                </a:lnTo>
                <a:lnTo>
                  <a:pt x="1905" y="7499"/>
                </a:lnTo>
                <a:lnTo>
                  <a:pt x="2418" y="7743"/>
                </a:lnTo>
                <a:lnTo>
                  <a:pt x="2492" y="7792"/>
                </a:lnTo>
                <a:lnTo>
                  <a:pt x="2711" y="7792"/>
                </a:lnTo>
                <a:lnTo>
                  <a:pt x="2858" y="7718"/>
                </a:lnTo>
                <a:lnTo>
                  <a:pt x="2907" y="7669"/>
                </a:lnTo>
                <a:lnTo>
                  <a:pt x="2956" y="7621"/>
                </a:lnTo>
                <a:lnTo>
                  <a:pt x="3591" y="6644"/>
                </a:lnTo>
                <a:lnTo>
                  <a:pt x="3810" y="6668"/>
                </a:lnTo>
                <a:lnTo>
                  <a:pt x="4006" y="6668"/>
                </a:lnTo>
                <a:lnTo>
                  <a:pt x="4494" y="7718"/>
                </a:lnTo>
                <a:lnTo>
                  <a:pt x="4543" y="7792"/>
                </a:lnTo>
                <a:lnTo>
                  <a:pt x="4592" y="7840"/>
                </a:lnTo>
                <a:lnTo>
                  <a:pt x="4714" y="7914"/>
                </a:lnTo>
                <a:lnTo>
                  <a:pt x="4861" y="7963"/>
                </a:lnTo>
                <a:lnTo>
                  <a:pt x="4934" y="7963"/>
                </a:lnTo>
                <a:lnTo>
                  <a:pt x="5007" y="7938"/>
                </a:lnTo>
                <a:lnTo>
                  <a:pt x="5544" y="7767"/>
                </a:lnTo>
                <a:lnTo>
                  <a:pt x="5618" y="7743"/>
                </a:lnTo>
                <a:lnTo>
                  <a:pt x="5667" y="7694"/>
                </a:lnTo>
                <a:lnTo>
                  <a:pt x="5764" y="7572"/>
                </a:lnTo>
                <a:lnTo>
                  <a:pt x="5838" y="7425"/>
                </a:lnTo>
                <a:lnTo>
                  <a:pt x="5838" y="7352"/>
                </a:lnTo>
                <a:lnTo>
                  <a:pt x="5838" y="7279"/>
                </a:lnTo>
                <a:lnTo>
                  <a:pt x="5593" y="6131"/>
                </a:lnTo>
                <a:lnTo>
                  <a:pt x="5740" y="6009"/>
                </a:lnTo>
                <a:lnTo>
                  <a:pt x="5911" y="5862"/>
                </a:lnTo>
                <a:lnTo>
                  <a:pt x="6985" y="6277"/>
                </a:lnTo>
                <a:lnTo>
                  <a:pt x="7059" y="6277"/>
                </a:lnTo>
                <a:lnTo>
                  <a:pt x="7132" y="6302"/>
                </a:lnTo>
                <a:lnTo>
                  <a:pt x="7278" y="6253"/>
                </a:lnTo>
                <a:lnTo>
                  <a:pt x="7425" y="6180"/>
                </a:lnTo>
                <a:lnTo>
                  <a:pt x="7474" y="6131"/>
                </a:lnTo>
                <a:lnTo>
                  <a:pt x="7523" y="6058"/>
                </a:lnTo>
                <a:lnTo>
                  <a:pt x="7767" y="5545"/>
                </a:lnTo>
                <a:lnTo>
                  <a:pt x="7791" y="5496"/>
                </a:lnTo>
                <a:lnTo>
                  <a:pt x="7816" y="5398"/>
                </a:lnTo>
                <a:lnTo>
                  <a:pt x="7791" y="5252"/>
                </a:lnTo>
                <a:lnTo>
                  <a:pt x="7718" y="5129"/>
                </a:lnTo>
                <a:lnTo>
                  <a:pt x="7669" y="5056"/>
                </a:lnTo>
                <a:lnTo>
                  <a:pt x="7620" y="5007"/>
                </a:lnTo>
                <a:lnTo>
                  <a:pt x="6643" y="4372"/>
                </a:lnTo>
                <a:lnTo>
                  <a:pt x="6668" y="4177"/>
                </a:lnTo>
                <a:lnTo>
                  <a:pt x="6668" y="3957"/>
                </a:lnTo>
                <a:lnTo>
                  <a:pt x="7718" y="3469"/>
                </a:lnTo>
                <a:lnTo>
                  <a:pt x="7791" y="3444"/>
                </a:lnTo>
                <a:lnTo>
                  <a:pt x="7865" y="3395"/>
                </a:lnTo>
                <a:lnTo>
                  <a:pt x="7938" y="3249"/>
                </a:lnTo>
                <a:lnTo>
                  <a:pt x="7962" y="3102"/>
                </a:lnTo>
                <a:lnTo>
                  <a:pt x="7962" y="3029"/>
                </a:lnTo>
                <a:lnTo>
                  <a:pt x="7962" y="2956"/>
                </a:lnTo>
                <a:lnTo>
                  <a:pt x="7767" y="2419"/>
                </a:lnTo>
                <a:lnTo>
                  <a:pt x="7743" y="2345"/>
                </a:lnTo>
                <a:lnTo>
                  <a:pt x="7694" y="2296"/>
                </a:lnTo>
                <a:lnTo>
                  <a:pt x="7572" y="2199"/>
                </a:lnTo>
                <a:lnTo>
                  <a:pt x="7449" y="2150"/>
                </a:lnTo>
                <a:lnTo>
                  <a:pt x="7278" y="2150"/>
                </a:lnTo>
                <a:lnTo>
                  <a:pt x="6155" y="2394"/>
                </a:lnTo>
                <a:lnTo>
                  <a:pt x="6033" y="2223"/>
                </a:lnTo>
                <a:lnTo>
                  <a:pt x="5886" y="2077"/>
                </a:lnTo>
                <a:lnTo>
                  <a:pt x="6277" y="978"/>
                </a:lnTo>
                <a:lnTo>
                  <a:pt x="6302" y="904"/>
                </a:lnTo>
                <a:lnTo>
                  <a:pt x="6302" y="831"/>
                </a:lnTo>
                <a:lnTo>
                  <a:pt x="6277" y="684"/>
                </a:lnTo>
                <a:lnTo>
                  <a:pt x="6179" y="562"/>
                </a:lnTo>
                <a:lnTo>
                  <a:pt x="6131" y="489"/>
                </a:lnTo>
                <a:lnTo>
                  <a:pt x="6082" y="465"/>
                </a:lnTo>
                <a:lnTo>
                  <a:pt x="5569" y="196"/>
                </a:lnTo>
                <a:lnTo>
                  <a:pt x="5496" y="172"/>
                </a:lnTo>
                <a:lnTo>
                  <a:pt x="5276" y="172"/>
                </a:lnTo>
                <a:lnTo>
                  <a:pt x="5129" y="245"/>
                </a:lnTo>
                <a:lnTo>
                  <a:pt x="5080" y="294"/>
                </a:lnTo>
                <a:lnTo>
                  <a:pt x="5032" y="343"/>
                </a:lnTo>
                <a:lnTo>
                  <a:pt x="4397" y="1319"/>
                </a:lnTo>
                <a:lnTo>
                  <a:pt x="4177" y="1295"/>
                </a:lnTo>
                <a:lnTo>
                  <a:pt x="3981" y="1295"/>
                </a:lnTo>
                <a:lnTo>
                  <a:pt x="3493" y="245"/>
                </a:lnTo>
                <a:lnTo>
                  <a:pt x="3444" y="172"/>
                </a:lnTo>
                <a:lnTo>
                  <a:pt x="3395" y="123"/>
                </a:lnTo>
                <a:lnTo>
                  <a:pt x="3273" y="49"/>
                </a:lnTo>
                <a:lnTo>
                  <a:pt x="3127" y="1"/>
                </a:lnTo>
                <a:close/>
              </a:path>
            </a:pathLst>
          </a:custGeom>
          <a:solidFill>
            <a:srgbClr val="212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1;p20">
            <a:extLst>
              <a:ext uri="{FF2B5EF4-FFF2-40B4-BE49-F238E27FC236}">
                <a16:creationId xmlns:a16="http://schemas.microsoft.com/office/drawing/2014/main" id="{63E79F14-1B79-2186-AA46-031D36C8A6FD}"/>
              </a:ext>
            </a:extLst>
          </p:cNvPr>
          <p:cNvSpPr txBox="1">
            <a:spLocks/>
          </p:cNvSpPr>
          <p:nvPr/>
        </p:nvSpPr>
        <p:spPr>
          <a:xfrm>
            <a:off x="735806" y="800505"/>
            <a:ext cx="7604095" cy="172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lvl="0" algn="just"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How good is a LLM in understanding the prompt and producing the right results?</a:t>
            </a:r>
          </a:p>
          <a:p>
            <a:pPr lvl="0" algn="just">
              <a:spcAft>
                <a:spcPts val="600"/>
              </a:spcAft>
              <a:buClr>
                <a:schemeClr val="dk1"/>
              </a:buClr>
              <a:buSzPts val="1100"/>
            </a:pPr>
            <a:endParaRPr lang="en-GB" sz="1800" b="0">
              <a:solidFill>
                <a:schemeClr val="tx1"/>
              </a:solidFill>
              <a:latin typeface="Barlow" panose="020B0604020202020204" charset="0"/>
            </a:endParaRPr>
          </a:p>
          <a:p>
            <a:pPr lvl="0" algn="just"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We can </a:t>
            </a: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compare</a:t>
            </a: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 the </a:t>
            </a: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generated output </a:t>
            </a: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to the </a:t>
            </a: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labels</a:t>
            </a: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 of the dataset, manually annotated by humans.</a:t>
            </a:r>
            <a:endParaRPr lang="it-IT" sz="1800" b="0" dirty="0">
              <a:solidFill>
                <a:schemeClr val="tx1"/>
              </a:solidFill>
              <a:latin typeface="Barlow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545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6;p15">
            <a:extLst>
              <a:ext uri="{FF2B5EF4-FFF2-40B4-BE49-F238E27FC236}">
                <a16:creationId xmlns:a16="http://schemas.microsoft.com/office/drawing/2014/main" id="{190D1DE3-A221-458A-9860-9897EECDAFF1}"/>
              </a:ext>
            </a:extLst>
          </p:cNvPr>
          <p:cNvSpPr txBox="1">
            <a:spLocks/>
          </p:cNvSpPr>
          <p:nvPr/>
        </p:nvSpPr>
        <p:spPr>
          <a:xfrm>
            <a:off x="83820" y="58195"/>
            <a:ext cx="8324374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45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l"/>
            <a:r>
              <a:rPr lang="it-IT" sz="2400">
                <a:solidFill>
                  <a:srgbClr val="212C52"/>
                </a:solidFill>
              </a:rPr>
              <a:t>How to evaluate the output of a LLM</a:t>
            </a:r>
            <a:endParaRPr lang="it-IT" sz="2400" dirty="0">
              <a:solidFill>
                <a:srgbClr val="212C52"/>
              </a:solidFill>
            </a:endParaRPr>
          </a:p>
        </p:txBody>
      </p:sp>
      <p:sp>
        <p:nvSpPr>
          <p:cNvPr id="3" name="Google Shape;545;p39">
            <a:extLst>
              <a:ext uri="{FF2B5EF4-FFF2-40B4-BE49-F238E27FC236}">
                <a16:creationId xmlns:a16="http://schemas.microsoft.com/office/drawing/2014/main" id="{AEC05C02-B417-E3D1-EE90-E8AD16C2E41E}"/>
              </a:ext>
            </a:extLst>
          </p:cNvPr>
          <p:cNvSpPr/>
          <p:nvPr/>
        </p:nvSpPr>
        <p:spPr>
          <a:xfrm>
            <a:off x="8672012" y="124335"/>
            <a:ext cx="192585" cy="192571"/>
          </a:xfrm>
          <a:custGeom>
            <a:avLst/>
            <a:gdLst/>
            <a:ahLst/>
            <a:cxnLst/>
            <a:rect l="l" t="t" r="r" b="b"/>
            <a:pathLst>
              <a:path w="13996" h="13995" extrusionOk="0">
                <a:moveTo>
                  <a:pt x="6986" y="4714"/>
                </a:moveTo>
                <a:lnTo>
                  <a:pt x="7206" y="4738"/>
                </a:lnTo>
                <a:lnTo>
                  <a:pt x="7425" y="4763"/>
                </a:lnTo>
                <a:lnTo>
                  <a:pt x="7645" y="4812"/>
                </a:lnTo>
                <a:lnTo>
                  <a:pt x="7841" y="4885"/>
                </a:lnTo>
                <a:lnTo>
                  <a:pt x="8060" y="4983"/>
                </a:lnTo>
                <a:lnTo>
                  <a:pt x="8256" y="5105"/>
                </a:lnTo>
                <a:lnTo>
                  <a:pt x="8427" y="5227"/>
                </a:lnTo>
                <a:lnTo>
                  <a:pt x="8598" y="5398"/>
                </a:lnTo>
                <a:lnTo>
                  <a:pt x="8769" y="5569"/>
                </a:lnTo>
                <a:lnTo>
                  <a:pt x="8891" y="5740"/>
                </a:lnTo>
                <a:lnTo>
                  <a:pt x="9013" y="5935"/>
                </a:lnTo>
                <a:lnTo>
                  <a:pt x="9111" y="6155"/>
                </a:lnTo>
                <a:lnTo>
                  <a:pt x="9184" y="6350"/>
                </a:lnTo>
                <a:lnTo>
                  <a:pt x="9233" y="6570"/>
                </a:lnTo>
                <a:lnTo>
                  <a:pt x="9257" y="6790"/>
                </a:lnTo>
                <a:lnTo>
                  <a:pt x="9257" y="7010"/>
                </a:lnTo>
                <a:lnTo>
                  <a:pt x="9257" y="7229"/>
                </a:lnTo>
                <a:lnTo>
                  <a:pt x="9233" y="7425"/>
                </a:lnTo>
                <a:lnTo>
                  <a:pt x="9184" y="7645"/>
                </a:lnTo>
                <a:lnTo>
                  <a:pt x="9111" y="7864"/>
                </a:lnTo>
                <a:lnTo>
                  <a:pt x="9013" y="8060"/>
                </a:lnTo>
                <a:lnTo>
                  <a:pt x="8891" y="8255"/>
                </a:lnTo>
                <a:lnTo>
                  <a:pt x="8769" y="8451"/>
                </a:lnTo>
                <a:lnTo>
                  <a:pt x="8598" y="8622"/>
                </a:lnTo>
                <a:lnTo>
                  <a:pt x="8427" y="8768"/>
                </a:lnTo>
                <a:lnTo>
                  <a:pt x="8256" y="8915"/>
                </a:lnTo>
                <a:lnTo>
                  <a:pt x="8060" y="9012"/>
                </a:lnTo>
                <a:lnTo>
                  <a:pt x="7841" y="9110"/>
                </a:lnTo>
                <a:lnTo>
                  <a:pt x="7645" y="9183"/>
                </a:lnTo>
                <a:lnTo>
                  <a:pt x="7425" y="9232"/>
                </a:lnTo>
                <a:lnTo>
                  <a:pt x="7206" y="9257"/>
                </a:lnTo>
                <a:lnTo>
                  <a:pt x="6986" y="9281"/>
                </a:lnTo>
                <a:lnTo>
                  <a:pt x="6766" y="9257"/>
                </a:lnTo>
                <a:lnTo>
                  <a:pt x="6546" y="9232"/>
                </a:lnTo>
                <a:lnTo>
                  <a:pt x="6351" y="9183"/>
                </a:lnTo>
                <a:lnTo>
                  <a:pt x="6131" y="9110"/>
                </a:lnTo>
                <a:lnTo>
                  <a:pt x="5936" y="9012"/>
                </a:lnTo>
                <a:lnTo>
                  <a:pt x="5740" y="8915"/>
                </a:lnTo>
                <a:lnTo>
                  <a:pt x="5545" y="8768"/>
                </a:lnTo>
                <a:lnTo>
                  <a:pt x="5374" y="8622"/>
                </a:lnTo>
                <a:lnTo>
                  <a:pt x="5227" y="8451"/>
                </a:lnTo>
                <a:lnTo>
                  <a:pt x="5081" y="8255"/>
                </a:lnTo>
                <a:lnTo>
                  <a:pt x="4983" y="8060"/>
                </a:lnTo>
                <a:lnTo>
                  <a:pt x="4885" y="7864"/>
                </a:lnTo>
                <a:lnTo>
                  <a:pt x="4812" y="7645"/>
                </a:lnTo>
                <a:lnTo>
                  <a:pt x="4763" y="7425"/>
                </a:lnTo>
                <a:lnTo>
                  <a:pt x="4714" y="7229"/>
                </a:lnTo>
                <a:lnTo>
                  <a:pt x="4714" y="7010"/>
                </a:lnTo>
                <a:lnTo>
                  <a:pt x="4714" y="6790"/>
                </a:lnTo>
                <a:lnTo>
                  <a:pt x="4763" y="6570"/>
                </a:lnTo>
                <a:lnTo>
                  <a:pt x="4812" y="6350"/>
                </a:lnTo>
                <a:lnTo>
                  <a:pt x="4885" y="6155"/>
                </a:lnTo>
                <a:lnTo>
                  <a:pt x="4983" y="5935"/>
                </a:lnTo>
                <a:lnTo>
                  <a:pt x="5081" y="5740"/>
                </a:lnTo>
                <a:lnTo>
                  <a:pt x="5227" y="5569"/>
                </a:lnTo>
                <a:lnTo>
                  <a:pt x="5374" y="5398"/>
                </a:lnTo>
                <a:lnTo>
                  <a:pt x="5545" y="5227"/>
                </a:lnTo>
                <a:lnTo>
                  <a:pt x="5740" y="5105"/>
                </a:lnTo>
                <a:lnTo>
                  <a:pt x="5936" y="4983"/>
                </a:lnTo>
                <a:lnTo>
                  <a:pt x="6131" y="4885"/>
                </a:lnTo>
                <a:lnTo>
                  <a:pt x="6351" y="4812"/>
                </a:lnTo>
                <a:lnTo>
                  <a:pt x="6546" y="4763"/>
                </a:lnTo>
                <a:lnTo>
                  <a:pt x="6766" y="4738"/>
                </a:lnTo>
                <a:lnTo>
                  <a:pt x="6986" y="4714"/>
                </a:lnTo>
                <a:close/>
                <a:moveTo>
                  <a:pt x="6497" y="0"/>
                </a:moveTo>
                <a:lnTo>
                  <a:pt x="6375" y="25"/>
                </a:lnTo>
                <a:lnTo>
                  <a:pt x="6253" y="49"/>
                </a:lnTo>
                <a:lnTo>
                  <a:pt x="6131" y="122"/>
                </a:lnTo>
                <a:lnTo>
                  <a:pt x="6033" y="196"/>
                </a:lnTo>
                <a:lnTo>
                  <a:pt x="5936" y="293"/>
                </a:lnTo>
                <a:lnTo>
                  <a:pt x="5862" y="391"/>
                </a:lnTo>
                <a:lnTo>
                  <a:pt x="5813" y="513"/>
                </a:lnTo>
                <a:lnTo>
                  <a:pt x="5789" y="635"/>
                </a:lnTo>
                <a:lnTo>
                  <a:pt x="5618" y="2076"/>
                </a:lnTo>
                <a:lnTo>
                  <a:pt x="5325" y="2174"/>
                </a:lnTo>
                <a:lnTo>
                  <a:pt x="5032" y="2296"/>
                </a:lnTo>
                <a:lnTo>
                  <a:pt x="4763" y="2418"/>
                </a:lnTo>
                <a:lnTo>
                  <a:pt x="4495" y="2565"/>
                </a:lnTo>
                <a:lnTo>
                  <a:pt x="3347" y="1661"/>
                </a:lnTo>
                <a:lnTo>
                  <a:pt x="3225" y="1588"/>
                </a:lnTo>
                <a:lnTo>
                  <a:pt x="3103" y="1539"/>
                </a:lnTo>
                <a:lnTo>
                  <a:pt x="2980" y="1514"/>
                </a:lnTo>
                <a:lnTo>
                  <a:pt x="2736" y="1514"/>
                </a:lnTo>
                <a:lnTo>
                  <a:pt x="2590" y="1563"/>
                </a:lnTo>
                <a:lnTo>
                  <a:pt x="2492" y="1637"/>
                </a:lnTo>
                <a:lnTo>
                  <a:pt x="2394" y="1710"/>
                </a:lnTo>
                <a:lnTo>
                  <a:pt x="1710" y="2394"/>
                </a:lnTo>
                <a:lnTo>
                  <a:pt x="1613" y="2491"/>
                </a:lnTo>
                <a:lnTo>
                  <a:pt x="1564" y="2614"/>
                </a:lnTo>
                <a:lnTo>
                  <a:pt x="1515" y="2736"/>
                </a:lnTo>
                <a:lnTo>
                  <a:pt x="1491" y="2858"/>
                </a:lnTo>
                <a:lnTo>
                  <a:pt x="1491" y="3004"/>
                </a:lnTo>
                <a:lnTo>
                  <a:pt x="1515" y="3126"/>
                </a:lnTo>
                <a:lnTo>
                  <a:pt x="1564" y="3249"/>
                </a:lnTo>
                <a:lnTo>
                  <a:pt x="1637" y="3346"/>
                </a:lnTo>
                <a:lnTo>
                  <a:pt x="2541" y="4494"/>
                </a:lnTo>
                <a:lnTo>
                  <a:pt x="2394" y="4763"/>
                </a:lnTo>
                <a:lnTo>
                  <a:pt x="2272" y="5056"/>
                </a:lnTo>
                <a:lnTo>
                  <a:pt x="2174" y="5349"/>
                </a:lnTo>
                <a:lnTo>
                  <a:pt x="2077" y="5642"/>
                </a:lnTo>
                <a:lnTo>
                  <a:pt x="636" y="5789"/>
                </a:lnTo>
                <a:lnTo>
                  <a:pt x="514" y="5837"/>
                </a:lnTo>
                <a:lnTo>
                  <a:pt x="392" y="5886"/>
                </a:lnTo>
                <a:lnTo>
                  <a:pt x="269" y="5959"/>
                </a:lnTo>
                <a:lnTo>
                  <a:pt x="172" y="6033"/>
                </a:lnTo>
                <a:lnTo>
                  <a:pt x="99" y="6155"/>
                </a:lnTo>
                <a:lnTo>
                  <a:pt x="50" y="6253"/>
                </a:lnTo>
                <a:lnTo>
                  <a:pt x="1" y="6399"/>
                </a:lnTo>
                <a:lnTo>
                  <a:pt x="1" y="6521"/>
                </a:lnTo>
                <a:lnTo>
                  <a:pt x="1" y="7474"/>
                </a:lnTo>
                <a:lnTo>
                  <a:pt x="1" y="7620"/>
                </a:lnTo>
                <a:lnTo>
                  <a:pt x="50" y="7742"/>
                </a:lnTo>
                <a:lnTo>
                  <a:pt x="99" y="7864"/>
                </a:lnTo>
                <a:lnTo>
                  <a:pt x="172" y="7962"/>
                </a:lnTo>
                <a:lnTo>
                  <a:pt x="269" y="8060"/>
                </a:lnTo>
                <a:lnTo>
                  <a:pt x="392" y="8133"/>
                </a:lnTo>
                <a:lnTo>
                  <a:pt x="514" y="8182"/>
                </a:lnTo>
                <a:lnTo>
                  <a:pt x="636" y="8206"/>
                </a:lnTo>
                <a:lnTo>
                  <a:pt x="2077" y="8377"/>
                </a:lnTo>
                <a:lnTo>
                  <a:pt x="2174" y="8670"/>
                </a:lnTo>
                <a:lnTo>
                  <a:pt x="2272" y="8939"/>
                </a:lnTo>
                <a:lnTo>
                  <a:pt x="2394" y="9232"/>
                </a:lnTo>
                <a:lnTo>
                  <a:pt x="2541" y="9501"/>
                </a:lnTo>
                <a:lnTo>
                  <a:pt x="1637" y="10649"/>
                </a:lnTo>
                <a:lnTo>
                  <a:pt x="1564" y="10771"/>
                </a:lnTo>
                <a:lnTo>
                  <a:pt x="1515" y="10893"/>
                </a:lnTo>
                <a:lnTo>
                  <a:pt x="1491" y="11015"/>
                </a:lnTo>
                <a:lnTo>
                  <a:pt x="1491" y="11137"/>
                </a:lnTo>
                <a:lnTo>
                  <a:pt x="1515" y="11259"/>
                </a:lnTo>
                <a:lnTo>
                  <a:pt x="1564" y="11381"/>
                </a:lnTo>
                <a:lnTo>
                  <a:pt x="1613" y="11504"/>
                </a:lnTo>
                <a:lnTo>
                  <a:pt x="1710" y="11601"/>
                </a:lnTo>
                <a:lnTo>
                  <a:pt x="2394" y="12285"/>
                </a:lnTo>
                <a:lnTo>
                  <a:pt x="2492" y="12383"/>
                </a:lnTo>
                <a:lnTo>
                  <a:pt x="2590" y="12432"/>
                </a:lnTo>
                <a:lnTo>
                  <a:pt x="2736" y="12480"/>
                </a:lnTo>
                <a:lnTo>
                  <a:pt x="2858" y="12505"/>
                </a:lnTo>
                <a:lnTo>
                  <a:pt x="2980" y="12505"/>
                </a:lnTo>
                <a:lnTo>
                  <a:pt x="3103" y="12456"/>
                </a:lnTo>
                <a:lnTo>
                  <a:pt x="3225" y="12407"/>
                </a:lnTo>
                <a:lnTo>
                  <a:pt x="3347" y="12358"/>
                </a:lnTo>
                <a:lnTo>
                  <a:pt x="4495" y="11455"/>
                </a:lnTo>
                <a:lnTo>
                  <a:pt x="4763" y="11577"/>
                </a:lnTo>
                <a:lnTo>
                  <a:pt x="5032" y="11723"/>
                </a:lnTo>
                <a:lnTo>
                  <a:pt x="5325" y="11821"/>
                </a:lnTo>
                <a:lnTo>
                  <a:pt x="5618" y="11919"/>
                </a:lnTo>
                <a:lnTo>
                  <a:pt x="5789" y="13360"/>
                </a:lnTo>
                <a:lnTo>
                  <a:pt x="5813" y="13482"/>
                </a:lnTo>
                <a:lnTo>
                  <a:pt x="5862" y="13604"/>
                </a:lnTo>
                <a:lnTo>
                  <a:pt x="5936" y="13726"/>
                </a:lnTo>
                <a:lnTo>
                  <a:pt x="6033" y="13824"/>
                </a:lnTo>
                <a:lnTo>
                  <a:pt x="6131" y="13897"/>
                </a:lnTo>
                <a:lnTo>
                  <a:pt x="6253" y="13946"/>
                </a:lnTo>
                <a:lnTo>
                  <a:pt x="6375" y="13995"/>
                </a:lnTo>
                <a:lnTo>
                  <a:pt x="7596" y="13995"/>
                </a:lnTo>
                <a:lnTo>
                  <a:pt x="7743" y="13946"/>
                </a:lnTo>
                <a:lnTo>
                  <a:pt x="7841" y="13897"/>
                </a:lnTo>
                <a:lnTo>
                  <a:pt x="7963" y="13824"/>
                </a:lnTo>
                <a:lnTo>
                  <a:pt x="8036" y="13726"/>
                </a:lnTo>
                <a:lnTo>
                  <a:pt x="8109" y="13604"/>
                </a:lnTo>
                <a:lnTo>
                  <a:pt x="8158" y="13482"/>
                </a:lnTo>
                <a:lnTo>
                  <a:pt x="8183" y="13360"/>
                </a:lnTo>
                <a:lnTo>
                  <a:pt x="8353" y="11919"/>
                </a:lnTo>
                <a:lnTo>
                  <a:pt x="8647" y="11821"/>
                </a:lnTo>
                <a:lnTo>
                  <a:pt x="8940" y="11723"/>
                </a:lnTo>
                <a:lnTo>
                  <a:pt x="9233" y="11577"/>
                </a:lnTo>
                <a:lnTo>
                  <a:pt x="9501" y="11455"/>
                </a:lnTo>
                <a:lnTo>
                  <a:pt x="10649" y="12358"/>
                </a:lnTo>
                <a:lnTo>
                  <a:pt x="10747" y="12407"/>
                </a:lnTo>
                <a:lnTo>
                  <a:pt x="10869" y="12456"/>
                </a:lnTo>
                <a:lnTo>
                  <a:pt x="10991" y="12505"/>
                </a:lnTo>
                <a:lnTo>
                  <a:pt x="11138" y="12505"/>
                </a:lnTo>
                <a:lnTo>
                  <a:pt x="11260" y="12480"/>
                </a:lnTo>
                <a:lnTo>
                  <a:pt x="11382" y="12432"/>
                </a:lnTo>
                <a:lnTo>
                  <a:pt x="11504" y="12383"/>
                </a:lnTo>
                <a:lnTo>
                  <a:pt x="11602" y="12285"/>
                </a:lnTo>
                <a:lnTo>
                  <a:pt x="12286" y="11601"/>
                </a:lnTo>
                <a:lnTo>
                  <a:pt x="12359" y="11504"/>
                </a:lnTo>
                <a:lnTo>
                  <a:pt x="12432" y="11381"/>
                </a:lnTo>
                <a:lnTo>
                  <a:pt x="12457" y="11259"/>
                </a:lnTo>
                <a:lnTo>
                  <a:pt x="12481" y="11137"/>
                </a:lnTo>
                <a:lnTo>
                  <a:pt x="12481" y="11015"/>
                </a:lnTo>
                <a:lnTo>
                  <a:pt x="12457" y="10893"/>
                </a:lnTo>
                <a:lnTo>
                  <a:pt x="12408" y="10771"/>
                </a:lnTo>
                <a:lnTo>
                  <a:pt x="12334" y="10649"/>
                </a:lnTo>
                <a:lnTo>
                  <a:pt x="11431" y="9501"/>
                </a:lnTo>
                <a:lnTo>
                  <a:pt x="11577" y="9232"/>
                </a:lnTo>
                <a:lnTo>
                  <a:pt x="11699" y="8939"/>
                </a:lnTo>
                <a:lnTo>
                  <a:pt x="11822" y="8670"/>
                </a:lnTo>
                <a:lnTo>
                  <a:pt x="11895" y="8377"/>
                </a:lnTo>
                <a:lnTo>
                  <a:pt x="13360" y="8206"/>
                </a:lnTo>
                <a:lnTo>
                  <a:pt x="13482" y="8182"/>
                </a:lnTo>
                <a:lnTo>
                  <a:pt x="13604" y="8133"/>
                </a:lnTo>
                <a:lnTo>
                  <a:pt x="13702" y="8060"/>
                </a:lnTo>
                <a:lnTo>
                  <a:pt x="13800" y="7962"/>
                </a:lnTo>
                <a:lnTo>
                  <a:pt x="13873" y="7864"/>
                </a:lnTo>
                <a:lnTo>
                  <a:pt x="13946" y="7742"/>
                </a:lnTo>
                <a:lnTo>
                  <a:pt x="13971" y="7620"/>
                </a:lnTo>
                <a:lnTo>
                  <a:pt x="13995" y="7474"/>
                </a:lnTo>
                <a:lnTo>
                  <a:pt x="13995" y="6521"/>
                </a:lnTo>
                <a:lnTo>
                  <a:pt x="13971" y="6399"/>
                </a:lnTo>
                <a:lnTo>
                  <a:pt x="13946" y="6253"/>
                </a:lnTo>
                <a:lnTo>
                  <a:pt x="13873" y="6155"/>
                </a:lnTo>
                <a:lnTo>
                  <a:pt x="13800" y="6033"/>
                </a:lnTo>
                <a:lnTo>
                  <a:pt x="13702" y="5959"/>
                </a:lnTo>
                <a:lnTo>
                  <a:pt x="13604" y="5886"/>
                </a:lnTo>
                <a:lnTo>
                  <a:pt x="13482" y="5837"/>
                </a:lnTo>
                <a:lnTo>
                  <a:pt x="13360" y="5789"/>
                </a:lnTo>
                <a:lnTo>
                  <a:pt x="11895" y="5642"/>
                </a:lnTo>
                <a:lnTo>
                  <a:pt x="11822" y="5349"/>
                </a:lnTo>
                <a:lnTo>
                  <a:pt x="11699" y="5056"/>
                </a:lnTo>
                <a:lnTo>
                  <a:pt x="11577" y="4763"/>
                </a:lnTo>
                <a:lnTo>
                  <a:pt x="11431" y="4494"/>
                </a:lnTo>
                <a:lnTo>
                  <a:pt x="12334" y="3346"/>
                </a:lnTo>
                <a:lnTo>
                  <a:pt x="12408" y="3249"/>
                </a:lnTo>
                <a:lnTo>
                  <a:pt x="12457" y="3126"/>
                </a:lnTo>
                <a:lnTo>
                  <a:pt x="12481" y="3004"/>
                </a:lnTo>
                <a:lnTo>
                  <a:pt x="12481" y="2858"/>
                </a:lnTo>
                <a:lnTo>
                  <a:pt x="12457" y="2736"/>
                </a:lnTo>
                <a:lnTo>
                  <a:pt x="12432" y="2614"/>
                </a:lnTo>
                <a:lnTo>
                  <a:pt x="12359" y="2491"/>
                </a:lnTo>
                <a:lnTo>
                  <a:pt x="12286" y="2394"/>
                </a:lnTo>
                <a:lnTo>
                  <a:pt x="11602" y="1710"/>
                </a:lnTo>
                <a:lnTo>
                  <a:pt x="11504" y="1637"/>
                </a:lnTo>
                <a:lnTo>
                  <a:pt x="11382" y="1563"/>
                </a:lnTo>
                <a:lnTo>
                  <a:pt x="11260" y="1514"/>
                </a:lnTo>
                <a:lnTo>
                  <a:pt x="10991" y="1514"/>
                </a:lnTo>
                <a:lnTo>
                  <a:pt x="10869" y="1539"/>
                </a:lnTo>
                <a:lnTo>
                  <a:pt x="10747" y="1588"/>
                </a:lnTo>
                <a:lnTo>
                  <a:pt x="10649" y="1661"/>
                </a:lnTo>
                <a:lnTo>
                  <a:pt x="9501" y="2565"/>
                </a:lnTo>
                <a:lnTo>
                  <a:pt x="9233" y="2418"/>
                </a:lnTo>
                <a:lnTo>
                  <a:pt x="8940" y="2296"/>
                </a:lnTo>
                <a:lnTo>
                  <a:pt x="8647" y="2174"/>
                </a:lnTo>
                <a:lnTo>
                  <a:pt x="8353" y="2076"/>
                </a:lnTo>
                <a:lnTo>
                  <a:pt x="8183" y="635"/>
                </a:lnTo>
                <a:lnTo>
                  <a:pt x="8158" y="513"/>
                </a:lnTo>
                <a:lnTo>
                  <a:pt x="8109" y="391"/>
                </a:lnTo>
                <a:lnTo>
                  <a:pt x="8036" y="293"/>
                </a:lnTo>
                <a:lnTo>
                  <a:pt x="7963" y="196"/>
                </a:lnTo>
                <a:lnTo>
                  <a:pt x="7841" y="122"/>
                </a:lnTo>
                <a:lnTo>
                  <a:pt x="7743" y="49"/>
                </a:lnTo>
                <a:lnTo>
                  <a:pt x="7596" y="25"/>
                </a:lnTo>
                <a:lnTo>
                  <a:pt x="7474" y="0"/>
                </a:lnTo>
                <a:close/>
              </a:path>
            </a:pathLst>
          </a:custGeom>
          <a:solidFill>
            <a:srgbClr val="212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46;p39">
            <a:extLst>
              <a:ext uri="{FF2B5EF4-FFF2-40B4-BE49-F238E27FC236}">
                <a16:creationId xmlns:a16="http://schemas.microsoft.com/office/drawing/2014/main" id="{E40AC0CD-9B67-2874-CC74-5AF61CAF91CC}"/>
              </a:ext>
            </a:extLst>
          </p:cNvPr>
          <p:cNvSpPr/>
          <p:nvPr/>
        </p:nvSpPr>
        <p:spPr>
          <a:xfrm>
            <a:off x="8841409" y="223118"/>
            <a:ext cx="109571" cy="109571"/>
          </a:xfrm>
          <a:custGeom>
            <a:avLst/>
            <a:gdLst/>
            <a:ahLst/>
            <a:cxnLst/>
            <a:rect l="l" t="t" r="r" b="b"/>
            <a:pathLst>
              <a:path w="7963" h="7963" extrusionOk="0">
                <a:moveTo>
                  <a:pt x="3933" y="2296"/>
                </a:moveTo>
                <a:lnTo>
                  <a:pt x="4103" y="2321"/>
                </a:lnTo>
                <a:lnTo>
                  <a:pt x="4274" y="2321"/>
                </a:lnTo>
                <a:lnTo>
                  <a:pt x="4421" y="2370"/>
                </a:lnTo>
                <a:lnTo>
                  <a:pt x="4592" y="2419"/>
                </a:lnTo>
                <a:lnTo>
                  <a:pt x="4738" y="2492"/>
                </a:lnTo>
                <a:lnTo>
                  <a:pt x="4885" y="2565"/>
                </a:lnTo>
                <a:lnTo>
                  <a:pt x="5032" y="2663"/>
                </a:lnTo>
                <a:lnTo>
                  <a:pt x="5154" y="2785"/>
                </a:lnTo>
                <a:lnTo>
                  <a:pt x="5276" y="2883"/>
                </a:lnTo>
                <a:lnTo>
                  <a:pt x="5373" y="3029"/>
                </a:lnTo>
                <a:lnTo>
                  <a:pt x="5447" y="3151"/>
                </a:lnTo>
                <a:lnTo>
                  <a:pt x="5520" y="3298"/>
                </a:lnTo>
                <a:lnTo>
                  <a:pt x="5593" y="3444"/>
                </a:lnTo>
                <a:lnTo>
                  <a:pt x="5618" y="3615"/>
                </a:lnTo>
                <a:lnTo>
                  <a:pt x="5642" y="3762"/>
                </a:lnTo>
                <a:lnTo>
                  <a:pt x="5667" y="3933"/>
                </a:lnTo>
                <a:lnTo>
                  <a:pt x="5667" y="4079"/>
                </a:lnTo>
                <a:lnTo>
                  <a:pt x="5642" y="4250"/>
                </a:lnTo>
                <a:lnTo>
                  <a:pt x="5618" y="4421"/>
                </a:lnTo>
                <a:lnTo>
                  <a:pt x="5569" y="4568"/>
                </a:lnTo>
                <a:lnTo>
                  <a:pt x="5496" y="4739"/>
                </a:lnTo>
                <a:lnTo>
                  <a:pt x="5398" y="4885"/>
                </a:lnTo>
                <a:lnTo>
                  <a:pt x="5300" y="5007"/>
                </a:lnTo>
                <a:lnTo>
                  <a:pt x="5203" y="5154"/>
                </a:lnTo>
                <a:lnTo>
                  <a:pt x="5080" y="5252"/>
                </a:lnTo>
                <a:lnTo>
                  <a:pt x="4958" y="5349"/>
                </a:lnTo>
                <a:lnTo>
                  <a:pt x="4812" y="5447"/>
                </a:lnTo>
                <a:lnTo>
                  <a:pt x="4665" y="5520"/>
                </a:lnTo>
                <a:lnTo>
                  <a:pt x="4519" y="5569"/>
                </a:lnTo>
                <a:lnTo>
                  <a:pt x="4372" y="5618"/>
                </a:lnTo>
                <a:lnTo>
                  <a:pt x="4201" y="5642"/>
                </a:lnTo>
                <a:lnTo>
                  <a:pt x="4055" y="5667"/>
                </a:lnTo>
                <a:lnTo>
                  <a:pt x="3884" y="5642"/>
                </a:lnTo>
                <a:lnTo>
                  <a:pt x="3713" y="5642"/>
                </a:lnTo>
                <a:lnTo>
                  <a:pt x="3566" y="5594"/>
                </a:lnTo>
                <a:lnTo>
                  <a:pt x="3395" y="5545"/>
                </a:lnTo>
                <a:lnTo>
                  <a:pt x="3249" y="5471"/>
                </a:lnTo>
                <a:lnTo>
                  <a:pt x="3102" y="5398"/>
                </a:lnTo>
                <a:lnTo>
                  <a:pt x="2956" y="5300"/>
                </a:lnTo>
                <a:lnTo>
                  <a:pt x="2833" y="5178"/>
                </a:lnTo>
                <a:lnTo>
                  <a:pt x="2711" y="5081"/>
                </a:lnTo>
                <a:lnTo>
                  <a:pt x="2614" y="4934"/>
                </a:lnTo>
                <a:lnTo>
                  <a:pt x="2540" y="4812"/>
                </a:lnTo>
                <a:lnTo>
                  <a:pt x="2467" y="4665"/>
                </a:lnTo>
                <a:lnTo>
                  <a:pt x="2394" y="4519"/>
                </a:lnTo>
                <a:lnTo>
                  <a:pt x="2369" y="4348"/>
                </a:lnTo>
                <a:lnTo>
                  <a:pt x="2321" y="4201"/>
                </a:lnTo>
                <a:lnTo>
                  <a:pt x="2321" y="4030"/>
                </a:lnTo>
                <a:lnTo>
                  <a:pt x="2321" y="3884"/>
                </a:lnTo>
                <a:lnTo>
                  <a:pt x="2345" y="3713"/>
                </a:lnTo>
                <a:lnTo>
                  <a:pt x="2369" y="3542"/>
                </a:lnTo>
                <a:lnTo>
                  <a:pt x="2418" y="3395"/>
                </a:lnTo>
                <a:lnTo>
                  <a:pt x="2492" y="3224"/>
                </a:lnTo>
                <a:lnTo>
                  <a:pt x="2589" y="3078"/>
                </a:lnTo>
                <a:lnTo>
                  <a:pt x="2687" y="2956"/>
                </a:lnTo>
                <a:lnTo>
                  <a:pt x="2785" y="2809"/>
                </a:lnTo>
                <a:lnTo>
                  <a:pt x="2907" y="2712"/>
                </a:lnTo>
                <a:lnTo>
                  <a:pt x="3029" y="2614"/>
                </a:lnTo>
                <a:lnTo>
                  <a:pt x="3175" y="2516"/>
                </a:lnTo>
                <a:lnTo>
                  <a:pt x="3322" y="2443"/>
                </a:lnTo>
                <a:lnTo>
                  <a:pt x="3468" y="2394"/>
                </a:lnTo>
                <a:lnTo>
                  <a:pt x="3615" y="2345"/>
                </a:lnTo>
                <a:lnTo>
                  <a:pt x="3786" y="2321"/>
                </a:lnTo>
                <a:lnTo>
                  <a:pt x="3933" y="2296"/>
                </a:lnTo>
                <a:close/>
                <a:moveTo>
                  <a:pt x="3053" y="1"/>
                </a:moveTo>
                <a:lnTo>
                  <a:pt x="2980" y="25"/>
                </a:lnTo>
                <a:lnTo>
                  <a:pt x="2443" y="196"/>
                </a:lnTo>
                <a:lnTo>
                  <a:pt x="2369" y="220"/>
                </a:lnTo>
                <a:lnTo>
                  <a:pt x="2296" y="269"/>
                </a:lnTo>
                <a:lnTo>
                  <a:pt x="2198" y="391"/>
                </a:lnTo>
                <a:lnTo>
                  <a:pt x="2150" y="538"/>
                </a:lnTo>
                <a:lnTo>
                  <a:pt x="2150" y="611"/>
                </a:lnTo>
                <a:lnTo>
                  <a:pt x="2150" y="684"/>
                </a:lnTo>
                <a:lnTo>
                  <a:pt x="2394" y="1832"/>
                </a:lnTo>
                <a:lnTo>
                  <a:pt x="2223" y="1954"/>
                </a:lnTo>
                <a:lnTo>
                  <a:pt x="2076" y="2101"/>
                </a:lnTo>
                <a:lnTo>
                  <a:pt x="1002" y="1686"/>
                </a:lnTo>
                <a:lnTo>
                  <a:pt x="928" y="1686"/>
                </a:lnTo>
                <a:lnTo>
                  <a:pt x="831" y="1661"/>
                </a:lnTo>
                <a:lnTo>
                  <a:pt x="684" y="1710"/>
                </a:lnTo>
                <a:lnTo>
                  <a:pt x="562" y="1784"/>
                </a:lnTo>
                <a:lnTo>
                  <a:pt x="513" y="1832"/>
                </a:lnTo>
                <a:lnTo>
                  <a:pt x="464" y="1906"/>
                </a:lnTo>
                <a:lnTo>
                  <a:pt x="220" y="2394"/>
                </a:lnTo>
                <a:lnTo>
                  <a:pt x="196" y="2467"/>
                </a:lnTo>
                <a:lnTo>
                  <a:pt x="171" y="2541"/>
                </a:lnTo>
                <a:lnTo>
                  <a:pt x="196" y="2712"/>
                </a:lnTo>
                <a:lnTo>
                  <a:pt x="245" y="2834"/>
                </a:lnTo>
                <a:lnTo>
                  <a:pt x="293" y="2907"/>
                </a:lnTo>
                <a:lnTo>
                  <a:pt x="367" y="2956"/>
                </a:lnTo>
                <a:lnTo>
                  <a:pt x="1344" y="3591"/>
                </a:lnTo>
                <a:lnTo>
                  <a:pt x="1319" y="3786"/>
                </a:lnTo>
                <a:lnTo>
                  <a:pt x="1295" y="4006"/>
                </a:lnTo>
                <a:lnTo>
                  <a:pt x="245" y="4494"/>
                </a:lnTo>
                <a:lnTo>
                  <a:pt x="196" y="4519"/>
                </a:lnTo>
                <a:lnTo>
                  <a:pt x="123" y="4568"/>
                </a:lnTo>
                <a:lnTo>
                  <a:pt x="49" y="4714"/>
                </a:lnTo>
                <a:lnTo>
                  <a:pt x="0" y="4861"/>
                </a:lnTo>
                <a:lnTo>
                  <a:pt x="25" y="4934"/>
                </a:lnTo>
                <a:lnTo>
                  <a:pt x="25" y="5007"/>
                </a:lnTo>
                <a:lnTo>
                  <a:pt x="220" y="5545"/>
                </a:lnTo>
                <a:lnTo>
                  <a:pt x="245" y="5594"/>
                </a:lnTo>
                <a:lnTo>
                  <a:pt x="293" y="5667"/>
                </a:lnTo>
                <a:lnTo>
                  <a:pt x="391" y="5764"/>
                </a:lnTo>
                <a:lnTo>
                  <a:pt x="538" y="5813"/>
                </a:lnTo>
                <a:lnTo>
                  <a:pt x="684" y="5813"/>
                </a:lnTo>
                <a:lnTo>
                  <a:pt x="1832" y="5569"/>
                </a:lnTo>
                <a:lnTo>
                  <a:pt x="1954" y="5740"/>
                </a:lnTo>
                <a:lnTo>
                  <a:pt x="2101" y="5887"/>
                </a:lnTo>
                <a:lnTo>
                  <a:pt x="1710" y="6986"/>
                </a:lnTo>
                <a:lnTo>
                  <a:pt x="1686" y="7059"/>
                </a:lnTo>
                <a:lnTo>
                  <a:pt x="1686" y="7132"/>
                </a:lnTo>
                <a:lnTo>
                  <a:pt x="1710" y="7279"/>
                </a:lnTo>
                <a:lnTo>
                  <a:pt x="1783" y="7401"/>
                </a:lnTo>
                <a:lnTo>
                  <a:pt x="1857" y="7450"/>
                </a:lnTo>
                <a:lnTo>
                  <a:pt x="1905" y="7499"/>
                </a:lnTo>
                <a:lnTo>
                  <a:pt x="2418" y="7743"/>
                </a:lnTo>
                <a:lnTo>
                  <a:pt x="2492" y="7792"/>
                </a:lnTo>
                <a:lnTo>
                  <a:pt x="2711" y="7792"/>
                </a:lnTo>
                <a:lnTo>
                  <a:pt x="2858" y="7718"/>
                </a:lnTo>
                <a:lnTo>
                  <a:pt x="2907" y="7669"/>
                </a:lnTo>
                <a:lnTo>
                  <a:pt x="2956" y="7621"/>
                </a:lnTo>
                <a:lnTo>
                  <a:pt x="3591" y="6644"/>
                </a:lnTo>
                <a:lnTo>
                  <a:pt x="3810" y="6668"/>
                </a:lnTo>
                <a:lnTo>
                  <a:pt x="4006" y="6668"/>
                </a:lnTo>
                <a:lnTo>
                  <a:pt x="4494" y="7718"/>
                </a:lnTo>
                <a:lnTo>
                  <a:pt x="4543" y="7792"/>
                </a:lnTo>
                <a:lnTo>
                  <a:pt x="4592" y="7840"/>
                </a:lnTo>
                <a:lnTo>
                  <a:pt x="4714" y="7914"/>
                </a:lnTo>
                <a:lnTo>
                  <a:pt x="4861" y="7963"/>
                </a:lnTo>
                <a:lnTo>
                  <a:pt x="4934" y="7963"/>
                </a:lnTo>
                <a:lnTo>
                  <a:pt x="5007" y="7938"/>
                </a:lnTo>
                <a:lnTo>
                  <a:pt x="5544" y="7767"/>
                </a:lnTo>
                <a:lnTo>
                  <a:pt x="5618" y="7743"/>
                </a:lnTo>
                <a:lnTo>
                  <a:pt x="5667" y="7694"/>
                </a:lnTo>
                <a:lnTo>
                  <a:pt x="5764" y="7572"/>
                </a:lnTo>
                <a:lnTo>
                  <a:pt x="5838" y="7425"/>
                </a:lnTo>
                <a:lnTo>
                  <a:pt x="5838" y="7352"/>
                </a:lnTo>
                <a:lnTo>
                  <a:pt x="5838" y="7279"/>
                </a:lnTo>
                <a:lnTo>
                  <a:pt x="5593" y="6131"/>
                </a:lnTo>
                <a:lnTo>
                  <a:pt x="5740" y="6009"/>
                </a:lnTo>
                <a:lnTo>
                  <a:pt x="5911" y="5862"/>
                </a:lnTo>
                <a:lnTo>
                  <a:pt x="6985" y="6277"/>
                </a:lnTo>
                <a:lnTo>
                  <a:pt x="7059" y="6277"/>
                </a:lnTo>
                <a:lnTo>
                  <a:pt x="7132" y="6302"/>
                </a:lnTo>
                <a:lnTo>
                  <a:pt x="7278" y="6253"/>
                </a:lnTo>
                <a:lnTo>
                  <a:pt x="7425" y="6180"/>
                </a:lnTo>
                <a:lnTo>
                  <a:pt x="7474" y="6131"/>
                </a:lnTo>
                <a:lnTo>
                  <a:pt x="7523" y="6058"/>
                </a:lnTo>
                <a:lnTo>
                  <a:pt x="7767" y="5545"/>
                </a:lnTo>
                <a:lnTo>
                  <a:pt x="7791" y="5496"/>
                </a:lnTo>
                <a:lnTo>
                  <a:pt x="7816" y="5398"/>
                </a:lnTo>
                <a:lnTo>
                  <a:pt x="7791" y="5252"/>
                </a:lnTo>
                <a:lnTo>
                  <a:pt x="7718" y="5129"/>
                </a:lnTo>
                <a:lnTo>
                  <a:pt x="7669" y="5056"/>
                </a:lnTo>
                <a:lnTo>
                  <a:pt x="7620" y="5007"/>
                </a:lnTo>
                <a:lnTo>
                  <a:pt x="6643" y="4372"/>
                </a:lnTo>
                <a:lnTo>
                  <a:pt x="6668" y="4177"/>
                </a:lnTo>
                <a:lnTo>
                  <a:pt x="6668" y="3957"/>
                </a:lnTo>
                <a:lnTo>
                  <a:pt x="7718" y="3469"/>
                </a:lnTo>
                <a:lnTo>
                  <a:pt x="7791" y="3444"/>
                </a:lnTo>
                <a:lnTo>
                  <a:pt x="7865" y="3395"/>
                </a:lnTo>
                <a:lnTo>
                  <a:pt x="7938" y="3249"/>
                </a:lnTo>
                <a:lnTo>
                  <a:pt x="7962" y="3102"/>
                </a:lnTo>
                <a:lnTo>
                  <a:pt x="7962" y="3029"/>
                </a:lnTo>
                <a:lnTo>
                  <a:pt x="7962" y="2956"/>
                </a:lnTo>
                <a:lnTo>
                  <a:pt x="7767" y="2419"/>
                </a:lnTo>
                <a:lnTo>
                  <a:pt x="7743" y="2345"/>
                </a:lnTo>
                <a:lnTo>
                  <a:pt x="7694" y="2296"/>
                </a:lnTo>
                <a:lnTo>
                  <a:pt x="7572" y="2199"/>
                </a:lnTo>
                <a:lnTo>
                  <a:pt x="7449" y="2150"/>
                </a:lnTo>
                <a:lnTo>
                  <a:pt x="7278" y="2150"/>
                </a:lnTo>
                <a:lnTo>
                  <a:pt x="6155" y="2394"/>
                </a:lnTo>
                <a:lnTo>
                  <a:pt x="6033" y="2223"/>
                </a:lnTo>
                <a:lnTo>
                  <a:pt x="5886" y="2077"/>
                </a:lnTo>
                <a:lnTo>
                  <a:pt x="6277" y="978"/>
                </a:lnTo>
                <a:lnTo>
                  <a:pt x="6302" y="904"/>
                </a:lnTo>
                <a:lnTo>
                  <a:pt x="6302" y="831"/>
                </a:lnTo>
                <a:lnTo>
                  <a:pt x="6277" y="684"/>
                </a:lnTo>
                <a:lnTo>
                  <a:pt x="6179" y="562"/>
                </a:lnTo>
                <a:lnTo>
                  <a:pt x="6131" y="489"/>
                </a:lnTo>
                <a:lnTo>
                  <a:pt x="6082" y="465"/>
                </a:lnTo>
                <a:lnTo>
                  <a:pt x="5569" y="196"/>
                </a:lnTo>
                <a:lnTo>
                  <a:pt x="5496" y="172"/>
                </a:lnTo>
                <a:lnTo>
                  <a:pt x="5276" y="172"/>
                </a:lnTo>
                <a:lnTo>
                  <a:pt x="5129" y="245"/>
                </a:lnTo>
                <a:lnTo>
                  <a:pt x="5080" y="294"/>
                </a:lnTo>
                <a:lnTo>
                  <a:pt x="5032" y="343"/>
                </a:lnTo>
                <a:lnTo>
                  <a:pt x="4397" y="1319"/>
                </a:lnTo>
                <a:lnTo>
                  <a:pt x="4177" y="1295"/>
                </a:lnTo>
                <a:lnTo>
                  <a:pt x="3981" y="1295"/>
                </a:lnTo>
                <a:lnTo>
                  <a:pt x="3493" y="245"/>
                </a:lnTo>
                <a:lnTo>
                  <a:pt x="3444" y="172"/>
                </a:lnTo>
                <a:lnTo>
                  <a:pt x="3395" y="123"/>
                </a:lnTo>
                <a:lnTo>
                  <a:pt x="3273" y="49"/>
                </a:lnTo>
                <a:lnTo>
                  <a:pt x="3127" y="1"/>
                </a:lnTo>
                <a:close/>
              </a:path>
            </a:pathLst>
          </a:custGeom>
          <a:solidFill>
            <a:srgbClr val="212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1;p20">
            <a:extLst>
              <a:ext uri="{FF2B5EF4-FFF2-40B4-BE49-F238E27FC236}">
                <a16:creationId xmlns:a16="http://schemas.microsoft.com/office/drawing/2014/main" id="{63E79F14-1B79-2186-AA46-031D36C8A6FD}"/>
              </a:ext>
            </a:extLst>
          </p:cNvPr>
          <p:cNvSpPr txBox="1">
            <a:spLocks/>
          </p:cNvSpPr>
          <p:nvPr/>
        </p:nvSpPr>
        <p:spPr>
          <a:xfrm>
            <a:off x="735806" y="800505"/>
            <a:ext cx="7604095" cy="374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lvl="0" algn="just"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How good is a LLM in understanding the prompt and producing the right results?</a:t>
            </a:r>
          </a:p>
          <a:p>
            <a:pPr lvl="0" algn="just">
              <a:spcAft>
                <a:spcPts val="600"/>
              </a:spcAft>
              <a:buClr>
                <a:schemeClr val="dk1"/>
              </a:buClr>
              <a:buSzPts val="1100"/>
            </a:pPr>
            <a:endParaRPr lang="en-GB" sz="1800" b="0">
              <a:solidFill>
                <a:schemeClr val="tx1"/>
              </a:solidFill>
              <a:latin typeface="Barlow" panose="020B0604020202020204" charset="0"/>
            </a:endParaRPr>
          </a:p>
          <a:p>
            <a:pPr lvl="0" algn="just"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We can </a:t>
            </a: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compare</a:t>
            </a: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 the </a:t>
            </a: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generated output </a:t>
            </a: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to the </a:t>
            </a: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labels</a:t>
            </a: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 of the dataset, manually annotated by humans.</a:t>
            </a:r>
          </a:p>
          <a:p>
            <a:pPr lvl="0" algn="just">
              <a:spcAft>
                <a:spcPts val="600"/>
              </a:spcAft>
              <a:buClr>
                <a:schemeClr val="dk1"/>
              </a:buClr>
              <a:buSzPts val="1100"/>
            </a:pPr>
            <a:endParaRPr lang="en-GB" sz="1800" b="0">
              <a:solidFill>
                <a:schemeClr val="tx1"/>
              </a:solidFill>
              <a:latin typeface="Barlow" panose="020B0604020202020204" charset="0"/>
            </a:endParaRPr>
          </a:p>
          <a:p>
            <a:pPr lvl="0" algn="just"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it-IT" sz="1800" b="0">
                <a:solidFill>
                  <a:schemeClr val="tx1"/>
                </a:solidFill>
                <a:latin typeface="Barlow" panose="020B0604020202020204" charset="0"/>
              </a:rPr>
              <a:t>This can be performed </a:t>
            </a:r>
            <a:r>
              <a:rPr lang="it-IT" sz="1800">
                <a:solidFill>
                  <a:schemeClr val="tx1"/>
                </a:solidFill>
                <a:latin typeface="Barlow" panose="020B0604020202020204" charset="0"/>
              </a:rPr>
              <a:t>manually</a:t>
            </a:r>
            <a:r>
              <a:rPr lang="it-IT" sz="1800" b="0">
                <a:solidFill>
                  <a:schemeClr val="tx1"/>
                </a:solidFill>
                <a:latin typeface="Barlow" panose="020B0604020202020204" charset="0"/>
              </a:rPr>
              <a:t>:</a:t>
            </a:r>
          </a:p>
          <a:p>
            <a:pPr marL="285750" lvl="0" indent="-285750" algn="just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800" b="0">
                <a:solidFill>
                  <a:schemeClr val="tx1"/>
                </a:solidFill>
                <a:latin typeface="Barlow" panose="020B0604020202020204" charset="0"/>
              </a:rPr>
              <a:t>compare each LLM output to the corresponding label and judge whether they </a:t>
            </a:r>
            <a:r>
              <a:rPr lang="it-IT" sz="1800">
                <a:solidFill>
                  <a:schemeClr val="tx1"/>
                </a:solidFill>
                <a:latin typeface="Barlow" panose="020B0604020202020204" charset="0"/>
              </a:rPr>
              <a:t>match</a:t>
            </a:r>
          </a:p>
          <a:p>
            <a:pPr marL="285750" lvl="0" indent="-285750" algn="just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800" b="0">
                <a:solidFill>
                  <a:schemeClr val="tx1"/>
                </a:solidFill>
                <a:latin typeface="Barlow" panose="020B0604020202020204" charset="0"/>
              </a:rPr>
              <a:t>more </a:t>
            </a:r>
            <a:r>
              <a:rPr lang="it-IT" sz="1800">
                <a:solidFill>
                  <a:schemeClr val="tx1"/>
                </a:solidFill>
                <a:latin typeface="Barlow" panose="020B0604020202020204" charset="0"/>
              </a:rPr>
              <a:t>accurate</a:t>
            </a:r>
            <a:r>
              <a:rPr lang="it-IT" sz="1800" b="0">
                <a:solidFill>
                  <a:schemeClr val="tx1"/>
                </a:solidFill>
                <a:latin typeface="Barlow" panose="020B0604020202020204" charset="0"/>
              </a:rPr>
              <a:t>, but </a:t>
            </a:r>
            <a:r>
              <a:rPr lang="it-IT" sz="1800">
                <a:solidFill>
                  <a:schemeClr val="tx1"/>
                </a:solidFill>
                <a:latin typeface="Barlow" panose="020B0604020202020204" charset="0"/>
              </a:rPr>
              <a:t>time-consuming</a:t>
            </a:r>
            <a:endParaRPr lang="it-IT" sz="1800" dirty="0">
              <a:solidFill>
                <a:schemeClr val="tx1"/>
              </a:solidFill>
              <a:latin typeface="Barlow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788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6;p15">
            <a:extLst>
              <a:ext uri="{FF2B5EF4-FFF2-40B4-BE49-F238E27FC236}">
                <a16:creationId xmlns:a16="http://schemas.microsoft.com/office/drawing/2014/main" id="{190D1DE3-A221-458A-9860-9897EECDAFF1}"/>
              </a:ext>
            </a:extLst>
          </p:cNvPr>
          <p:cNvSpPr txBox="1">
            <a:spLocks/>
          </p:cNvSpPr>
          <p:nvPr/>
        </p:nvSpPr>
        <p:spPr>
          <a:xfrm>
            <a:off x="83820" y="58195"/>
            <a:ext cx="8324374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45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l"/>
            <a:r>
              <a:rPr lang="it-IT" sz="2400">
                <a:solidFill>
                  <a:srgbClr val="212C52"/>
                </a:solidFill>
              </a:rPr>
              <a:t>How to evaluate the output of a LLM</a:t>
            </a:r>
            <a:endParaRPr lang="it-IT" sz="2400" dirty="0">
              <a:solidFill>
                <a:srgbClr val="212C52"/>
              </a:solidFill>
            </a:endParaRPr>
          </a:p>
        </p:txBody>
      </p:sp>
      <p:sp>
        <p:nvSpPr>
          <p:cNvPr id="3" name="Google Shape;545;p39">
            <a:extLst>
              <a:ext uri="{FF2B5EF4-FFF2-40B4-BE49-F238E27FC236}">
                <a16:creationId xmlns:a16="http://schemas.microsoft.com/office/drawing/2014/main" id="{AEC05C02-B417-E3D1-EE90-E8AD16C2E41E}"/>
              </a:ext>
            </a:extLst>
          </p:cNvPr>
          <p:cNvSpPr/>
          <p:nvPr/>
        </p:nvSpPr>
        <p:spPr>
          <a:xfrm>
            <a:off x="8672012" y="124335"/>
            <a:ext cx="192585" cy="192571"/>
          </a:xfrm>
          <a:custGeom>
            <a:avLst/>
            <a:gdLst/>
            <a:ahLst/>
            <a:cxnLst/>
            <a:rect l="l" t="t" r="r" b="b"/>
            <a:pathLst>
              <a:path w="13996" h="13995" extrusionOk="0">
                <a:moveTo>
                  <a:pt x="6986" y="4714"/>
                </a:moveTo>
                <a:lnTo>
                  <a:pt x="7206" y="4738"/>
                </a:lnTo>
                <a:lnTo>
                  <a:pt x="7425" y="4763"/>
                </a:lnTo>
                <a:lnTo>
                  <a:pt x="7645" y="4812"/>
                </a:lnTo>
                <a:lnTo>
                  <a:pt x="7841" y="4885"/>
                </a:lnTo>
                <a:lnTo>
                  <a:pt x="8060" y="4983"/>
                </a:lnTo>
                <a:lnTo>
                  <a:pt x="8256" y="5105"/>
                </a:lnTo>
                <a:lnTo>
                  <a:pt x="8427" y="5227"/>
                </a:lnTo>
                <a:lnTo>
                  <a:pt x="8598" y="5398"/>
                </a:lnTo>
                <a:lnTo>
                  <a:pt x="8769" y="5569"/>
                </a:lnTo>
                <a:lnTo>
                  <a:pt x="8891" y="5740"/>
                </a:lnTo>
                <a:lnTo>
                  <a:pt x="9013" y="5935"/>
                </a:lnTo>
                <a:lnTo>
                  <a:pt x="9111" y="6155"/>
                </a:lnTo>
                <a:lnTo>
                  <a:pt x="9184" y="6350"/>
                </a:lnTo>
                <a:lnTo>
                  <a:pt x="9233" y="6570"/>
                </a:lnTo>
                <a:lnTo>
                  <a:pt x="9257" y="6790"/>
                </a:lnTo>
                <a:lnTo>
                  <a:pt x="9257" y="7010"/>
                </a:lnTo>
                <a:lnTo>
                  <a:pt x="9257" y="7229"/>
                </a:lnTo>
                <a:lnTo>
                  <a:pt x="9233" y="7425"/>
                </a:lnTo>
                <a:lnTo>
                  <a:pt x="9184" y="7645"/>
                </a:lnTo>
                <a:lnTo>
                  <a:pt x="9111" y="7864"/>
                </a:lnTo>
                <a:lnTo>
                  <a:pt x="9013" y="8060"/>
                </a:lnTo>
                <a:lnTo>
                  <a:pt x="8891" y="8255"/>
                </a:lnTo>
                <a:lnTo>
                  <a:pt x="8769" y="8451"/>
                </a:lnTo>
                <a:lnTo>
                  <a:pt x="8598" y="8622"/>
                </a:lnTo>
                <a:lnTo>
                  <a:pt x="8427" y="8768"/>
                </a:lnTo>
                <a:lnTo>
                  <a:pt x="8256" y="8915"/>
                </a:lnTo>
                <a:lnTo>
                  <a:pt x="8060" y="9012"/>
                </a:lnTo>
                <a:lnTo>
                  <a:pt x="7841" y="9110"/>
                </a:lnTo>
                <a:lnTo>
                  <a:pt x="7645" y="9183"/>
                </a:lnTo>
                <a:lnTo>
                  <a:pt x="7425" y="9232"/>
                </a:lnTo>
                <a:lnTo>
                  <a:pt x="7206" y="9257"/>
                </a:lnTo>
                <a:lnTo>
                  <a:pt x="6986" y="9281"/>
                </a:lnTo>
                <a:lnTo>
                  <a:pt x="6766" y="9257"/>
                </a:lnTo>
                <a:lnTo>
                  <a:pt x="6546" y="9232"/>
                </a:lnTo>
                <a:lnTo>
                  <a:pt x="6351" y="9183"/>
                </a:lnTo>
                <a:lnTo>
                  <a:pt x="6131" y="9110"/>
                </a:lnTo>
                <a:lnTo>
                  <a:pt x="5936" y="9012"/>
                </a:lnTo>
                <a:lnTo>
                  <a:pt x="5740" y="8915"/>
                </a:lnTo>
                <a:lnTo>
                  <a:pt x="5545" y="8768"/>
                </a:lnTo>
                <a:lnTo>
                  <a:pt x="5374" y="8622"/>
                </a:lnTo>
                <a:lnTo>
                  <a:pt x="5227" y="8451"/>
                </a:lnTo>
                <a:lnTo>
                  <a:pt x="5081" y="8255"/>
                </a:lnTo>
                <a:lnTo>
                  <a:pt x="4983" y="8060"/>
                </a:lnTo>
                <a:lnTo>
                  <a:pt x="4885" y="7864"/>
                </a:lnTo>
                <a:lnTo>
                  <a:pt x="4812" y="7645"/>
                </a:lnTo>
                <a:lnTo>
                  <a:pt x="4763" y="7425"/>
                </a:lnTo>
                <a:lnTo>
                  <a:pt x="4714" y="7229"/>
                </a:lnTo>
                <a:lnTo>
                  <a:pt x="4714" y="7010"/>
                </a:lnTo>
                <a:lnTo>
                  <a:pt x="4714" y="6790"/>
                </a:lnTo>
                <a:lnTo>
                  <a:pt x="4763" y="6570"/>
                </a:lnTo>
                <a:lnTo>
                  <a:pt x="4812" y="6350"/>
                </a:lnTo>
                <a:lnTo>
                  <a:pt x="4885" y="6155"/>
                </a:lnTo>
                <a:lnTo>
                  <a:pt x="4983" y="5935"/>
                </a:lnTo>
                <a:lnTo>
                  <a:pt x="5081" y="5740"/>
                </a:lnTo>
                <a:lnTo>
                  <a:pt x="5227" y="5569"/>
                </a:lnTo>
                <a:lnTo>
                  <a:pt x="5374" y="5398"/>
                </a:lnTo>
                <a:lnTo>
                  <a:pt x="5545" y="5227"/>
                </a:lnTo>
                <a:lnTo>
                  <a:pt x="5740" y="5105"/>
                </a:lnTo>
                <a:lnTo>
                  <a:pt x="5936" y="4983"/>
                </a:lnTo>
                <a:lnTo>
                  <a:pt x="6131" y="4885"/>
                </a:lnTo>
                <a:lnTo>
                  <a:pt x="6351" y="4812"/>
                </a:lnTo>
                <a:lnTo>
                  <a:pt x="6546" y="4763"/>
                </a:lnTo>
                <a:lnTo>
                  <a:pt x="6766" y="4738"/>
                </a:lnTo>
                <a:lnTo>
                  <a:pt x="6986" y="4714"/>
                </a:lnTo>
                <a:close/>
                <a:moveTo>
                  <a:pt x="6497" y="0"/>
                </a:moveTo>
                <a:lnTo>
                  <a:pt x="6375" y="25"/>
                </a:lnTo>
                <a:lnTo>
                  <a:pt x="6253" y="49"/>
                </a:lnTo>
                <a:lnTo>
                  <a:pt x="6131" y="122"/>
                </a:lnTo>
                <a:lnTo>
                  <a:pt x="6033" y="196"/>
                </a:lnTo>
                <a:lnTo>
                  <a:pt x="5936" y="293"/>
                </a:lnTo>
                <a:lnTo>
                  <a:pt x="5862" y="391"/>
                </a:lnTo>
                <a:lnTo>
                  <a:pt x="5813" y="513"/>
                </a:lnTo>
                <a:lnTo>
                  <a:pt x="5789" y="635"/>
                </a:lnTo>
                <a:lnTo>
                  <a:pt x="5618" y="2076"/>
                </a:lnTo>
                <a:lnTo>
                  <a:pt x="5325" y="2174"/>
                </a:lnTo>
                <a:lnTo>
                  <a:pt x="5032" y="2296"/>
                </a:lnTo>
                <a:lnTo>
                  <a:pt x="4763" y="2418"/>
                </a:lnTo>
                <a:lnTo>
                  <a:pt x="4495" y="2565"/>
                </a:lnTo>
                <a:lnTo>
                  <a:pt x="3347" y="1661"/>
                </a:lnTo>
                <a:lnTo>
                  <a:pt x="3225" y="1588"/>
                </a:lnTo>
                <a:lnTo>
                  <a:pt x="3103" y="1539"/>
                </a:lnTo>
                <a:lnTo>
                  <a:pt x="2980" y="1514"/>
                </a:lnTo>
                <a:lnTo>
                  <a:pt x="2736" y="1514"/>
                </a:lnTo>
                <a:lnTo>
                  <a:pt x="2590" y="1563"/>
                </a:lnTo>
                <a:lnTo>
                  <a:pt x="2492" y="1637"/>
                </a:lnTo>
                <a:lnTo>
                  <a:pt x="2394" y="1710"/>
                </a:lnTo>
                <a:lnTo>
                  <a:pt x="1710" y="2394"/>
                </a:lnTo>
                <a:lnTo>
                  <a:pt x="1613" y="2491"/>
                </a:lnTo>
                <a:lnTo>
                  <a:pt x="1564" y="2614"/>
                </a:lnTo>
                <a:lnTo>
                  <a:pt x="1515" y="2736"/>
                </a:lnTo>
                <a:lnTo>
                  <a:pt x="1491" y="2858"/>
                </a:lnTo>
                <a:lnTo>
                  <a:pt x="1491" y="3004"/>
                </a:lnTo>
                <a:lnTo>
                  <a:pt x="1515" y="3126"/>
                </a:lnTo>
                <a:lnTo>
                  <a:pt x="1564" y="3249"/>
                </a:lnTo>
                <a:lnTo>
                  <a:pt x="1637" y="3346"/>
                </a:lnTo>
                <a:lnTo>
                  <a:pt x="2541" y="4494"/>
                </a:lnTo>
                <a:lnTo>
                  <a:pt x="2394" y="4763"/>
                </a:lnTo>
                <a:lnTo>
                  <a:pt x="2272" y="5056"/>
                </a:lnTo>
                <a:lnTo>
                  <a:pt x="2174" y="5349"/>
                </a:lnTo>
                <a:lnTo>
                  <a:pt x="2077" y="5642"/>
                </a:lnTo>
                <a:lnTo>
                  <a:pt x="636" y="5789"/>
                </a:lnTo>
                <a:lnTo>
                  <a:pt x="514" y="5837"/>
                </a:lnTo>
                <a:lnTo>
                  <a:pt x="392" y="5886"/>
                </a:lnTo>
                <a:lnTo>
                  <a:pt x="269" y="5959"/>
                </a:lnTo>
                <a:lnTo>
                  <a:pt x="172" y="6033"/>
                </a:lnTo>
                <a:lnTo>
                  <a:pt x="99" y="6155"/>
                </a:lnTo>
                <a:lnTo>
                  <a:pt x="50" y="6253"/>
                </a:lnTo>
                <a:lnTo>
                  <a:pt x="1" y="6399"/>
                </a:lnTo>
                <a:lnTo>
                  <a:pt x="1" y="6521"/>
                </a:lnTo>
                <a:lnTo>
                  <a:pt x="1" y="7474"/>
                </a:lnTo>
                <a:lnTo>
                  <a:pt x="1" y="7620"/>
                </a:lnTo>
                <a:lnTo>
                  <a:pt x="50" y="7742"/>
                </a:lnTo>
                <a:lnTo>
                  <a:pt x="99" y="7864"/>
                </a:lnTo>
                <a:lnTo>
                  <a:pt x="172" y="7962"/>
                </a:lnTo>
                <a:lnTo>
                  <a:pt x="269" y="8060"/>
                </a:lnTo>
                <a:lnTo>
                  <a:pt x="392" y="8133"/>
                </a:lnTo>
                <a:lnTo>
                  <a:pt x="514" y="8182"/>
                </a:lnTo>
                <a:lnTo>
                  <a:pt x="636" y="8206"/>
                </a:lnTo>
                <a:lnTo>
                  <a:pt x="2077" y="8377"/>
                </a:lnTo>
                <a:lnTo>
                  <a:pt x="2174" y="8670"/>
                </a:lnTo>
                <a:lnTo>
                  <a:pt x="2272" y="8939"/>
                </a:lnTo>
                <a:lnTo>
                  <a:pt x="2394" y="9232"/>
                </a:lnTo>
                <a:lnTo>
                  <a:pt x="2541" y="9501"/>
                </a:lnTo>
                <a:lnTo>
                  <a:pt x="1637" y="10649"/>
                </a:lnTo>
                <a:lnTo>
                  <a:pt x="1564" y="10771"/>
                </a:lnTo>
                <a:lnTo>
                  <a:pt x="1515" y="10893"/>
                </a:lnTo>
                <a:lnTo>
                  <a:pt x="1491" y="11015"/>
                </a:lnTo>
                <a:lnTo>
                  <a:pt x="1491" y="11137"/>
                </a:lnTo>
                <a:lnTo>
                  <a:pt x="1515" y="11259"/>
                </a:lnTo>
                <a:lnTo>
                  <a:pt x="1564" y="11381"/>
                </a:lnTo>
                <a:lnTo>
                  <a:pt x="1613" y="11504"/>
                </a:lnTo>
                <a:lnTo>
                  <a:pt x="1710" y="11601"/>
                </a:lnTo>
                <a:lnTo>
                  <a:pt x="2394" y="12285"/>
                </a:lnTo>
                <a:lnTo>
                  <a:pt x="2492" y="12383"/>
                </a:lnTo>
                <a:lnTo>
                  <a:pt x="2590" y="12432"/>
                </a:lnTo>
                <a:lnTo>
                  <a:pt x="2736" y="12480"/>
                </a:lnTo>
                <a:lnTo>
                  <a:pt x="2858" y="12505"/>
                </a:lnTo>
                <a:lnTo>
                  <a:pt x="2980" y="12505"/>
                </a:lnTo>
                <a:lnTo>
                  <a:pt x="3103" y="12456"/>
                </a:lnTo>
                <a:lnTo>
                  <a:pt x="3225" y="12407"/>
                </a:lnTo>
                <a:lnTo>
                  <a:pt x="3347" y="12358"/>
                </a:lnTo>
                <a:lnTo>
                  <a:pt x="4495" y="11455"/>
                </a:lnTo>
                <a:lnTo>
                  <a:pt x="4763" y="11577"/>
                </a:lnTo>
                <a:lnTo>
                  <a:pt x="5032" y="11723"/>
                </a:lnTo>
                <a:lnTo>
                  <a:pt x="5325" y="11821"/>
                </a:lnTo>
                <a:lnTo>
                  <a:pt x="5618" y="11919"/>
                </a:lnTo>
                <a:lnTo>
                  <a:pt x="5789" y="13360"/>
                </a:lnTo>
                <a:lnTo>
                  <a:pt x="5813" y="13482"/>
                </a:lnTo>
                <a:lnTo>
                  <a:pt x="5862" y="13604"/>
                </a:lnTo>
                <a:lnTo>
                  <a:pt x="5936" y="13726"/>
                </a:lnTo>
                <a:lnTo>
                  <a:pt x="6033" y="13824"/>
                </a:lnTo>
                <a:lnTo>
                  <a:pt x="6131" y="13897"/>
                </a:lnTo>
                <a:lnTo>
                  <a:pt x="6253" y="13946"/>
                </a:lnTo>
                <a:lnTo>
                  <a:pt x="6375" y="13995"/>
                </a:lnTo>
                <a:lnTo>
                  <a:pt x="7596" y="13995"/>
                </a:lnTo>
                <a:lnTo>
                  <a:pt x="7743" y="13946"/>
                </a:lnTo>
                <a:lnTo>
                  <a:pt x="7841" y="13897"/>
                </a:lnTo>
                <a:lnTo>
                  <a:pt x="7963" y="13824"/>
                </a:lnTo>
                <a:lnTo>
                  <a:pt x="8036" y="13726"/>
                </a:lnTo>
                <a:lnTo>
                  <a:pt x="8109" y="13604"/>
                </a:lnTo>
                <a:lnTo>
                  <a:pt x="8158" y="13482"/>
                </a:lnTo>
                <a:lnTo>
                  <a:pt x="8183" y="13360"/>
                </a:lnTo>
                <a:lnTo>
                  <a:pt x="8353" y="11919"/>
                </a:lnTo>
                <a:lnTo>
                  <a:pt x="8647" y="11821"/>
                </a:lnTo>
                <a:lnTo>
                  <a:pt x="8940" y="11723"/>
                </a:lnTo>
                <a:lnTo>
                  <a:pt x="9233" y="11577"/>
                </a:lnTo>
                <a:lnTo>
                  <a:pt x="9501" y="11455"/>
                </a:lnTo>
                <a:lnTo>
                  <a:pt x="10649" y="12358"/>
                </a:lnTo>
                <a:lnTo>
                  <a:pt x="10747" y="12407"/>
                </a:lnTo>
                <a:lnTo>
                  <a:pt x="10869" y="12456"/>
                </a:lnTo>
                <a:lnTo>
                  <a:pt x="10991" y="12505"/>
                </a:lnTo>
                <a:lnTo>
                  <a:pt x="11138" y="12505"/>
                </a:lnTo>
                <a:lnTo>
                  <a:pt x="11260" y="12480"/>
                </a:lnTo>
                <a:lnTo>
                  <a:pt x="11382" y="12432"/>
                </a:lnTo>
                <a:lnTo>
                  <a:pt x="11504" y="12383"/>
                </a:lnTo>
                <a:lnTo>
                  <a:pt x="11602" y="12285"/>
                </a:lnTo>
                <a:lnTo>
                  <a:pt x="12286" y="11601"/>
                </a:lnTo>
                <a:lnTo>
                  <a:pt x="12359" y="11504"/>
                </a:lnTo>
                <a:lnTo>
                  <a:pt x="12432" y="11381"/>
                </a:lnTo>
                <a:lnTo>
                  <a:pt x="12457" y="11259"/>
                </a:lnTo>
                <a:lnTo>
                  <a:pt x="12481" y="11137"/>
                </a:lnTo>
                <a:lnTo>
                  <a:pt x="12481" y="11015"/>
                </a:lnTo>
                <a:lnTo>
                  <a:pt x="12457" y="10893"/>
                </a:lnTo>
                <a:lnTo>
                  <a:pt x="12408" y="10771"/>
                </a:lnTo>
                <a:lnTo>
                  <a:pt x="12334" y="10649"/>
                </a:lnTo>
                <a:lnTo>
                  <a:pt x="11431" y="9501"/>
                </a:lnTo>
                <a:lnTo>
                  <a:pt x="11577" y="9232"/>
                </a:lnTo>
                <a:lnTo>
                  <a:pt x="11699" y="8939"/>
                </a:lnTo>
                <a:lnTo>
                  <a:pt x="11822" y="8670"/>
                </a:lnTo>
                <a:lnTo>
                  <a:pt x="11895" y="8377"/>
                </a:lnTo>
                <a:lnTo>
                  <a:pt x="13360" y="8206"/>
                </a:lnTo>
                <a:lnTo>
                  <a:pt x="13482" y="8182"/>
                </a:lnTo>
                <a:lnTo>
                  <a:pt x="13604" y="8133"/>
                </a:lnTo>
                <a:lnTo>
                  <a:pt x="13702" y="8060"/>
                </a:lnTo>
                <a:lnTo>
                  <a:pt x="13800" y="7962"/>
                </a:lnTo>
                <a:lnTo>
                  <a:pt x="13873" y="7864"/>
                </a:lnTo>
                <a:lnTo>
                  <a:pt x="13946" y="7742"/>
                </a:lnTo>
                <a:lnTo>
                  <a:pt x="13971" y="7620"/>
                </a:lnTo>
                <a:lnTo>
                  <a:pt x="13995" y="7474"/>
                </a:lnTo>
                <a:lnTo>
                  <a:pt x="13995" y="6521"/>
                </a:lnTo>
                <a:lnTo>
                  <a:pt x="13971" y="6399"/>
                </a:lnTo>
                <a:lnTo>
                  <a:pt x="13946" y="6253"/>
                </a:lnTo>
                <a:lnTo>
                  <a:pt x="13873" y="6155"/>
                </a:lnTo>
                <a:lnTo>
                  <a:pt x="13800" y="6033"/>
                </a:lnTo>
                <a:lnTo>
                  <a:pt x="13702" y="5959"/>
                </a:lnTo>
                <a:lnTo>
                  <a:pt x="13604" y="5886"/>
                </a:lnTo>
                <a:lnTo>
                  <a:pt x="13482" y="5837"/>
                </a:lnTo>
                <a:lnTo>
                  <a:pt x="13360" y="5789"/>
                </a:lnTo>
                <a:lnTo>
                  <a:pt x="11895" y="5642"/>
                </a:lnTo>
                <a:lnTo>
                  <a:pt x="11822" y="5349"/>
                </a:lnTo>
                <a:lnTo>
                  <a:pt x="11699" y="5056"/>
                </a:lnTo>
                <a:lnTo>
                  <a:pt x="11577" y="4763"/>
                </a:lnTo>
                <a:lnTo>
                  <a:pt x="11431" y="4494"/>
                </a:lnTo>
                <a:lnTo>
                  <a:pt x="12334" y="3346"/>
                </a:lnTo>
                <a:lnTo>
                  <a:pt x="12408" y="3249"/>
                </a:lnTo>
                <a:lnTo>
                  <a:pt x="12457" y="3126"/>
                </a:lnTo>
                <a:lnTo>
                  <a:pt x="12481" y="3004"/>
                </a:lnTo>
                <a:lnTo>
                  <a:pt x="12481" y="2858"/>
                </a:lnTo>
                <a:lnTo>
                  <a:pt x="12457" y="2736"/>
                </a:lnTo>
                <a:lnTo>
                  <a:pt x="12432" y="2614"/>
                </a:lnTo>
                <a:lnTo>
                  <a:pt x="12359" y="2491"/>
                </a:lnTo>
                <a:lnTo>
                  <a:pt x="12286" y="2394"/>
                </a:lnTo>
                <a:lnTo>
                  <a:pt x="11602" y="1710"/>
                </a:lnTo>
                <a:lnTo>
                  <a:pt x="11504" y="1637"/>
                </a:lnTo>
                <a:lnTo>
                  <a:pt x="11382" y="1563"/>
                </a:lnTo>
                <a:lnTo>
                  <a:pt x="11260" y="1514"/>
                </a:lnTo>
                <a:lnTo>
                  <a:pt x="10991" y="1514"/>
                </a:lnTo>
                <a:lnTo>
                  <a:pt x="10869" y="1539"/>
                </a:lnTo>
                <a:lnTo>
                  <a:pt x="10747" y="1588"/>
                </a:lnTo>
                <a:lnTo>
                  <a:pt x="10649" y="1661"/>
                </a:lnTo>
                <a:lnTo>
                  <a:pt x="9501" y="2565"/>
                </a:lnTo>
                <a:lnTo>
                  <a:pt x="9233" y="2418"/>
                </a:lnTo>
                <a:lnTo>
                  <a:pt x="8940" y="2296"/>
                </a:lnTo>
                <a:lnTo>
                  <a:pt x="8647" y="2174"/>
                </a:lnTo>
                <a:lnTo>
                  <a:pt x="8353" y="2076"/>
                </a:lnTo>
                <a:lnTo>
                  <a:pt x="8183" y="635"/>
                </a:lnTo>
                <a:lnTo>
                  <a:pt x="8158" y="513"/>
                </a:lnTo>
                <a:lnTo>
                  <a:pt x="8109" y="391"/>
                </a:lnTo>
                <a:lnTo>
                  <a:pt x="8036" y="293"/>
                </a:lnTo>
                <a:lnTo>
                  <a:pt x="7963" y="196"/>
                </a:lnTo>
                <a:lnTo>
                  <a:pt x="7841" y="122"/>
                </a:lnTo>
                <a:lnTo>
                  <a:pt x="7743" y="49"/>
                </a:lnTo>
                <a:lnTo>
                  <a:pt x="7596" y="25"/>
                </a:lnTo>
                <a:lnTo>
                  <a:pt x="7474" y="0"/>
                </a:lnTo>
                <a:close/>
              </a:path>
            </a:pathLst>
          </a:custGeom>
          <a:solidFill>
            <a:srgbClr val="212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46;p39">
            <a:extLst>
              <a:ext uri="{FF2B5EF4-FFF2-40B4-BE49-F238E27FC236}">
                <a16:creationId xmlns:a16="http://schemas.microsoft.com/office/drawing/2014/main" id="{E40AC0CD-9B67-2874-CC74-5AF61CAF91CC}"/>
              </a:ext>
            </a:extLst>
          </p:cNvPr>
          <p:cNvSpPr/>
          <p:nvPr/>
        </p:nvSpPr>
        <p:spPr>
          <a:xfrm>
            <a:off x="8841409" y="223118"/>
            <a:ext cx="109571" cy="109571"/>
          </a:xfrm>
          <a:custGeom>
            <a:avLst/>
            <a:gdLst/>
            <a:ahLst/>
            <a:cxnLst/>
            <a:rect l="l" t="t" r="r" b="b"/>
            <a:pathLst>
              <a:path w="7963" h="7963" extrusionOk="0">
                <a:moveTo>
                  <a:pt x="3933" y="2296"/>
                </a:moveTo>
                <a:lnTo>
                  <a:pt x="4103" y="2321"/>
                </a:lnTo>
                <a:lnTo>
                  <a:pt x="4274" y="2321"/>
                </a:lnTo>
                <a:lnTo>
                  <a:pt x="4421" y="2370"/>
                </a:lnTo>
                <a:lnTo>
                  <a:pt x="4592" y="2419"/>
                </a:lnTo>
                <a:lnTo>
                  <a:pt x="4738" y="2492"/>
                </a:lnTo>
                <a:lnTo>
                  <a:pt x="4885" y="2565"/>
                </a:lnTo>
                <a:lnTo>
                  <a:pt x="5032" y="2663"/>
                </a:lnTo>
                <a:lnTo>
                  <a:pt x="5154" y="2785"/>
                </a:lnTo>
                <a:lnTo>
                  <a:pt x="5276" y="2883"/>
                </a:lnTo>
                <a:lnTo>
                  <a:pt x="5373" y="3029"/>
                </a:lnTo>
                <a:lnTo>
                  <a:pt x="5447" y="3151"/>
                </a:lnTo>
                <a:lnTo>
                  <a:pt x="5520" y="3298"/>
                </a:lnTo>
                <a:lnTo>
                  <a:pt x="5593" y="3444"/>
                </a:lnTo>
                <a:lnTo>
                  <a:pt x="5618" y="3615"/>
                </a:lnTo>
                <a:lnTo>
                  <a:pt x="5642" y="3762"/>
                </a:lnTo>
                <a:lnTo>
                  <a:pt x="5667" y="3933"/>
                </a:lnTo>
                <a:lnTo>
                  <a:pt x="5667" y="4079"/>
                </a:lnTo>
                <a:lnTo>
                  <a:pt x="5642" y="4250"/>
                </a:lnTo>
                <a:lnTo>
                  <a:pt x="5618" y="4421"/>
                </a:lnTo>
                <a:lnTo>
                  <a:pt x="5569" y="4568"/>
                </a:lnTo>
                <a:lnTo>
                  <a:pt x="5496" y="4739"/>
                </a:lnTo>
                <a:lnTo>
                  <a:pt x="5398" y="4885"/>
                </a:lnTo>
                <a:lnTo>
                  <a:pt x="5300" y="5007"/>
                </a:lnTo>
                <a:lnTo>
                  <a:pt x="5203" y="5154"/>
                </a:lnTo>
                <a:lnTo>
                  <a:pt x="5080" y="5252"/>
                </a:lnTo>
                <a:lnTo>
                  <a:pt x="4958" y="5349"/>
                </a:lnTo>
                <a:lnTo>
                  <a:pt x="4812" y="5447"/>
                </a:lnTo>
                <a:lnTo>
                  <a:pt x="4665" y="5520"/>
                </a:lnTo>
                <a:lnTo>
                  <a:pt x="4519" y="5569"/>
                </a:lnTo>
                <a:lnTo>
                  <a:pt x="4372" y="5618"/>
                </a:lnTo>
                <a:lnTo>
                  <a:pt x="4201" y="5642"/>
                </a:lnTo>
                <a:lnTo>
                  <a:pt x="4055" y="5667"/>
                </a:lnTo>
                <a:lnTo>
                  <a:pt x="3884" y="5642"/>
                </a:lnTo>
                <a:lnTo>
                  <a:pt x="3713" y="5642"/>
                </a:lnTo>
                <a:lnTo>
                  <a:pt x="3566" y="5594"/>
                </a:lnTo>
                <a:lnTo>
                  <a:pt x="3395" y="5545"/>
                </a:lnTo>
                <a:lnTo>
                  <a:pt x="3249" y="5471"/>
                </a:lnTo>
                <a:lnTo>
                  <a:pt x="3102" y="5398"/>
                </a:lnTo>
                <a:lnTo>
                  <a:pt x="2956" y="5300"/>
                </a:lnTo>
                <a:lnTo>
                  <a:pt x="2833" y="5178"/>
                </a:lnTo>
                <a:lnTo>
                  <a:pt x="2711" y="5081"/>
                </a:lnTo>
                <a:lnTo>
                  <a:pt x="2614" y="4934"/>
                </a:lnTo>
                <a:lnTo>
                  <a:pt x="2540" y="4812"/>
                </a:lnTo>
                <a:lnTo>
                  <a:pt x="2467" y="4665"/>
                </a:lnTo>
                <a:lnTo>
                  <a:pt x="2394" y="4519"/>
                </a:lnTo>
                <a:lnTo>
                  <a:pt x="2369" y="4348"/>
                </a:lnTo>
                <a:lnTo>
                  <a:pt x="2321" y="4201"/>
                </a:lnTo>
                <a:lnTo>
                  <a:pt x="2321" y="4030"/>
                </a:lnTo>
                <a:lnTo>
                  <a:pt x="2321" y="3884"/>
                </a:lnTo>
                <a:lnTo>
                  <a:pt x="2345" y="3713"/>
                </a:lnTo>
                <a:lnTo>
                  <a:pt x="2369" y="3542"/>
                </a:lnTo>
                <a:lnTo>
                  <a:pt x="2418" y="3395"/>
                </a:lnTo>
                <a:lnTo>
                  <a:pt x="2492" y="3224"/>
                </a:lnTo>
                <a:lnTo>
                  <a:pt x="2589" y="3078"/>
                </a:lnTo>
                <a:lnTo>
                  <a:pt x="2687" y="2956"/>
                </a:lnTo>
                <a:lnTo>
                  <a:pt x="2785" y="2809"/>
                </a:lnTo>
                <a:lnTo>
                  <a:pt x="2907" y="2712"/>
                </a:lnTo>
                <a:lnTo>
                  <a:pt x="3029" y="2614"/>
                </a:lnTo>
                <a:lnTo>
                  <a:pt x="3175" y="2516"/>
                </a:lnTo>
                <a:lnTo>
                  <a:pt x="3322" y="2443"/>
                </a:lnTo>
                <a:lnTo>
                  <a:pt x="3468" y="2394"/>
                </a:lnTo>
                <a:lnTo>
                  <a:pt x="3615" y="2345"/>
                </a:lnTo>
                <a:lnTo>
                  <a:pt x="3786" y="2321"/>
                </a:lnTo>
                <a:lnTo>
                  <a:pt x="3933" y="2296"/>
                </a:lnTo>
                <a:close/>
                <a:moveTo>
                  <a:pt x="3053" y="1"/>
                </a:moveTo>
                <a:lnTo>
                  <a:pt x="2980" y="25"/>
                </a:lnTo>
                <a:lnTo>
                  <a:pt x="2443" y="196"/>
                </a:lnTo>
                <a:lnTo>
                  <a:pt x="2369" y="220"/>
                </a:lnTo>
                <a:lnTo>
                  <a:pt x="2296" y="269"/>
                </a:lnTo>
                <a:lnTo>
                  <a:pt x="2198" y="391"/>
                </a:lnTo>
                <a:lnTo>
                  <a:pt x="2150" y="538"/>
                </a:lnTo>
                <a:lnTo>
                  <a:pt x="2150" y="611"/>
                </a:lnTo>
                <a:lnTo>
                  <a:pt x="2150" y="684"/>
                </a:lnTo>
                <a:lnTo>
                  <a:pt x="2394" y="1832"/>
                </a:lnTo>
                <a:lnTo>
                  <a:pt x="2223" y="1954"/>
                </a:lnTo>
                <a:lnTo>
                  <a:pt x="2076" y="2101"/>
                </a:lnTo>
                <a:lnTo>
                  <a:pt x="1002" y="1686"/>
                </a:lnTo>
                <a:lnTo>
                  <a:pt x="928" y="1686"/>
                </a:lnTo>
                <a:lnTo>
                  <a:pt x="831" y="1661"/>
                </a:lnTo>
                <a:lnTo>
                  <a:pt x="684" y="1710"/>
                </a:lnTo>
                <a:lnTo>
                  <a:pt x="562" y="1784"/>
                </a:lnTo>
                <a:lnTo>
                  <a:pt x="513" y="1832"/>
                </a:lnTo>
                <a:lnTo>
                  <a:pt x="464" y="1906"/>
                </a:lnTo>
                <a:lnTo>
                  <a:pt x="220" y="2394"/>
                </a:lnTo>
                <a:lnTo>
                  <a:pt x="196" y="2467"/>
                </a:lnTo>
                <a:lnTo>
                  <a:pt x="171" y="2541"/>
                </a:lnTo>
                <a:lnTo>
                  <a:pt x="196" y="2712"/>
                </a:lnTo>
                <a:lnTo>
                  <a:pt x="245" y="2834"/>
                </a:lnTo>
                <a:lnTo>
                  <a:pt x="293" y="2907"/>
                </a:lnTo>
                <a:lnTo>
                  <a:pt x="367" y="2956"/>
                </a:lnTo>
                <a:lnTo>
                  <a:pt x="1344" y="3591"/>
                </a:lnTo>
                <a:lnTo>
                  <a:pt x="1319" y="3786"/>
                </a:lnTo>
                <a:lnTo>
                  <a:pt x="1295" y="4006"/>
                </a:lnTo>
                <a:lnTo>
                  <a:pt x="245" y="4494"/>
                </a:lnTo>
                <a:lnTo>
                  <a:pt x="196" y="4519"/>
                </a:lnTo>
                <a:lnTo>
                  <a:pt x="123" y="4568"/>
                </a:lnTo>
                <a:lnTo>
                  <a:pt x="49" y="4714"/>
                </a:lnTo>
                <a:lnTo>
                  <a:pt x="0" y="4861"/>
                </a:lnTo>
                <a:lnTo>
                  <a:pt x="25" y="4934"/>
                </a:lnTo>
                <a:lnTo>
                  <a:pt x="25" y="5007"/>
                </a:lnTo>
                <a:lnTo>
                  <a:pt x="220" y="5545"/>
                </a:lnTo>
                <a:lnTo>
                  <a:pt x="245" y="5594"/>
                </a:lnTo>
                <a:lnTo>
                  <a:pt x="293" y="5667"/>
                </a:lnTo>
                <a:lnTo>
                  <a:pt x="391" y="5764"/>
                </a:lnTo>
                <a:lnTo>
                  <a:pt x="538" y="5813"/>
                </a:lnTo>
                <a:lnTo>
                  <a:pt x="684" y="5813"/>
                </a:lnTo>
                <a:lnTo>
                  <a:pt x="1832" y="5569"/>
                </a:lnTo>
                <a:lnTo>
                  <a:pt x="1954" y="5740"/>
                </a:lnTo>
                <a:lnTo>
                  <a:pt x="2101" y="5887"/>
                </a:lnTo>
                <a:lnTo>
                  <a:pt x="1710" y="6986"/>
                </a:lnTo>
                <a:lnTo>
                  <a:pt x="1686" y="7059"/>
                </a:lnTo>
                <a:lnTo>
                  <a:pt x="1686" y="7132"/>
                </a:lnTo>
                <a:lnTo>
                  <a:pt x="1710" y="7279"/>
                </a:lnTo>
                <a:lnTo>
                  <a:pt x="1783" y="7401"/>
                </a:lnTo>
                <a:lnTo>
                  <a:pt x="1857" y="7450"/>
                </a:lnTo>
                <a:lnTo>
                  <a:pt x="1905" y="7499"/>
                </a:lnTo>
                <a:lnTo>
                  <a:pt x="2418" y="7743"/>
                </a:lnTo>
                <a:lnTo>
                  <a:pt x="2492" y="7792"/>
                </a:lnTo>
                <a:lnTo>
                  <a:pt x="2711" y="7792"/>
                </a:lnTo>
                <a:lnTo>
                  <a:pt x="2858" y="7718"/>
                </a:lnTo>
                <a:lnTo>
                  <a:pt x="2907" y="7669"/>
                </a:lnTo>
                <a:lnTo>
                  <a:pt x="2956" y="7621"/>
                </a:lnTo>
                <a:lnTo>
                  <a:pt x="3591" y="6644"/>
                </a:lnTo>
                <a:lnTo>
                  <a:pt x="3810" y="6668"/>
                </a:lnTo>
                <a:lnTo>
                  <a:pt x="4006" y="6668"/>
                </a:lnTo>
                <a:lnTo>
                  <a:pt x="4494" y="7718"/>
                </a:lnTo>
                <a:lnTo>
                  <a:pt x="4543" y="7792"/>
                </a:lnTo>
                <a:lnTo>
                  <a:pt x="4592" y="7840"/>
                </a:lnTo>
                <a:lnTo>
                  <a:pt x="4714" y="7914"/>
                </a:lnTo>
                <a:lnTo>
                  <a:pt x="4861" y="7963"/>
                </a:lnTo>
                <a:lnTo>
                  <a:pt x="4934" y="7963"/>
                </a:lnTo>
                <a:lnTo>
                  <a:pt x="5007" y="7938"/>
                </a:lnTo>
                <a:lnTo>
                  <a:pt x="5544" y="7767"/>
                </a:lnTo>
                <a:lnTo>
                  <a:pt x="5618" y="7743"/>
                </a:lnTo>
                <a:lnTo>
                  <a:pt x="5667" y="7694"/>
                </a:lnTo>
                <a:lnTo>
                  <a:pt x="5764" y="7572"/>
                </a:lnTo>
                <a:lnTo>
                  <a:pt x="5838" y="7425"/>
                </a:lnTo>
                <a:lnTo>
                  <a:pt x="5838" y="7352"/>
                </a:lnTo>
                <a:lnTo>
                  <a:pt x="5838" y="7279"/>
                </a:lnTo>
                <a:lnTo>
                  <a:pt x="5593" y="6131"/>
                </a:lnTo>
                <a:lnTo>
                  <a:pt x="5740" y="6009"/>
                </a:lnTo>
                <a:lnTo>
                  <a:pt x="5911" y="5862"/>
                </a:lnTo>
                <a:lnTo>
                  <a:pt x="6985" y="6277"/>
                </a:lnTo>
                <a:lnTo>
                  <a:pt x="7059" y="6277"/>
                </a:lnTo>
                <a:lnTo>
                  <a:pt x="7132" y="6302"/>
                </a:lnTo>
                <a:lnTo>
                  <a:pt x="7278" y="6253"/>
                </a:lnTo>
                <a:lnTo>
                  <a:pt x="7425" y="6180"/>
                </a:lnTo>
                <a:lnTo>
                  <a:pt x="7474" y="6131"/>
                </a:lnTo>
                <a:lnTo>
                  <a:pt x="7523" y="6058"/>
                </a:lnTo>
                <a:lnTo>
                  <a:pt x="7767" y="5545"/>
                </a:lnTo>
                <a:lnTo>
                  <a:pt x="7791" y="5496"/>
                </a:lnTo>
                <a:lnTo>
                  <a:pt x="7816" y="5398"/>
                </a:lnTo>
                <a:lnTo>
                  <a:pt x="7791" y="5252"/>
                </a:lnTo>
                <a:lnTo>
                  <a:pt x="7718" y="5129"/>
                </a:lnTo>
                <a:lnTo>
                  <a:pt x="7669" y="5056"/>
                </a:lnTo>
                <a:lnTo>
                  <a:pt x="7620" y="5007"/>
                </a:lnTo>
                <a:lnTo>
                  <a:pt x="6643" y="4372"/>
                </a:lnTo>
                <a:lnTo>
                  <a:pt x="6668" y="4177"/>
                </a:lnTo>
                <a:lnTo>
                  <a:pt x="6668" y="3957"/>
                </a:lnTo>
                <a:lnTo>
                  <a:pt x="7718" y="3469"/>
                </a:lnTo>
                <a:lnTo>
                  <a:pt x="7791" y="3444"/>
                </a:lnTo>
                <a:lnTo>
                  <a:pt x="7865" y="3395"/>
                </a:lnTo>
                <a:lnTo>
                  <a:pt x="7938" y="3249"/>
                </a:lnTo>
                <a:lnTo>
                  <a:pt x="7962" y="3102"/>
                </a:lnTo>
                <a:lnTo>
                  <a:pt x="7962" y="3029"/>
                </a:lnTo>
                <a:lnTo>
                  <a:pt x="7962" y="2956"/>
                </a:lnTo>
                <a:lnTo>
                  <a:pt x="7767" y="2419"/>
                </a:lnTo>
                <a:lnTo>
                  <a:pt x="7743" y="2345"/>
                </a:lnTo>
                <a:lnTo>
                  <a:pt x="7694" y="2296"/>
                </a:lnTo>
                <a:lnTo>
                  <a:pt x="7572" y="2199"/>
                </a:lnTo>
                <a:lnTo>
                  <a:pt x="7449" y="2150"/>
                </a:lnTo>
                <a:lnTo>
                  <a:pt x="7278" y="2150"/>
                </a:lnTo>
                <a:lnTo>
                  <a:pt x="6155" y="2394"/>
                </a:lnTo>
                <a:lnTo>
                  <a:pt x="6033" y="2223"/>
                </a:lnTo>
                <a:lnTo>
                  <a:pt x="5886" y="2077"/>
                </a:lnTo>
                <a:lnTo>
                  <a:pt x="6277" y="978"/>
                </a:lnTo>
                <a:lnTo>
                  <a:pt x="6302" y="904"/>
                </a:lnTo>
                <a:lnTo>
                  <a:pt x="6302" y="831"/>
                </a:lnTo>
                <a:lnTo>
                  <a:pt x="6277" y="684"/>
                </a:lnTo>
                <a:lnTo>
                  <a:pt x="6179" y="562"/>
                </a:lnTo>
                <a:lnTo>
                  <a:pt x="6131" y="489"/>
                </a:lnTo>
                <a:lnTo>
                  <a:pt x="6082" y="465"/>
                </a:lnTo>
                <a:lnTo>
                  <a:pt x="5569" y="196"/>
                </a:lnTo>
                <a:lnTo>
                  <a:pt x="5496" y="172"/>
                </a:lnTo>
                <a:lnTo>
                  <a:pt x="5276" y="172"/>
                </a:lnTo>
                <a:lnTo>
                  <a:pt x="5129" y="245"/>
                </a:lnTo>
                <a:lnTo>
                  <a:pt x="5080" y="294"/>
                </a:lnTo>
                <a:lnTo>
                  <a:pt x="5032" y="343"/>
                </a:lnTo>
                <a:lnTo>
                  <a:pt x="4397" y="1319"/>
                </a:lnTo>
                <a:lnTo>
                  <a:pt x="4177" y="1295"/>
                </a:lnTo>
                <a:lnTo>
                  <a:pt x="3981" y="1295"/>
                </a:lnTo>
                <a:lnTo>
                  <a:pt x="3493" y="245"/>
                </a:lnTo>
                <a:lnTo>
                  <a:pt x="3444" y="172"/>
                </a:lnTo>
                <a:lnTo>
                  <a:pt x="3395" y="123"/>
                </a:lnTo>
                <a:lnTo>
                  <a:pt x="3273" y="49"/>
                </a:lnTo>
                <a:lnTo>
                  <a:pt x="3127" y="1"/>
                </a:lnTo>
                <a:close/>
              </a:path>
            </a:pathLst>
          </a:custGeom>
          <a:solidFill>
            <a:srgbClr val="212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15FECF7D-0B69-6D20-113E-C68719E3D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244357"/>
              </p:ext>
            </p:extLst>
          </p:nvPr>
        </p:nvGraphicFramePr>
        <p:xfrm>
          <a:off x="672465" y="1112616"/>
          <a:ext cx="6856096" cy="281367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305556">
                  <a:extLst>
                    <a:ext uri="{9D8B030D-6E8A-4147-A177-3AD203B41FA5}">
                      <a16:colId xmlns:a16="http://schemas.microsoft.com/office/drawing/2014/main" val="3121669368"/>
                    </a:ext>
                  </a:extLst>
                </a:gridCol>
                <a:gridCol w="2203579">
                  <a:extLst>
                    <a:ext uri="{9D8B030D-6E8A-4147-A177-3AD203B41FA5}">
                      <a16:colId xmlns:a16="http://schemas.microsoft.com/office/drawing/2014/main" val="1615496961"/>
                    </a:ext>
                  </a:extLst>
                </a:gridCol>
                <a:gridCol w="2346961">
                  <a:extLst>
                    <a:ext uri="{9D8B030D-6E8A-4147-A177-3AD203B41FA5}">
                      <a16:colId xmlns:a16="http://schemas.microsoft.com/office/drawing/2014/main" val="1501425724"/>
                    </a:ext>
                  </a:extLst>
                </a:gridCol>
              </a:tblGrid>
              <a:tr h="297009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1" u="none" strike="noStrike">
                          <a:effectLst/>
                        </a:rPr>
                        <a:t>TEXT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1" u="none" strike="noStrike">
                          <a:effectLst/>
                        </a:rPr>
                        <a:t>Labels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Barlow Light" panose="00000400000000000000" pitchFamily="2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Extracted</a:t>
                      </a:r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Barlow Light" panose="00000400000000000000" pitchFamily="2" charset="0"/>
                        </a:rPr>
                        <a:t> </a:t>
                      </a:r>
                      <a:r>
                        <a:rPr lang="en-GB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Needs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777149190"/>
                  </a:ext>
                </a:extLst>
              </a:tr>
              <a:tr h="42735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 I read from the hotel website […] big luggages.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transportation advice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Transportation advices, Luggage handling solutions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227116118"/>
                  </a:ext>
                </a:extLst>
              </a:tr>
              <a:tr h="22882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    How's  […] Thanks  Chr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 advice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 information for July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235564404"/>
                  </a:ext>
                </a:extLst>
              </a:tr>
              <a:tr h="21957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Torn between Villa  […] ambiance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attractions advice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accommodations advices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519295217"/>
                  </a:ext>
                </a:extLst>
              </a:tr>
              <a:tr h="84289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Hello everyone  […] tour that I should not miss please mention it. Thanks.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 onsen recommendations, sightseeing recommendations, local culture and tradition experiences, transportation advices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Outdoor Onsen recommendations, Sightseeing recommendations, Local culture and tradition experiences, Transportation advices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765178363"/>
                  </a:ext>
                </a:extLst>
              </a:tr>
              <a:tr h="278120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Barlow Light" panose="00000400000000000000" pitchFamily="2" charset="0"/>
                        </a:rPr>
                        <a:t>…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Barlow Light" panose="00000400000000000000" pitchFamily="2" charset="0"/>
                        </a:rPr>
                        <a:t>…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Barlow Light" panose="00000400000000000000" pitchFamily="2" charset="0"/>
                        </a:rPr>
                        <a:t>…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374537378"/>
                  </a:ext>
                </a:extLst>
              </a:tr>
              <a:tr h="304624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 you bring in 1 […] albuterol 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 informations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Medication regulations information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323293521"/>
                  </a:ext>
                </a:extLst>
              </a:tr>
            </a:tbl>
          </a:graphicData>
        </a:graphic>
      </p:graphicFrame>
      <p:sp>
        <p:nvSpPr>
          <p:cNvPr id="11" name="Segno di moltiplicazione 10">
            <a:extLst>
              <a:ext uri="{FF2B5EF4-FFF2-40B4-BE49-F238E27FC236}">
                <a16:creationId xmlns:a16="http://schemas.microsoft.com/office/drawing/2014/main" id="{649F1C93-C0B9-F304-FD96-9450134ABF63}"/>
              </a:ext>
            </a:extLst>
          </p:cNvPr>
          <p:cNvSpPr/>
          <p:nvPr/>
        </p:nvSpPr>
        <p:spPr>
          <a:xfrm>
            <a:off x="6264274" y="1593850"/>
            <a:ext cx="275432" cy="266700"/>
          </a:xfrm>
          <a:prstGeom prst="mathMultiply">
            <a:avLst>
              <a:gd name="adj1" fmla="val 7151"/>
            </a:avLst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egno di moltiplicazione 11">
            <a:extLst>
              <a:ext uri="{FF2B5EF4-FFF2-40B4-BE49-F238E27FC236}">
                <a16:creationId xmlns:a16="http://schemas.microsoft.com/office/drawing/2014/main" id="{F3570E8B-2F67-A559-DCAD-CF4F20374D02}"/>
              </a:ext>
            </a:extLst>
          </p:cNvPr>
          <p:cNvSpPr/>
          <p:nvPr/>
        </p:nvSpPr>
        <p:spPr>
          <a:xfrm>
            <a:off x="6692106" y="2108200"/>
            <a:ext cx="275432" cy="266700"/>
          </a:xfrm>
          <a:prstGeom prst="mathMultiply">
            <a:avLst>
              <a:gd name="adj1" fmla="val 7151"/>
            </a:avLst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C410A25F-4277-EF94-431D-1F09F7523C55}"/>
                  </a:ext>
                </a:extLst>
              </p14:cNvPr>
              <p14:cNvContentPartPr/>
              <p14:nvPr/>
            </p14:nvContentPartPr>
            <p14:xfrm>
              <a:off x="6596385" y="1366809"/>
              <a:ext cx="163800" cy="18252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C410A25F-4277-EF94-431D-1F09F7523C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7745" y="1358169"/>
                <a:ext cx="1814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DAC4C688-6681-CADA-350B-5CE5DB939CE6}"/>
                  </a:ext>
                </a:extLst>
              </p14:cNvPr>
              <p14:cNvContentPartPr/>
              <p14:nvPr/>
            </p14:nvContentPartPr>
            <p14:xfrm>
              <a:off x="6977461" y="1816109"/>
              <a:ext cx="163800" cy="18252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DAC4C688-6681-CADA-350B-5CE5DB939C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8821" y="1807469"/>
                <a:ext cx="1814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EF82E53D-3415-C449-4602-4A1A1C8B82D0}"/>
                  </a:ext>
                </a:extLst>
              </p14:cNvPr>
              <p14:cNvContentPartPr/>
              <p14:nvPr/>
            </p14:nvContentPartPr>
            <p14:xfrm>
              <a:off x="7374683" y="3595659"/>
              <a:ext cx="163800" cy="18252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EF82E53D-3415-C449-4602-4A1A1C8B82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66043" y="3587019"/>
                <a:ext cx="1814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DCE0DDC5-6E0A-6391-0848-ADC6AC3792A1}"/>
                  </a:ext>
                </a:extLst>
              </p14:cNvPr>
              <p14:cNvContentPartPr/>
              <p14:nvPr/>
            </p14:nvContentPartPr>
            <p14:xfrm>
              <a:off x="7302309" y="2311532"/>
              <a:ext cx="163800" cy="18252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DCE0DDC5-6E0A-6391-0848-ADC6AC3792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3669" y="2302892"/>
                <a:ext cx="1814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44AD268D-0527-551B-0583-09A1482ADD5B}"/>
                  </a:ext>
                </a:extLst>
              </p14:cNvPr>
              <p14:cNvContentPartPr/>
              <p14:nvPr/>
            </p14:nvContentPartPr>
            <p14:xfrm>
              <a:off x="7053024" y="2480490"/>
              <a:ext cx="163800" cy="18252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44AD268D-0527-551B-0583-09A1482ADD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4384" y="2471850"/>
                <a:ext cx="1814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2ED7C55B-B895-7D9E-043E-208A917D65A4}"/>
                  </a:ext>
                </a:extLst>
              </p14:cNvPr>
              <p14:cNvContentPartPr/>
              <p14:nvPr/>
            </p14:nvContentPartPr>
            <p14:xfrm>
              <a:off x="7287822" y="2741773"/>
              <a:ext cx="163800" cy="18252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2ED7C55B-B895-7D9E-043E-208A917D65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79182" y="2733133"/>
                <a:ext cx="1814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BD4F17AC-242C-BE72-50A6-905F1155E96D}"/>
                  </a:ext>
                </a:extLst>
              </p14:cNvPr>
              <p14:cNvContentPartPr/>
              <p14:nvPr/>
            </p14:nvContentPartPr>
            <p14:xfrm>
              <a:off x="6610206" y="2876814"/>
              <a:ext cx="163800" cy="18252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BD4F17AC-242C-BE72-50A6-905F1155E9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1566" y="2868174"/>
                <a:ext cx="181440" cy="2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569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6;p15">
            <a:extLst>
              <a:ext uri="{FF2B5EF4-FFF2-40B4-BE49-F238E27FC236}">
                <a16:creationId xmlns:a16="http://schemas.microsoft.com/office/drawing/2014/main" id="{190D1DE3-A221-458A-9860-9897EECDAFF1}"/>
              </a:ext>
            </a:extLst>
          </p:cNvPr>
          <p:cNvSpPr txBox="1">
            <a:spLocks/>
          </p:cNvSpPr>
          <p:nvPr/>
        </p:nvSpPr>
        <p:spPr>
          <a:xfrm>
            <a:off x="83820" y="58195"/>
            <a:ext cx="8324374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45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l"/>
            <a:r>
              <a:rPr lang="it-IT" sz="2400">
                <a:solidFill>
                  <a:srgbClr val="212C52"/>
                </a:solidFill>
              </a:rPr>
              <a:t>How to evaluate the output of a LLM</a:t>
            </a:r>
            <a:endParaRPr lang="it-IT" sz="2400" dirty="0">
              <a:solidFill>
                <a:srgbClr val="212C52"/>
              </a:solidFill>
            </a:endParaRPr>
          </a:p>
        </p:txBody>
      </p:sp>
      <p:sp>
        <p:nvSpPr>
          <p:cNvPr id="3" name="Google Shape;545;p39">
            <a:extLst>
              <a:ext uri="{FF2B5EF4-FFF2-40B4-BE49-F238E27FC236}">
                <a16:creationId xmlns:a16="http://schemas.microsoft.com/office/drawing/2014/main" id="{AEC05C02-B417-E3D1-EE90-E8AD16C2E41E}"/>
              </a:ext>
            </a:extLst>
          </p:cNvPr>
          <p:cNvSpPr/>
          <p:nvPr/>
        </p:nvSpPr>
        <p:spPr>
          <a:xfrm>
            <a:off x="8672012" y="124335"/>
            <a:ext cx="192585" cy="192571"/>
          </a:xfrm>
          <a:custGeom>
            <a:avLst/>
            <a:gdLst/>
            <a:ahLst/>
            <a:cxnLst/>
            <a:rect l="l" t="t" r="r" b="b"/>
            <a:pathLst>
              <a:path w="13996" h="13995" extrusionOk="0">
                <a:moveTo>
                  <a:pt x="6986" y="4714"/>
                </a:moveTo>
                <a:lnTo>
                  <a:pt x="7206" y="4738"/>
                </a:lnTo>
                <a:lnTo>
                  <a:pt x="7425" y="4763"/>
                </a:lnTo>
                <a:lnTo>
                  <a:pt x="7645" y="4812"/>
                </a:lnTo>
                <a:lnTo>
                  <a:pt x="7841" y="4885"/>
                </a:lnTo>
                <a:lnTo>
                  <a:pt x="8060" y="4983"/>
                </a:lnTo>
                <a:lnTo>
                  <a:pt x="8256" y="5105"/>
                </a:lnTo>
                <a:lnTo>
                  <a:pt x="8427" y="5227"/>
                </a:lnTo>
                <a:lnTo>
                  <a:pt x="8598" y="5398"/>
                </a:lnTo>
                <a:lnTo>
                  <a:pt x="8769" y="5569"/>
                </a:lnTo>
                <a:lnTo>
                  <a:pt x="8891" y="5740"/>
                </a:lnTo>
                <a:lnTo>
                  <a:pt x="9013" y="5935"/>
                </a:lnTo>
                <a:lnTo>
                  <a:pt x="9111" y="6155"/>
                </a:lnTo>
                <a:lnTo>
                  <a:pt x="9184" y="6350"/>
                </a:lnTo>
                <a:lnTo>
                  <a:pt x="9233" y="6570"/>
                </a:lnTo>
                <a:lnTo>
                  <a:pt x="9257" y="6790"/>
                </a:lnTo>
                <a:lnTo>
                  <a:pt x="9257" y="7010"/>
                </a:lnTo>
                <a:lnTo>
                  <a:pt x="9257" y="7229"/>
                </a:lnTo>
                <a:lnTo>
                  <a:pt x="9233" y="7425"/>
                </a:lnTo>
                <a:lnTo>
                  <a:pt x="9184" y="7645"/>
                </a:lnTo>
                <a:lnTo>
                  <a:pt x="9111" y="7864"/>
                </a:lnTo>
                <a:lnTo>
                  <a:pt x="9013" y="8060"/>
                </a:lnTo>
                <a:lnTo>
                  <a:pt x="8891" y="8255"/>
                </a:lnTo>
                <a:lnTo>
                  <a:pt x="8769" y="8451"/>
                </a:lnTo>
                <a:lnTo>
                  <a:pt x="8598" y="8622"/>
                </a:lnTo>
                <a:lnTo>
                  <a:pt x="8427" y="8768"/>
                </a:lnTo>
                <a:lnTo>
                  <a:pt x="8256" y="8915"/>
                </a:lnTo>
                <a:lnTo>
                  <a:pt x="8060" y="9012"/>
                </a:lnTo>
                <a:lnTo>
                  <a:pt x="7841" y="9110"/>
                </a:lnTo>
                <a:lnTo>
                  <a:pt x="7645" y="9183"/>
                </a:lnTo>
                <a:lnTo>
                  <a:pt x="7425" y="9232"/>
                </a:lnTo>
                <a:lnTo>
                  <a:pt x="7206" y="9257"/>
                </a:lnTo>
                <a:lnTo>
                  <a:pt x="6986" y="9281"/>
                </a:lnTo>
                <a:lnTo>
                  <a:pt x="6766" y="9257"/>
                </a:lnTo>
                <a:lnTo>
                  <a:pt x="6546" y="9232"/>
                </a:lnTo>
                <a:lnTo>
                  <a:pt x="6351" y="9183"/>
                </a:lnTo>
                <a:lnTo>
                  <a:pt x="6131" y="9110"/>
                </a:lnTo>
                <a:lnTo>
                  <a:pt x="5936" y="9012"/>
                </a:lnTo>
                <a:lnTo>
                  <a:pt x="5740" y="8915"/>
                </a:lnTo>
                <a:lnTo>
                  <a:pt x="5545" y="8768"/>
                </a:lnTo>
                <a:lnTo>
                  <a:pt x="5374" y="8622"/>
                </a:lnTo>
                <a:lnTo>
                  <a:pt x="5227" y="8451"/>
                </a:lnTo>
                <a:lnTo>
                  <a:pt x="5081" y="8255"/>
                </a:lnTo>
                <a:lnTo>
                  <a:pt x="4983" y="8060"/>
                </a:lnTo>
                <a:lnTo>
                  <a:pt x="4885" y="7864"/>
                </a:lnTo>
                <a:lnTo>
                  <a:pt x="4812" y="7645"/>
                </a:lnTo>
                <a:lnTo>
                  <a:pt x="4763" y="7425"/>
                </a:lnTo>
                <a:lnTo>
                  <a:pt x="4714" y="7229"/>
                </a:lnTo>
                <a:lnTo>
                  <a:pt x="4714" y="7010"/>
                </a:lnTo>
                <a:lnTo>
                  <a:pt x="4714" y="6790"/>
                </a:lnTo>
                <a:lnTo>
                  <a:pt x="4763" y="6570"/>
                </a:lnTo>
                <a:lnTo>
                  <a:pt x="4812" y="6350"/>
                </a:lnTo>
                <a:lnTo>
                  <a:pt x="4885" y="6155"/>
                </a:lnTo>
                <a:lnTo>
                  <a:pt x="4983" y="5935"/>
                </a:lnTo>
                <a:lnTo>
                  <a:pt x="5081" y="5740"/>
                </a:lnTo>
                <a:lnTo>
                  <a:pt x="5227" y="5569"/>
                </a:lnTo>
                <a:lnTo>
                  <a:pt x="5374" y="5398"/>
                </a:lnTo>
                <a:lnTo>
                  <a:pt x="5545" y="5227"/>
                </a:lnTo>
                <a:lnTo>
                  <a:pt x="5740" y="5105"/>
                </a:lnTo>
                <a:lnTo>
                  <a:pt x="5936" y="4983"/>
                </a:lnTo>
                <a:lnTo>
                  <a:pt x="6131" y="4885"/>
                </a:lnTo>
                <a:lnTo>
                  <a:pt x="6351" y="4812"/>
                </a:lnTo>
                <a:lnTo>
                  <a:pt x="6546" y="4763"/>
                </a:lnTo>
                <a:lnTo>
                  <a:pt x="6766" y="4738"/>
                </a:lnTo>
                <a:lnTo>
                  <a:pt x="6986" y="4714"/>
                </a:lnTo>
                <a:close/>
                <a:moveTo>
                  <a:pt x="6497" y="0"/>
                </a:moveTo>
                <a:lnTo>
                  <a:pt x="6375" y="25"/>
                </a:lnTo>
                <a:lnTo>
                  <a:pt x="6253" y="49"/>
                </a:lnTo>
                <a:lnTo>
                  <a:pt x="6131" y="122"/>
                </a:lnTo>
                <a:lnTo>
                  <a:pt x="6033" y="196"/>
                </a:lnTo>
                <a:lnTo>
                  <a:pt x="5936" y="293"/>
                </a:lnTo>
                <a:lnTo>
                  <a:pt x="5862" y="391"/>
                </a:lnTo>
                <a:lnTo>
                  <a:pt x="5813" y="513"/>
                </a:lnTo>
                <a:lnTo>
                  <a:pt x="5789" y="635"/>
                </a:lnTo>
                <a:lnTo>
                  <a:pt x="5618" y="2076"/>
                </a:lnTo>
                <a:lnTo>
                  <a:pt x="5325" y="2174"/>
                </a:lnTo>
                <a:lnTo>
                  <a:pt x="5032" y="2296"/>
                </a:lnTo>
                <a:lnTo>
                  <a:pt x="4763" y="2418"/>
                </a:lnTo>
                <a:lnTo>
                  <a:pt x="4495" y="2565"/>
                </a:lnTo>
                <a:lnTo>
                  <a:pt x="3347" y="1661"/>
                </a:lnTo>
                <a:lnTo>
                  <a:pt x="3225" y="1588"/>
                </a:lnTo>
                <a:lnTo>
                  <a:pt x="3103" y="1539"/>
                </a:lnTo>
                <a:lnTo>
                  <a:pt x="2980" y="1514"/>
                </a:lnTo>
                <a:lnTo>
                  <a:pt x="2736" y="1514"/>
                </a:lnTo>
                <a:lnTo>
                  <a:pt x="2590" y="1563"/>
                </a:lnTo>
                <a:lnTo>
                  <a:pt x="2492" y="1637"/>
                </a:lnTo>
                <a:lnTo>
                  <a:pt x="2394" y="1710"/>
                </a:lnTo>
                <a:lnTo>
                  <a:pt x="1710" y="2394"/>
                </a:lnTo>
                <a:lnTo>
                  <a:pt x="1613" y="2491"/>
                </a:lnTo>
                <a:lnTo>
                  <a:pt x="1564" y="2614"/>
                </a:lnTo>
                <a:lnTo>
                  <a:pt x="1515" y="2736"/>
                </a:lnTo>
                <a:lnTo>
                  <a:pt x="1491" y="2858"/>
                </a:lnTo>
                <a:lnTo>
                  <a:pt x="1491" y="3004"/>
                </a:lnTo>
                <a:lnTo>
                  <a:pt x="1515" y="3126"/>
                </a:lnTo>
                <a:lnTo>
                  <a:pt x="1564" y="3249"/>
                </a:lnTo>
                <a:lnTo>
                  <a:pt x="1637" y="3346"/>
                </a:lnTo>
                <a:lnTo>
                  <a:pt x="2541" y="4494"/>
                </a:lnTo>
                <a:lnTo>
                  <a:pt x="2394" y="4763"/>
                </a:lnTo>
                <a:lnTo>
                  <a:pt x="2272" y="5056"/>
                </a:lnTo>
                <a:lnTo>
                  <a:pt x="2174" y="5349"/>
                </a:lnTo>
                <a:lnTo>
                  <a:pt x="2077" y="5642"/>
                </a:lnTo>
                <a:lnTo>
                  <a:pt x="636" y="5789"/>
                </a:lnTo>
                <a:lnTo>
                  <a:pt x="514" y="5837"/>
                </a:lnTo>
                <a:lnTo>
                  <a:pt x="392" y="5886"/>
                </a:lnTo>
                <a:lnTo>
                  <a:pt x="269" y="5959"/>
                </a:lnTo>
                <a:lnTo>
                  <a:pt x="172" y="6033"/>
                </a:lnTo>
                <a:lnTo>
                  <a:pt x="99" y="6155"/>
                </a:lnTo>
                <a:lnTo>
                  <a:pt x="50" y="6253"/>
                </a:lnTo>
                <a:lnTo>
                  <a:pt x="1" y="6399"/>
                </a:lnTo>
                <a:lnTo>
                  <a:pt x="1" y="6521"/>
                </a:lnTo>
                <a:lnTo>
                  <a:pt x="1" y="7474"/>
                </a:lnTo>
                <a:lnTo>
                  <a:pt x="1" y="7620"/>
                </a:lnTo>
                <a:lnTo>
                  <a:pt x="50" y="7742"/>
                </a:lnTo>
                <a:lnTo>
                  <a:pt x="99" y="7864"/>
                </a:lnTo>
                <a:lnTo>
                  <a:pt x="172" y="7962"/>
                </a:lnTo>
                <a:lnTo>
                  <a:pt x="269" y="8060"/>
                </a:lnTo>
                <a:lnTo>
                  <a:pt x="392" y="8133"/>
                </a:lnTo>
                <a:lnTo>
                  <a:pt x="514" y="8182"/>
                </a:lnTo>
                <a:lnTo>
                  <a:pt x="636" y="8206"/>
                </a:lnTo>
                <a:lnTo>
                  <a:pt x="2077" y="8377"/>
                </a:lnTo>
                <a:lnTo>
                  <a:pt x="2174" y="8670"/>
                </a:lnTo>
                <a:lnTo>
                  <a:pt x="2272" y="8939"/>
                </a:lnTo>
                <a:lnTo>
                  <a:pt x="2394" y="9232"/>
                </a:lnTo>
                <a:lnTo>
                  <a:pt x="2541" y="9501"/>
                </a:lnTo>
                <a:lnTo>
                  <a:pt x="1637" y="10649"/>
                </a:lnTo>
                <a:lnTo>
                  <a:pt x="1564" y="10771"/>
                </a:lnTo>
                <a:lnTo>
                  <a:pt x="1515" y="10893"/>
                </a:lnTo>
                <a:lnTo>
                  <a:pt x="1491" y="11015"/>
                </a:lnTo>
                <a:lnTo>
                  <a:pt x="1491" y="11137"/>
                </a:lnTo>
                <a:lnTo>
                  <a:pt x="1515" y="11259"/>
                </a:lnTo>
                <a:lnTo>
                  <a:pt x="1564" y="11381"/>
                </a:lnTo>
                <a:lnTo>
                  <a:pt x="1613" y="11504"/>
                </a:lnTo>
                <a:lnTo>
                  <a:pt x="1710" y="11601"/>
                </a:lnTo>
                <a:lnTo>
                  <a:pt x="2394" y="12285"/>
                </a:lnTo>
                <a:lnTo>
                  <a:pt x="2492" y="12383"/>
                </a:lnTo>
                <a:lnTo>
                  <a:pt x="2590" y="12432"/>
                </a:lnTo>
                <a:lnTo>
                  <a:pt x="2736" y="12480"/>
                </a:lnTo>
                <a:lnTo>
                  <a:pt x="2858" y="12505"/>
                </a:lnTo>
                <a:lnTo>
                  <a:pt x="2980" y="12505"/>
                </a:lnTo>
                <a:lnTo>
                  <a:pt x="3103" y="12456"/>
                </a:lnTo>
                <a:lnTo>
                  <a:pt x="3225" y="12407"/>
                </a:lnTo>
                <a:lnTo>
                  <a:pt x="3347" y="12358"/>
                </a:lnTo>
                <a:lnTo>
                  <a:pt x="4495" y="11455"/>
                </a:lnTo>
                <a:lnTo>
                  <a:pt x="4763" y="11577"/>
                </a:lnTo>
                <a:lnTo>
                  <a:pt x="5032" y="11723"/>
                </a:lnTo>
                <a:lnTo>
                  <a:pt x="5325" y="11821"/>
                </a:lnTo>
                <a:lnTo>
                  <a:pt x="5618" y="11919"/>
                </a:lnTo>
                <a:lnTo>
                  <a:pt x="5789" y="13360"/>
                </a:lnTo>
                <a:lnTo>
                  <a:pt x="5813" y="13482"/>
                </a:lnTo>
                <a:lnTo>
                  <a:pt x="5862" y="13604"/>
                </a:lnTo>
                <a:lnTo>
                  <a:pt x="5936" y="13726"/>
                </a:lnTo>
                <a:lnTo>
                  <a:pt x="6033" y="13824"/>
                </a:lnTo>
                <a:lnTo>
                  <a:pt x="6131" y="13897"/>
                </a:lnTo>
                <a:lnTo>
                  <a:pt x="6253" y="13946"/>
                </a:lnTo>
                <a:lnTo>
                  <a:pt x="6375" y="13995"/>
                </a:lnTo>
                <a:lnTo>
                  <a:pt x="7596" y="13995"/>
                </a:lnTo>
                <a:lnTo>
                  <a:pt x="7743" y="13946"/>
                </a:lnTo>
                <a:lnTo>
                  <a:pt x="7841" y="13897"/>
                </a:lnTo>
                <a:lnTo>
                  <a:pt x="7963" y="13824"/>
                </a:lnTo>
                <a:lnTo>
                  <a:pt x="8036" y="13726"/>
                </a:lnTo>
                <a:lnTo>
                  <a:pt x="8109" y="13604"/>
                </a:lnTo>
                <a:lnTo>
                  <a:pt x="8158" y="13482"/>
                </a:lnTo>
                <a:lnTo>
                  <a:pt x="8183" y="13360"/>
                </a:lnTo>
                <a:lnTo>
                  <a:pt x="8353" y="11919"/>
                </a:lnTo>
                <a:lnTo>
                  <a:pt x="8647" y="11821"/>
                </a:lnTo>
                <a:lnTo>
                  <a:pt x="8940" y="11723"/>
                </a:lnTo>
                <a:lnTo>
                  <a:pt x="9233" y="11577"/>
                </a:lnTo>
                <a:lnTo>
                  <a:pt x="9501" y="11455"/>
                </a:lnTo>
                <a:lnTo>
                  <a:pt x="10649" y="12358"/>
                </a:lnTo>
                <a:lnTo>
                  <a:pt x="10747" y="12407"/>
                </a:lnTo>
                <a:lnTo>
                  <a:pt x="10869" y="12456"/>
                </a:lnTo>
                <a:lnTo>
                  <a:pt x="10991" y="12505"/>
                </a:lnTo>
                <a:lnTo>
                  <a:pt x="11138" y="12505"/>
                </a:lnTo>
                <a:lnTo>
                  <a:pt x="11260" y="12480"/>
                </a:lnTo>
                <a:lnTo>
                  <a:pt x="11382" y="12432"/>
                </a:lnTo>
                <a:lnTo>
                  <a:pt x="11504" y="12383"/>
                </a:lnTo>
                <a:lnTo>
                  <a:pt x="11602" y="12285"/>
                </a:lnTo>
                <a:lnTo>
                  <a:pt x="12286" y="11601"/>
                </a:lnTo>
                <a:lnTo>
                  <a:pt x="12359" y="11504"/>
                </a:lnTo>
                <a:lnTo>
                  <a:pt x="12432" y="11381"/>
                </a:lnTo>
                <a:lnTo>
                  <a:pt x="12457" y="11259"/>
                </a:lnTo>
                <a:lnTo>
                  <a:pt x="12481" y="11137"/>
                </a:lnTo>
                <a:lnTo>
                  <a:pt x="12481" y="11015"/>
                </a:lnTo>
                <a:lnTo>
                  <a:pt x="12457" y="10893"/>
                </a:lnTo>
                <a:lnTo>
                  <a:pt x="12408" y="10771"/>
                </a:lnTo>
                <a:lnTo>
                  <a:pt x="12334" y="10649"/>
                </a:lnTo>
                <a:lnTo>
                  <a:pt x="11431" y="9501"/>
                </a:lnTo>
                <a:lnTo>
                  <a:pt x="11577" y="9232"/>
                </a:lnTo>
                <a:lnTo>
                  <a:pt x="11699" y="8939"/>
                </a:lnTo>
                <a:lnTo>
                  <a:pt x="11822" y="8670"/>
                </a:lnTo>
                <a:lnTo>
                  <a:pt x="11895" y="8377"/>
                </a:lnTo>
                <a:lnTo>
                  <a:pt x="13360" y="8206"/>
                </a:lnTo>
                <a:lnTo>
                  <a:pt x="13482" y="8182"/>
                </a:lnTo>
                <a:lnTo>
                  <a:pt x="13604" y="8133"/>
                </a:lnTo>
                <a:lnTo>
                  <a:pt x="13702" y="8060"/>
                </a:lnTo>
                <a:lnTo>
                  <a:pt x="13800" y="7962"/>
                </a:lnTo>
                <a:lnTo>
                  <a:pt x="13873" y="7864"/>
                </a:lnTo>
                <a:lnTo>
                  <a:pt x="13946" y="7742"/>
                </a:lnTo>
                <a:lnTo>
                  <a:pt x="13971" y="7620"/>
                </a:lnTo>
                <a:lnTo>
                  <a:pt x="13995" y="7474"/>
                </a:lnTo>
                <a:lnTo>
                  <a:pt x="13995" y="6521"/>
                </a:lnTo>
                <a:lnTo>
                  <a:pt x="13971" y="6399"/>
                </a:lnTo>
                <a:lnTo>
                  <a:pt x="13946" y="6253"/>
                </a:lnTo>
                <a:lnTo>
                  <a:pt x="13873" y="6155"/>
                </a:lnTo>
                <a:lnTo>
                  <a:pt x="13800" y="6033"/>
                </a:lnTo>
                <a:lnTo>
                  <a:pt x="13702" y="5959"/>
                </a:lnTo>
                <a:lnTo>
                  <a:pt x="13604" y="5886"/>
                </a:lnTo>
                <a:lnTo>
                  <a:pt x="13482" y="5837"/>
                </a:lnTo>
                <a:lnTo>
                  <a:pt x="13360" y="5789"/>
                </a:lnTo>
                <a:lnTo>
                  <a:pt x="11895" y="5642"/>
                </a:lnTo>
                <a:lnTo>
                  <a:pt x="11822" y="5349"/>
                </a:lnTo>
                <a:lnTo>
                  <a:pt x="11699" y="5056"/>
                </a:lnTo>
                <a:lnTo>
                  <a:pt x="11577" y="4763"/>
                </a:lnTo>
                <a:lnTo>
                  <a:pt x="11431" y="4494"/>
                </a:lnTo>
                <a:lnTo>
                  <a:pt x="12334" y="3346"/>
                </a:lnTo>
                <a:lnTo>
                  <a:pt x="12408" y="3249"/>
                </a:lnTo>
                <a:lnTo>
                  <a:pt x="12457" y="3126"/>
                </a:lnTo>
                <a:lnTo>
                  <a:pt x="12481" y="3004"/>
                </a:lnTo>
                <a:lnTo>
                  <a:pt x="12481" y="2858"/>
                </a:lnTo>
                <a:lnTo>
                  <a:pt x="12457" y="2736"/>
                </a:lnTo>
                <a:lnTo>
                  <a:pt x="12432" y="2614"/>
                </a:lnTo>
                <a:lnTo>
                  <a:pt x="12359" y="2491"/>
                </a:lnTo>
                <a:lnTo>
                  <a:pt x="12286" y="2394"/>
                </a:lnTo>
                <a:lnTo>
                  <a:pt x="11602" y="1710"/>
                </a:lnTo>
                <a:lnTo>
                  <a:pt x="11504" y="1637"/>
                </a:lnTo>
                <a:lnTo>
                  <a:pt x="11382" y="1563"/>
                </a:lnTo>
                <a:lnTo>
                  <a:pt x="11260" y="1514"/>
                </a:lnTo>
                <a:lnTo>
                  <a:pt x="10991" y="1514"/>
                </a:lnTo>
                <a:lnTo>
                  <a:pt x="10869" y="1539"/>
                </a:lnTo>
                <a:lnTo>
                  <a:pt x="10747" y="1588"/>
                </a:lnTo>
                <a:lnTo>
                  <a:pt x="10649" y="1661"/>
                </a:lnTo>
                <a:lnTo>
                  <a:pt x="9501" y="2565"/>
                </a:lnTo>
                <a:lnTo>
                  <a:pt x="9233" y="2418"/>
                </a:lnTo>
                <a:lnTo>
                  <a:pt x="8940" y="2296"/>
                </a:lnTo>
                <a:lnTo>
                  <a:pt x="8647" y="2174"/>
                </a:lnTo>
                <a:lnTo>
                  <a:pt x="8353" y="2076"/>
                </a:lnTo>
                <a:lnTo>
                  <a:pt x="8183" y="635"/>
                </a:lnTo>
                <a:lnTo>
                  <a:pt x="8158" y="513"/>
                </a:lnTo>
                <a:lnTo>
                  <a:pt x="8109" y="391"/>
                </a:lnTo>
                <a:lnTo>
                  <a:pt x="8036" y="293"/>
                </a:lnTo>
                <a:lnTo>
                  <a:pt x="7963" y="196"/>
                </a:lnTo>
                <a:lnTo>
                  <a:pt x="7841" y="122"/>
                </a:lnTo>
                <a:lnTo>
                  <a:pt x="7743" y="49"/>
                </a:lnTo>
                <a:lnTo>
                  <a:pt x="7596" y="25"/>
                </a:lnTo>
                <a:lnTo>
                  <a:pt x="7474" y="0"/>
                </a:lnTo>
                <a:close/>
              </a:path>
            </a:pathLst>
          </a:custGeom>
          <a:solidFill>
            <a:srgbClr val="212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46;p39">
            <a:extLst>
              <a:ext uri="{FF2B5EF4-FFF2-40B4-BE49-F238E27FC236}">
                <a16:creationId xmlns:a16="http://schemas.microsoft.com/office/drawing/2014/main" id="{E40AC0CD-9B67-2874-CC74-5AF61CAF91CC}"/>
              </a:ext>
            </a:extLst>
          </p:cNvPr>
          <p:cNvSpPr/>
          <p:nvPr/>
        </p:nvSpPr>
        <p:spPr>
          <a:xfrm>
            <a:off x="8841409" y="223118"/>
            <a:ext cx="109571" cy="109571"/>
          </a:xfrm>
          <a:custGeom>
            <a:avLst/>
            <a:gdLst/>
            <a:ahLst/>
            <a:cxnLst/>
            <a:rect l="l" t="t" r="r" b="b"/>
            <a:pathLst>
              <a:path w="7963" h="7963" extrusionOk="0">
                <a:moveTo>
                  <a:pt x="3933" y="2296"/>
                </a:moveTo>
                <a:lnTo>
                  <a:pt x="4103" y="2321"/>
                </a:lnTo>
                <a:lnTo>
                  <a:pt x="4274" y="2321"/>
                </a:lnTo>
                <a:lnTo>
                  <a:pt x="4421" y="2370"/>
                </a:lnTo>
                <a:lnTo>
                  <a:pt x="4592" y="2419"/>
                </a:lnTo>
                <a:lnTo>
                  <a:pt x="4738" y="2492"/>
                </a:lnTo>
                <a:lnTo>
                  <a:pt x="4885" y="2565"/>
                </a:lnTo>
                <a:lnTo>
                  <a:pt x="5032" y="2663"/>
                </a:lnTo>
                <a:lnTo>
                  <a:pt x="5154" y="2785"/>
                </a:lnTo>
                <a:lnTo>
                  <a:pt x="5276" y="2883"/>
                </a:lnTo>
                <a:lnTo>
                  <a:pt x="5373" y="3029"/>
                </a:lnTo>
                <a:lnTo>
                  <a:pt x="5447" y="3151"/>
                </a:lnTo>
                <a:lnTo>
                  <a:pt x="5520" y="3298"/>
                </a:lnTo>
                <a:lnTo>
                  <a:pt x="5593" y="3444"/>
                </a:lnTo>
                <a:lnTo>
                  <a:pt x="5618" y="3615"/>
                </a:lnTo>
                <a:lnTo>
                  <a:pt x="5642" y="3762"/>
                </a:lnTo>
                <a:lnTo>
                  <a:pt x="5667" y="3933"/>
                </a:lnTo>
                <a:lnTo>
                  <a:pt x="5667" y="4079"/>
                </a:lnTo>
                <a:lnTo>
                  <a:pt x="5642" y="4250"/>
                </a:lnTo>
                <a:lnTo>
                  <a:pt x="5618" y="4421"/>
                </a:lnTo>
                <a:lnTo>
                  <a:pt x="5569" y="4568"/>
                </a:lnTo>
                <a:lnTo>
                  <a:pt x="5496" y="4739"/>
                </a:lnTo>
                <a:lnTo>
                  <a:pt x="5398" y="4885"/>
                </a:lnTo>
                <a:lnTo>
                  <a:pt x="5300" y="5007"/>
                </a:lnTo>
                <a:lnTo>
                  <a:pt x="5203" y="5154"/>
                </a:lnTo>
                <a:lnTo>
                  <a:pt x="5080" y="5252"/>
                </a:lnTo>
                <a:lnTo>
                  <a:pt x="4958" y="5349"/>
                </a:lnTo>
                <a:lnTo>
                  <a:pt x="4812" y="5447"/>
                </a:lnTo>
                <a:lnTo>
                  <a:pt x="4665" y="5520"/>
                </a:lnTo>
                <a:lnTo>
                  <a:pt x="4519" y="5569"/>
                </a:lnTo>
                <a:lnTo>
                  <a:pt x="4372" y="5618"/>
                </a:lnTo>
                <a:lnTo>
                  <a:pt x="4201" y="5642"/>
                </a:lnTo>
                <a:lnTo>
                  <a:pt x="4055" y="5667"/>
                </a:lnTo>
                <a:lnTo>
                  <a:pt x="3884" y="5642"/>
                </a:lnTo>
                <a:lnTo>
                  <a:pt x="3713" y="5642"/>
                </a:lnTo>
                <a:lnTo>
                  <a:pt x="3566" y="5594"/>
                </a:lnTo>
                <a:lnTo>
                  <a:pt x="3395" y="5545"/>
                </a:lnTo>
                <a:lnTo>
                  <a:pt x="3249" y="5471"/>
                </a:lnTo>
                <a:lnTo>
                  <a:pt x="3102" y="5398"/>
                </a:lnTo>
                <a:lnTo>
                  <a:pt x="2956" y="5300"/>
                </a:lnTo>
                <a:lnTo>
                  <a:pt x="2833" y="5178"/>
                </a:lnTo>
                <a:lnTo>
                  <a:pt x="2711" y="5081"/>
                </a:lnTo>
                <a:lnTo>
                  <a:pt x="2614" y="4934"/>
                </a:lnTo>
                <a:lnTo>
                  <a:pt x="2540" y="4812"/>
                </a:lnTo>
                <a:lnTo>
                  <a:pt x="2467" y="4665"/>
                </a:lnTo>
                <a:lnTo>
                  <a:pt x="2394" y="4519"/>
                </a:lnTo>
                <a:lnTo>
                  <a:pt x="2369" y="4348"/>
                </a:lnTo>
                <a:lnTo>
                  <a:pt x="2321" y="4201"/>
                </a:lnTo>
                <a:lnTo>
                  <a:pt x="2321" y="4030"/>
                </a:lnTo>
                <a:lnTo>
                  <a:pt x="2321" y="3884"/>
                </a:lnTo>
                <a:lnTo>
                  <a:pt x="2345" y="3713"/>
                </a:lnTo>
                <a:lnTo>
                  <a:pt x="2369" y="3542"/>
                </a:lnTo>
                <a:lnTo>
                  <a:pt x="2418" y="3395"/>
                </a:lnTo>
                <a:lnTo>
                  <a:pt x="2492" y="3224"/>
                </a:lnTo>
                <a:lnTo>
                  <a:pt x="2589" y="3078"/>
                </a:lnTo>
                <a:lnTo>
                  <a:pt x="2687" y="2956"/>
                </a:lnTo>
                <a:lnTo>
                  <a:pt x="2785" y="2809"/>
                </a:lnTo>
                <a:lnTo>
                  <a:pt x="2907" y="2712"/>
                </a:lnTo>
                <a:lnTo>
                  <a:pt x="3029" y="2614"/>
                </a:lnTo>
                <a:lnTo>
                  <a:pt x="3175" y="2516"/>
                </a:lnTo>
                <a:lnTo>
                  <a:pt x="3322" y="2443"/>
                </a:lnTo>
                <a:lnTo>
                  <a:pt x="3468" y="2394"/>
                </a:lnTo>
                <a:lnTo>
                  <a:pt x="3615" y="2345"/>
                </a:lnTo>
                <a:lnTo>
                  <a:pt x="3786" y="2321"/>
                </a:lnTo>
                <a:lnTo>
                  <a:pt x="3933" y="2296"/>
                </a:lnTo>
                <a:close/>
                <a:moveTo>
                  <a:pt x="3053" y="1"/>
                </a:moveTo>
                <a:lnTo>
                  <a:pt x="2980" y="25"/>
                </a:lnTo>
                <a:lnTo>
                  <a:pt x="2443" y="196"/>
                </a:lnTo>
                <a:lnTo>
                  <a:pt x="2369" y="220"/>
                </a:lnTo>
                <a:lnTo>
                  <a:pt x="2296" y="269"/>
                </a:lnTo>
                <a:lnTo>
                  <a:pt x="2198" y="391"/>
                </a:lnTo>
                <a:lnTo>
                  <a:pt x="2150" y="538"/>
                </a:lnTo>
                <a:lnTo>
                  <a:pt x="2150" y="611"/>
                </a:lnTo>
                <a:lnTo>
                  <a:pt x="2150" y="684"/>
                </a:lnTo>
                <a:lnTo>
                  <a:pt x="2394" y="1832"/>
                </a:lnTo>
                <a:lnTo>
                  <a:pt x="2223" y="1954"/>
                </a:lnTo>
                <a:lnTo>
                  <a:pt x="2076" y="2101"/>
                </a:lnTo>
                <a:lnTo>
                  <a:pt x="1002" y="1686"/>
                </a:lnTo>
                <a:lnTo>
                  <a:pt x="928" y="1686"/>
                </a:lnTo>
                <a:lnTo>
                  <a:pt x="831" y="1661"/>
                </a:lnTo>
                <a:lnTo>
                  <a:pt x="684" y="1710"/>
                </a:lnTo>
                <a:lnTo>
                  <a:pt x="562" y="1784"/>
                </a:lnTo>
                <a:lnTo>
                  <a:pt x="513" y="1832"/>
                </a:lnTo>
                <a:lnTo>
                  <a:pt x="464" y="1906"/>
                </a:lnTo>
                <a:lnTo>
                  <a:pt x="220" y="2394"/>
                </a:lnTo>
                <a:lnTo>
                  <a:pt x="196" y="2467"/>
                </a:lnTo>
                <a:lnTo>
                  <a:pt x="171" y="2541"/>
                </a:lnTo>
                <a:lnTo>
                  <a:pt x="196" y="2712"/>
                </a:lnTo>
                <a:lnTo>
                  <a:pt x="245" y="2834"/>
                </a:lnTo>
                <a:lnTo>
                  <a:pt x="293" y="2907"/>
                </a:lnTo>
                <a:lnTo>
                  <a:pt x="367" y="2956"/>
                </a:lnTo>
                <a:lnTo>
                  <a:pt x="1344" y="3591"/>
                </a:lnTo>
                <a:lnTo>
                  <a:pt x="1319" y="3786"/>
                </a:lnTo>
                <a:lnTo>
                  <a:pt x="1295" y="4006"/>
                </a:lnTo>
                <a:lnTo>
                  <a:pt x="245" y="4494"/>
                </a:lnTo>
                <a:lnTo>
                  <a:pt x="196" y="4519"/>
                </a:lnTo>
                <a:lnTo>
                  <a:pt x="123" y="4568"/>
                </a:lnTo>
                <a:lnTo>
                  <a:pt x="49" y="4714"/>
                </a:lnTo>
                <a:lnTo>
                  <a:pt x="0" y="4861"/>
                </a:lnTo>
                <a:lnTo>
                  <a:pt x="25" y="4934"/>
                </a:lnTo>
                <a:lnTo>
                  <a:pt x="25" y="5007"/>
                </a:lnTo>
                <a:lnTo>
                  <a:pt x="220" y="5545"/>
                </a:lnTo>
                <a:lnTo>
                  <a:pt x="245" y="5594"/>
                </a:lnTo>
                <a:lnTo>
                  <a:pt x="293" y="5667"/>
                </a:lnTo>
                <a:lnTo>
                  <a:pt x="391" y="5764"/>
                </a:lnTo>
                <a:lnTo>
                  <a:pt x="538" y="5813"/>
                </a:lnTo>
                <a:lnTo>
                  <a:pt x="684" y="5813"/>
                </a:lnTo>
                <a:lnTo>
                  <a:pt x="1832" y="5569"/>
                </a:lnTo>
                <a:lnTo>
                  <a:pt x="1954" y="5740"/>
                </a:lnTo>
                <a:lnTo>
                  <a:pt x="2101" y="5887"/>
                </a:lnTo>
                <a:lnTo>
                  <a:pt x="1710" y="6986"/>
                </a:lnTo>
                <a:lnTo>
                  <a:pt x="1686" y="7059"/>
                </a:lnTo>
                <a:lnTo>
                  <a:pt x="1686" y="7132"/>
                </a:lnTo>
                <a:lnTo>
                  <a:pt x="1710" y="7279"/>
                </a:lnTo>
                <a:lnTo>
                  <a:pt x="1783" y="7401"/>
                </a:lnTo>
                <a:lnTo>
                  <a:pt x="1857" y="7450"/>
                </a:lnTo>
                <a:lnTo>
                  <a:pt x="1905" y="7499"/>
                </a:lnTo>
                <a:lnTo>
                  <a:pt x="2418" y="7743"/>
                </a:lnTo>
                <a:lnTo>
                  <a:pt x="2492" y="7792"/>
                </a:lnTo>
                <a:lnTo>
                  <a:pt x="2711" y="7792"/>
                </a:lnTo>
                <a:lnTo>
                  <a:pt x="2858" y="7718"/>
                </a:lnTo>
                <a:lnTo>
                  <a:pt x="2907" y="7669"/>
                </a:lnTo>
                <a:lnTo>
                  <a:pt x="2956" y="7621"/>
                </a:lnTo>
                <a:lnTo>
                  <a:pt x="3591" y="6644"/>
                </a:lnTo>
                <a:lnTo>
                  <a:pt x="3810" y="6668"/>
                </a:lnTo>
                <a:lnTo>
                  <a:pt x="4006" y="6668"/>
                </a:lnTo>
                <a:lnTo>
                  <a:pt x="4494" y="7718"/>
                </a:lnTo>
                <a:lnTo>
                  <a:pt x="4543" y="7792"/>
                </a:lnTo>
                <a:lnTo>
                  <a:pt x="4592" y="7840"/>
                </a:lnTo>
                <a:lnTo>
                  <a:pt x="4714" y="7914"/>
                </a:lnTo>
                <a:lnTo>
                  <a:pt x="4861" y="7963"/>
                </a:lnTo>
                <a:lnTo>
                  <a:pt x="4934" y="7963"/>
                </a:lnTo>
                <a:lnTo>
                  <a:pt x="5007" y="7938"/>
                </a:lnTo>
                <a:lnTo>
                  <a:pt x="5544" y="7767"/>
                </a:lnTo>
                <a:lnTo>
                  <a:pt x="5618" y="7743"/>
                </a:lnTo>
                <a:lnTo>
                  <a:pt x="5667" y="7694"/>
                </a:lnTo>
                <a:lnTo>
                  <a:pt x="5764" y="7572"/>
                </a:lnTo>
                <a:lnTo>
                  <a:pt x="5838" y="7425"/>
                </a:lnTo>
                <a:lnTo>
                  <a:pt x="5838" y="7352"/>
                </a:lnTo>
                <a:lnTo>
                  <a:pt x="5838" y="7279"/>
                </a:lnTo>
                <a:lnTo>
                  <a:pt x="5593" y="6131"/>
                </a:lnTo>
                <a:lnTo>
                  <a:pt x="5740" y="6009"/>
                </a:lnTo>
                <a:lnTo>
                  <a:pt x="5911" y="5862"/>
                </a:lnTo>
                <a:lnTo>
                  <a:pt x="6985" y="6277"/>
                </a:lnTo>
                <a:lnTo>
                  <a:pt x="7059" y="6277"/>
                </a:lnTo>
                <a:lnTo>
                  <a:pt x="7132" y="6302"/>
                </a:lnTo>
                <a:lnTo>
                  <a:pt x="7278" y="6253"/>
                </a:lnTo>
                <a:lnTo>
                  <a:pt x="7425" y="6180"/>
                </a:lnTo>
                <a:lnTo>
                  <a:pt x="7474" y="6131"/>
                </a:lnTo>
                <a:lnTo>
                  <a:pt x="7523" y="6058"/>
                </a:lnTo>
                <a:lnTo>
                  <a:pt x="7767" y="5545"/>
                </a:lnTo>
                <a:lnTo>
                  <a:pt x="7791" y="5496"/>
                </a:lnTo>
                <a:lnTo>
                  <a:pt x="7816" y="5398"/>
                </a:lnTo>
                <a:lnTo>
                  <a:pt x="7791" y="5252"/>
                </a:lnTo>
                <a:lnTo>
                  <a:pt x="7718" y="5129"/>
                </a:lnTo>
                <a:lnTo>
                  <a:pt x="7669" y="5056"/>
                </a:lnTo>
                <a:lnTo>
                  <a:pt x="7620" y="5007"/>
                </a:lnTo>
                <a:lnTo>
                  <a:pt x="6643" y="4372"/>
                </a:lnTo>
                <a:lnTo>
                  <a:pt x="6668" y="4177"/>
                </a:lnTo>
                <a:lnTo>
                  <a:pt x="6668" y="3957"/>
                </a:lnTo>
                <a:lnTo>
                  <a:pt x="7718" y="3469"/>
                </a:lnTo>
                <a:lnTo>
                  <a:pt x="7791" y="3444"/>
                </a:lnTo>
                <a:lnTo>
                  <a:pt x="7865" y="3395"/>
                </a:lnTo>
                <a:lnTo>
                  <a:pt x="7938" y="3249"/>
                </a:lnTo>
                <a:lnTo>
                  <a:pt x="7962" y="3102"/>
                </a:lnTo>
                <a:lnTo>
                  <a:pt x="7962" y="3029"/>
                </a:lnTo>
                <a:lnTo>
                  <a:pt x="7962" y="2956"/>
                </a:lnTo>
                <a:lnTo>
                  <a:pt x="7767" y="2419"/>
                </a:lnTo>
                <a:lnTo>
                  <a:pt x="7743" y="2345"/>
                </a:lnTo>
                <a:lnTo>
                  <a:pt x="7694" y="2296"/>
                </a:lnTo>
                <a:lnTo>
                  <a:pt x="7572" y="2199"/>
                </a:lnTo>
                <a:lnTo>
                  <a:pt x="7449" y="2150"/>
                </a:lnTo>
                <a:lnTo>
                  <a:pt x="7278" y="2150"/>
                </a:lnTo>
                <a:lnTo>
                  <a:pt x="6155" y="2394"/>
                </a:lnTo>
                <a:lnTo>
                  <a:pt x="6033" y="2223"/>
                </a:lnTo>
                <a:lnTo>
                  <a:pt x="5886" y="2077"/>
                </a:lnTo>
                <a:lnTo>
                  <a:pt x="6277" y="978"/>
                </a:lnTo>
                <a:lnTo>
                  <a:pt x="6302" y="904"/>
                </a:lnTo>
                <a:lnTo>
                  <a:pt x="6302" y="831"/>
                </a:lnTo>
                <a:lnTo>
                  <a:pt x="6277" y="684"/>
                </a:lnTo>
                <a:lnTo>
                  <a:pt x="6179" y="562"/>
                </a:lnTo>
                <a:lnTo>
                  <a:pt x="6131" y="489"/>
                </a:lnTo>
                <a:lnTo>
                  <a:pt x="6082" y="465"/>
                </a:lnTo>
                <a:lnTo>
                  <a:pt x="5569" y="196"/>
                </a:lnTo>
                <a:lnTo>
                  <a:pt x="5496" y="172"/>
                </a:lnTo>
                <a:lnTo>
                  <a:pt x="5276" y="172"/>
                </a:lnTo>
                <a:lnTo>
                  <a:pt x="5129" y="245"/>
                </a:lnTo>
                <a:lnTo>
                  <a:pt x="5080" y="294"/>
                </a:lnTo>
                <a:lnTo>
                  <a:pt x="5032" y="343"/>
                </a:lnTo>
                <a:lnTo>
                  <a:pt x="4397" y="1319"/>
                </a:lnTo>
                <a:lnTo>
                  <a:pt x="4177" y="1295"/>
                </a:lnTo>
                <a:lnTo>
                  <a:pt x="3981" y="1295"/>
                </a:lnTo>
                <a:lnTo>
                  <a:pt x="3493" y="245"/>
                </a:lnTo>
                <a:lnTo>
                  <a:pt x="3444" y="172"/>
                </a:lnTo>
                <a:lnTo>
                  <a:pt x="3395" y="123"/>
                </a:lnTo>
                <a:lnTo>
                  <a:pt x="3273" y="49"/>
                </a:lnTo>
                <a:lnTo>
                  <a:pt x="3127" y="1"/>
                </a:lnTo>
                <a:close/>
              </a:path>
            </a:pathLst>
          </a:custGeom>
          <a:solidFill>
            <a:srgbClr val="212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1;p20">
            <a:extLst>
              <a:ext uri="{FF2B5EF4-FFF2-40B4-BE49-F238E27FC236}">
                <a16:creationId xmlns:a16="http://schemas.microsoft.com/office/drawing/2014/main" id="{63E79F14-1B79-2186-AA46-031D36C8A6FD}"/>
              </a:ext>
            </a:extLst>
          </p:cNvPr>
          <p:cNvSpPr txBox="1">
            <a:spLocks/>
          </p:cNvSpPr>
          <p:nvPr/>
        </p:nvSpPr>
        <p:spPr>
          <a:xfrm>
            <a:off x="735806" y="800505"/>
            <a:ext cx="7604095" cy="374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lvl="0" algn="just"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it-IT" sz="1800">
                <a:solidFill>
                  <a:schemeClr val="tx1"/>
                </a:solidFill>
                <a:latin typeface="Barlow" panose="020B0604020202020204" charset="0"/>
              </a:rPr>
              <a:t>Automated Evaluation</a:t>
            </a:r>
          </a:p>
          <a:p>
            <a:pPr marL="285750" lvl="0" indent="-285750" algn="just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800" b="0">
                <a:solidFill>
                  <a:schemeClr val="tx1"/>
                </a:solidFill>
                <a:latin typeface="Barlow" panose="020B0604020202020204" charset="0"/>
              </a:rPr>
              <a:t>For large dataset, this is the only feasible solution</a:t>
            </a:r>
          </a:p>
          <a:p>
            <a:pPr marL="285750" lvl="0" indent="-285750" algn="just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800" b="0">
                <a:solidFill>
                  <a:schemeClr val="tx1"/>
                </a:solidFill>
                <a:latin typeface="Barlow" panose="020B0604020202020204" charset="0"/>
              </a:rPr>
              <a:t>Use </a:t>
            </a:r>
            <a:r>
              <a:rPr lang="it-IT" sz="1800">
                <a:solidFill>
                  <a:schemeClr val="tx1"/>
                </a:solidFill>
                <a:latin typeface="Barlow" panose="020B0604020202020204" charset="0"/>
              </a:rPr>
              <a:t>automated metrics </a:t>
            </a:r>
            <a:r>
              <a:rPr lang="it-IT" sz="1800" b="0">
                <a:solidFill>
                  <a:schemeClr val="tx1"/>
                </a:solidFill>
                <a:latin typeface="Barlow" panose="020B0604020202020204" charset="0"/>
              </a:rPr>
              <a:t>to measure the </a:t>
            </a:r>
            <a:r>
              <a:rPr lang="it-IT" sz="1800">
                <a:solidFill>
                  <a:schemeClr val="tx1"/>
                </a:solidFill>
                <a:latin typeface="Barlow" panose="020B0604020202020204" charset="0"/>
              </a:rPr>
              <a:t>similarity</a:t>
            </a:r>
            <a:r>
              <a:rPr lang="it-IT" sz="1800" b="0">
                <a:solidFill>
                  <a:schemeClr val="tx1"/>
                </a:solidFill>
                <a:latin typeface="Barlow" panose="020B0604020202020204" charset="0"/>
              </a:rPr>
              <a:t> between the generated text and the label</a:t>
            </a:r>
          </a:p>
        </p:txBody>
      </p:sp>
    </p:spTree>
    <p:extLst>
      <p:ext uri="{BB962C8B-B14F-4D97-AF65-F5344CB8AC3E}">
        <p14:creationId xmlns:p14="http://schemas.microsoft.com/office/powerpoint/2010/main" val="2073924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6;p15">
            <a:extLst>
              <a:ext uri="{FF2B5EF4-FFF2-40B4-BE49-F238E27FC236}">
                <a16:creationId xmlns:a16="http://schemas.microsoft.com/office/drawing/2014/main" id="{190D1DE3-A221-458A-9860-9897EECDAFF1}"/>
              </a:ext>
            </a:extLst>
          </p:cNvPr>
          <p:cNvSpPr txBox="1">
            <a:spLocks/>
          </p:cNvSpPr>
          <p:nvPr/>
        </p:nvSpPr>
        <p:spPr>
          <a:xfrm>
            <a:off x="83820" y="58195"/>
            <a:ext cx="8324374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45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l"/>
            <a:r>
              <a:rPr lang="it-IT" sz="2400">
                <a:solidFill>
                  <a:srgbClr val="212C52"/>
                </a:solidFill>
              </a:rPr>
              <a:t>How to evaluate the output of a LLM</a:t>
            </a:r>
            <a:endParaRPr lang="it-IT" sz="2400" dirty="0">
              <a:solidFill>
                <a:srgbClr val="212C52"/>
              </a:solidFill>
            </a:endParaRPr>
          </a:p>
        </p:txBody>
      </p:sp>
      <p:sp>
        <p:nvSpPr>
          <p:cNvPr id="3" name="Google Shape;545;p39">
            <a:extLst>
              <a:ext uri="{FF2B5EF4-FFF2-40B4-BE49-F238E27FC236}">
                <a16:creationId xmlns:a16="http://schemas.microsoft.com/office/drawing/2014/main" id="{AEC05C02-B417-E3D1-EE90-E8AD16C2E41E}"/>
              </a:ext>
            </a:extLst>
          </p:cNvPr>
          <p:cNvSpPr/>
          <p:nvPr/>
        </p:nvSpPr>
        <p:spPr>
          <a:xfrm>
            <a:off x="8672012" y="124335"/>
            <a:ext cx="192585" cy="192571"/>
          </a:xfrm>
          <a:custGeom>
            <a:avLst/>
            <a:gdLst/>
            <a:ahLst/>
            <a:cxnLst/>
            <a:rect l="l" t="t" r="r" b="b"/>
            <a:pathLst>
              <a:path w="13996" h="13995" extrusionOk="0">
                <a:moveTo>
                  <a:pt x="6986" y="4714"/>
                </a:moveTo>
                <a:lnTo>
                  <a:pt x="7206" y="4738"/>
                </a:lnTo>
                <a:lnTo>
                  <a:pt x="7425" y="4763"/>
                </a:lnTo>
                <a:lnTo>
                  <a:pt x="7645" y="4812"/>
                </a:lnTo>
                <a:lnTo>
                  <a:pt x="7841" y="4885"/>
                </a:lnTo>
                <a:lnTo>
                  <a:pt x="8060" y="4983"/>
                </a:lnTo>
                <a:lnTo>
                  <a:pt x="8256" y="5105"/>
                </a:lnTo>
                <a:lnTo>
                  <a:pt x="8427" y="5227"/>
                </a:lnTo>
                <a:lnTo>
                  <a:pt x="8598" y="5398"/>
                </a:lnTo>
                <a:lnTo>
                  <a:pt x="8769" y="5569"/>
                </a:lnTo>
                <a:lnTo>
                  <a:pt x="8891" y="5740"/>
                </a:lnTo>
                <a:lnTo>
                  <a:pt x="9013" y="5935"/>
                </a:lnTo>
                <a:lnTo>
                  <a:pt x="9111" y="6155"/>
                </a:lnTo>
                <a:lnTo>
                  <a:pt x="9184" y="6350"/>
                </a:lnTo>
                <a:lnTo>
                  <a:pt x="9233" y="6570"/>
                </a:lnTo>
                <a:lnTo>
                  <a:pt x="9257" y="6790"/>
                </a:lnTo>
                <a:lnTo>
                  <a:pt x="9257" y="7010"/>
                </a:lnTo>
                <a:lnTo>
                  <a:pt x="9257" y="7229"/>
                </a:lnTo>
                <a:lnTo>
                  <a:pt x="9233" y="7425"/>
                </a:lnTo>
                <a:lnTo>
                  <a:pt x="9184" y="7645"/>
                </a:lnTo>
                <a:lnTo>
                  <a:pt x="9111" y="7864"/>
                </a:lnTo>
                <a:lnTo>
                  <a:pt x="9013" y="8060"/>
                </a:lnTo>
                <a:lnTo>
                  <a:pt x="8891" y="8255"/>
                </a:lnTo>
                <a:lnTo>
                  <a:pt x="8769" y="8451"/>
                </a:lnTo>
                <a:lnTo>
                  <a:pt x="8598" y="8622"/>
                </a:lnTo>
                <a:lnTo>
                  <a:pt x="8427" y="8768"/>
                </a:lnTo>
                <a:lnTo>
                  <a:pt x="8256" y="8915"/>
                </a:lnTo>
                <a:lnTo>
                  <a:pt x="8060" y="9012"/>
                </a:lnTo>
                <a:lnTo>
                  <a:pt x="7841" y="9110"/>
                </a:lnTo>
                <a:lnTo>
                  <a:pt x="7645" y="9183"/>
                </a:lnTo>
                <a:lnTo>
                  <a:pt x="7425" y="9232"/>
                </a:lnTo>
                <a:lnTo>
                  <a:pt x="7206" y="9257"/>
                </a:lnTo>
                <a:lnTo>
                  <a:pt x="6986" y="9281"/>
                </a:lnTo>
                <a:lnTo>
                  <a:pt x="6766" y="9257"/>
                </a:lnTo>
                <a:lnTo>
                  <a:pt x="6546" y="9232"/>
                </a:lnTo>
                <a:lnTo>
                  <a:pt x="6351" y="9183"/>
                </a:lnTo>
                <a:lnTo>
                  <a:pt x="6131" y="9110"/>
                </a:lnTo>
                <a:lnTo>
                  <a:pt x="5936" y="9012"/>
                </a:lnTo>
                <a:lnTo>
                  <a:pt x="5740" y="8915"/>
                </a:lnTo>
                <a:lnTo>
                  <a:pt x="5545" y="8768"/>
                </a:lnTo>
                <a:lnTo>
                  <a:pt x="5374" y="8622"/>
                </a:lnTo>
                <a:lnTo>
                  <a:pt x="5227" y="8451"/>
                </a:lnTo>
                <a:lnTo>
                  <a:pt x="5081" y="8255"/>
                </a:lnTo>
                <a:lnTo>
                  <a:pt x="4983" y="8060"/>
                </a:lnTo>
                <a:lnTo>
                  <a:pt x="4885" y="7864"/>
                </a:lnTo>
                <a:lnTo>
                  <a:pt x="4812" y="7645"/>
                </a:lnTo>
                <a:lnTo>
                  <a:pt x="4763" y="7425"/>
                </a:lnTo>
                <a:lnTo>
                  <a:pt x="4714" y="7229"/>
                </a:lnTo>
                <a:lnTo>
                  <a:pt x="4714" y="7010"/>
                </a:lnTo>
                <a:lnTo>
                  <a:pt x="4714" y="6790"/>
                </a:lnTo>
                <a:lnTo>
                  <a:pt x="4763" y="6570"/>
                </a:lnTo>
                <a:lnTo>
                  <a:pt x="4812" y="6350"/>
                </a:lnTo>
                <a:lnTo>
                  <a:pt x="4885" y="6155"/>
                </a:lnTo>
                <a:lnTo>
                  <a:pt x="4983" y="5935"/>
                </a:lnTo>
                <a:lnTo>
                  <a:pt x="5081" y="5740"/>
                </a:lnTo>
                <a:lnTo>
                  <a:pt x="5227" y="5569"/>
                </a:lnTo>
                <a:lnTo>
                  <a:pt x="5374" y="5398"/>
                </a:lnTo>
                <a:lnTo>
                  <a:pt x="5545" y="5227"/>
                </a:lnTo>
                <a:lnTo>
                  <a:pt x="5740" y="5105"/>
                </a:lnTo>
                <a:lnTo>
                  <a:pt x="5936" y="4983"/>
                </a:lnTo>
                <a:lnTo>
                  <a:pt x="6131" y="4885"/>
                </a:lnTo>
                <a:lnTo>
                  <a:pt x="6351" y="4812"/>
                </a:lnTo>
                <a:lnTo>
                  <a:pt x="6546" y="4763"/>
                </a:lnTo>
                <a:lnTo>
                  <a:pt x="6766" y="4738"/>
                </a:lnTo>
                <a:lnTo>
                  <a:pt x="6986" y="4714"/>
                </a:lnTo>
                <a:close/>
                <a:moveTo>
                  <a:pt x="6497" y="0"/>
                </a:moveTo>
                <a:lnTo>
                  <a:pt x="6375" y="25"/>
                </a:lnTo>
                <a:lnTo>
                  <a:pt x="6253" y="49"/>
                </a:lnTo>
                <a:lnTo>
                  <a:pt x="6131" y="122"/>
                </a:lnTo>
                <a:lnTo>
                  <a:pt x="6033" y="196"/>
                </a:lnTo>
                <a:lnTo>
                  <a:pt x="5936" y="293"/>
                </a:lnTo>
                <a:lnTo>
                  <a:pt x="5862" y="391"/>
                </a:lnTo>
                <a:lnTo>
                  <a:pt x="5813" y="513"/>
                </a:lnTo>
                <a:lnTo>
                  <a:pt x="5789" y="635"/>
                </a:lnTo>
                <a:lnTo>
                  <a:pt x="5618" y="2076"/>
                </a:lnTo>
                <a:lnTo>
                  <a:pt x="5325" y="2174"/>
                </a:lnTo>
                <a:lnTo>
                  <a:pt x="5032" y="2296"/>
                </a:lnTo>
                <a:lnTo>
                  <a:pt x="4763" y="2418"/>
                </a:lnTo>
                <a:lnTo>
                  <a:pt x="4495" y="2565"/>
                </a:lnTo>
                <a:lnTo>
                  <a:pt x="3347" y="1661"/>
                </a:lnTo>
                <a:lnTo>
                  <a:pt x="3225" y="1588"/>
                </a:lnTo>
                <a:lnTo>
                  <a:pt x="3103" y="1539"/>
                </a:lnTo>
                <a:lnTo>
                  <a:pt x="2980" y="1514"/>
                </a:lnTo>
                <a:lnTo>
                  <a:pt x="2736" y="1514"/>
                </a:lnTo>
                <a:lnTo>
                  <a:pt x="2590" y="1563"/>
                </a:lnTo>
                <a:lnTo>
                  <a:pt x="2492" y="1637"/>
                </a:lnTo>
                <a:lnTo>
                  <a:pt x="2394" y="1710"/>
                </a:lnTo>
                <a:lnTo>
                  <a:pt x="1710" y="2394"/>
                </a:lnTo>
                <a:lnTo>
                  <a:pt x="1613" y="2491"/>
                </a:lnTo>
                <a:lnTo>
                  <a:pt x="1564" y="2614"/>
                </a:lnTo>
                <a:lnTo>
                  <a:pt x="1515" y="2736"/>
                </a:lnTo>
                <a:lnTo>
                  <a:pt x="1491" y="2858"/>
                </a:lnTo>
                <a:lnTo>
                  <a:pt x="1491" y="3004"/>
                </a:lnTo>
                <a:lnTo>
                  <a:pt x="1515" y="3126"/>
                </a:lnTo>
                <a:lnTo>
                  <a:pt x="1564" y="3249"/>
                </a:lnTo>
                <a:lnTo>
                  <a:pt x="1637" y="3346"/>
                </a:lnTo>
                <a:lnTo>
                  <a:pt x="2541" y="4494"/>
                </a:lnTo>
                <a:lnTo>
                  <a:pt x="2394" y="4763"/>
                </a:lnTo>
                <a:lnTo>
                  <a:pt x="2272" y="5056"/>
                </a:lnTo>
                <a:lnTo>
                  <a:pt x="2174" y="5349"/>
                </a:lnTo>
                <a:lnTo>
                  <a:pt x="2077" y="5642"/>
                </a:lnTo>
                <a:lnTo>
                  <a:pt x="636" y="5789"/>
                </a:lnTo>
                <a:lnTo>
                  <a:pt x="514" y="5837"/>
                </a:lnTo>
                <a:lnTo>
                  <a:pt x="392" y="5886"/>
                </a:lnTo>
                <a:lnTo>
                  <a:pt x="269" y="5959"/>
                </a:lnTo>
                <a:lnTo>
                  <a:pt x="172" y="6033"/>
                </a:lnTo>
                <a:lnTo>
                  <a:pt x="99" y="6155"/>
                </a:lnTo>
                <a:lnTo>
                  <a:pt x="50" y="6253"/>
                </a:lnTo>
                <a:lnTo>
                  <a:pt x="1" y="6399"/>
                </a:lnTo>
                <a:lnTo>
                  <a:pt x="1" y="6521"/>
                </a:lnTo>
                <a:lnTo>
                  <a:pt x="1" y="7474"/>
                </a:lnTo>
                <a:lnTo>
                  <a:pt x="1" y="7620"/>
                </a:lnTo>
                <a:lnTo>
                  <a:pt x="50" y="7742"/>
                </a:lnTo>
                <a:lnTo>
                  <a:pt x="99" y="7864"/>
                </a:lnTo>
                <a:lnTo>
                  <a:pt x="172" y="7962"/>
                </a:lnTo>
                <a:lnTo>
                  <a:pt x="269" y="8060"/>
                </a:lnTo>
                <a:lnTo>
                  <a:pt x="392" y="8133"/>
                </a:lnTo>
                <a:lnTo>
                  <a:pt x="514" y="8182"/>
                </a:lnTo>
                <a:lnTo>
                  <a:pt x="636" y="8206"/>
                </a:lnTo>
                <a:lnTo>
                  <a:pt x="2077" y="8377"/>
                </a:lnTo>
                <a:lnTo>
                  <a:pt x="2174" y="8670"/>
                </a:lnTo>
                <a:lnTo>
                  <a:pt x="2272" y="8939"/>
                </a:lnTo>
                <a:lnTo>
                  <a:pt x="2394" y="9232"/>
                </a:lnTo>
                <a:lnTo>
                  <a:pt x="2541" y="9501"/>
                </a:lnTo>
                <a:lnTo>
                  <a:pt x="1637" y="10649"/>
                </a:lnTo>
                <a:lnTo>
                  <a:pt x="1564" y="10771"/>
                </a:lnTo>
                <a:lnTo>
                  <a:pt x="1515" y="10893"/>
                </a:lnTo>
                <a:lnTo>
                  <a:pt x="1491" y="11015"/>
                </a:lnTo>
                <a:lnTo>
                  <a:pt x="1491" y="11137"/>
                </a:lnTo>
                <a:lnTo>
                  <a:pt x="1515" y="11259"/>
                </a:lnTo>
                <a:lnTo>
                  <a:pt x="1564" y="11381"/>
                </a:lnTo>
                <a:lnTo>
                  <a:pt x="1613" y="11504"/>
                </a:lnTo>
                <a:lnTo>
                  <a:pt x="1710" y="11601"/>
                </a:lnTo>
                <a:lnTo>
                  <a:pt x="2394" y="12285"/>
                </a:lnTo>
                <a:lnTo>
                  <a:pt x="2492" y="12383"/>
                </a:lnTo>
                <a:lnTo>
                  <a:pt x="2590" y="12432"/>
                </a:lnTo>
                <a:lnTo>
                  <a:pt x="2736" y="12480"/>
                </a:lnTo>
                <a:lnTo>
                  <a:pt x="2858" y="12505"/>
                </a:lnTo>
                <a:lnTo>
                  <a:pt x="2980" y="12505"/>
                </a:lnTo>
                <a:lnTo>
                  <a:pt x="3103" y="12456"/>
                </a:lnTo>
                <a:lnTo>
                  <a:pt x="3225" y="12407"/>
                </a:lnTo>
                <a:lnTo>
                  <a:pt x="3347" y="12358"/>
                </a:lnTo>
                <a:lnTo>
                  <a:pt x="4495" y="11455"/>
                </a:lnTo>
                <a:lnTo>
                  <a:pt x="4763" y="11577"/>
                </a:lnTo>
                <a:lnTo>
                  <a:pt x="5032" y="11723"/>
                </a:lnTo>
                <a:lnTo>
                  <a:pt x="5325" y="11821"/>
                </a:lnTo>
                <a:lnTo>
                  <a:pt x="5618" y="11919"/>
                </a:lnTo>
                <a:lnTo>
                  <a:pt x="5789" y="13360"/>
                </a:lnTo>
                <a:lnTo>
                  <a:pt x="5813" y="13482"/>
                </a:lnTo>
                <a:lnTo>
                  <a:pt x="5862" y="13604"/>
                </a:lnTo>
                <a:lnTo>
                  <a:pt x="5936" y="13726"/>
                </a:lnTo>
                <a:lnTo>
                  <a:pt x="6033" y="13824"/>
                </a:lnTo>
                <a:lnTo>
                  <a:pt x="6131" y="13897"/>
                </a:lnTo>
                <a:lnTo>
                  <a:pt x="6253" y="13946"/>
                </a:lnTo>
                <a:lnTo>
                  <a:pt x="6375" y="13995"/>
                </a:lnTo>
                <a:lnTo>
                  <a:pt x="7596" y="13995"/>
                </a:lnTo>
                <a:lnTo>
                  <a:pt x="7743" y="13946"/>
                </a:lnTo>
                <a:lnTo>
                  <a:pt x="7841" y="13897"/>
                </a:lnTo>
                <a:lnTo>
                  <a:pt x="7963" y="13824"/>
                </a:lnTo>
                <a:lnTo>
                  <a:pt x="8036" y="13726"/>
                </a:lnTo>
                <a:lnTo>
                  <a:pt x="8109" y="13604"/>
                </a:lnTo>
                <a:lnTo>
                  <a:pt x="8158" y="13482"/>
                </a:lnTo>
                <a:lnTo>
                  <a:pt x="8183" y="13360"/>
                </a:lnTo>
                <a:lnTo>
                  <a:pt x="8353" y="11919"/>
                </a:lnTo>
                <a:lnTo>
                  <a:pt x="8647" y="11821"/>
                </a:lnTo>
                <a:lnTo>
                  <a:pt x="8940" y="11723"/>
                </a:lnTo>
                <a:lnTo>
                  <a:pt x="9233" y="11577"/>
                </a:lnTo>
                <a:lnTo>
                  <a:pt x="9501" y="11455"/>
                </a:lnTo>
                <a:lnTo>
                  <a:pt x="10649" y="12358"/>
                </a:lnTo>
                <a:lnTo>
                  <a:pt x="10747" y="12407"/>
                </a:lnTo>
                <a:lnTo>
                  <a:pt x="10869" y="12456"/>
                </a:lnTo>
                <a:lnTo>
                  <a:pt x="10991" y="12505"/>
                </a:lnTo>
                <a:lnTo>
                  <a:pt x="11138" y="12505"/>
                </a:lnTo>
                <a:lnTo>
                  <a:pt x="11260" y="12480"/>
                </a:lnTo>
                <a:lnTo>
                  <a:pt x="11382" y="12432"/>
                </a:lnTo>
                <a:lnTo>
                  <a:pt x="11504" y="12383"/>
                </a:lnTo>
                <a:lnTo>
                  <a:pt x="11602" y="12285"/>
                </a:lnTo>
                <a:lnTo>
                  <a:pt x="12286" y="11601"/>
                </a:lnTo>
                <a:lnTo>
                  <a:pt x="12359" y="11504"/>
                </a:lnTo>
                <a:lnTo>
                  <a:pt x="12432" y="11381"/>
                </a:lnTo>
                <a:lnTo>
                  <a:pt x="12457" y="11259"/>
                </a:lnTo>
                <a:lnTo>
                  <a:pt x="12481" y="11137"/>
                </a:lnTo>
                <a:lnTo>
                  <a:pt x="12481" y="11015"/>
                </a:lnTo>
                <a:lnTo>
                  <a:pt x="12457" y="10893"/>
                </a:lnTo>
                <a:lnTo>
                  <a:pt x="12408" y="10771"/>
                </a:lnTo>
                <a:lnTo>
                  <a:pt x="12334" y="10649"/>
                </a:lnTo>
                <a:lnTo>
                  <a:pt x="11431" y="9501"/>
                </a:lnTo>
                <a:lnTo>
                  <a:pt x="11577" y="9232"/>
                </a:lnTo>
                <a:lnTo>
                  <a:pt x="11699" y="8939"/>
                </a:lnTo>
                <a:lnTo>
                  <a:pt x="11822" y="8670"/>
                </a:lnTo>
                <a:lnTo>
                  <a:pt x="11895" y="8377"/>
                </a:lnTo>
                <a:lnTo>
                  <a:pt x="13360" y="8206"/>
                </a:lnTo>
                <a:lnTo>
                  <a:pt x="13482" y="8182"/>
                </a:lnTo>
                <a:lnTo>
                  <a:pt x="13604" y="8133"/>
                </a:lnTo>
                <a:lnTo>
                  <a:pt x="13702" y="8060"/>
                </a:lnTo>
                <a:lnTo>
                  <a:pt x="13800" y="7962"/>
                </a:lnTo>
                <a:lnTo>
                  <a:pt x="13873" y="7864"/>
                </a:lnTo>
                <a:lnTo>
                  <a:pt x="13946" y="7742"/>
                </a:lnTo>
                <a:lnTo>
                  <a:pt x="13971" y="7620"/>
                </a:lnTo>
                <a:lnTo>
                  <a:pt x="13995" y="7474"/>
                </a:lnTo>
                <a:lnTo>
                  <a:pt x="13995" y="6521"/>
                </a:lnTo>
                <a:lnTo>
                  <a:pt x="13971" y="6399"/>
                </a:lnTo>
                <a:lnTo>
                  <a:pt x="13946" y="6253"/>
                </a:lnTo>
                <a:lnTo>
                  <a:pt x="13873" y="6155"/>
                </a:lnTo>
                <a:lnTo>
                  <a:pt x="13800" y="6033"/>
                </a:lnTo>
                <a:lnTo>
                  <a:pt x="13702" y="5959"/>
                </a:lnTo>
                <a:lnTo>
                  <a:pt x="13604" y="5886"/>
                </a:lnTo>
                <a:lnTo>
                  <a:pt x="13482" y="5837"/>
                </a:lnTo>
                <a:lnTo>
                  <a:pt x="13360" y="5789"/>
                </a:lnTo>
                <a:lnTo>
                  <a:pt x="11895" y="5642"/>
                </a:lnTo>
                <a:lnTo>
                  <a:pt x="11822" y="5349"/>
                </a:lnTo>
                <a:lnTo>
                  <a:pt x="11699" y="5056"/>
                </a:lnTo>
                <a:lnTo>
                  <a:pt x="11577" y="4763"/>
                </a:lnTo>
                <a:lnTo>
                  <a:pt x="11431" y="4494"/>
                </a:lnTo>
                <a:lnTo>
                  <a:pt x="12334" y="3346"/>
                </a:lnTo>
                <a:lnTo>
                  <a:pt x="12408" y="3249"/>
                </a:lnTo>
                <a:lnTo>
                  <a:pt x="12457" y="3126"/>
                </a:lnTo>
                <a:lnTo>
                  <a:pt x="12481" y="3004"/>
                </a:lnTo>
                <a:lnTo>
                  <a:pt x="12481" y="2858"/>
                </a:lnTo>
                <a:lnTo>
                  <a:pt x="12457" y="2736"/>
                </a:lnTo>
                <a:lnTo>
                  <a:pt x="12432" y="2614"/>
                </a:lnTo>
                <a:lnTo>
                  <a:pt x="12359" y="2491"/>
                </a:lnTo>
                <a:lnTo>
                  <a:pt x="12286" y="2394"/>
                </a:lnTo>
                <a:lnTo>
                  <a:pt x="11602" y="1710"/>
                </a:lnTo>
                <a:lnTo>
                  <a:pt x="11504" y="1637"/>
                </a:lnTo>
                <a:lnTo>
                  <a:pt x="11382" y="1563"/>
                </a:lnTo>
                <a:lnTo>
                  <a:pt x="11260" y="1514"/>
                </a:lnTo>
                <a:lnTo>
                  <a:pt x="10991" y="1514"/>
                </a:lnTo>
                <a:lnTo>
                  <a:pt x="10869" y="1539"/>
                </a:lnTo>
                <a:lnTo>
                  <a:pt x="10747" y="1588"/>
                </a:lnTo>
                <a:lnTo>
                  <a:pt x="10649" y="1661"/>
                </a:lnTo>
                <a:lnTo>
                  <a:pt x="9501" y="2565"/>
                </a:lnTo>
                <a:lnTo>
                  <a:pt x="9233" y="2418"/>
                </a:lnTo>
                <a:lnTo>
                  <a:pt x="8940" y="2296"/>
                </a:lnTo>
                <a:lnTo>
                  <a:pt x="8647" y="2174"/>
                </a:lnTo>
                <a:lnTo>
                  <a:pt x="8353" y="2076"/>
                </a:lnTo>
                <a:lnTo>
                  <a:pt x="8183" y="635"/>
                </a:lnTo>
                <a:lnTo>
                  <a:pt x="8158" y="513"/>
                </a:lnTo>
                <a:lnTo>
                  <a:pt x="8109" y="391"/>
                </a:lnTo>
                <a:lnTo>
                  <a:pt x="8036" y="293"/>
                </a:lnTo>
                <a:lnTo>
                  <a:pt x="7963" y="196"/>
                </a:lnTo>
                <a:lnTo>
                  <a:pt x="7841" y="122"/>
                </a:lnTo>
                <a:lnTo>
                  <a:pt x="7743" y="49"/>
                </a:lnTo>
                <a:lnTo>
                  <a:pt x="7596" y="25"/>
                </a:lnTo>
                <a:lnTo>
                  <a:pt x="7474" y="0"/>
                </a:lnTo>
                <a:close/>
              </a:path>
            </a:pathLst>
          </a:custGeom>
          <a:solidFill>
            <a:srgbClr val="212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46;p39">
            <a:extLst>
              <a:ext uri="{FF2B5EF4-FFF2-40B4-BE49-F238E27FC236}">
                <a16:creationId xmlns:a16="http://schemas.microsoft.com/office/drawing/2014/main" id="{E40AC0CD-9B67-2874-CC74-5AF61CAF91CC}"/>
              </a:ext>
            </a:extLst>
          </p:cNvPr>
          <p:cNvSpPr/>
          <p:nvPr/>
        </p:nvSpPr>
        <p:spPr>
          <a:xfrm>
            <a:off x="8841409" y="223118"/>
            <a:ext cx="109571" cy="109571"/>
          </a:xfrm>
          <a:custGeom>
            <a:avLst/>
            <a:gdLst/>
            <a:ahLst/>
            <a:cxnLst/>
            <a:rect l="l" t="t" r="r" b="b"/>
            <a:pathLst>
              <a:path w="7963" h="7963" extrusionOk="0">
                <a:moveTo>
                  <a:pt x="3933" y="2296"/>
                </a:moveTo>
                <a:lnTo>
                  <a:pt x="4103" y="2321"/>
                </a:lnTo>
                <a:lnTo>
                  <a:pt x="4274" y="2321"/>
                </a:lnTo>
                <a:lnTo>
                  <a:pt x="4421" y="2370"/>
                </a:lnTo>
                <a:lnTo>
                  <a:pt x="4592" y="2419"/>
                </a:lnTo>
                <a:lnTo>
                  <a:pt x="4738" y="2492"/>
                </a:lnTo>
                <a:lnTo>
                  <a:pt x="4885" y="2565"/>
                </a:lnTo>
                <a:lnTo>
                  <a:pt x="5032" y="2663"/>
                </a:lnTo>
                <a:lnTo>
                  <a:pt x="5154" y="2785"/>
                </a:lnTo>
                <a:lnTo>
                  <a:pt x="5276" y="2883"/>
                </a:lnTo>
                <a:lnTo>
                  <a:pt x="5373" y="3029"/>
                </a:lnTo>
                <a:lnTo>
                  <a:pt x="5447" y="3151"/>
                </a:lnTo>
                <a:lnTo>
                  <a:pt x="5520" y="3298"/>
                </a:lnTo>
                <a:lnTo>
                  <a:pt x="5593" y="3444"/>
                </a:lnTo>
                <a:lnTo>
                  <a:pt x="5618" y="3615"/>
                </a:lnTo>
                <a:lnTo>
                  <a:pt x="5642" y="3762"/>
                </a:lnTo>
                <a:lnTo>
                  <a:pt x="5667" y="3933"/>
                </a:lnTo>
                <a:lnTo>
                  <a:pt x="5667" y="4079"/>
                </a:lnTo>
                <a:lnTo>
                  <a:pt x="5642" y="4250"/>
                </a:lnTo>
                <a:lnTo>
                  <a:pt x="5618" y="4421"/>
                </a:lnTo>
                <a:lnTo>
                  <a:pt x="5569" y="4568"/>
                </a:lnTo>
                <a:lnTo>
                  <a:pt x="5496" y="4739"/>
                </a:lnTo>
                <a:lnTo>
                  <a:pt x="5398" y="4885"/>
                </a:lnTo>
                <a:lnTo>
                  <a:pt x="5300" y="5007"/>
                </a:lnTo>
                <a:lnTo>
                  <a:pt x="5203" y="5154"/>
                </a:lnTo>
                <a:lnTo>
                  <a:pt x="5080" y="5252"/>
                </a:lnTo>
                <a:lnTo>
                  <a:pt x="4958" y="5349"/>
                </a:lnTo>
                <a:lnTo>
                  <a:pt x="4812" y="5447"/>
                </a:lnTo>
                <a:lnTo>
                  <a:pt x="4665" y="5520"/>
                </a:lnTo>
                <a:lnTo>
                  <a:pt x="4519" y="5569"/>
                </a:lnTo>
                <a:lnTo>
                  <a:pt x="4372" y="5618"/>
                </a:lnTo>
                <a:lnTo>
                  <a:pt x="4201" y="5642"/>
                </a:lnTo>
                <a:lnTo>
                  <a:pt x="4055" y="5667"/>
                </a:lnTo>
                <a:lnTo>
                  <a:pt x="3884" y="5642"/>
                </a:lnTo>
                <a:lnTo>
                  <a:pt x="3713" y="5642"/>
                </a:lnTo>
                <a:lnTo>
                  <a:pt x="3566" y="5594"/>
                </a:lnTo>
                <a:lnTo>
                  <a:pt x="3395" y="5545"/>
                </a:lnTo>
                <a:lnTo>
                  <a:pt x="3249" y="5471"/>
                </a:lnTo>
                <a:lnTo>
                  <a:pt x="3102" y="5398"/>
                </a:lnTo>
                <a:lnTo>
                  <a:pt x="2956" y="5300"/>
                </a:lnTo>
                <a:lnTo>
                  <a:pt x="2833" y="5178"/>
                </a:lnTo>
                <a:lnTo>
                  <a:pt x="2711" y="5081"/>
                </a:lnTo>
                <a:lnTo>
                  <a:pt x="2614" y="4934"/>
                </a:lnTo>
                <a:lnTo>
                  <a:pt x="2540" y="4812"/>
                </a:lnTo>
                <a:lnTo>
                  <a:pt x="2467" y="4665"/>
                </a:lnTo>
                <a:lnTo>
                  <a:pt x="2394" y="4519"/>
                </a:lnTo>
                <a:lnTo>
                  <a:pt x="2369" y="4348"/>
                </a:lnTo>
                <a:lnTo>
                  <a:pt x="2321" y="4201"/>
                </a:lnTo>
                <a:lnTo>
                  <a:pt x="2321" y="4030"/>
                </a:lnTo>
                <a:lnTo>
                  <a:pt x="2321" y="3884"/>
                </a:lnTo>
                <a:lnTo>
                  <a:pt x="2345" y="3713"/>
                </a:lnTo>
                <a:lnTo>
                  <a:pt x="2369" y="3542"/>
                </a:lnTo>
                <a:lnTo>
                  <a:pt x="2418" y="3395"/>
                </a:lnTo>
                <a:lnTo>
                  <a:pt x="2492" y="3224"/>
                </a:lnTo>
                <a:lnTo>
                  <a:pt x="2589" y="3078"/>
                </a:lnTo>
                <a:lnTo>
                  <a:pt x="2687" y="2956"/>
                </a:lnTo>
                <a:lnTo>
                  <a:pt x="2785" y="2809"/>
                </a:lnTo>
                <a:lnTo>
                  <a:pt x="2907" y="2712"/>
                </a:lnTo>
                <a:lnTo>
                  <a:pt x="3029" y="2614"/>
                </a:lnTo>
                <a:lnTo>
                  <a:pt x="3175" y="2516"/>
                </a:lnTo>
                <a:lnTo>
                  <a:pt x="3322" y="2443"/>
                </a:lnTo>
                <a:lnTo>
                  <a:pt x="3468" y="2394"/>
                </a:lnTo>
                <a:lnTo>
                  <a:pt x="3615" y="2345"/>
                </a:lnTo>
                <a:lnTo>
                  <a:pt x="3786" y="2321"/>
                </a:lnTo>
                <a:lnTo>
                  <a:pt x="3933" y="2296"/>
                </a:lnTo>
                <a:close/>
                <a:moveTo>
                  <a:pt x="3053" y="1"/>
                </a:moveTo>
                <a:lnTo>
                  <a:pt x="2980" y="25"/>
                </a:lnTo>
                <a:lnTo>
                  <a:pt x="2443" y="196"/>
                </a:lnTo>
                <a:lnTo>
                  <a:pt x="2369" y="220"/>
                </a:lnTo>
                <a:lnTo>
                  <a:pt x="2296" y="269"/>
                </a:lnTo>
                <a:lnTo>
                  <a:pt x="2198" y="391"/>
                </a:lnTo>
                <a:lnTo>
                  <a:pt x="2150" y="538"/>
                </a:lnTo>
                <a:lnTo>
                  <a:pt x="2150" y="611"/>
                </a:lnTo>
                <a:lnTo>
                  <a:pt x="2150" y="684"/>
                </a:lnTo>
                <a:lnTo>
                  <a:pt x="2394" y="1832"/>
                </a:lnTo>
                <a:lnTo>
                  <a:pt x="2223" y="1954"/>
                </a:lnTo>
                <a:lnTo>
                  <a:pt x="2076" y="2101"/>
                </a:lnTo>
                <a:lnTo>
                  <a:pt x="1002" y="1686"/>
                </a:lnTo>
                <a:lnTo>
                  <a:pt x="928" y="1686"/>
                </a:lnTo>
                <a:lnTo>
                  <a:pt x="831" y="1661"/>
                </a:lnTo>
                <a:lnTo>
                  <a:pt x="684" y="1710"/>
                </a:lnTo>
                <a:lnTo>
                  <a:pt x="562" y="1784"/>
                </a:lnTo>
                <a:lnTo>
                  <a:pt x="513" y="1832"/>
                </a:lnTo>
                <a:lnTo>
                  <a:pt x="464" y="1906"/>
                </a:lnTo>
                <a:lnTo>
                  <a:pt x="220" y="2394"/>
                </a:lnTo>
                <a:lnTo>
                  <a:pt x="196" y="2467"/>
                </a:lnTo>
                <a:lnTo>
                  <a:pt x="171" y="2541"/>
                </a:lnTo>
                <a:lnTo>
                  <a:pt x="196" y="2712"/>
                </a:lnTo>
                <a:lnTo>
                  <a:pt x="245" y="2834"/>
                </a:lnTo>
                <a:lnTo>
                  <a:pt x="293" y="2907"/>
                </a:lnTo>
                <a:lnTo>
                  <a:pt x="367" y="2956"/>
                </a:lnTo>
                <a:lnTo>
                  <a:pt x="1344" y="3591"/>
                </a:lnTo>
                <a:lnTo>
                  <a:pt x="1319" y="3786"/>
                </a:lnTo>
                <a:lnTo>
                  <a:pt x="1295" y="4006"/>
                </a:lnTo>
                <a:lnTo>
                  <a:pt x="245" y="4494"/>
                </a:lnTo>
                <a:lnTo>
                  <a:pt x="196" y="4519"/>
                </a:lnTo>
                <a:lnTo>
                  <a:pt x="123" y="4568"/>
                </a:lnTo>
                <a:lnTo>
                  <a:pt x="49" y="4714"/>
                </a:lnTo>
                <a:lnTo>
                  <a:pt x="0" y="4861"/>
                </a:lnTo>
                <a:lnTo>
                  <a:pt x="25" y="4934"/>
                </a:lnTo>
                <a:lnTo>
                  <a:pt x="25" y="5007"/>
                </a:lnTo>
                <a:lnTo>
                  <a:pt x="220" y="5545"/>
                </a:lnTo>
                <a:lnTo>
                  <a:pt x="245" y="5594"/>
                </a:lnTo>
                <a:lnTo>
                  <a:pt x="293" y="5667"/>
                </a:lnTo>
                <a:lnTo>
                  <a:pt x="391" y="5764"/>
                </a:lnTo>
                <a:lnTo>
                  <a:pt x="538" y="5813"/>
                </a:lnTo>
                <a:lnTo>
                  <a:pt x="684" y="5813"/>
                </a:lnTo>
                <a:lnTo>
                  <a:pt x="1832" y="5569"/>
                </a:lnTo>
                <a:lnTo>
                  <a:pt x="1954" y="5740"/>
                </a:lnTo>
                <a:lnTo>
                  <a:pt x="2101" y="5887"/>
                </a:lnTo>
                <a:lnTo>
                  <a:pt x="1710" y="6986"/>
                </a:lnTo>
                <a:lnTo>
                  <a:pt x="1686" y="7059"/>
                </a:lnTo>
                <a:lnTo>
                  <a:pt x="1686" y="7132"/>
                </a:lnTo>
                <a:lnTo>
                  <a:pt x="1710" y="7279"/>
                </a:lnTo>
                <a:lnTo>
                  <a:pt x="1783" y="7401"/>
                </a:lnTo>
                <a:lnTo>
                  <a:pt x="1857" y="7450"/>
                </a:lnTo>
                <a:lnTo>
                  <a:pt x="1905" y="7499"/>
                </a:lnTo>
                <a:lnTo>
                  <a:pt x="2418" y="7743"/>
                </a:lnTo>
                <a:lnTo>
                  <a:pt x="2492" y="7792"/>
                </a:lnTo>
                <a:lnTo>
                  <a:pt x="2711" y="7792"/>
                </a:lnTo>
                <a:lnTo>
                  <a:pt x="2858" y="7718"/>
                </a:lnTo>
                <a:lnTo>
                  <a:pt x="2907" y="7669"/>
                </a:lnTo>
                <a:lnTo>
                  <a:pt x="2956" y="7621"/>
                </a:lnTo>
                <a:lnTo>
                  <a:pt x="3591" y="6644"/>
                </a:lnTo>
                <a:lnTo>
                  <a:pt x="3810" y="6668"/>
                </a:lnTo>
                <a:lnTo>
                  <a:pt x="4006" y="6668"/>
                </a:lnTo>
                <a:lnTo>
                  <a:pt x="4494" y="7718"/>
                </a:lnTo>
                <a:lnTo>
                  <a:pt x="4543" y="7792"/>
                </a:lnTo>
                <a:lnTo>
                  <a:pt x="4592" y="7840"/>
                </a:lnTo>
                <a:lnTo>
                  <a:pt x="4714" y="7914"/>
                </a:lnTo>
                <a:lnTo>
                  <a:pt x="4861" y="7963"/>
                </a:lnTo>
                <a:lnTo>
                  <a:pt x="4934" y="7963"/>
                </a:lnTo>
                <a:lnTo>
                  <a:pt x="5007" y="7938"/>
                </a:lnTo>
                <a:lnTo>
                  <a:pt x="5544" y="7767"/>
                </a:lnTo>
                <a:lnTo>
                  <a:pt x="5618" y="7743"/>
                </a:lnTo>
                <a:lnTo>
                  <a:pt x="5667" y="7694"/>
                </a:lnTo>
                <a:lnTo>
                  <a:pt x="5764" y="7572"/>
                </a:lnTo>
                <a:lnTo>
                  <a:pt x="5838" y="7425"/>
                </a:lnTo>
                <a:lnTo>
                  <a:pt x="5838" y="7352"/>
                </a:lnTo>
                <a:lnTo>
                  <a:pt x="5838" y="7279"/>
                </a:lnTo>
                <a:lnTo>
                  <a:pt x="5593" y="6131"/>
                </a:lnTo>
                <a:lnTo>
                  <a:pt x="5740" y="6009"/>
                </a:lnTo>
                <a:lnTo>
                  <a:pt x="5911" y="5862"/>
                </a:lnTo>
                <a:lnTo>
                  <a:pt x="6985" y="6277"/>
                </a:lnTo>
                <a:lnTo>
                  <a:pt x="7059" y="6277"/>
                </a:lnTo>
                <a:lnTo>
                  <a:pt x="7132" y="6302"/>
                </a:lnTo>
                <a:lnTo>
                  <a:pt x="7278" y="6253"/>
                </a:lnTo>
                <a:lnTo>
                  <a:pt x="7425" y="6180"/>
                </a:lnTo>
                <a:lnTo>
                  <a:pt x="7474" y="6131"/>
                </a:lnTo>
                <a:lnTo>
                  <a:pt x="7523" y="6058"/>
                </a:lnTo>
                <a:lnTo>
                  <a:pt x="7767" y="5545"/>
                </a:lnTo>
                <a:lnTo>
                  <a:pt x="7791" y="5496"/>
                </a:lnTo>
                <a:lnTo>
                  <a:pt x="7816" y="5398"/>
                </a:lnTo>
                <a:lnTo>
                  <a:pt x="7791" y="5252"/>
                </a:lnTo>
                <a:lnTo>
                  <a:pt x="7718" y="5129"/>
                </a:lnTo>
                <a:lnTo>
                  <a:pt x="7669" y="5056"/>
                </a:lnTo>
                <a:lnTo>
                  <a:pt x="7620" y="5007"/>
                </a:lnTo>
                <a:lnTo>
                  <a:pt x="6643" y="4372"/>
                </a:lnTo>
                <a:lnTo>
                  <a:pt x="6668" y="4177"/>
                </a:lnTo>
                <a:lnTo>
                  <a:pt x="6668" y="3957"/>
                </a:lnTo>
                <a:lnTo>
                  <a:pt x="7718" y="3469"/>
                </a:lnTo>
                <a:lnTo>
                  <a:pt x="7791" y="3444"/>
                </a:lnTo>
                <a:lnTo>
                  <a:pt x="7865" y="3395"/>
                </a:lnTo>
                <a:lnTo>
                  <a:pt x="7938" y="3249"/>
                </a:lnTo>
                <a:lnTo>
                  <a:pt x="7962" y="3102"/>
                </a:lnTo>
                <a:lnTo>
                  <a:pt x="7962" y="3029"/>
                </a:lnTo>
                <a:lnTo>
                  <a:pt x="7962" y="2956"/>
                </a:lnTo>
                <a:lnTo>
                  <a:pt x="7767" y="2419"/>
                </a:lnTo>
                <a:lnTo>
                  <a:pt x="7743" y="2345"/>
                </a:lnTo>
                <a:lnTo>
                  <a:pt x="7694" y="2296"/>
                </a:lnTo>
                <a:lnTo>
                  <a:pt x="7572" y="2199"/>
                </a:lnTo>
                <a:lnTo>
                  <a:pt x="7449" y="2150"/>
                </a:lnTo>
                <a:lnTo>
                  <a:pt x="7278" y="2150"/>
                </a:lnTo>
                <a:lnTo>
                  <a:pt x="6155" y="2394"/>
                </a:lnTo>
                <a:lnTo>
                  <a:pt x="6033" y="2223"/>
                </a:lnTo>
                <a:lnTo>
                  <a:pt x="5886" y="2077"/>
                </a:lnTo>
                <a:lnTo>
                  <a:pt x="6277" y="978"/>
                </a:lnTo>
                <a:lnTo>
                  <a:pt x="6302" y="904"/>
                </a:lnTo>
                <a:lnTo>
                  <a:pt x="6302" y="831"/>
                </a:lnTo>
                <a:lnTo>
                  <a:pt x="6277" y="684"/>
                </a:lnTo>
                <a:lnTo>
                  <a:pt x="6179" y="562"/>
                </a:lnTo>
                <a:lnTo>
                  <a:pt x="6131" y="489"/>
                </a:lnTo>
                <a:lnTo>
                  <a:pt x="6082" y="465"/>
                </a:lnTo>
                <a:lnTo>
                  <a:pt x="5569" y="196"/>
                </a:lnTo>
                <a:lnTo>
                  <a:pt x="5496" y="172"/>
                </a:lnTo>
                <a:lnTo>
                  <a:pt x="5276" y="172"/>
                </a:lnTo>
                <a:lnTo>
                  <a:pt x="5129" y="245"/>
                </a:lnTo>
                <a:lnTo>
                  <a:pt x="5080" y="294"/>
                </a:lnTo>
                <a:lnTo>
                  <a:pt x="5032" y="343"/>
                </a:lnTo>
                <a:lnTo>
                  <a:pt x="4397" y="1319"/>
                </a:lnTo>
                <a:lnTo>
                  <a:pt x="4177" y="1295"/>
                </a:lnTo>
                <a:lnTo>
                  <a:pt x="3981" y="1295"/>
                </a:lnTo>
                <a:lnTo>
                  <a:pt x="3493" y="245"/>
                </a:lnTo>
                <a:lnTo>
                  <a:pt x="3444" y="172"/>
                </a:lnTo>
                <a:lnTo>
                  <a:pt x="3395" y="123"/>
                </a:lnTo>
                <a:lnTo>
                  <a:pt x="3273" y="49"/>
                </a:lnTo>
                <a:lnTo>
                  <a:pt x="3127" y="1"/>
                </a:lnTo>
                <a:close/>
              </a:path>
            </a:pathLst>
          </a:custGeom>
          <a:solidFill>
            <a:srgbClr val="212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1;p20">
            <a:extLst>
              <a:ext uri="{FF2B5EF4-FFF2-40B4-BE49-F238E27FC236}">
                <a16:creationId xmlns:a16="http://schemas.microsoft.com/office/drawing/2014/main" id="{63E79F14-1B79-2186-AA46-031D36C8A6FD}"/>
              </a:ext>
            </a:extLst>
          </p:cNvPr>
          <p:cNvSpPr txBox="1">
            <a:spLocks/>
          </p:cNvSpPr>
          <p:nvPr/>
        </p:nvSpPr>
        <p:spPr>
          <a:xfrm>
            <a:off x="735806" y="800505"/>
            <a:ext cx="7604095" cy="374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lvl="0" algn="just"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it-IT" sz="1800">
                <a:solidFill>
                  <a:schemeClr val="tx1"/>
                </a:solidFill>
                <a:latin typeface="Barlow" panose="020B0604020202020204" charset="0"/>
              </a:rPr>
              <a:t>Automated Evaluation</a:t>
            </a:r>
          </a:p>
          <a:p>
            <a:pPr marL="285750" lvl="0" indent="-285750" algn="just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800" b="0">
                <a:solidFill>
                  <a:schemeClr val="tx1"/>
                </a:solidFill>
                <a:latin typeface="Barlow" panose="020B0604020202020204" charset="0"/>
              </a:rPr>
              <a:t>For large dataset, this is the only feasible solution</a:t>
            </a:r>
          </a:p>
          <a:p>
            <a:pPr marL="285750" lvl="0" indent="-285750" algn="just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800" b="0">
                <a:solidFill>
                  <a:schemeClr val="tx1"/>
                </a:solidFill>
                <a:latin typeface="Barlow" panose="020B0604020202020204" charset="0"/>
              </a:rPr>
              <a:t>Use </a:t>
            </a:r>
            <a:r>
              <a:rPr lang="it-IT" sz="1800">
                <a:solidFill>
                  <a:schemeClr val="tx1"/>
                </a:solidFill>
                <a:latin typeface="Barlow" panose="020B0604020202020204" charset="0"/>
              </a:rPr>
              <a:t>automated metrics </a:t>
            </a:r>
            <a:r>
              <a:rPr lang="it-IT" sz="1800" b="0">
                <a:solidFill>
                  <a:schemeClr val="tx1"/>
                </a:solidFill>
                <a:latin typeface="Barlow" panose="020B0604020202020204" charset="0"/>
              </a:rPr>
              <a:t>to measure the </a:t>
            </a:r>
            <a:r>
              <a:rPr lang="it-IT" sz="1800">
                <a:solidFill>
                  <a:schemeClr val="tx1"/>
                </a:solidFill>
                <a:latin typeface="Barlow" panose="020B0604020202020204" charset="0"/>
              </a:rPr>
              <a:t>similarity</a:t>
            </a:r>
            <a:r>
              <a:rPr lang="it-IT" sz="1800" b="0">
                <a:solidFill>
                  <a:schemeClr val="tx1"/>
                </a:solidFill>
                <a:latin typeface="Barlow" panose="020B0604020202020204" charset="0"/>
              </a:rPr>
              <a:t> between the generated text and the label</a:t>
            </a:r>
          </a:p>
          <a:p>
            <a:pPr marL="285750" lvl="0" indent="-285750" algn="just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800" b="0">
                <a:solidFill>
                  <a:schemeClr val="tx1"/>
                </a:solidFill>
                <a:latin typeface="Barlow" panose="020B0604020202020204" charset="0"/>
              </a:rPr>
              <a:t>For some tasks (e.g., text summarization) we can’t rely on </a:t>
            </a:r>
            <a:r>
              <a:rPr lang="it-IT" sz="1800">
                <a:solidFill>
                  <a:schemeClr val="tx1"/>
                </a:solidFill>
                <a:latin typeface="Barlow" panose="020B0604020202020204" charset="0"/>
              </a:rPr>
              <a:t>perfect matching only</a:t>
            </a:r>
          </a:p>
          <a:p>
            <a:pPr marL="285750" lvl="3" indent="-285750" algn="just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it-IT" sz="1800" b="0" dirty="0">
              <a:solidFill>
                <a:schemeClr val="tx1"/>
              </a:solidFill>
              <a:latin typeface="Barlow" panose="020B0604020202020204" charset="0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7FD1FCD8-A4A8-0277-7657-982DF5BB5EB2}"/>
              </a:ext>
            </a:extLst>
          </p:cNvPr>
          <p:cNvGraphicFramePr>
            <a:graphicFrameLocks noGrp="1"/>
          </p:cNvGraphicFramePr>
          <p:nvPr/>
        </p:nvGraphicFramePr>
        <p:xfrm>
          <a:off x="2934372" y="2863543"/>
          <a:ext cx="3275255" cy="1181763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579398">
                  <a:extLst>
                    <a:ext uri="{9D8B030D-6E8A-4147-A177-3AD203B41FA5}">
                      <a16:colId xmlns:a16="http://schemas.microsoft.com/office/drawing/2014/main" val="560469106"/>
                    </a:ext>
                  </a:extLst>
                </a:gridCol>
                <a:gridCol w="1695857">
                  <a:extLst>
                    <a:ext uri="{9D8B030D-6E8A-4147-A177-3AD203B41FA5}">
                      <a16:colId xmlns:a16="http://schemas.microsoft.com/office/drawing/2014/main" val="178500508"/>
                    </a:ext>
                  </a:extLst>
                </a:gridCol>
              </a:tblGrid>
              <a:tr h="48591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400">
                          <a:effectLst/>
                        </a:rPr>
                        <a:t>Label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400">
                          <a:effectLst/>
                        </a:rPr>
                        <a:t>Generated Needs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3560498"/>
                  </a:ext>
                </a:extLst>
              </a:tr>
              <a:tr h="695845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0">
                          <a:effectLst/>
                        </a:rPr>
                        <a:t>Restaurant advices</a:t>
                      </a:r>
                      <a:endParaRPr lang="en-GB" sz="12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Restaurant recommendations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5508367"/>
                  </a:ext>
                </a:extLst>
              </a:tr>
            </a:tbl>
          </a:graphicData>
        </a:graphic>
      </p:graphicFrame>
      <p:sp>
        <p:nvSpPr>
          <p:cNvPr id="10" name="Freccia circolare in giù 9">
            <a:extLst>
              <a:ext uri="{FF2B5EF4-FFF2-40B4-BE49-F238E27FC236}">
                <a16:creationId xmlns:a16="http://schemas.microsoft.com/office/drawing/2014/main" id="{557951B8-4783-4639-663C-B447B7D671C2}"/>
              </a:ext>
            </a:extLst>
          </p:cNvPr>
          <p:cNvSpPr/>
          <p:nvPr/>
        </p:nvSpPr>
        <p:spPr>
          <a:xfrm>
            <a:off x="3405188" y="3279296"/>
            <a:ext cx="2168127" cy="283054"/>
          </a:xfrm>
          <a:prstGeom prst="curvedDownArrow">
            <a:avLst>
              <a:gd name="adj1" fmla="val 29209"/>
              <a:gd name="adj2" fmla="val 143960"/>
              <a:gd name="adj3" fmla="val 49690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Freccia circolare in giù 10">
            <a:extLst>
              <a:ext uri="{FF2B5EF4-FFF2-40B4-BE49-F238E27FC236}">
                <a16:creationId xmlns:a16="http://schemas.microsoft.com/office/drawing/2014/main" id="{27A2F796-B58F-8412-61BD-9FA6A50079EB}"/>
              </a:ext>
            </a:extLst>
          </p:cNvPr>
          <p:cNvSpPr/>
          <p:nvPr/>
        </p:nvSpPr>
        <p:spPr>
          <a:xfrm rot="11040415" flipH="1">
            <a:off x="4037652" y="3881052"/>
            <a:ext cx="1583549" cy="283054"/>
          </a:xfrm>
          <a:prstGeom prst="curvedDownArrow">
            <a:avLst>
              <a:gd name="adj1" fmla="val 29209"/>
              <a:gd name="adj2" fmla="val 143960"/>
              <a:gd name="adj3" fmla="val 49690"/>
            </a:avLst>
          </a:prstGeom>
          <a:solidFill>
            <a:srgbClr val="EA5153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38043391-B580-AA05-2D44-CE6C16C8C7D7}"/>
                  </a:ext>
                </a:extLst>
              </p14:cNvPr>
              <p14:cNvContentPartPr/>
              <p14:nvPr/>
            </p14:nvContentPartPr>
            <p14:xfrm>
              <a:off x="4325451" y="3188036"/>
              <a:ext cx="163800" cy="18252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38043391-B580-AA05-2D44-CE6C16C8C7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16811" y="3179396"/>
                <a:ext cx="181440" cy="2001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Segno di moltiplicazione 12">
            <a:extLst>
              <a:ext uri="{FF2B5EF4-FFF2-40B4-BE49-F238E27FC236}">
                <a16:creationId xmlns:a16="http://schemas.microsoft.com/office/drawing/2014/main" id="{AFBF8573-35BF-73DD-C0A7-CD9475E99A92}"/>
              </a:ext>
            </a:extLst>
          </p:cNvPr>
          <p:cNvSpPr/>
          <p:nvPr/>
        </p:nvSpPr>
        <p:spPr>
          <a:xfrm>
            <a:off x="4618831" y="4020084"/>
            <a:ext cx="275432" cy="266700"/>
          </a:xfrm>
          <a:prstGeom prst="mathMultiply">
            <a:avLst>
              <a:gd name="adj1" fmla="val 7151"/>
            </a:avLst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391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6;p15">
            <a:extLst>
              <a:ext uri="{FF2B5EF4-FFF2-40B4-BE49-F238E27FC236}">
                <a16:creationId xmlns:a16="http://schemas.microsoft.com/office/drawing/2014/main" id="{190D1DE3-A221-458A-9860-9897EECDAFF1}"/>
              </a:ext>
            </a:extLst>
          </p:cNvPr>
          <p:cNvSpPr txBox="1">
            <a:spLocks/>
          </p:cNvSpPr>
          <p:nvPr/>
        </p:nvSpPr>
        <p:spPr>
          <a:xfrm>
            <a:off x="83820" y="58195"/>
            <a:ext cx="8324374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45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l"/>
            <a:r>
              <a:rPr lang="it-IT" sz="2400">
                <a:solidFill>
                  <a:srgbClr val="212C52"/>
                </a:solidFill>
              </a:rPr>
              <a:t>How to evaluate the output of a LLM</a:t>
            </a:r>
            <a:endParaRPr lang="it-IT" sz="2400" dirty="0">
              <a:solidFill>
                <a:srgbClr val="212C52"/>
              </a:solidFill>
            </a:endParaRPr>
          </a:p>
        </p:txBody>
      </p:sp>
      <p:sp>
        <p:nvSpPr>
          <p:cNvPr id="3" name="Google Shape;545;p39">
            <a:extLst>
              <a:ext uri="{FF2B5EF4-FFF2-40B4-BE49-F238E27FC236}">
                <a16:creationId xmlns:a16="http://schemas.microsoft.com/office/drawing/2014/main" id="{AEC05C02-B417-E3D1-EE90-E8AD16C2E41E}"/>
              </a:ext>
            </a:extLst>
          </p:cNvPr>
          <p:cNvSpPr/>
          <p:nvPr/>
        </p:nvSpPr>
        <p:spPr>
          <a:xfrm>
            <a:off x="8672012" y="124335"/>
            <a:ext cx="192585" cy="192571"/>
          </a:xfrm>
          <a:custGeom>
            <a:avLst/>
            <a:gdLst/>
            <a:ahLst/>
            <a:cxnLst/>
            <a:rect l="l" t="t" r="r" b="b"/>
            <a:pathLst>
              <a:path w="13996" h="13995" extrusionOk="0">
                <a:moveTo>
                  <a:pt x="6986" y="4714"/>
                </a:moveTo>
                <a:lnTo>
                  <a:pt x="7206" y="4738"/>
                </a:lnTo>
                <a:lnTo>
                  <a:pt x="7425" y="4763"/>
                </a:lnTo>
                <a:lnTo>
                  <a:pt x="7645" y="4812"/>
                </a:lnTo>
                <a:lnTo>
                  <a:pt x="7841" y="4885"/>
                </a:lnTo>
                <a:lnTo>
                  <a:pt x="8060" y="4983"/>
                </a:lnTo>
                <a:lnTo>
                  <a:pt x="8256" y="5105"/>
                </a:lnTo>
                <a:lnTo>
                  <a:pt x="8427" y="5227"/>
                </a:lnTo>
                <a:lnTo>
                  <a:pt x="8598" y="5398"/>
                </a:lnTo>
                <a:lnTo>
                  <a:pt x="8769" y="5569"/>
                </a:lnTo>
                <a:lnTo>
                  <a:pt x="8891" y="5740"/>
                </a:lnTo>
                <a:lnTo>
                  <a:pt x="9013" y="5935"/>
                </a:lnTo>
                <a:lnTo>
                  <a:pt x="9111" y="6155"/>
                </a:lnTo>
                <a:lnTo>
                  <a:pt x="9184" y="6350"/>
                </a:lnTo>
                <a:lnTo>
                  <a:pt x="9233" y="6570"/>
                </a:lnTo>
                <a:lnTo>
                  <a:pt x="9257" y="6790"/>
                </a:lnTo>
                <a:lnTo>
                  <a:pt x="9257" y="7010"/>
                </a:lnTo>
                <a:lnTo>
                  <a:pt x="9257" y="7229"/>
                </a:lnTo>
                <a:lnTo>
                  <a:pt x="9233" y="7425"/>
                </a:lnTo>
                <a:lnTo>
                  <a:pt x="9184" y="7645"/>
                </a:lnTo>
                <a:lnTo>
                  <a:pt x="9111" y="7864"/>
                </a:lnTo>
                <a:lnTo>
                  <a:pt x="9013" y="8060"/>
                </a:lnTo>
                <a:lnTo>
                  <a:pt x="8891" y="8255"/>
                </a:lnTo>
                <a:lnTo>
                  <a:pt x="8769" y="8451"/>
                </a:lnTo>
                <a:lnTo>
                  <a:pt x="8598" y="8622"/>
                </a:lnTo>
                <a:lnTo>
                  <a:pt x="8427" y="8768"/>
                </a:lnTo>
                <a:lnTo>
                  <a:pt x="8256" y="8915"/>
                </a:lnTo>
                <a:lnTo>
                  <a:pt x="8060" y="9012"/>
                </a:lnTo>
                <a:lnTo>
                  <a:pt x="7841" y="9110"/>
                </a:lnTo>
                <a:lnTo>
                  <a:pt x="7645" y="9183"/>
                </a:lnTo>
                <a:lnTo>
                  <a:pt x="7425" y="9232"/>
                </a:lnTo>
                <a:lnTo>
                  <a:pt x="7206" y="9257"/>
                </a:lnTo>
                <a:lnTo>
                  <a:pt x="6986" y="9281"/>
                </a:lnTo>
                <a:lnTo>
                  <a:pt x="6766" y="9257"/>
                </a:lnTo>
                <a:lnTo>
                  <a:pt x="6546" y="9232"/>
                </a:lnTo>
                <a:lnTo>
                  <a:pt x="6351" y="9183"/>
                </a:lnTo>
                <a:lnTo>
                  <a:pt x="6131" y="9110"/>
                </a:lnTo>
                <a:lnTo>
                  <a:pt x="5936" y="9012"/>
                </a:lnTo>
                <a:lnTo>
                  <a:pt x="5740" y="8915"/>
                </a:lnTo>
                <a:lnTo>
                  <a:pt x="5545" y="8768"/>
                </a:lnTo>
                <a:lnTo>
                  <a:pt x="5374" y="8622"/>
                </a:lnTo>
                <a:lnTo>
                  <a:pt x="5227" y="8451"/>
                </a:lnTo>
                <a:lnTo>
                  <a:pt x="5081" y="8255"/>
                </a:lnTo>
                <a:lnTo>
                  <a:pt x="4983" y="8060"/>
                </a:lnTo>
                <a:lnTo>
                  <a:pt x="4885" y="7864"/>
                </a:lnTo>
                <a:lnTo>
                  <a:pt x="4812" y="7645"/>
                </a:lnTo>
                <a:lnTo>
                  <a:pt x="4763" y="7425"/>
                </a:lnTo>
                <a:lnTo>
                  <a:pt x="4714" y="7229"/>
                </a:lnTo>
                <a:lnTo>
                  <a:pt x="4714" y="7010"/>
                </a:lnTo>
                <a:lnTo>
                  <a:pt x="4714" y="6790"/>
                </a:lnTo>
                <a:lnTo>
                  <a:pt x="4763" y="6570"/>
                </a:lnTo>
                <a:lnTo>
                  <a:pt x="4812" y="6350"/>
                </a:lnTo>
                <a:lnTo>
                  <a:pt x="4885" y="6155"/>
                </a:lnTo>
                <a:lnTo>
                  <a:pt x="4983" y="5935"/>
                </a:lnTo>
                <a:lnTo>
                  <a:pt x="5081" y="5740"/>
                </a:lnTo>
                <a:lnTo>
                  <a:pt x="5227" y="5569"/>
                </a:lnTo>
                <a:lnTo>
                  <a:pt x="5374" y="5398"/>
                </a:lnTo>
                <a:lnTo>
                  <a:pt x="5545" y="5227"/>
                </a:lnTo>
                <a:lnTo>
                  <a:pt x="5740" y="5105"/>
                </a:lnTo>
                <a:lnTo>
                  <a:pt x="5936" y="4983"/>
                </a:lnTo>
                <a:lnTo>
                  <a:pt x="6131" y="4885"/>
                </a:lnTo>
                <a:lnTo>
                  <a:pt x="6351" y="4812"/>
                </a:lnTo>
                <a:lnTo>
                  <a:pt x="6546" y="4763"/>
                </a:lnTo>
                <a:lnTo>
                  <a:pt x="6766" y="4738"/>
                </a:lnTo>
                <a:lnTo>
                  <a:pt x="6986" y="4714"/>
                </a:lnTo>
                <a:close/>
                <a:moveTo>
                  <a:pt x="6497" y="0"/>
                </a:moveTo>
                <a:lnTo>
                  <a:pt x="6375" y="25"/>
                </a:lnTo>
                <a:lnTo>
                  <a:pt x="6253" y="49"/>
                </a:lnTo>
                <a:lnTo>
                  <a:pt x="6131" y="122"/>
                </a:lnTo>
                <a:lnTo>
                  <a:pt x="6033" y="196"/>
                </a:lnTo>
                <a:lnTo>
                  <a:pt x="5936" y="293"/>
                </a:lnTo>
                <a:lnTo>
                  <a:pt x="5862" y="391"/>
                </a:lnTo>
                <a:lnTo>
                  <a:pt x="5813" y="513"/>
                </a:lnTo>
                <a:lnTo>
                  <a:pt x="5789" y="635"/>
                </a:lnTo>
                <a:lnTo>
                  <a:pt x="5618" y="2076"/>
                </a:lnTo>
                <a:lnTo>
                  <a:pt x="5325" y="2174"/>
                </a:lnTo>
                <a:lnTo>
                  <a:pt x="5032" y="2296"/>
                </a:lnTo>
                <a:lnTo>
                  <a:pt x="4763" y="2418"/>
                </a:lnTo>
                <a:lnTo>
                  <a:pt x="4495" y="2565"/>
                </a:lnTo>
                <a:lnTo>
                  <a:pt x="3347" y="1661"/>
                </a:lnTo>
                <a:lnTo>
                  <a:pt x="3225" y="1588"/>
                </a:lnTo>
                <a:lnTo>
                  <a:pt x="3103" y="1539"/>
                </a:lnTo>
                <a:lnTo>
                  <a:pt x="2980" y="1514"/>
                </a:lnTo>
                <a:lnTo>
                  <a:pt x="2736" y="1514"/>
                </a:lnTo>
                <a:lnTo>
                  <a:pt x="2590" y="1563"/>
                </a:lnTo>
                <a:lnTo>
                  <a:pt x="2492" y="1637"/>
                </a:lnTo>
                <a:lnTo>
                  <a:pt x="2394" y="1710"/>
                </a:lnTo>
                <a:lnTo>
                  <a:pt x="1710" y="2394"/>
                </a:lnTo>
                <a:lnTo>
                  <a:pt x="1613" y="2491"/>
                </a:lnTo>
                <a:lnTo>
                  <a:pt x="1564" y="2614"/>
                </a:lnTo>
                <a:lnTo>
                  <a:pt x="1515" y="2736"/>
                </a:lnTo>
                <a:lnTo>
                  <a:pt x="1491" y="2858"/>
                </a:lnTo>
                <a:lnTo>
                  <a:pt x="1491" y="3004"/>
                </a:lnTo>
                <a:lnTo>
                  <a:pt x="1515" y="3126"/>
                </a:lnTo>
                <a:lnTo>
                  <a:pt x="1564" y="3249"/>
                </a:lnTo>
                <a:lnTo>
                  <a:pt x="1637" y="3346"/>
                </a:lnTo>
                <a:lnTo>
                  <a:pt x="2541" y="4494"/>
                </a:lnTo>
                <a:lnTo>
                  <a:pt x="2394" y="4763"/>
                </a:lnTo>
                <a:lnTo>
                  <a:pt x="2272" y="5056"/>
                </a:lnTo>
                <a:lnTo>
                  <a:pt x="2174" y="5349"/>
                </a:lnTo>
                <a:lnTo>
                  <a:pt x="2077" y="5642"/>
                </a:lnTo>
                <a:lnTo>
                  <a:pt x="636" y="5789"/>
                </a:lnTo>
                <a:lnTo>
                  <a:pt x="514" y="5837"/>
                </a:lnTo>
                <a:lnTo>
                  <a:pt x="392" y="5886"/>
                </a:lnTo>
                <a:lnTo>
                  <a:pt x="269" y="5959"/>
                </a:lnTo>
                <a:lnTo>
                  <a:pt x="172" y="6033"/>
                </a:lnTo>
                <a:lnTo>
                  <a:pt x="99" y="6155"/>
                </a:lnTo>
                <a:lnTo>
                  <a:pt x="50" y="6253"/>
                </a:lnTo>
                <a:lnTo>
                  <a:pt x="1" y="6399"/>
                </a:lnTo>
                <a:lnTo>
                  <a:pt x="1" y="6521"/>
                </a:lnTo>
                <a:lnTo>
                  <a:pt x="1" y="7474"/>
                </a:lnTo>
                <a:lnTo>
                  <a:pt x="1" y="7620"/>
                </a:lnTo>
                <a:lnTo>
                  <a:pt x="50" y="7742"/>
                </a:lnTo>
                <a:lnTo>
                  <a:pt x="99" y="7864"/>
                </a:lnTo>
                <a:lnTo>
                  <a:pt x="172" y="7962"/>
                </a:lnTo>
                <a:lnTo>
                  <a:pt x="269" y="8060"/>
                </a:lnTo>
                <a:lnTo>
                  <a:pt x="392" y="8133"/>
                </a:lnTo>
                <a:lnTo>
                  <a:pt x="514" y="8182"/>
                </a:lnTo>
                <a:lnTo>
                  <a:pt x="636" y="8206"/>
                </a:lnTo>
                <a:lnTo>
                  <a:pt x="2077" y="8377"/>
                </a:lnTo>
                <a:lnTo>
                  <a:pt x="2174" y="8670"/>
                </a:lnTo>
                <a:lnTo>
                  <a:pt x="2272" y="8939"/>
                </a:lnTo>
                <a:lnTo>
                  <a:pt x="2394" y="9232"/>
                </a:lnTo>
                <a:lnTo>
                  <a:pt x="2541" y="9501"/>
                </a:lnTo>
                <a:lnTo>
                  <a:pt x="1637" y="10649"/>
                </a:lnTo>
                <a:lnTo>
                  <a:pt x="1564" y="10771"/>
                </a:lnTo>
                <a:lnTo>
                  <a:pt x="1515" y="10893"/>
                </a:lnTo>
                <a:lnTo>
                  <a:pt x="1491" y="11015"/>
                </a:lnTo>
                <a:lnTo>
                  <a:pt x="1491" y="11137"/>
                </a:lnTo>
                <a:lnTo>
                  <a:pt x="1515" y="11259"/>
                </a:lnTo>
                <a:lnTo>
                  <a:pt x="1564" y="11381"/>
                </a:lnTo>
                <a:lnTo>
                  <a:pt x="1613" y="11504"/>
                </a:lnTo>
                <a:lnTo>
                  <a:pt x="1710" y="11601"/>
                </a:lnTo>
                <a:lnTo>
                  <a:pt x="2394" y="12285"/>
                </a:lnTo>
                <a:lnTo>
                  <a:pt x="2492" y="12383"/>
                </a:lnTo>
                <a:lnTo>
                  <a:pt x="2590" y="12432"/>
                </a:lnTo>
                <a:lnTo>
                  <a:pt x="2736" y="12480"/>
                </a:lnTo>
                <a:lnTo>
                  <a:pt x="2858" y="12505"/>
                </a:lnTo>
                <a:lnTo>
                  <a:pt x="2980" y="12505"/>
                </a:lnTo>
                <a:lnTo>
                  <a:pt x="3103" y="12456"/>
                </a:lnTo>
                <a:lnTo>
                  <a:pt x="3225" y="12407"/>
                </a:lnTo>
                <a:lnTo>
                  <a:pt x="3347" y="12358"/>
                </a:lnTo>
                <a:lnTo>
                  <a:pt x="4495" y="11455"/>
                </a:lnTo>
                <a:lnTo>
                  <a:pt x="4763" y="11577"/>
                </a:lnTo>
                <a:lnTo>
                  <a:pt x="5032" y="11723"/>
                </a:lnTo>
                <a:lnTo>
                  <a:pt x="5325" y="11821"/>
                </a:lnTo>
                <a:lnTo>
                  <a:pt x="5618" y="11919"/>
                </a:lnTo>
                <a:lnTo>
                  <a:pt x="5789" y="13360"/>
                </a:lnTo>
                <a:lnTo>
                  <a:pt x="5813" y="13482"/>
                </a:lnTo>
                <a:lnTo>
                  <a:pt x="5862" y="13604"/>
                </a:lnTo>
                <a:lnTo>
                  <a:pt x="5936" y="13726"/>
                </a:lnTo>
                <a:lnTo>
                  <a:pt x="6033" y="13824"/>
                </a:lnTo>
                <a:lnTo>
                  <a:pt x="6131" y="13897"/>
                </a:lnTo>
                <a:lnTo>
                  <a:pt x="6253" y="13946"/>
                </a:lnTo>
                <a:lnTo>
                  <a:pt x="6375" y="13995"/>
                </a:lnTo>
                <a:lnTo>
                  <a:pt x="7596" y="13995"/>
                </a:lnTo>
                <a:lnTo>
                  <a:pt x="7743" y="13946"/>
                </a:lnTo>
                <a:lnTo>
                  <a:pt x="7841" y="13897"/>
                </a:lnTo>
                <a:lnTo>
                  <a:pt x="7963" y="13824"/>
                </a:lnTo>
                <a:lnTo>
                  <a:pt x="8036" y="13726"/>
                </a:lnTo>
                <a:lnTo>
                  <a:pt x="8109" y="13604"/>
                </a:lnTo>
                <a:lnTo>
                  <a:pt x="8158" y="13482"/>
                </a:lnTo>
                <a:lnTo>
                  <a:pt x="8183" y="13360"/>
                </a:lnTo>
                <a:lnTo>
                  <a:pt x="8353" y="11919"/>
                </a:lnTo>
                <a:lnTo>
                  <a:pt x="8647" y="11821"/>
                </a:lnTo>
                <a:lnTo>
                  <a:pt x="8940" y="11723"/>
                </a:lnTo>
                <a:lnTo>
                  <a:pt x="9233" y="11577"/>
                </a:lnTo>
                <a:lnTo>
                  <a:pt x="9501" y="11455"/>
                </a:lnTo>
                <a:lnTo>
                  <a:pt x="10649" y="12358"/>
                </a:lnTo>
                <a:lnTo>
                  <a:pt x="10747" y="12407"/>
                </a:lnTo>
                <a:lnTo>
                  <a:pt x="10869" y="12456"/>
                </a:lnTo>
                <a:lnTo>
                  <a:pt x="10991" y="12505"/>
                </a:lnTo>
                <a:lnTo>
                  <a:pt x="11138" y="12505"/>
                </a:lnTo>
                <a:lnTo>
                  <a:pt x="11260" y="12480"/>
                </a:lnTo>
                <a:lnTo>
                  <a:pt x="11382" y="12432"/>
                </a:lnTo>
                <a:lnTo>
                  <a:pt x="11504" y="12383"/>
                </a:lnTo>
                <a:lnTo>
                  <a:pt x="11602" y="12285"/>
                </a:lnTo>
                <a:lnTo>
                  <a:pt x="12286" y="11601"/>
                </a:lnTo>
                <a:lnTo>
                  <a:pt x="12359" y="11504"/>
                </a:lnTo>
                <a:lnTo>
                  <a:pt x="12432" y="11381"/>
                </a:lnTo>
                <a:lnTo>
                  <a:pt x="12457" y="11259"/>
                </a:lnTo>
                <a:lnTo>
                  <a:pt x="12481" y="11137"/>
                </a:lnTo>
                <a:lnTo>
                  <a:pt x="12481" y="11015"/>
                </a:lnTo>
                <a:lnTo>
                  <a:pt x="12457" y="10893"/>
                </a:lnTo>
                <a:lnTo>
                  <a:pt x="12408" y="10771"/>
                </a:lnTo>
                <a:lnTo>
                  <a:pt x="12334" y="10649"/>
                </a:lnTo>
                <a:lnTo>
                  <a:pt x="11431" y="9501"/>
                </a:lnTo>
                <a:lnTo>
                  <a:pt x="11577" y="9232"/>
                </a:lnTo>
                <a:lnTo>
                  <a:pt x="11699" y="8939"/>
                </a:lnTo>
                <a:lnTo>
                  <a:pt x="11822" y="8670"/>
                </a:lnTo>
                <a:lnTo>
                  <a:pt x="11895" y="8377"/>
                </a:lnTo>
                <a:lnTo>
                  <a:pt x="13360" y="8206"/>
                </a:lnTo>
                <a:lnTo>
                  <a:pt x="13482" y="8182"/>
                </a:lnTo>
                <a:lnTo>
                  <a:pt x="13604" y="8133"/>
                </a:lnTo>
                <a:lnTo>
                  <a:pt x="13702" y="8060"/>
                </a:lnTo>
                <a:lnTo>
                  <a:pt x="13800" y="7962"/>
                </a:lnTo>
                <a:lnTo>
                  <a:pt x="13873" y="7864"/>
                </a:lnTo>
                <a:lnTo>
                  <a:pt x="13946" y="7742"/>
                </a:lnTo>
                <a:lnTo>
                  <a:pt x="13971" y="7620"/>
                </a:lnTo>
                <a:lnTo>
                  <a:pt x="13995" y="7474"/>
                </a:lnTo>
                <a:lnTo>
                  <a:pt x="13995" y="6521"/>
                </a:lnTo>
                <a:lnTo>
                  <a:pt x="13971" y="6399"/>
                </a:lnTo>
                <a:lnTo>
                  <a:pt x="13946" y="6253"/>
                </a:lnTo>
                <a:lnTo>
                  <a:pt x="13873" y="6155"/>
                </a:lnTo>
                <a:lnTo>
                  <a:pt x="13800" y="6033"/>
                </a:lnTo>
                <a:lnTo>
                  <a:pt x="13702" y="5959"/>
                </a:lnTo>
                <a:lnTo>
                  <a:pt x="13604" y="5886"/>
                </a:lnTo>
                <a:lnTo>
                  <a:pt x="13482" y="5837"/>
                </a:lnTo>
                <a:lnTo>
                  <a:pt x="13360" y="5789"/>
                </a:lnTo>
                <a:lnTo>
                  <a:pt x="11895" y="5642"/>
                </a:lnTo>
                <a:lnTo>
                  <a:pt x="11822" y="5349"/>
                </a:lnTo>
                <a:lnTo>
                  <a:pt x="11699" y="5056"/>
                </a:lnTo>
                <a:lnTo>
                  <a:pt x="11577" y="4763"/>
                </a:lnTo>
                <a:lnTo>
                  <a:pt x="11431" y="4494"/>
                </a:lnTo>
                <a:lnTo>
                  <a:pt x="12334" y="3346"/>
                </a:lnTo>
                <a:lnTo>
                  <a:pt x="12408" y="3249"/>
                </a:lnTo>
                <a:lnTo>
                  <a:pt x="12457" y="3126"/>
                </a:lnTo>
                <a:lnTo>
                  <a:pt x="12481" y="3004"/>
                </a:lnTo>
                <a:lnTo>
                  <a:pt x="12481" y="2858"/>
                </a:lnTo>
                <a:lnTo>
                  <a:pt x="12457" y="2736"/>
                </a:lnTo>
                <a:lnTo>
                  <a:pt x="12432" y="2614"/>
                </a:lnTo>
                <a:lnTo>
                  <a:pt x="12359" y="2491"/>
                </a:lnTo>
                <a:lnTo>
                  <a:pt x="12286" y="2394"/>
                </a:lnTo>
                <a:lnTo>
                  <a:pt x="11602" y="1710"/>
                </a:lnTo>
                <a:lnTo>
                  <a:pt x="11504" y="1637"/>
                </a:lnTo>
                <a:lnTo>
                  <a:pt x="11382" y="1563"/>
                </a:lnTo>
                <a:lnTo>
                  <a:pt x="11260" y="1514"/>
                </a:lnTo>
                <a:lnTo>
                  <a:pt x="10991" y="1514"/>
                </a:lnTo>
                <a:lnTo>
                  <a:pt x="10869" y="1539"/>
                </a:lnTo>
                <a:lnTo>
                  <a:pt x="10747" y="1588"/>
                </a:lnTo>
                <a:lnTo>
                  <a:pt x="10649" y="1661"/>
                </a:lnTo>
                <a:lnTo>
                  <a:pt x="9501" y="2565"/>
                </a:lnTo>
                <a:lnTo>
                  <a:pt x="9233" y="2418"/>
                </a:lnTo>
                <a:lnTo>
                  <a:pt x="8940" y="2296"/>
                </a:lnTo>
                <a:lnTo>
                  <a:pt x="8647" y="2174"/>
                </a:lnTo>
                <a:lnTo>
                  <a:pt x="8353" y="2076"/>
                </a:lnTo>
                <a:lnTo>
                  <a:pt x="8183" y="635"/>
                </a:lnTo>
                <a:lnTo>
                  <a:pt x="8158" y="513"/>
                </a:lnTo>
                <a:lnTo>
                  <a:pt x="8109" y="391"/>
                </a:lnTo>
                <a:lnTo>
                  <a:pt x="8036" y="293"/>
                </a:lnTo>
                <a:lnTo>
                  <a:pt x="7963" y="196"/>
                </a:lnTo>
                <a:lnTo>
                  <a:pt x="7841" y="122"/>
                </a:lnTo>
                <a:lnTo>
                  <a:pt x="7743" y="49"/>
                </a:lnTo>
                <a:lnTo>
                  <a:pt x="7596" y="25"/>
                </a:lnTo>
                <a:lnTo>
                  <a:pt x="7474" y="0"/>
                </a:lnTo>
                <a:close/>
              </a:path>
            </a:pathLst>
          </a:custGeom>
          <a:solidFill>
            <a:srgbClr val="212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46;p39">
            <a:extLst>
              <a:ext uri="{FF2B5EF4-FFF2-40B4-BE49-F238E27FC236}">
                <a16:creationId xmlns:a16="http://schemas.microsoft.com/office/drawing/2014/main" id="{E40AC0CD-9B67-2874-CC74-5AF61CAF91CC}"/>
              </a:ext>
            </a:extLst>
          </p:cNvPr>
          <p:cNvSpPr/>
          <p:nvPr/>
        </p:nvSpPr>
        <p:spPr>
          <a:xfrm>
            <a:off x="8841409" y="223118"/>
            <a:ext cx="109571" cy="109571"/>
          </a:xfrm>
          <a:custGeom>
            <a:avLst/>
            <a:gdLst/>
            <a:ahLst/>
            <a:cxnLst/>
            <a:rect l="l" t="t" r="r" b="b"/>
            <a:pathLst>
              <a:path w="7963" h="7963" extrusionOk="0">
                <a:moveTo>
                  <a:pt x="3933" y="2296"/>
                </a:moveTo>
                <a:lnTo>
                  <a:pt x="4103" y="2321"/>
                </a:lnTo>
                <a:lnTo>
                  <a:pt x="4274" y="2321"/>
                </a:lnTo>
                <a:lnTo>
                  <a:pt x="4421" y="2370"/>
                </a:lnTo>
                <a:lnTo>
                  <a:pt x="4592" y="2419"/>
                </a:lnTo>
                <a:lnTo>
                  <a:pt x="4738" y="2492"/>
                </a:lnTo>
                <a:lnTo>
                  <a:pt x="4885" y="2565"/>
                </a:lnTo>
                <a:lnTo>
                  <a:pt x="5032" y="2663"/>
                </a:lnTo>
                <a:lnTo>
                  <a:pt x="5154" y="2785"/>
                </a:lnTo>
                <a:lnTo>
                  <a:pt x="5276" y="2883"/>
                </a:lnTo>
                <a:lnTo>
                  <a:pt x="5373" y="3029"/>
                </a:lnTo>
                <a:lnTo>
                  <a:pt x="5447" y="3151"/>
                </a:lnTo>
                <a:lnTo>
                  <a:pt x="5520" y="3298"/>
                </a:lnTo>
                <a:lnTo>
                  <a:pt x="5593" y="3444"/>
                </a:lnTo>
                <a:lnTo>
                  <a:pt x="5618" y="3615"/>
                </a:lnTo>
                <a:lnTo>
                  <a:pt x="5642" y="3762"/>
                </a:lnTo>
                <a:lnTo>
                  <a:pt x="5667" y="3933"/>
                </a:lnTo>
                <a:lnTo>
                  <a:pt x="5667" y="4079"/>
                </a:lnTo>
                <a:lnTo>
                  <a:pt x="5642" y="4250"/>
                </a:lnTo>
                <a:lnTo>
                  <a:pt x="5618" y="4421"/>
                </a:lnTo>
                <a:lnTo>
                  <a:pt x="5569" y="4568"/>
                </a:lnTo>
                <a:lnTo>
                  <a:pt x="5496" y="4739"/>
                </a:lnTo>
                <a:lnTo>
                  <a:pt x="5398" y="4885"/>
                </a:lnTo>
                <a:lnTo>
                  <a:pt x="5300" y="5007"/>
                </a:lnTo>
                <a:lnTo>
                  <a:pt x="5203" y="5154"/>
                </a:lnTo>
                <a:lnTo>
                  <a:pt x="5080" y="5252"/>
                </a:lnTo>
                <a:lnTo>
                  <a:pt x="4958" y="5349"/>
                </a:lnTo>
                <a:lnTo>
                  <a:pt x="4812" y="5447"/>
                </a:lnTo>
                <a:lnTo>
                  <a:pt x="4665" y="5520"/>
                </a:lnTo>
                <a:lnTo>
                  <a:pt x="4519" y="5569"/>
                </a:lnTo>
                <a:lnTo>
                  <a:pt x="4372" y="5618"/>
                </a:lnTo>
                <a:lnTo>
                  <a:pt x="4201" y="5642"/>
                </a:lnTo>
                <a:lnTo>
                  <a:pt x="4055" y="5667"/>
                </a:lnTo>
                <a:lnTo>
                  <a:pt x="3884" y="5642"/>
                </a:lnTo>
                <a:lnTo>
                  <a:pt x="3713" y="5642"/>
                </a:lnTo>
                <a:lnTo>
                  <a:pt x="3566" y="5594"/>
                </a:lnTo>
                <a:lnTo>
                  <a:pt x="3395" y="5545"/>
                </a:lnTo>
                <a:lnTo>
                  <a:pt x="3249" y="5471"/>
                </a:lnTo>
                <a:lnTo>
                  <a:pt x="3102" y="5398"/>
                </a:lnTo>
                <a:lnTo>
                  <a:pt x="2956" y="5300"/>
                </a:lnTo>
                <a:lnTo>
                  <a:pt x="2833" y="5178"/>
                </a:lnTo>
                <a:lnTo>
                  <a:pt x="2711" y="5081"/>
                </a:lnTo>
                <a:lnTo>
                  <a:pt x="2614" y="4934"/>
                </a:lnTo>
                <a:lnTo>
                  <a:pt x="2540" y="4812"/>
                </a:lnTo>
                <a:lnTo>
                  <a:pt x="2467" y="4665"/>
                </a:lnTo>
                <a:lnTo>
                  <a:pt x="2394" y="4519"/>
                </a:lnTo>
                <a:lnTo>
                  <a:pt x="2369" y="4348"/>
                </a:lnTo>
                <a:lnTo>
                  <a:pt x="2321" y="4201"/>
                </a:lnTo>
                <a:lnTo>
                  <a:pt x="2321" y="4030"/>
                </a:lnTo>
                <a:lnTo>
                  <a:pt x="2321" y="3884"/>
                </a:lnTo>
                <a:lnTo>
                  <a:pt x="2345" y="3713"/>
                </a:lnTo>
                <a:lnTo>
                  <a:pt x="2369" y="3542"/>
                </a:lnTo>
                <a:lnTo>
                  <a:pt x="2418" y="3395"/>
                </a:lnTo>
                <a:lnTo>
                  <a:pt x="2492" y="3224"/>
                </a:lnTo>
                <a:lnTo>
                  <a:pt x="2589" y="3078"/>
                </a:lnTo>
                <a:lnTo>
                  <a:pt x="2687" y="2956"/>
                </a:lnTo>
                <a:lnTo>
                  <a:pt x="2785" y="2809"/>
                </a:lnTo>
                <a:lnTo>
                  <a:pt x="2907" y="2712"/>
                </a:lnTo>
                <a:lnTo>
                  <a:pt x="3029" y="2614"/>
                </a:lnTo>
                <a:lnTo>
                  <a:pt x="3175" y="2516"/>
                </a:lnTo>
                <a:lnTo>
                  <a:pt x="3322" y="2443"/>
                </a:lnTo>
                <a:lnTo>
                  <a:pt x="3468" y="2394"/>
                </a:lnTo>
                <a:lnTo>
                  <a:pt x="3615" y="2345"/>
                </a:lnTo>
                <a:lnTo>
                  <a:pt x="3786" y="2321"/>
                </a:lnTo>
                <a:lnTo>
                  <a:pt x="3933" y="2296"/>
                </a:lnTo>
                <a:close/>
                <a:moveTo>
                  <a:pt x="3053" y="1"/>
                </a:moveTo>
                <a:lnTo>
                  <a:pt x="2980" y="25"/>
                </a:lnTo>
                <a:lnTo>
                  <a:pt x="2443" y="196"/>
                </a:lnTo>
                <a:lnTo>
                  <a:pt x="2369" y="220"/>
                </a:lnTo>
                <a:lnTo>
                  <a:pt x="2296" y="269"/>
                </a:lnTo>
                <a:lnTo>
                  <a:pt x="2198" y="391"/>
                </a:lnTo>
                <a:lnTo>
                  <a:pt x="2150" y="538"/>
                </a:lnTo>
                <a:lnTo>
                  <a:pt x="2150" y="611"/>
                </a:lnTo>
                <a:lnTo>
                  <a:pt x="2150" y="684"/>
                </a:lnTo>
                <a:lnTo>
                  <a:pt x="2394" y="1832"/>
                </a:lnTo>
                <a:lnTo>
                  <a:pt x="2223" y="1954"/>
                </a:lnTo>
                <a:lnTo>
                  <a:pt x="2076" y="2101"/>
                </a:lnTo>
                <a:lnTo>
                  <a:pt x="1002" y="1686"/>
                </a:lnTo>
                <a:lnTo>
                  <a:pt x="928" y="1686"/>
                </a:lnTo>
                <a:lnTo>
                  <a:pt x="831" y="1661"/>
                </a:lnTo>
                <a:lnTo>
                  <a:pt x="684" y="1710"/>
                </a:lnTo>
                <a:lnTo>
                  <a:pt x="562" y="1784"/>
                </a:lnTo>
                <a:lnTo>
                  <a:pt x="513" y="1832"/>
                </a:lnTo>
                <a:lnTo>
                  <a:pt x="464" y="1906"/>
                </a:lnTo>
                <a:lnTo>
                  <a:pt x="220" y="2394"/>
                </a:lnTo>
                <a:lnTo>
                  <a:pt x="196" y="2467"/>
                </a:lnTo>
                <a:lnTo>
                  <a:pt x="171" y="2541"/>
                </a:lnTo>
                <a:lnTo>
                  <a:pt x="196" y="2712"/>
                </a:lnTo>
                <a:lnTo>
                  <a:pt x="245" y="2834"/>
                </a:lnTo>
                <a:lnTo>
                  <a:pt x="293" y="2907"/>
                </a:lnTo>
                <a:lnTo>
                  <a:pt x="367" y="2956"/>
                </a:lnTo>
                <a:lnTo>
                  <a:pt x="1344" y="3591"/>
                </a:lnTo>
                <a:lnTo>
                  <a:pt x="1319" y="3786"/>
                </a:lnTo>
                <a:lnTo>
                  <a:pt x="1295" y="4006"/>
                </a:lnTo>
                <a:lnTo>
                  <a:pt x="245" y="4494"/>
                </a:lnTo>
                <a:lnTo>
                  <a:pt x="196" y="4519"/>
                </a:lnTo>
                <a:lnTo>
                  <a:pt x="123" y="4568"/>
                </a:lnTo>
                <a:lnTo>
                  <a:pt x="49" y="4714"/>
                </a:lnTo>
                <a:lnTo>
                  <a:pt x="0" y="4861"/>
                </a:lnTo>
                <a:lnTo>
                  <a:pt x="25" y="4934"/>
                </a:lnTo>
                <a:lnTo>
                  <a:pt x="25" y="5007"/>
                </a:lnTo>
                <a:lnTo>
                  <a:pt x="220" y="5545"/>
                </a:lnTo>
                <a:lnTo>
                  <a:pt x="245" y="5594"/>
                </a:lnTo>
                <a:lnTo>
                  <a:pt x="293" y="5667"/>
                </a:lnTo>
                <a:lnTo>
                  <a:pt x="391" y="5764"/>
                </a:lnTo>
                <a:lnTo>
                  <a:pt x="538" y="5813"/>
                </a:lnTo>
                <a:lnTo>
                  <a:pt x="684" y="5813"/>
                </a:lnTo>
                <a:lnTo>
                  <a:pt x="1832" y="5569"/>
                </a:lnTo>
                <a:lnTo>
                  <a:pt x="1954" y="5740"/>
                </a:lnTo>
                <a:lnTo>
                  <a:pt x="2101" y="5887"/>
                </a:lnTo>
                <a:lnTo>
                  <a:pt x="1710" y="6986"/>
                </a:lnTo>
                <a:lnTo>
                  <a:pt x="1686" y="7059"/>
                </a:lnTo>
                <a:lnTo>
                  <a:pt x="1686" y="7132"/>
                </a:lnTo>
                <a:lnTo>
                  <a:pt x="1710" y="7279"/>
                </a:lnTo>
                <a:lnTo>
                  <a:pt x="1783" y="7401"/>
                </a:lnTo>
                <a:lnTo>
                  <a:pt x="1857" y="7450"/>
                </a:lnTo>
                <a:lnTo>
                  <a:pt x="1905" y="7499"/>
                </a:lnTo>
                <a:lnTo>
                  <a:pt x="2418" y="7743"/>
                </a:lnTo>
                <a:lnTo>
                  <a:pt x="2492" y="7792"/>
                </a:lnTo>
                <a:lnTo>
                  <a:pt x="2711" y="7792"/>
                </a:lnTo>
                <a:lnTo>
                  <a:pt x="2858" y="7718"/>
                </a:lnTo>
                <a:lnTo>
                  <a:pt x="2907" y="7669"/>
                </a:lnTo>
                <a:lnTo>
                  <a:pt x="2956" y="7621"/>
                </a:lnTo>
                <a:lnTo>
                  <a:pt x="3591" y="6644"/>
                </a:lnTo>
                <a:lnTo>
                  <a:pt x="3810" y="6668"/>
                </a:lnTo>
                <a:lnTo>
                  <a:pt x="4006" y="6668"/>
                </a:lnTo>
                <a:lnTo>
                  <a:pt x="4494" y="7718"/>
                </a:lnTo>
                <a:lnTo>
                  <a:pt x="4543" y="7792"/>
                </a:lnTo>
                <a:lnTo>
                  <a:pt x="4592" y="7840"/>
                </a:lnTo>
                <a:lnTo>
                  <a:pt x="4714" y="7914"/>
                </a:lnTo>
                <a:lnTo>
                  <a:pt x="4861" y="7963"/>
                </a:lnTo>
                <a:lnTo>
                  <a:pt x="4934" y="7963"/>
                </a:lnTo>
                <a:lnTo>
                  <a:pt x="5007" y="7938"/>
                </a:lnTo>
                <a:lnTo>
                  <a:pt x="5544" y="7767"/>
                </a:lnTo>
                <a:lnTo>
                  <a:pt x="5618" y="7743"/>
                </a:lnTo>
                <a:lnTo>
                  <a:pt x="5667" y="7694"/>
                </a:lnTo>
                <a:lnTo>
                  <a:pt x="5764" y="7572"/>
                </a:lnTo>
                <a:lnTo>
                  <a:pt x="5838" y="7425"/>
                </a:lnTo>
                <a:lnTo>
                  <a:pt x="5838" y="7352"/>
                </a:lnTo>
                <a:lnTo>
                  <a:pt x="5838" y="7279"/>
                </a:lnTo>
                <a:lnTo>
                  <a:pt x="5593" y="6131"/>
                </a:lnTo>
                <a:lnTo>
                  <a:pt x="5740" y="6009"/>
                </a:lnTo>
                <a:lnTo>
                  <a:pt x="5911" y="5862"/>
                </a:lnTo>
                <a:lnTo>
                  <a:pt x="6985" y="6277"/>
                </a:lnTo>
                <a:lnTo>
                  <a:pt x="7059" y="6277"/>
                </a:lnTo>
                <a:lnTo>
                  <a:pt x="7132" y="6302"/>
                </a:lnTo>
                <a:lnTo>
                  <a:pt x="7278" y="6253"/>
                </a:lnTo>
                <a:lnTo>
                  <a:pt x="7425" y="6180"/>
                </a:lnTo>
                <a:lnTo>
                  <a:pt x="7474" y="6131"/>
                </a:lnTo>
                <a:lnTo>
                  <a:pt x="7523" y="6058"/>
                </a:lnTo>
                <a:lnTo>
                  <a:pt x="7767" y="5545"/>
                </a:lnTo>
                <a:lnTo>
                  <a:pt x="7791" y="5496"/>
                </a:lnTo>
                <a:lnTo>
                  <a:pt x="7816" y="5398"/>
                </a:lnTo>
                <a:lnTo>
                  <a:pt x="7791" y="5252"/>
                </a:lnTo>
                <a:lnTo>
                  <a:pt x="7718" y="5129"/>
                </a:lnTo>
                <a:lnTo>
                  <a:pt x="7669" y="5056"/>
                </a:lnTo>
                <a:lnTo>
                  <a:pt x="7620" y="5007"/>
                </a:lnTo>
                <a:lnTo>
                  <a:pt x="6643" y="4372"/>
                </a:lnTo>
                <a:lnTo>
                  <a:pt x="6668" y="4177"/>
                </a:lnTo>
                <a:lnTo>
                  <a:pt x="6668" y="3957"/>
                </a:lnTo>
                <a:lnTo>
                  <a:pt x="7718" y="3469"/>
                </a:lnTo>
                <a:lnTo>
                  <a:pt x="7791" y="3444"/>
                </a:lnTo>
                <a:lnTo>
                  <a:pt x="7865" y="3395"/>
                </a:lnTo>
                <a:lnTo>
                  <a:pt x="7938" y="3249"/>
                </a:lnTo>
                <a:lnTo>
                  <a:pt x="7962" y="3102"/>
                </a:lnTo>
                <a:lnTo>
                  <a:pt x="7962" y="3029"/>
                </a:lnTo>
                <a:lnTo>
                  <a:pt x="7962" y="2956"/>
                </a:lnTo>
                <a:lnTo>
                  <a:pt x="7767" y="2419"/>
                </a:lnTo>
                <a:lnTo>
                  <a:pt x="7743" y="2345"/>
                </a:lnTo>
                <a:lnTo>
                  <a:pt x="7694" y="2296"/>
                </a:lnTo>
                <a:lnTo>
                  <a:pt x="7572" y="2199"/>
                </a:lnTo>
                <a:lnTo>
                  <a:pt x="7449" y="2150"/>
                </a:lnTo>
                <a:lnTo>
                  <a:pt x="7278" y="2150"/>
                </a:lnTo>
                <a:lnTo>
                  <a:pt x="6155" y="2394"/>
                </a:lnTo>
                <a:lnTo>
                  <a:pt x="6033" y="2223"/>
                </a:lnTo>
                <a:lnTo>
                  <a:pt x="5886" y="2077"/>
                </a:lnTo>
                <a:lnTo>
                  <a:pt x="6277" y="978"/>
                </a:lnTo>
                <a:lnTo>
                  <a:pt x="6302" y="904"/>
                </a:lnTo>
                <a:lnTo>
                  <a:pt x="6302" y="831"/>
                </a:lnTo>
                <a:lnTo>
                  <a:pt x="6277" y="684"/>
                </a:lnTo>
                <a:lnTo>
                  <a:pt x="6179" y="562"/>
                </a:lnTo>
                <a:lnTo>
                  <a:pt x="6131" y="489"/>
                </a:lnTo>
                <a:lnTo>
                  <a:pt x="6082" y="465"/>
                </a:lnTo>
                <a:lnTo>
                  <a:pt x="5569" y="196"/>
                </a:lnTo>
                <a:lnTo>
                  <a:pt x="5496" y="172"/>
                </a:lnTo>
                <a:lnTo>
                  <a:pt x="5276" y="172"/>
                </a:lnTo>
                <a:lnTo>
                  <a:pt x="5129" y="245"/>
                </a:lnTo>
                <a:lnTo>
                  <a:pt x="5080" y="294"/>
                </a:lnTo>
                <a:lnTo>
                  <a:pt x="5032" y="343"/>
                </a:lnTo>
                <a:lnTo>
                  <a:pt x="4397" y="1319"/>
                </a:lnTo>
                <a:lnTo>
                  <a:pt x="4177" y="1295"/>
                </a:lnTo>
                <a:lnTo>
                  <a:pt x="3981" y="1295"/>
                </a:lnTo>
                <a:lnTo>
                  <a:pt x="3493" y="245"/>
                </a:lnTo>
                <a:lnTo>
                  <a:pt x="3444" y="172"/>
                </a:lnTo>
                <a:lnTo>
                  <a:pt x="3395" y="123"/>
                </a:lnTo>
                <a:lnTo>
                  <a:pt x="3273" y="49"/>
                </a:lnTo>
                <a:lnTo>
                  <a:pt x="3127" y="1"/>
                </a:lnTo>
                <a:close/>
              </a:path>
            </a:pathLst>
          </a:custGeom>
          <a:solidFill>
            <a:srgbClr val="212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1;p20">
            <a:extLst>
              <a:ext uri="{FF2B5EF4-FFF2-40B4-BE49-F238E27FC236}">
                <a16:creationId xmlns:a16="http://schemas.microsoft.com/office/drawing/2014/main" id="{63E79F14-1B79-2186-AA46-031D36C8A6FD}"/>
              </a:ext>
            </a:extLst>
          </p:cNvPr>
          <p:cNvSpPr txBox="1">
            <a:spLocks/>
          </p:cNvSpPr>
          <p:nvPr/>
        </p:nvSpPr>
        <p:spPr>
          <a:xfrm>
            <a:off x="735806" y="800505"/>
            <a:ext cx="7604095" cy="374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lvl="0" algn="just"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it-IT" sz="1800">
                <a:solidFill>
                  <a:schemeClr val="tx1"/>
                </a:solidFill>
                <a:latin typeface="Barlow" panose="020B0604020202020204" charset="0"/>
              </a:rPr>
              <a:t>BERTScore</a:t>
            </a:r>
          </a:p>
          <a:p>
            <a:pPr marL="285750" lvl="0" indent="-285750" algn="just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Computes a </a:t>
            </a: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similarity score </a:t>
            </a: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for </a:t>
            </a: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each token </a:t>
            </a: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in the candidate sentence with each token in the reference sentence</a:t>
            </a:r>
          </a:p>
          <a:p>
            <a:pPr marL="285750" lvl="0" indent="-285750" algn="just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Leverages pre-trained contextual embeddings from </a:t>
            </a:r>
            <a:r>
              <a:rPr lang="en-GB" sz="1800" b="0">
                <a:solidFill>
                  <a:schemeClr val="tx1"/>
                </a:solidFill>
                <a:latin typeface="Barlow" panose="020B060402020202020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BERT</a:t>
            </a: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 models and matches words in candidate and reference sentences by </a:t>
            </a: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cosine similarity</a:t>
            </a:r>
            <a:endParaRPr lang="it-IT" sz="1800" dirty="0">
              <a:solidFill>
                <a:schemeClr val="tx1"/>
              </a:solidFill>
              <a:latin typeface="Barlow" panose="020B0604020202020204" charset="0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7FD1FCD8-A4A8-0277-7657-982DF5BB5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471503"/>
              </p:ext>
            </p:extLst>
          </p:nvPr>
        </p:nvGraphicFramePr>
        <p:xfrm>
          <a:off x="2934372" y="2861317"/>
          <a:ext cx="3275255" cy="1181763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579398">
                  <a:extLst>
                    <a:ext uri="{9D8B030D-6E8A-4147-A177-3AD203B41FA5}">
                      <a16:colId xmlns:a16="http://schemas.microsoft.com/office/drawing/2014/main" val="560469106"/>
                    </a:ext>
                  </a:extLst>
                </a:gridCol>
                <a:gridCol w="1695857">
                  <a:extLst>
                    <a:ext uri="{9D8B030D-6E8A-4147-A177-3AD203B41FA5}">
                      <a16:colId xmlns:a16="http://schemas.microsoft.com/office/drawing/2014/main" val="178500508"/>
                    </a:ext>
                  </a:extLst>
                </a:gridCol>
              </a:tblGrid>
              <a:tr h="48591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400">
                          <a:effectLst/>
                        </a:rPr>
                        <a:t>Label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400">
                          <a:effectLst/>
                        </a:rPr>
                        <a:t>Generated Needs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3560498"/>
                  </a:ext>
                </a:extLst>
              </a:tr>
              <a:tr h="695845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0">
                          <a:effectLst/>
                        </a:rPr>
                        <a:t>Restaurant advices</a:t>
                      </a:r>
                      <a:endParaRPr lang="en-GB" sz="12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Restaurant recommendations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5508367"/>
                  </a:ext>
                </a:extLst>
              </a:tr>
            </a:tbl>
          </a:graphicData>
        </a:graphic>
      </p:graphicFrame>
      <p:sp>
        <p:nvSpPr>
          <p:cNvPr id="6" name="Freccia circolare in giù 5">
            <a:extLst>
              <a:ext uri="{FF2B5EF4-FFF2-40B4-BE49-F238E27FC236}">
                <a16:creationId xmlns:a16="http://schemas.microsoft.com/office/drawing/2014/main" id="{3DE708C6-B557-0559-33BC-12FA930C913C}"/>
              </a:ext>
            </a:extLst>
          </p:cNvPr>
          <p:cNvSpPr/>
          <p:nvPr/>
        </p:nvSpPr>
        <p:spPr>
          <a:xfrm>
            <a:off x="3405188" y="3279677"/>
            <a:ext cx="2168127" cy="283054"/>
          </a:xfrm>
          <a:prstGeom prst="curvedDownArrow">
            <a:avLst>
              <a:gd name="adj1" fmla="val 29209"/>
              <a:gd name="adj2" fmla="val 143960"/>
              <a:gd name="adj3" fmla="val 49690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Freccia circolare in giù 6">
            <a:extLst>
              <a:ext uri="{FF2B5EF4-FFF2-40B4-BE49-F238E27FC236}">
                <a16:creationId xmlns:a16="http://schemas.microsoft.com/office/drawing/2014/main" id="{EC8846B1-E8DE-155A-D625-3B52FD50B3E3}"/>
              </a:ext>
            </a:extLst>
          </p:cNvPr>
          <p:cNvSpPr/>
          <p:nvPr/>
        </p:nvSpPr>
        <p:spPr>
          <a:xfrm rot="11040415" flipH="1">
            <a:off x="4037652" y="3881433"/>
            <a:ext cx="1583549" cy="283054"/>
          </a:xfrm>
          <a:prstGeom prst="curvedDownArrow">
            <a:avLst>
              <a:gd name="adj1" fmla="val 29209"/>
              <a:gd name="adj2" fmla="val 143960"/>
              <a:gd name="adj3" fmla="val 49690"/>
            </a:avLst>
          </a:prstGeom>
          <a:solidFill>
            <a:schemeClr val="accent5"/>
          </a:solidFill>
          <a:ln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76090CF6-57A7-E58B-D2CB-CC53AD786E60}"/>
                  </a:ext>
                </a:extLst>
              </p14:cNvPr>
              <p14:cNvContentPartPr/>
              <p14:nvPr/>
            </p14:nvContentPartPr>
            <p14:xfrm>
              <a:off x="4325451" y="3188417"/>
              <a:ext cx="163800" cy="18252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76090CF6-57A7-E58B-D2CB-CC53AD786E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16811" y="3179777"/>
                <a:ext cx="1814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B155692E-C645-0DB1-B1F9-D67F8A3CB16B}"/>
                  </a:ext>
                </a:extLst>
              </p14:cNvPr>
              <p14:cNvContentPartPr/>
              <p14:nvPr/>
            </p14:nvContentPartPr>
            <p14:xfrm>
              <a:off x="4678777" y="4036948"/>
              <a:ext cx="163800" cy="18252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B155692E-C645-0DB1-B1F9-D67F8A3CB1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0137" y="4028308"/>
                <a:ext cx="181440" cy="2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0030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6;p15">
            <a:extLst>
              <a:ext uri="{FF2B5EF4-FFF2-40B4-BE49-F238E27FC236}">
                <a16:creationId xmlns:a16="http://schemas.microsoft.com/office/drawing/2014/main" id="{190D1DE3-A221-458A-9860-9897EECDAFF1}"/>
              </a:ext>
            </a:extLst>
          </p:cNvPr>
          <p:cNvSpPr txBox="1">
            <a:spLocks/>
          </p:cNvSpPr>
          <p:nvPr/>
        </p:nvSpPr>
        <p:spPr>
          <a:xfrm>
            <a:off x="83820" y="58195"/>
            <a:ext cx="8324374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45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l"/>
            <a:r>
              <a:rPr lang="it-IT" sz="2400">
                <a:solidFill>
                  <a:srgbClr val="212C52"/>
                </a:solidFill>
              </a:rPr>
              <a:t>How to evaluate the output of a LLM</a:t>
            </a:r>
            <a:endParaRPr lang="it-IT" sz="2400" dirty="0">
              <a:solidFill>
                <a:srgbClr val="212C52"/>
              </a:solidFill>
            </a:endParaRPr>
          </a:p>
        </p:txBody>
      </p:sp>
      <p:sp>
        <p:nvSpPr>
          <p:cNvPr id="3" name="Google Shape;545;p39">
            <a:extLst>
              <a:ext uri="{FF2B5EF4-FFF2-40B4-BE49-F238E27FC236}">
                <a16:creationId xmlns:a16="http://schemas.microsoft.com/office/drawing/2014/main" id="{AEC05C02-B417-E3D1-EE90-E8AD16C2E41E}"/>
              </a:ext>
            </a:extLst>
          </p:cNvPr>
          <p:cNvSpPr/>
          <p:nvPr/>
        </p:nvSpPr>
        <p:spPr>
          <a:xfrm>
            <a:off x="8672012" y="124335"/>
            <a:ext cx="192585" cy="192571"/>
          </a:xfrm>
          <a:custGeom>
            <a:avLst/>
            <a:gdLst/>
            <a:ahLst/>
            <a:cxnLst/>
            <a:rect l="l" t="t" r="r" b="b"/>
            <a:pathLst>
              <a:path w="13996" h="13995" extrusionOk="0">
                <a:moveTo>
                  <a:pt x="6986" y="4714"/>
                </a:moveTo>
                <a:lnTo>
                  <a:pt x="7206" y="4738"/>
                </a:lnTo>
                <a:lnTo>
                  <a:pt x="7425" y="4763"/>
                </a:lnTo>
                <a:lnTo>
                  <a:pt x="7645" y="4812"/>
                </a:lnTo>
                <a:lnTo>
                  <a:pt x="7841" y="4885"/>
                </a:lnTo>
                <a:lnTo>
                  <a:pt x="8060" y="4983"/>
                </a:lnTo>
                <a:lnTo>
                  <a:pt x="8256" y="5105"/>
                </a:lnTo>
                <a:lnTo>
                  <a:pt x="8427" y="5227"/>
                </a:lnTo>
                <a:lnTo>
                  <a:pt x="8598" y="5398"/>
                </a:lnTo>
                <a:lnTo>
                  <a:pt x="8769" y="5569"/>
                </a:lnTo>
                <a:lnTo>
                  <a:pt x="8891" y="5740"/>
                </a:lnTo>
                <a:lnTo>
                  <a:pt x="9013" y="5935"/>
                </a:lnTo>
                <a:lnTo>
                  <a:pt x="9111" y="6155"/>
                </a:lnTo>
                <a:lnTo>
                  <a:pt x="9184" y="6350"/>
                </a:lnTo>
                <a:lnTo>
                  <a:pt x="9233" y="6570"/>
                </a:lnTo>
                <a:lnTo>
                  <a:pt x="9257" y="6790"/>
                </a:lnTo>
                <a:lnTo>
                  <a:pt x="9257" y="7010"/>
                </a:lnTo>
                <a:lnTo>
                  <a:pt x="9257" y="7229"/>
                </a:lnTo>
                <a:lnTo>
                  <a:pt x="9233" y="7425"/>
                </a:lnTo>
                <a:lnTo>
                  <a:pt x="9184" y="7645"/>
                </a:lnTo>
                <a:lnTo>
                  <a:pt x="9111" y="7864"/>
                </a:lnTo>
                <a:lnTo>
                  <a:pt x="9013" y="8060"/>
                </a:lnTo>
                <a:lnTo>
                  <a:pt x="8891" y="8255"/>
                </a:lnTo>
                <a:lnTo>
                  <a:pt x="8769" y="8451"/>
                </a:lnTo>
                <a:lnTo>
                  <a:pt x="8598" y="8622"/>
                </a:lnTo>
                <a:lnTo>
                  <a:pt x="8427" y="8768"/>
                </a:lnTo>
                <a:lnTo>
                  <a:pt x="8256" y="8915"/>
                </a:lnTo>
                <a:lnTo>
                  <a:pt x="8060" y="9012"/>
                </a:lnTo>
                <a:lnTo>
                  <a:pt x="7841" y="9110"/>
                </a:lnTo>
                <a:lnTo>
                  <a:pt x="7645" y="9183"/>
                </a:lnTo>
                <a:lnTo>
                  <a:pt x="7425" y="9232"/>
                </a:lnTo>
                <a:lnTo>
                  <a:pt x="7206" y="9257"/>
                </a:lnTo>
                <a:lnTo>
                  <a:pt x="6986" y="9281"/>
                </a:lnTo>
                <a:lnTo>
                  <a:pt x="6766" y="9257"/>
                </a:lnTo>
                <a:lnTo>
                  <a:pt x="6546" y="9232"/>
                </a:lnTo>
                <a:lnTo>
                  <a:pt x="6351" y="9183"/>
                </a:lnTo>
                <a:lnTo>
                  <a:pt x="6131" y="9110"/>
                </a:lnTo>
                <a:lnTo>
                  <a:pt x="5936" y="9012"/>
                </a:lnTo>
                <a:lnTo>
                  <a:pt x="5740" y="8915"/>
                </a:lnTo>
                <a:lnTo>
                  <a:pt x="5545" y="8768"/>
                </a:lnTo>
                <a:lnTo>
                  <a:pt x="5374" y="8622"/>
                </a:lnTo>
                <a:lnTo>
                  <a:pt x="5227" y="8451"/>
                </a:lnTo>
                <a:lnTo>
                  <a:pt x="5081" y="8255"/>
                </a:lnTo>
                <a:lnTo>
                  <a:pt x="4983" y="8060"/>
                </a:lnTo>
                <a:lnTo>
                  <a:pt x="4885" y="7864"/>
                </a:lnTo>
                <a:lnTo>
                  <a:pt x="4812" y="7645"/>
                </a:lnTo>
                <a:lnTo>
                  <a:pt x="4763" y="7425"/>
                </a:lnTo>
                <a:lnTo>
                  <a:pt x="4714" y="7229"/>
                </a:lnTo>
                <a:lnTo>
                  <a:pt x="4714" y="7010"/>
                </a:lnTo>
                <a:lnTo>
                  <a:pt x="4714" y="6790"/>
                </a:lnTo>
                <a:lnTo>
                  <a:pt x="4763" y="6570"/>
                </a:lnTo>
                <a:lnTo>
                  <a:pt x="4812" y="6350"/>
                </a:lnTo>
                <a:lnTo>
                  <a:pt x="4885" y="6155"/>
                </a:lnTo>
                <a:lnTo>
                  <a:pt x="4983" y="5935"/>
                </a:lnTo>
                <a:lnTo>
                  <a:pt x="5081" y="5740"/>
                </a:lnTo>
                <a:lnTo>
                  <a:pt x="5227" y="5569"/>
                </a:lnTo>
                <a:lnTo>
                  <a:pt x="5374" y="5398"/>
                </a:lnTo>
                <a:lnTo>
                  <a:pt x="5545" y="5227"/>
                </a:lnTo>
                <a:lnTo>
                  <a:pt x="5740" y="5105"/>
                </a:lnTo>
                <a:lnTo>
                  <a:pt x="5936" y="4983"/>
                </a:lnTo>
                <a:lnTo>
                  <a:pt x="6131" y="4885"/>
                </a:lnTo>
                <a:lnTo>
                  <a:pt x="6351" y="4812"/>
                </a:lnTo>
                <a:lnTo>
                  <a:pt x="6546" y="4763"/>
                </a:lnTo>
                <a:lnTo>
                  <a:pt x="6766" y="4738"/>
                </a:lnTo>
                <a:lnTo>
                  <a:pt x="6986" y="4714"/>
                </a:lnTo>
                <a:close/>
                <a:moveTo>
                  <a:pt x="6497" y="0"/>
                </a:moveTo>
                <a:lnTo>
                  <a:pt x="6375" y="25"/>
                </a:lnTo>
                <a:lnTo>
                  <a:pt x="6253" y="49"/>
                </a:lnTo>
                <a:lnTo>
                  <a:pt x="6131" y="122"/>
                </a:lnTo>
                <a:lnTo>
                  <a:pt x="6033" y="196"/>
                </a:lnTo>
                <a:lnTo>
                  <a:pt x="5936" y="293"/>
                </a:lnTo>
                <a:lnTo>
                  <a:pt x="5862" y="391"/>
                </a:lnTo>
                <a:lnTo>
                  <a:pt x="5813" y="513"/>
                </a:lnTo>
                <a:lnTo>
                  <a:pt x="5789" y="635"/>
                </a:lnTo>
                <a:lnTo>
                  <a:pt x="5618" y="2076"/>
                </a:lnTo>
                <a:lnTo>
                  <a:pt x="5325" y="2174"/>
                </a:lnTo>
                <a:lnTo>
                  <a:pt x="5032" y="2296"/>
                </a:lnTo>
                <a:lnTo>
                  <a:pt x="4763" y="2418"/>
                </a:lnTo>
                <a:lnTo>
                  <a:pt x="4495" y="2565"/>
                </a:lnTo>
                <a:lnTo>
                  <a:pt x="3347" y="1661"/>
                </a:lnTo>
                <a:lnTo>
                  <a:pt x="3225" y="1588"/>
                </a:lnTo>
                <a:lnTo>
                  <a:pt x="3103" y="1539"/>
                </a:lnTo>
                <a:lnTo>
                  <a:pt x="2980" y="1514"/>
                </a:lnTo>
                <a:lnTo>
                  <a:pt x="2736" y="1514"/>
                </a:lnTo>
                <a:lnTo>
                  <a:pt x="2590" y="1563"/>
                </a:lnTo>
                <a:lnTo>
                  <a:pt x="2492" y="1637"/>
                </a:lnTo>
                <a:lnTo>
                  <a:pt x="2394" y="1710"/>
                </a:lnTo>
                <a:lnTo>
                  <a:pt x="1710" y="2394"/>
                </a:lnTo>
                <a:lnTo>
                  <a:pt x="1613" y="2491"/>
                </a:lnTo>
                <a:lnTo>
                  <a:pt x="1564" y="2614"/>
                </a:lnTo>
                <a:lnTo>
                  <a:pt x="1515" y="2736"/>
                </a:lnTo>
                <a:lnTo>
                  <a:pt x="1491" y="2858"/>
                </a:lnTo>
                <a:lnTo>
                  <a:pt x="1491" y="3004"/>
                </a:lnTo>
                <a:lnTo>
                  <a:pt x="1515" y="3126"/>
                </a:lnTo>
                <a:lnTo>
                  <a:pt x="1564" y="3249"/>
                </a:lnTo>
                <a:lnTo>
                  <a:pt x="1637" y="3346"/>
                </a:lnTo>
                <a:lnTo>
                  <a:pt x="2541" y="4494"/>
                </a:lnTo>
                <a:lnTo>
                  <a:pt x="2394" y="4763"/>
                </a:lnTo>
                <a:lnTo>
                  <a:pt x="2272" y="5056"/>
                </a:lnTo>
                <a:lnTo>
                  <a:pt x="2174" y="5349"/>
                </a:lnTo>
                <a:lnTo>
                  <a:pt x="2077" y="5642"/>
                </a:lnTo>
                <a:lnTo>
                  <a:pt x="636" y="5789"/>
                </a:lnTo>
                <a:lnTo>
                  <a:pt x="514" y="5837"/>
                </a:lnTo>
                <a:lnTo>
                  <a:pt x="392" y="5886"/>
                </a:lnTo>
                <a:lnTo>
                  <a:pt x="269" y="5959"/>
                </a:lnTo>
                <a:lnTo>
                  <a:pt x="172" y="6033"/>
                </a:lnTo>
                <a:lnTo>
                  <a:pt x="99" y="6155"/>
                </a:lnTo>
                <a:lnTo>
                  <a:pt x="50" y="6253"/>
                </a:lnTo>
                <a:lnTo>
                  <a:pt x="1" y="6399"/>
                </a:lnTo>
                <a:lnTo>
                  <a:pt x="1" y="6521"/>
                </a:lnTo>
                <a:lnTo>
                  <a:pt x="1" y="7474"/>
                </a:lnTo>
                <a:lnTo>
                  <a:pt x="1" y="7620"/>
                </a:lnTo>
                <a:lnTo>
                  <a:pt x="50" y="7742"/>
                </a:lnTo>
                <a:lnTo>
                  <a:pt x="99" y="7864"/>
                </a:lnTo>
                <a:lnTo>
                  <a:pt x="172" y="7962"/>
                </a:lnTo>
                <a:lnTo>
                  <a:pt x="269" y="8060"/>
                </a:lnTo>
                <a:lnTo>
                  <a:pt x="392" y="8133"/>
                </a:lnTo>
                <a:lnTo>
                  <a:pt x="514" y="8182"/>
                </a:lnTo>
                <a:lnTo>
                  <a:pt x="636" y="8206"/>
                </a:lnTo>
                <a:lnTo>
                  <a:pt x="2077" y="8377"/>
                </a:lnTo>
                <a:lnTo>
                  <a:pt x="2174" y="8670"/>
                </a:lnTo>
                <a:lnTo>
                  <a:pt x="2272" y="8939"/>
                </a:lnTo>
                <a:lnTo>
                  <a:pt x="2394" y="9232"/>
                </a:lnTo>
                <a:lnTo>
                  <a:pt x="2541" y="9501"/>
                </a:lnTo>
                <a:lnTo>
                  <a:pt x="1637" y="10649"/>
                </a:lnTo>
                <a:lnTo>
                  <a:pt x="1564" y="10771"/>
                </a:lnTo>
                <a:lnTo>
                  <a:pt x="1515" y="10893"/>
                </a:lnTo>
                <a:lnTo>
                  <a:pt x="1491" y="11015"/>
                </a:lnTo>
                <a:lnTo>
                  <a:pt x="1491" y="11137"/>
                </a:lnTo>
                <a:lnTo>
                  <a:pt x="1515" y="11259"/>
                </a:lnTo>
                <a:lnTo>
                  <a:pt x="1564" y="11381"/>
                </a:lnTo>
                <a:lnTo>
                  <a:pt x="1613" y="11504"/>
                </a:lnTo>
                <a:lnTo>
                  <a:pt x="1710" y="11601"/>
                </a:lnTo>
                <a:lnTo>
                  <a:pt x="2394" y="12285"/>
                </a:lnTo>
                <a:lnTo>
                  <a:pt x="2492" y="12383"/>
                </a:lnTo>
                <a:lnTo>
                  <a:pt x="2590" y="12432"/>
                </a:lnTo>
                <a:lnTo>
                  <a:pt x="2736" y="12480"/>
                </a:lnTo>
                <a:lnTo>
                  <a:pt x="2858" y="12505"/>
                </a:lnTo>
                <a:lnTo>
                  <a:pt x="2980" y="12505"/>
                </a:lnTo>
                <a:lnTo>
                  <a:pt x="3103" y="12456"/>
                </a:lnTo>
                <a:lnTo>
                  <a:pt x="3225" y="12407"/>
                </a:lnTo>
                <a:lnTo>
                  <a:pt x="3347" y="12358"/>
                </a:lnTo>
                <a:lnTo>
                  <a:pt x="4495" y="11455"/>
                </a:lnTo>
                <a:lnTo>
                  <a:pt x="4763" y="11577"/>
                </a:lnTo>
                <a:lnTo>
                  <a:pt x="5032" y="11723"/>
                </a:lnTo>
                <a:lnTo>
                  <a:pt x="5325" y="11821"/>
                </a:lnTo>
                <a:lnTo>
                  <a:pt x="5618" y="11919"/>
                </a:lnTo>
                <a:lnTo>
                  <a:pt x="5789" y="13360"/>
                </a:lnTo>
                <a:lnTo>
                  <a:pt x="5813" y="13482"/>
                </a:lnTo>
                <a:lnTo>
                  <a:pt x="5862" y="13604"/>
                </a:lnTo>
                <a:lnTo>
                  <a:pt x="5936" y="13726"/>
                </a:lnTo>
                <a:lnTo>
                  <a:pt x="6033" y="13824"/>
                </a:lnTo>
                <a:lnTo>
                  <a:pt x="6131" y="13897"/>
                </a:lnTo>
                <a:lnTo>
                  <a:pt x="6253" y="13946"/>
                </a:lnTo>
                <a:lnTo>
                  <a:pt x="6375" y="13995"/>
                </a:lnTo>
                <a:lnTo>
                  <a:pt x="7596" y="13995"/>
                </a:lnTo>
                <a:lnTo>
                  <a:pt x="7743" y="13946"/>
                </a:lnTo>
                <a:lnTo>
                  <a:pt x="7841" y="13897"/>
                </a:lnTo>
                <a:lnTo>
                  <a:pt x="7963" y="13824"/>
                </a:lnTo>
                <a:lnTo>
                  <a:pt x="8036" y="13726"/>
                </a:lnTo>
                <a:lnTo>
                  <a:pt x="8109" y="13604"/>
                </a:lnTo>
                <a:lnTo>
                  <a:pt x="8158" y="13482"/>
                </a:lnTo>
                <a:lnTo>
                  <a:pt x="8183" y="13360"/>
                </a:lnTo>
                <a:lnTo>
                  <a:pt x="8353" y="11919"/>
                </a:lnTo>
                <a:lnTo>
                  <a:pt x="8647" y="11821"/>
                </a:lnTo>
                <a:lnTo>
                  <a:pt x="8940" y="11723"/>
                </a:lnTo>
                <a:lnTo>
                  <a:pt x="9233" y="11577"/>
                </a:lnTo>
                <a:lnTo>
                  <a:pt x="9501" y="11455"/>
                </a:lnTo>
                <a:lnTo>
                  <a:pt x="10649" y="12358"/>
                </a:lnTo>
                <a:lnTo>
                  <a:pt x="10747" y="12407"/>
                </a:lnTo>
                <a:lnTo>
                  <a:pt x="10869" y="12456"/>
                </a:lnTo>
                <a:lnTo>
                  <a:pt x="10991" y="12505"/>
                </a:lnTo>
                <a:lnTo>
                  <a:pt x="11138" y="12505"/>
                </a:lnTo>
                <a:lnTo>
                  <a:pt x="11260" y="12480"/>
                </a:lnTo>
                <a:lnTo>
                  <a:pt x="11382" y="12432"/>
                </a:lnTo>
                <a:lnTo>
                  <a:pt x="11504" y="12383"/>
                </a:lnTo>
                <a:lnTo>
                  <a:pt x="11602" y="12285"/>
                </a:lnTo>
                <a:lnTo>
                  <a:pt x="12286" y="11601"/>
                </a:lnTo>
                <a:lnTo>
                  <a:pt x="12359" y="11504"/>
                </a:lnTo>
                <a:lnTo>
                  <a:pt x="12432" y="11381"/>
                </a:lnTo>
                <a:lnTo>
                  <a:pt x="12457" y="11259"/>
                </a:lnTo>
                <a:lnTo>
                  <a:pt x="12481" y="11137"/>
                </a:lnTo>
                <a:lnTo>
                  <a:pt x="12481" y="11015"/>
                </a:lnTo>
                <a:lnTo>
                  <a:pt x="12457" y="10893"/>
                </a:lnTo>
                <a:lnTo>
                  <a:pt x="12408" y="10771"/>
                </a:lnTo>
                <a:lnTo>
                  <a:pt x="12334" y="10649"/>
                </a:lnTo>
                <a:lnTo>
                  <a:pt x="11431" y="9501"/>
                </a:lnTo>
                <a:lnTo>
                  <a:pt x="11577" y="9232"/>
                </a:lnTo>
                <a:lnTo>
                  <a:pt x="11699" y="8939"/>
                </a:lnTo>
                <a:lnTo>
                  <a:pt x="11822" y="8670"/>
                </a:lnTo>
                <a:lnTo>
                  <a:pt x="11895" y="8377"/>
                </a:lnTo>
                <a:lnTo>
                  <a:pt x="13360" y="8206"/>
                </a:lnTo>
                <a:lnTo>
                  <a:pt x="13482" y="8182"/>
                </a:lnTo>
                <a:lnTo>
                  <a:pt x="13604" y="8133"/>
                </a:lnTo>
                <a:lnTo>
                  <a:pt x="13702" y="8060"/>
                </a:lnTo>
                <a:lnTo>
                  <a:pt x="13800" y="7962"/>
                </a:lnTo>
                <a:lnTo>
                  <a:pt x="13873" y="7864"/>
                </a:lnTo>
                <a:lnTo>
                  <a:pt x="13946" y="7742"/>
                </a:lnTo>
                <a:lnTo>
                  <a:pt x="13971" y="7620"/>
                </a:lnTo>
                <a:lnTo>
                  <a:pt x="13995" y="7474"/>
                </a:lnTo>
                <a:lnTo>
                  <a:pt x="13995" y="6521"/>
                </a:lnTo>
                <a:lnTo>
                  <a:pt x="13971" y="6399"/>
                </a:lnTo>
                <a:lnTo>
                  <a:pt x="13946" y="6253"/>
                </a:lnTo>
                <a:lnTo>
                  <a:pt x="13873" y="6155"/>
                </a:lnTo>
                <a:lnTo>
                  <a:pt x="13800" y="6033"/>
                </a:lnTo>
                <a:lnTo>
                  <a:pt x="13702" y="5959"/>
                </a:lnTo>
                <a:lnTo>
                  <a:pt x="13604" y="5886"/>
                </a:lnTo>
                <a:lnTo>
                  <a:pt x="13482" y="5837"/>
                </a:lnTo>
                <a:lnTo>
                  <a:pt x="13360" y="5789"/>
                </a:lnTo>
                <a:lnTo>
                  <a:pt x="11895" y="5642"/>
                </a:lnTo>
                <a:lnTo>
                  <a:pt x="11822" y="5349"/>
                </a:lnTo>
                <a:lnTo>
                  <a:pt x="11699" y="5056"/>
                </a:lnTo>
                <a:lnTo>
                  <a:pt x="11577" y="4763"/>
                </a:lnTo>
                <a:lnTo>
                  <a:pt x="11431" y="4494"/>
                </a:lnTo>
                <a:lnTo>
                  <a:pt x="12334" y="3346"/>
                </a:lnTo>
                <a:lnTo>
                  <a:pt x="12408" y="3249"/>
                </a:lnTo>
                <a:lnTo>
                  <a:pt x="12457" y="3126"/>
                </a:lnTo>
                <a:lnTo>
                  <a:pt x="12481" y="3004"/>
                </a:lnTo>
                <a:lnTo>
                  <a:pt x="12481" y="2858"/>
                </a:lnTo>
                <a:lnTo>
                  <a:pt x="12457" y="2736"/>
                </a:lnTo>
                <a:lnTo>
                  <a:pt x="12432" y="2614"/>
                </a:lnTo>
                <a:lnTo>
                  <a:pt x="12359" y="2491"/>
                </a:lnTo>
                <a:lnTo>
                  <a:pt x="12286" y="2394"/>
                </a:lnTo>
                <a:lnTo>
                  <a:pt x="11602" y="1710"/>
                </a:lnTo>
                <a:lnTo>
                  <a:pt x="11504" y="1637"/>
                </a:lnTo>
                <a:lnTo>
                  <a:pt x="11382" y="1563"/>
                </a:lnTo>
                <a:lnTo>
                  <a:pt x="11260" y="1514"/>
                </a:lnTo>
                <a:lnTo>
                  <a:pt x="10991" y="1514"/>
                </a:lnTo>
                <a:lnTo>
                  <a:pt x="10869" y="1539"/>
                </a:lnTo>
                <a:lnTo>
                  <a:pt x="10747" y="1588"/>
                </a:lnTo>
                <a:lnTo>
                  <a:pt x="10649" y="1661"/>
                </a:lnTo>
                <a:lnTo>
                  <a:pt x="9501" y="2565"/>
                </a:lnTo>
                <a:lnTo>
                  <a:pt x="9233" y="2418"/>
                </a:lnTo>
                <a:lnTo>
                  <a:pt x="8940" y="2296"/>
                </a:lnTo>
                <a:lnTo>
                  <a:pt x="8647" y="2174"/>
                </a:lnTo>
                <a:lnTo>
                  <a:pt x="8353" y="2076"/>
                </a:lnTo>
                <a:lnTo>
                  <a:pt x="8183" y="635"/>
                </a:lnTo>
                <a:lnTo>
                  <a:pt x="8158" y="513"/>
                </a:lnTo>
                <a:lnTo>
                  <a:pt x="8109" y="391"/>
                </a:lnTo>
                <a:lnTo>
                  <a:pt x="8036" y="293"/>
                </a:lnTo>
                <a:lnTo>
                  <a:pt x="7963" y="196"/>
                </a:lnTo>
                <a:lnTo>
                  <a:pt x="7841" y="122"/>
                </a:lnTo>
                <a:lnTo>
                  <a:pt x="7743" y="49"/>
                </a:lnTo>
                <a:lnTo>
                  <a:pt x="7596" y="25"/>
                </a:lnTo>
                <a:lnTo>
                  <a:pt x="7474" y="0"/>
                </a:lnTo>
                <a:close/>
              </a:path>
            </a:pathLst>
          </a:custGeom>
          <a:solidFill>
            <a:srgbClr val="212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46;p39">
            <a:extLst>
              <a:ext uri="{FF2B5EF4-FFF2-40B4-BE49-F238E27FC236}">
                <a16:creationId xmlns:a16="http://schemas.microsoft.com/office/drawing/2014/main" id="{E40AC0CD-9B67-2874-CC74-5AF61CAF91CC}"/>
              </a:ext>
            </a:extLst>
          </p:cNvPr>
          <p:cNvSpPr/>
          <p:nvPr/>
        </p:nvSpPr>
        <p:spPr>
          <a:xfrm>
            <a:off x="8841409" y="223118"/>
            <a:ext cx="109571" cy="109571"/>
          </a:xfrm>
          <a:custGeom>
            <a:avLst/>
            <a:gdLst/>
            <a:ahLst/>
            <a:cxnLst/>
            <a:rect l="l" t="t" r="r" b="b"/>
            <a:pathLst>
              <a:path w="7963" h="7963" extrusionOk="0">
                <a:moveTo>
                  <a:pt x="3933" y="2296"/>
                </a:moveTo>
                <a:lnTo>
                  <a:pt x="4103" y="2321"/>
                </a:lnTo>
                <a:lnTo>
                  <a:pt x="4274" y="2321"/>
                </a:lnTo>
                <a:lnTo>
                  <a:pt x="4421" y="2370"/>
                </a:lnTo>
                <a:lnTo>
                  <a:pt x="4592" y="2419"/>
                </a:lnTo>
                <a:lnTo>
                  <a:pt x="4738" y="2492"/>
                </a:lnTo>
                <a:lnTo>
                  <a:pt x="4885" y="2565"/>
                </a:lnTo>
                <a:lnTo>
                  <a:pt x="5032" y="2663"/>
                </a:lnTo>
                <a:lnTo>
                  <a:pt x="5154" y="2785"/>
                </a:lnTo>
                <a:lnTo>
                  <a:pt x="5276" y="2883"/>
                </a:lnTo>
                <a:lnTo>
                  <a:pt x="5373" y="3029"/>
                </a:lnTo>
                <a:lnTo>
                  <a:pt x="5447" y="3151"/>
                </a:lnTo>
                <a:lnTo>
                  <a:pt x="5520" y="3298"/>
                </a:lnTo>
                <a:lnTo>
                  <a:pt x="5593" y="3444"/>
                </a:lnTo>
                <a:lnTo>
                  <a:pt x="5618" y="3615"/>
                </a:lnTo>
                <a:lnTo>
                  <a:pt x="5642" y="3762"/>
                </a:lnTo>
                <a:lnTo>
                  <a:pt x="5667" y="3933"/>
                </a:lnTo>
                <a:lnTo>
                  <a:pt x="5667" y="4079"/>
                </a:lnTo>
                <a:lnTo>
                  <a:pt x="5642" y="4250"/>
                </a:lnTo>
                <a:lnTo>
                  <a:pt x="5618" y="4421"/>
                </a:lnTo>
                <a:lnTo>
                  <a:pt x="5569" y="4568"/>
                </a:lnTo>
                <a:lnTo>
                  <a:pt x="5496" y="4739"/>
                </a:lnTo>
                <a:lnTo>
                  <a:pt x="5398" y="4885"/>
                </a:lnTo>
                <a:lnTo>
                  <a:pt x="5300" y="5007"/>
                </a:lnTo>
                <a:lnTo>
                  <a:pt x="5203" y="5154"/>
                </a:lnTo>
                <a:lnTo>
                  <a:pt x="5080" y="5252"/>
                </a:lnTo>
                <a:lnTo>
                  <a:pt x="4958" y="5349"/>
                </a:lnTo>
                <a:lnTo>
                  <a:pt x="4812" y="5447"/>
                </a:lnTo>
                <a:lnTo>
                  <a:pt x="4665" y="5520"/>
                </a:lnTo>
                <a:lnTo>
                  <a:pt x="4519" y="5569"/>
                </a:lnTo>
                <a:lnTo>
                  <a:pt x="4372" y="5618"/>
                </a:lnTo>
                <a:lnTo>
                  <a:pt x="4201" y="5642"/>
                </a:lnTo>
                <a:lnTo>
                  <a:pt x="4055" y="5667"/>
                </a:lnTo>
                <a:lnTo>
                  <a:pt x="3884" y="5642"/>
                </a:lnTo>
                <a:lnTo>
                  <a:pt x="3713" y="5642"/>
                </a:lnTo>
                <a:lnTo>
                  <a:pt x="3566" y="5594"/>
                </a:lnTo>
                <a:lnTo>
                  <a:pt x="3395" y="5545"/>
                </a:lnTo>
                <a:lnTo>
                  <a:pt x="3249" y="5471"/>
                </a:lnTo>
                <a:lnTo>
                  <a:pt x="3102" y="5398"/>
                </a:lnTo>
                <a:lnTo>
                  <a:pt x="2956" y="5300"/>
                </a:lnTo>
                <a:lnTo>
                  <a:pt x="2833" y="5178"/>
                </a:lnTo>
                <a:lnTo>
                  <a:pt x="2711" y="5081"/>
                </a:lnTo>
                <a:lnTo>
                  <a:pt x="2614" y="4934"/>
                </a:lnTo>
                <a:lnTo>
                  <a:pt x="2540" y="4812"/>
                </a:lnTo>
                <a:lnTo>
                  <a:pt x="2467" y="4665"/>
                </a:lnTo>
                <a:lnTo>
                  <a:pt x="2394" y="4519"/>
                </a:lnTo>
                <a:lnTo>
                  <a:pt x="2369" y="4348"/>
                </a:lnTo>
                <a:lnTo>
                  <a:pt x="2321" y="4201"/>
                </a:lnTo>
                <a:lnTo>
                  <a:pt x="2321" y="4030"/>
                </a:lnTo>
                <a:lnTo>
                  <a:pt x="2321" y="3884"/>
                </a:lnTo>
                <a:lnTo>
                  <a:pt x="2345" y="3713"/>
                </a:lnTo>
                <a:lnTo>
                  <a:pt x="2369" y="3542"/>
                </a:lnTo>
                <a:lnTo>
                  <a:pt x="2418" y="3395"/>
                </a:lnTo>
                <a:lnTo>
                  <a:pt x="2492" y="3224"/>
                </a:lnTo>
                <a:lnTo>
                  <a:pt x="2589" y="3078"/>
                </a:lnTo>
                <a:lnTo>
                  <a:pt x="2687" y="2956"/>
                </a:lnTo>
                <a:lnTo>
                  <a:pt x="2785" y="2809"/>
                </a:lnTo>
                <a:lnTo>
                  <a:pt x="2907" y="2712"/>
                </a:lnTo>
                <a:lnTo>
                  <a:pt x="3029" y="2614"/>
                </a:lnTo>
                <a:lnTo>
                  <a:pt x="3175" y="2516"/>
                </a:lnTo>
                <a:lnTo>
                  <a:pt x="3322" y="2443"/>
                </a:lnTo>
                <a:lnTo>
                  <a:pt x="3468" y="2394"/>
                </a:lnTo>
                <a:lnTo>
                  <a:pt x="3615" y="2345"/>
                </a:lnTo>
                <a:lnTo>
                  <a:pt x="3786" y="2321"/>
                </a:lnTo>
                <a:lnTo>
                  <a:pt x="3933" y="2296"/>
                </a:lnTo>
                <a:close/>
                <a:moveTo>
                  <a:pt x="3053" y="1"/>
                </a:moveTo>
                <a:lnTo>
                  <a:pt x="2980" y="25"/>
                </a:lnTo>
                <a:lnTo>
                  <a:pt x="2443" y="196"/>
                </a:lnTo>
                <a:lnTo>
                  <a:pt x="2369" y="220"/>
                </a:lnTo>
                <a:lnTo>
                  <a:pt x="2296" y="269"/>
                </a:lnTo>
                <a:lnTo>
                  <a:pt x="2198" y="391"/>
                </a:lnTo>
                <a:lnTo>
                  <a:pt x="2150" y="538"/>
                </a:lnTo>
                <a:lnTo>
                  <a:pt x="2150" y="611"/>
                </a:lnTo>
                <a:lnTo>
                  <a:pt x="2150" y="684"/>
                </a:lnTo>
                <a:lnTo>
                  <a:pt x="2394" y="1832"/>
                </a:lnTo>
                <a:lnTo>
                  <a:pt x="2223" y="1954"/>
                </a:lnTo>
                <a:lnTo>
                  <a:pt x="2076" y="2101"/>
                </a:lnTo>
                <a:lnTo>
                  <a:pt x="1002" y="1686"/>
                </a:lnTo>
                <a:lnTo>
                  <a:pt x="928" y="1686"/>
                </a:lnTo>
                <a:lnTo>
                  <a:pt x="831" y="1661"/>
                </a:lnTo>
                <a:lnTo>
                  <a:pt x="684" y="1710"/>
                </a:lnTo>
                <a:lnTo>
                  <a:pt x="562" y="1784"/>
                </a:lnTo>
                <a:lnTo>
                  <a:pt x="513" y="1832"/>
                </a:lnTo>
                <a:lnTo>
                  <a:pt x="464" y="1906"/>
                </a:lnTo>
                <a:lnTo>
                  <a:pt x="220" y="2394"/>
                </a:lnTo>
                <a:lnTo>
                  <a:pt x="196" y="2467"/>
                </a:lnTo>
                <a:lnTo>
                  <a:pt x="171" y="2541"/>
                </a:lnTo>
                <a:lnTo>
                  <a:pt x="196" y="2712"/>
                </a:lnTo>
                <a:lnTo>
                  <a:pt x="245" y="2834"/>
                </a:lnTo>
                <a:lnTo>
                  <a:pt x="293" y="2907"/>
                </a:lnTo>
                <a:lnTo>
                  <a:pt x="367" y="2956"/>
                </a:lnTo>
                <a:lnTo>
                  <a:pt x="1344" y="3591"/>
                </a:lnTo>
                <a:lnTo>
                  <a:pt x="1319" y="3786"/>
                </a:lnTo>
                <a:lnTo>
                  <a:pt x="1295" y="4006"/>
                </a:lnTo>
                <a:lnTo>
                  <a:pt x="245" y="4494"/>
                </a:lnTo>
                <a:lnTo>
                  <a:pt x="196" y="4519"/>
                </a:lnTo>
                <a:lnTo>
                  <a:pt x="123" y="4568"/>
                </a:lnTo>
                <a:lnTo>
                  <a:pt x="49" y="4714"/>
                </a:lnTo>
                <a:lnTo>
                  <a:pt x="0" y="4861"/>
                </a:lnTo>
                <a:lnTo>
                  <a:pt x="25" y="4934"/>
                </a:lnTo>
                <a:lnTo>
                  <a:pt x="25" y="5007"/>
                </a:lnTo>
                <a:lnTo>
                  <a:pt x="220" y="5545"/>
                </a:lnTo>
                <a:lnTo>
                  <a:pt x="245" y="5594"/>
                </a:lnTo>
                <a:lnTo>
                  <a:pt x="293" y="5667"/>
                </a:lnTo>
                <a:lnTo>
                  <a:pt x="391" y="5764"/>
                </a:lnTo>
                <a:lnTo>
                  <a:pt x="538" y="5813"/>
                </a:lnTo>
                <a:lnTo>
                  <a:pt x="684" y="5813"/>
                </a:lnTo>
                <a:lnTo>
                  <a:pt x="1832" y="5569"/>
                </a:lnTo>
                <a:lnTo>
                  <a:pt x="1954" y="5740"/>
                </a:lnTo>
                <a:lnTo>
                  <a:pt x="2101" y="5887"/>
                </a:lnTo>
                <a:lnTo>
                  <a:pt x="1710" y="6986"/>
                </a:lnTo>
                <a:lnTo>
                  <a:pt x="1686" y="7059"/>
                </a:lnTo>
                <a:lnTo>
                  <a:pt x="1686" y="7132"/>
                </a:lnTo>
                <a:lnTo>
                  <a:pt x="1710" y="7279"/>
                </a:lnTo>
                <a:lnTo>
                  <a:pt x="1783" y="7401"/>
                </a:lnTo>
                <a:lnTo>
                  <a:pt x="1857" y="7450"/>
                </a:lnTo>
                <a:lnTo>
                  <a:pt x="1905" y="7499"/>
                </a:lnTo>
                <a:lnTo>
                  <a:pt x="2418" y="7743"/>
                </a:lnTo>
                <a:lnTo>
                  <a:pt x="2492" y="7792"/>
                </a:lnTo>
                <a:lnTo>
                  <a:pt x="2711" y="7792"/>
                </a:lnTo>
                <a:lnTo>
                  <a:pt x="2858" y="7718"/>
                </a:lnTo>
                <a:lnTo>
                  <a:pt x="2907" y="7669"/>
                </a:lnTo>
                <a:lnTo>
                  <a:pt x="2956" y="7621"/>
                </a:lnTo>
                <a:lnTo>
                  <a:pt x="3591" y="6644"/>
                </a:lnTo>
                <a:lnTo>
                  <a:pt x="3810" y="6668"/>
                </a:lnTo>
                <a:lnTo>
                  <a:pt x="4006" y="6668"/>
                </a:lnTo>
                <a:lnTo>
                  <a:pt x="4494" y="7718"/>
                </a:lnTo>
                <a:lnTo>
                  <a:pt x="4543" y="7792"/>
                </a:lnTo>
                <a:lnTo>
                  <a:pt x="4592" y="7840"/>
                </a:lnTo>
                <a:lnTo>
                  <a:pt x="4714" y="7914"/>
                </a:lnTo>
                <a:lnTo>
                  <a:pt x="4861" y="7963"/>
                </a:lnTo>
                <a:lnTo>
                  <a:pt x="4934" y="7963"/>
                </a:lnTo>
                <a:lnTo>
                  <a:pt x="5007" y="7938"/>
                </a:lnTo>
                <a:lnTo>
                  <a:pt x="5544" y="7767"/>
                </a:lnTo>
                <a:lnTo>
                  <a:pt x="5618" y="7743"/>
                </a:lnTo>
                <a:lnTo>
                  <a:pt x="5667" y="7694"/>
                </a:lnTo>
                <a:lnTo>
                  <a:pt x="5764" y="7572"/>
                </a:lnTo>
                <a:lnTo>
                  <a:pt x="5838" y="7425"/>
                </a:lnTo>
                <a:lnTo>
                  <a:pt x="5838" y="7352"/>
                </a:lnTo>
                <a:lnTo>
                  <a:pt x="5838" y="7279"/>
                </a:lnTo>
                <a:lnTo>
                  <a:pt x="5593" y="6131"/>
                </a:lnTo>
                <a:lnTo>
                  <a:pt x="5740" y="6009"/>
                </a:lnTo>
                <a:lnTo>
                  <a:pt x="5911" y="5862"/>
                </a:lnTo>
                <a:lnTo>
                  <a:pt x="6985" y="6277"/>
                </a:lnTo>
                <a:lnTo>
                  <a:pt x="7059" y="6277"/>
                </a:lnTo>
                <a:lnTo>
                  <a:pt x="7132" y="6302"/>
                </a:lnTo>
                <a:lnTo>
                  <a:pt x="7278" y="6253"/>
                </a:lnTo>
                <a:lnTo>
                  <a:pt x="7425" y="6180"/>
                </a:lnTo>
                <a:lnTo>
                  <a:pt x="7474" y="6131"/>
                </a:lnTo>
                <a:lnTo>
                  <a:pt x="7523" y="6058"/>
                </a:lnTo>
                <a:lnTo>
                  <a:pt x="7767" y="5545"/>
                </a:lnTo>
                <a:lnTo>
                  <a:pt x="7791" y="5496"/>
                </a:lnTo>
                <a:lnTo>
                  <a:pt x="7816" y="5398"/>
                </a:lnTo>
                <a:lnTo>
                  <a:pt x="7791" y="5252"/>
                </a:lnTo>
                <a:lnTo>
                  <a:pt x="7718" y="5129"/>
                </a:lnTo>
                <a:lnTo>
                  <a:pt x="7669" y="5056"/>
                </a:lnTo>
                <a:lnTo>
                  <a:pt x="7620" y="5007"/>
                </a:lnTo>
                <a:lnTo>
                  <a:pt x="6643" y="4372"/>
                </a:lnTo>
                <a:lnTo>
                  <a:pt x="6668" y="4177"/>
                </a:lnTo>
                <a:lnTo>
                  <a:pt x="6668" y="3957"/>
                </a:lnTo>
                <a:lnTo>
                  <a:pt x="7718" y="3469"/>
                </a:lnTo>
                <a:lnTo>
                  <a:pt x="7791" y="3444"/>
                </a:lnTo>
                <a:lnTo>
                  <a:pt x="7865" y="3395"/>
                </a:lnTo>
                <a:lnTo>
                  <a:pt x="7938" y="3249"/>
                </a:lnTo>
                <a:lnTo>
                  <a:pt x="7962" y="3102"/>
                </a:lnTo>
                <a:lnTo>
                  <a:pt x="7962" y="3029"/>
                </a:lnTo>
                <a:lnTo>
                  <a:pt x="7962" y="2956"/>
                </a:lnTo>
                <a:lnTo>
                  <a:pt x="7767" y="2419"/>
                </a:lnTo>
                <a:lnTo>
                  <a:pt x="7743" y="2345"/>
                </a:lnTo>
                <a:lnTo>
                  <a:pt x="7694" y="2296"/>
                </a:lnTo>
                <a:lnTo>
                  <a:pt x="7572" y="2199"/>
                </a:lnTo>
                <a:lnTo>
                  <a:pt x="7449" y="2150"/>
                </a:lnTo>
                <a:lnTo>
                  <a:pt x="7278" y="2150"/>
                </a:lnTo>
                <a:lnTo>
                  <a:pt x="6155" y="2394"/>
                </a:lnTo>
                <a:lnTo>
                  <a:pt x="6033" y="2223"/>
                </a:lnTo>
                <a:lnTo>
                  <a:pt x="5886" y="2077"/>
                </a:lnTo>
                <a:lnTo>
                  <a:pt x="6277" y="978"/>
                </a:lnTo>
                <a:lnTo>
                  <a:pt x="6302" y="904"/>
                </a:lnTo>
                <a:lnTo>
                  <a:pt x="6302" y="831"/>
                </a:lnTo>
                <a:lnTo>
                  <a:pt x="6277" y="684"/>
                </a:lnTo>
                <a:lnTo>
                  <a:pt x="6179" y="562"/>
                </a:lnTo>
                <a:lnTo>
                  <a:pt x="6131" y="489"/>
                </a:lnTo>
                <a:lnTo>
                  <a:pt x="6082" y="465"/>
                </a:lnTo>
                <a:lnTo>
                  <a:pt x="5569" y="196"/>
                </a:lnTo>
                <a:lnTo>
                  <a:pt x="5496" y="172"/>
                </a:lnTo>
                <a:lnTo>
                  <a:pt x="5276" y="172"/>
                </a:lnTo>
                <a:lnTo>
                  <a:pt x="5129" y="245"/>
                </a:lnTo>
                <a:lnTo>
                  <a:pt x="5080" y="294"/>
                </a:lnTo>
                <a:lnTo>
                  <a:pt x="5032" y="343"/>
                </a:lnTo>
                <a:lnTo>
                  <a:pt x="4397" y="1319"/>
                </a:lnTo>
                <a:lnTo>
                  <a:pt x="4177" y="1295"/>
                </a:lnTo>
                <a:lnTo>
                  <a:pt x="3981" y="1295"/>
                </a:lnTo>
                <a:lnTo>
                  <a:pt x="3493" y="245"/>
                </a:lnTo>
                <a:lnTo>
                  <a:pt x="3444" y="172"/>
                </a:lnTo>
                <a:lnTo>
                  <a:pt x="3395" y="123"/>
                </a:lnTo>
                <a:lnTo>
                  <a:pt x="3273" y="49"/>
                </a:lnTo>
                <a:lnTo>
                  <a:pt x="3127" y="1"/>
                </a:lnTo>
                <a:close/>
              </a:path>
            </a:pathLst>
          </a:custGeom>
          <a:solidFill>
            <a:srgbClr val="212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1;p20">
            <a:extLst>
              <a:ext uri="{FF2B5EF4-FFF2-40B4-BE49-F238E27FC236}">
                <a16:creationId xmlns:a16="http://schemas.microsoft.com/office/drawing/2014/main" id="{63E79F14-1B79-2186-AA46-031D36C8A6FD}"/>
              </a:ext>
            </a:extLst>
          </p:cNvPr>
          <p:cNvSpPr txBox="1">
            <a:spLocks/>
          </p:cNvSpPr>
          <p:nvPr/>
        </p:nvSpPr>
        <p:spPr>
          <a:xfrm>
            <a:off x="735806" y="800506"/>
            <a:ext cx="7604095" cy="962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lvl="0" algn="just"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it-IT" sz="1800">
                <a:solidFill>
                  <a:schemeClr val="tx1"/>
                </a:solidFill>
                <a:latin typeface="Barlow" panose="020B0604020202020204" charset="0"/>
              </a:rPr>
              <a:t>BERTScore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EFF7853-CD31-94B7-6FA9-D26AFC06F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9871"/>
            <a:ext cx="9144000" cy="262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8FB40548-F47A-CAD7-D06F-F6BB9A45BEBB}"/>
              </a:ext>
            </a:extLst>
          </p:cNvPr>
          <p:cNvSpPr/>
          <p:nvPr/>
        </p:nvSpPr>
        <p:spPr>
          <a:xfrm>
            <a:off x="6569050" y="1675181"/>
            <a:ext cx="2574950" cy="24020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2BA2372-1B15-8504-6264-38A057046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784" y="2057010"/>
            <a:ext cx="2185202" cy="59556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946C772-D660-943C-C3E0-16EEC8F51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427" y="1470358"/>
            <a:ext cx="2342602" cy="63051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2CDCB80-74D3-6BCE-450B-03545907B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088" y="2703330"/>
            <a:ext cx="2143322" cy="59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6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732CA0AB-1C1F-43F6-9EA2-CC38795E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212C52"/>
                </a:solidFill>
              </a:rPr>
              <a:t>Which tasks can be delegated to a LLM?</a:t>
            </a:r>
            <a:endParaRPr lang="en-GB" dirty="0">
              <a:solidFill>
                <a:srgbClr val="212C52"/>
              </a:solidFill>
            </a:endParaRPr>
          </a:p>
        </p:txBody>
      </p:sp>
      <p:sp>
        <p:nvSpPr>
          <p:cNvPr id="8" name="Google Shape;141;p20">
            <a:extLst>
              <a:ext uri="{FF2B5EF4-FFF2-40B4-BE49-F238E27FC236}">
                <a16:creationId xmlns:a16="http://schemas.microsoft.com/office/drawing/2014/main" id="{FE6B3538-9375-82CD-4CA8-960B55AA0513}"/>
              </a:ext>
            </a:extLst>
          </p:cNvPr>
          <p:cNvSpPr txBox="1">
            <a:spLocks/>
          </p:cNvSpPr>
          <p:nvPr/>
        </p:nvSpPr>
        <p:spPr>
          <a:xfrm>
            <a:off x="2936194" y="909510"/>
            <a:ext cx="5903213" cy="3824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spcAft>
                <a:spcPts val="600"/>
              </a:spcAft>
              <a:buClr>
                <a:schemeClr val="dk1"/>
              </a:buClr>
              <a:buSzPct val="80000"/>
            </a:pPr>
            <a:r>
              <a:rPr lang="en-GB" sz="2000">
                <a:solidFill>
                  <a:schemeClr val="tx1"/>
                </a:solidFill>
                <a:latin typeface="Barlow" panose="00000500000000000000" pitchFamily="2" charset="0"/>
              </a:rPr>
              <a:t>The generative capabilities of LLMs can be exploited to:</a:t>
            </a:r>
          </a:p>
          <a:p>
            <a:pPr marL="285750" indent="-285750">
              <a:spcAft>
                <a:spcPts val="600"/>
              </a:spcAft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000" b="0">
                <a:solidFill>
                  <a:schemeClr val="tx1"/>
                </a:solidFill>
                <a:latin typeface="Barlow" panose="00000500000000000000" pitchFamily="2" charset="0"/>
              </a:rPr>
              <a:t>write novel text</a:t>
            </a:r>
          </a:p>
          <a:p>
            <a:pPr marL="285750" indent="-285750">
              <a:spcAft>
                <a:spcPts val="600"/>
              </a:spcAft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000" b="0">
                <a:solidFill>
                  <a:schemeClr val="tx1"/>
                </a:solidFill>
                <a:latin typeface="Barlow" panose="00000500000000000000" pitchFamily="2" charset="0"/>
              </a:rPr>
              <a:t>rewrite, summarize, translate, correct text</a:t>
            </a:r>
          </a:p>
          <a:p>
            <a:pPr marL="285750" indent="-285750">
              <a:spcAft>
                <a:spcPts val="600"/>
              </a:spcAft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000" b="0">
                <a:solidFill>
                  <a:schemeClr val="tx1"/>
                </a:solidFill>
                <a:latin typeface="Barlow" panose="00000500000000000000" pitchFamily="2" charset="0"/>
              </a:rPr>
              <a:t>answer questions</a:t>
            </a:r>
          </a:p>
          <a:p>
            <a:pPr marL="285750" indent="-285750">
              <a:spcAft>
                <a:spcPts val="600"/>
              </a:spcAft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000" b="0">
                <a:solidFill>
                  <a:schemeClr val="tx1"/>
                </a:solidFill>
                <a:latin typeface="Barlow" panose="00000500000000000000" pitchFamily="2" charset="0"/>
              </a:rPr>
              <a:t>classic NLP tasks (Sentiment Analysis, NER, Topic Modelling, etc.) </a:t>
            </a:r>
          </a:p>
          <a:p>
            <a:pPr marL="285750" indent="-285750">
              <a:spcAft>
                <a:spcPts val="600"/>
              </a:spcAft>
              <a:buClr>
                <a:schemeClr val="dk1"/>
              </a:buClr>
              <a:buSzPct val="80000"/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grpSp>
        <p:nvGrpSpPr>
          <p:cNvPr id="33" name="Google Shape;547;p39">
            <a:extLst>
              <a:ext uri="{FF2B5EF4-FFF2-40B4-BE49-F238E27FC236}">
                <a16:creationId xmlns:a16="http://schemas.microsoft.com/office/drawing/2014/main" id="{0A6956D3-C2EC-F887-DFDF-C2922AA623DB}"/>
              </a:ext>
            </a:extLst>
          </p:cNvPr>
          <p:cNvGrpSpPr>
            <a:grpSpLocks noChangeAspect="1"/>
          </p:cNvGrpSpPr>
          <p:nvPr/>
        </p:nvGrpSpPr>
        <p:grpSpPr>
          <a:xfrm>
            <a:off x="8675101" y="159170"/>
            <a:ext cx="252000" cy="251980"/>
            <a:chOff x="3955900" y="2984500"/>
            <a:chExt cx="414000" cy="422525"/>
          </a:xfrm>
          <a:solidFill>
            <a:srgbClr val="212C52"/>
          </a:solidFill>
        </p:grpSpPr>
        <p:sp>
          <p:nvSpPr>
            <p:cNvPr id="34" name="Google Shape;548;p39">
              <a:extLst>
                <a:ext uri="{FF2B5EF4-FFF2-40B4-BE49-F238E27FC236}">
                  <a16:creationId xmlns:a16="http://schemas.microsoft.com/office/drawing/2014/main" id="{C6786A6E-0305-82C7-DC01-E485A4B3E088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49;p39">
              <a:extLst>
                <a:ext uri="{FF2B5EF4-FFF2-40B4-BE49-F238E27FC236}">
                  <a16:creationId xmlns:a16="http://schemas.microsoft.com/office/drawing/2014/main" id="{D548EBC9-4190-3270-DC32-2BCAAAE09797}"/>
                </a:ext>
              </a:extLst>
            </p:cNvPr>
            <p:cNvSpPr/>
            <p:nvPr/>
          </p:nvSpPr>
          <p:spPr>
            <a:xfrm>
              <a:off x="4002956" y="3026449"/>
              <a:ext cx="222877" cy="2320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50;p39">
              <a:extLst>
                <a:ext uri="{FF2B5EF4-FFF2-40B4-BE49-F238E27FC236}">
                  <a16:creationId xmlns:a16="http://schemas.microsoft.com/office/drawing/2014/main" id="{0EF6B1A5-F7B8-14E8-EA4F-063631CA48AE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magine 3" descr="Immagine che contiene cerchio, Elementi grafici, simbolo, grafica&#10;&#10;Descrizione generata automaticamente">
            <a:extLst>
              <a:ext uri="{FF2B5EF4-FFF2-40B4-BE49-F238E27FC236}">
                <a16:creationId xmlns:a16="http://schemas.microsoft.com/office/drawing/2014/main" id="{27D67847-6FD5-F1E8-882F-953F1DD93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21" y="1845099"/>
            <a:ext cx="1953159" cy="195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06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6;p15">
            <a:extLst>
              <a:ext uri="{FF2B5EF4-FFF2-40B4-BE49-F238E27FC236}">
                <a16:creationId xmlns:a16="http://schemas.microsoft.com/office/drawing/2014/main" id="{190D1DE3-A221-458A-9860-9897EECDAFF1}"/>
              </a:ext>
            </a:extLst>
          </p:cNvPr>
          <p:cNvSpPr txBox="1">
            <a:spLocks/>
          </p:cNvSpPr>
          <p:nvPr/>
        </p:nvSpPr>
        <p:spPr>
          <a:xfrm>
            <a:off x="83820" y="58195"/>
            <a:ext cx="8324374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45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l"/>
            <a:r>
              <a:rPr lang="it-IT" sz="2400">
                <a:solidFill>
                  <a:srgbClr val="212C52"/>
                </a:solidFill>
              </a:rPr>
              <a:t>How to evaluate the output of a LLM</a:t>
            </a:r>
            <a:endParaRPr lang="it-IT" sz="2400" dirty="0">
              <a:solidFill>
                <a:srgbClr val="212C52"/>
              </a:solidFill>
            </a:endParaRPr>
          </a:p>
        </p:txBody>
      </p:sp>
      <p:sp>
        <p:nvSpPr>
          <p:cNvPr id="3" name="Google Shape;545;p39">
            <a:extLst>
              <a:ext uri="{FF2B5EF4-FFF2-40B4-BE49-F238E27FC236}">
                <a16:creationId xmlns:a16="http://schemas.microsoft.com/office/drawing/2014/main" id="{AEC05C02-B417-E3D1-EE90-E8AD16C2E41E}"/>
              </a:ext>
            </a:extLst>
          </p:cNvPr>
          <p:cNvSpPr/>
          <p:nvPr/>
        </p:nvSpPr>
        <p:spPr>
          <a:xfrm>
            <a:off x="8672012" y="124335"/>
            <a:ext cx="192585" cy="192571"/>
          </a:xfrm>
          <a:custGeom>
            <a:avLst/>
            <a:gdLst/>
            <a:ahLst/>
            <a:cxnLst/>
            <a:rect l="l" t="t" r="r" b="b"/>
            <a:pathLst>
              <a:path w="13996" h="13995" extrusionOk="0">
                <a:moveTo>
                  <a:pt x="6986" y="4714"/>
                </a:moveTo>
                <a:lnTo>
                  <a:pt x="7206" y="4738"/>
                </a:lnTo>
                <a:lnTo>
                  <a:pt x="7425" y="4763"/>
                </a:lnTo>
                <a:lnTo>
                  <a:pt x="7645" y="4812"/>
                </a:lnTo>
                <a:lnTo>
                  <a:pt x="7841" y="4885"/>
                </a:lnTo>
                <a:lnTo>
                  <a:pt x="8060" y="4983"/>
                </a:lnTo>
                <a:lnTo>
                  <a:pt x="8256" y="5105"/>
                </a:lnTo>
                <a:lnTo>
                  <a:pt x="8427" y="5227"/>
                </a:lnTo>
                <a:lnTo>
                  <a:pt x="8598" y="5398"/>
                </a:lnTo>
                <a:lnTo>
                  <a:pt x="8769" y="5569"/>
                </a:lnTo>
                <a:lnTo>
                  <a:pt x="8891" y="5740"/>
                </a:lnTo>
                <a:lnTo>
                  <a:pt x="9013" y="5935"/>
                </a:lnTo>
                <a:lnTo>
                  <a:pt x="9111" y="6155"/>
                </a:lnTo>
                <a:lnTo>
                  <a:pt x="9184" y="6350"/>
                </a:lnTo>
                <a:lnTo>
                  <a:pt x="9233" y="6570"/>
                </a:lnTo>
                <a:lnTo>
                  <a:pt x="9257" y="6790"/>
                </a:lnTo>
                <a:lnTo>
                  <a:pt x="9257" y="7010"/>
                </a:lnTo>
                <a:lnTo>
                  <a:pt x="9257" y="7229"/>
                </a:lnTo>
                <a:lnTo>
                  <a:pt x="9233" y="7425"/>
                </a:lnTo>
                <a:lnTo>
                  <a:pt x="9184" y="7645"/>
                </a:lnTo>
                <a:lnTo>
                  <a:pt x="9111" y="7864"/>
                </a:lnTo>
                <a:lnTo>
                  <a:pt x="9013" y="8060"/>
                </a:lnTo>
                <a:lnTo>
                  <a:pt x="8891" y="8255"/>
                </a:lnTo>
                <a:lnTo>
                  <a:pt x="8769" y="8451"/>
                </a:lnTo>
                <a:lnTo>
                  <a:pt x="8598" y="8622"/>
                </a:lnTo>
                <a:lnTo>
                  <a:pt x="8427" y="8768"/>
                </a:lnTo>
                <a:lnTo>
                  <a:pt x="8256" y="8915"/>
                </a:lnTo>
                <a:lnTo>
                  <a:pt x="8060" y="9012"/>
                </a:lnTo>
                <a:lnTo>
                  <a:pt x="7841" y="9110"/>
                </a:lnTo>
                <a:lnTo>
                  <a:pt x="7645" y="9183"/>
                </a:lnTo>
                <a:lnTo>
                  <a:pt x="7425" y="9232"/>
                </a:lnTo>
                <a:lnTo>
                  <a:pt x="7206" y="9257"/>
                </a:lnTo>
                <a:lnTo>
                  <a:pt x="6986" y="9281"/>
                </a:lnTo>
                <a:lnTo>
                  <a:pt x="6766" y="9257"/>
                </a:lnTo>
                <a:lnTo>
                  <a:pt x="6546" y="9232"/>
                </a:lnTo>
                <a:lnTo>
                  <a:pt x="6351" y="9183"/>
                </a:lnTo>
                <a:lnTo>
                  <a:pt x="6131" y="9110"/>
                </a:lnTo>
                <a:lnTo>
                  <a:pt x="5936" y="9012"/>
                </a:lnTo>
                <a:lnTo>
                  <a:pt x="5740" y="8915"/>
                </a:lnTo>
                <a:lnTo>
                  <a:pt x="5545" y="8768"/>
                </a:lnTo>
                <a:lnTo>
                  <a:pt x="5374" y="8622"/>
                </a:lnTo>
                <a:lnTo>
                  <a:pt x="5227" y="8451"/>
                </a:lnTo>
                <a:lnTo>
                  <a:pt x="5081" y="8255"/>
                </a:lnTo>
                <a:lnTo>
                  <a:pt x="4983" y="8060"/>
                </a:lnTo>
                <a:lnTo>
                  <a:pt x="4885" y="7864"/>
                </a:lnTo>
                <a:lnTo>
                  <a:pt x="4812" y="7645"/>
                </a:lnTo>
                <a:lnTo>
                  <a:pt x="4763" y="7425"/>
                </a:lnTo>
                <a:lnTo>
                  <a:pt x="4714" y="7229"/>
                </a:lnTo>
                <a:lnTo>
                  <a:pt x="4714" y="7010"/>
                </a:lnTo>
                <a:lnTo>
                  <a:pt x="4714" y="6790"/>
                </a:lnTo>
                <a:lnTo>
                  <a:pt x="4763" y="6570"/>
                </a:lnTo>
                <a:lnTo>
                  <a:pt x="4812" y="6350"/>
                </a:lnTo>
                <a:lnTo>
                  <a:pt x="4885" y="6155"/>
                </a:lnTo>
                <a:lnTo>
                  <a:pt x="4983" y="5935"/>
                </a:lnTo>
                <a:lnTo>
                  <a:pt x="5081" y="5740"/>
                </a:lnTo>
                <a:lnTo>
                  <a:pt x="5227" y="5569"/>
                </a:lnTo>
                <a:lnTo>
                  <a:pt x="5374" y="5398"/>
                </a:lnTo>
                <a:lnTo>
                  <a:pt x="5545" y="5227"/>
                </a:lnTo>
                <a:lnTo>
                  <a:pt x="5740" y="5105"/>
                </a:lnTo>
                <a:lnTo>
                  <a:pt x="5936" y="4983"/>
                </a:lnTo>
                <a:lnTo>
                  <a:pt x="6131" y="4885"/>
                </a:lnTo>
                <a:lnTo>
                  <a:pt x="6351" y="4812"/>
                </a:lnTo>
                <a:lnTo>
                  <a:pt x="6546" y="4763"/>
                </a:lnTo>
                <a:lnTo>
                  <a:pt x="6766" y="4738"/>
                </a:lnTo>
                <a:lnTo>
                  <a:pt x="6986" y="4714"/>
                </a:lnTo>
                <a:close/>
                <a:moveTo>
                  <a:pt x="6497" y="0"/>
                </a:moveTo>
                <a:lnTo>
                  <a:pt x="6375" y="25"/>
                </a:lnTo>
                <a:lnTo>
                  <a:pt x="6253" y="49"/>
                </a:lnTo>
                <a:lnTo>
                  <a:pt x="6131" y="122"/>
                </a:lnTo>
                <a:lnTo>
                  <a:pt x="6033" y="196"/>
                </a:lnTo>
                <a:lnTo>
                  <a:pt x="5936" y="293"/>
                </a:lnTo>
                <a:lnTo>
                  <a:pt x="5862" y="391"/>
                </a:lnTo>
                <a:lnTo>
                  <a:pt x="5813" y="513"/>
                </a:lnTo>
                <a:lnTo>
                  <a:pt x="5789" y="635"/>
                </a:lnTo>
                <a:lnTo>
                  <a:pt x="5618" y="2076"/>
                </a:lnTo>
                <a:lnTo>
                  <a:pt x="5325" y="2174"/>
                </a:lnTo>
                <a:lnTo>
                  <a:pt x="5032" y="2296"/>
                </a:lnTo>
                <a:lnTo>
                  <a:pt x="4763" y="2418"/>
                </a:lnTo>
                <a:lnTo>
                  <a:pt x="4495" y="2565"/>
                </a:lnTo>
                <a:lnTo>
                  <a:pt x="3347" y="1661"/>
                </a:lnTo>
                <a:lnTo>
                  <a:pt x="3225" y="1588"/>
                </a:lnTo>
                <a:lnTo>
                  <a:pt x="3103" y="1539"/>
                </a:lnTo>
                <a:lnTo>
                  <a:pt x="2980" y="1514"/>
                </a:lnTo>
                <a:lnTo>
                  <a:pt x="2736" y="1514"/>
                </a:lnTo>
                <a:lnTo>
                  <a:pt x="2590" y="1563"/>
                </a:lnTo>
                <a:lnTo>
                  <a:pt x="2492" y="1637"/>
                </a:lnTo>
                <a:lnTo>
                  <a:pt x="2394" y="1710"/>
                </a:lnTo>
                <a:lnTo>
                  <a:pt x="1710" y="2394"/>
                </a:lnTo>
                <a:lnTo>
                  <a:pt x="1613" y="2491"/>
                </a:lnTo>
                <a:lnTo>
                  <a:pt x="1564" y="2614"/>
                </a:lnTo>
                <a:lnTo>
                  <a:pt x="1515" y="2736"/>
                </a:lnTo>
                <a:lnTo>
                  <a:pt x="1491" y="2858"/>
                </a:lnTo>
                <a:lnTo>
                  <a:pt x="1491" y="3004"/>
                </a:lnTo>
                <a:lnTo>
                  <a:pt x="1515" y="3126"/>
                </a:lnTo>
                <a:lnTo>
                  <a:pt x="1564" y="3249"/>
                </a:lnTo>
                <a:lnTo>
                  <a:pt x="1637" y="3346"/>
                </a:lnTo>
                <a:lnTo>
                  <a:pt x="2541" y="4494"/>
                </a:lnTo>
                <a:lnTo>
                  <a:pt x="2394" y="4763"/>
                </a:lnTo>
                <a:lnTo>
                  <a:pt x="2272" y="5056"/>
                </a:lnTo>
                <a:lnTo>
                  <a:pt x="2174" y="5349"/>
                </a:lnTo>
                <a:lnTo>
                  <a:pt x="2077" y="5642"/>
                </a:lnTo>
                <a:lnTo>
                  <a:pt x="636" y="5789"/>
                </a:lnTo>
                <a:lnTo>
                  <a:pt x="514" y="5837"/>
                </a:lnTo>
                <a:lnTo>
                  <a:pt x="392" y="5886"/>
                </a:lnTo>
                <a:lnTo>
                  <a:pt x="269" y="5959"/>
                </a:lnTo>
                <a:lnTo>
                  <a:pt x="172" y="6033"/>
                </a:lnTo>
                <a:lnTo>
                  <a:pt x="99" y="6155"/>
                </a:lnTo>
                <a:lnTo>
                  <a:pt x="50" y="6253"/>
                </a:lnTo>
                <a:lnTo>
                  <a:pt x="1" y="6399"/>
                </a:lnTo>
                <a:lnTo>
                  <a:pt x="1" y="6521"/>
                </a:lnTo>
                <a:lnTo>
                  <a:pt x="1" y="7474"/>
                </a:lnTo>
                <a:lnTo>
                  <a:pt x="1" y="7620"/>
                </a:lnTo>
                <a:lnTo>
                  <a:pt x="50" y="7742"/>
                </a:lnTo>
                <a:lnTo>
                  <a:pt x="99" y="7864"/>
                </a:lnTo>
                <a:lnTo>
                  <a:pt x="172" y="7962"/>
                </a:lnTo>
                <a:lnTo>
                  <a:pt x="269" y="8060"/>
                </a:lnTo>
                <a:lnTo>
                  <a:pt x="392" y="8133"/>
                </a:lnTo>
                <a:lnTo>
                  <a:pt x="514" y="8182"/>
                </a:lnTo>
                <a:lnTo>
                  <a:pt x="636" y="8206"/>
                </a:lnTo>
                <a:lnTo>
                  <a:pt x="2077" y="8377"/>
                </a:lnTo>
                <a:lnTo>
                  <a:pt x="2174" y="8670"/>
                </a:lnTo>
                <a:lnTo>
                  <a:pt x="2272" y="8939"/>
                </a:lnTo>
                <a:lnTo>
                  <a:pt x="2394" y="9232"/>
                </a:lnTo>
                <a:lnTo>
                  <a:pt x="2541" y="9501"/>
                </a:lnTo>
                <a:lnTo>
                  <a:pt x="1637" y="10649"/>
                </a:lnTo>
                <a:lnTo>
                  <a:pt x="1564" y="10771"/>
                </a:lnTo>
                <a:lnTo>
                  <a:pt x="1515" y="10893"/>
                </a:lnTo>
                <a:lnTo>
                  <a:pt x="1491" y="11015"/>
                </a:lnTo>
                <a:lnTo>
                  <a:pt x="1491" y="11137"/>
                </a:lnTo>
                <a:lnTo>
                  <a:pt x="1515" y="11259"/>
                </a:lnTo>
                <a:lnTo>
                  <a:pt x="1564" y="11381"/>
                </a:lnTo>
                <a:lnTo>
                  <a:pt x="1613" y="11504"/>
                </a:lnTo>
                <a:lnTo>
                  <a:pt x="1710" y="11601"/>
                </a:lnTo>
                <a:lnTo>
                  <a:pt x="2394" y="12285"/>
                </a:lnTo>
                <a:lnTo>
                  <a:pt x="2492" y="12383"/>
                </a:lnTo>
                <a:lnTo>
                  <a:pt x="2590" y="12432"/>
                </a:lnTo>
                <a:lnTo>
                  <a:pt x="2736" y="12480"/>
                </a:lnTo>
                <a:lnTo>
                  <a:pt x="2858" y="12505"/>
                </a:lnTo>
                <a:lnTo>
                  <a:pt x="2980" y="12505"/>
                </a:lnTo>
                <a:lnTo>
                  <a:pt x="3103" y="12456"/>
                </a:lnTo>
                <a:lnTo>
                  <a:pt x="3225" y="12407"/>
                </a:lnTo>
                <a:lnTo>
                  <a:pt x="3347" y="12358"/>
                </a:lnTo>
                <a:lnTo>
                  <a:pt x="4495" y="11455"/>
                </a:lnTo>
                <a:lnTo>
                  <a:pt x="4763" y="11577"/>
                </a:lnTo>
                <a:lnTo>
                  <a:pt x="5032" y="11723"/>
                </a:lnTo>
                <a:lnTo>
                  <a:pt x="5325" y="11821"/>
                </a:lnTo>
                <a:lnTo>
                  <a:pt x="5618" y="11919"/>
                </a:lnTo>
                <a:lnTo>
                  <a:pt x="5789" y="13360"/>
                </a:lnTo>
                <a:lnTo>
                  <a:pt x="5813" y="13482"/>
                </a:lnTo>
                <a:lnTo>
                  <a:pt x="5862" y="13604"/>
                </a:lnTo>
                <a:lnTo>
                  <a:pt x="5936" y="13726"/>
                </a:lnTo>
                <a:lnTo>
                  <a:pt x="6033" y="13824"/>
                </a:lnTo>
                <a:lnTo>
                  <a:pt x="6131" y="13897"/>
                </a:lnTo>
                <a:lnTo>
                  <a:pt x="6253" y="13946"/>
                </a:lnTo>
                <a:lnTo>
                  <a:pt x="6375" y="13995"/>
                </a:lnTo>
                <a:lnTo>
                  <a:pt x="7596" y="13995"/>
                </a:lnTo>
                <a:lnTo>
                  <a:pt x="7743" y="13946"/>
                </a:lnTo>
                <a:lnTo>
                  <a:pt x="7841" y="13897"/>
                </a:lnTo>
                <a:lnTo>
                  <a:pt x="7963" y="13824"/>
                </a:lnTo>
                <a:lnTo>
                  <a:pt x="8036" y="13726"/>
                </a:lnTo>
                <a:lnTo>
                  <a:pt x="8109" y="13604"/>
                </a:lnTo>
                <a:lnTo>
                  <a:pt x="8158" y="13482"/>
                </a:lnTo>
                <a:lnTo>
                  <a:pt x="8183" y="13360"/>
                </a:lnTo>
                <a:lnTo>
                  <a:pt x="8353" y="11919"/>
                </a:lnTo>
                <a:lnTo>
                  <a:pt x="8647" y="11821"/>
                </a:lnTo>
                <a:lnTo>
                  <a:pt x="8940" y="11723"/>
                </a:lnTo>
                <a:lnTo>
                  <a:pt x="9233" y="11577"/>
                </a:lnTo>
                <a:lnTo>
                  <a:pt x="9501" y="11455"/>
                </a:lnTo>
                <a:lnTo>
                  <a:pt x="10649" y="12358"/>
                </a:lnTo>
                <a:lnTo>
                  <a:pt x="10747" y="12407"/>
                </a:lnTo>
                <a:lnTo>
                  <a:pt x="10869" y="12456"/>
                </a:lnTo>
                <a:lnTo>
                  <a:pt x="10991" y="12505"/>
                </a:lnTo>
                <a:lnTo>
                  <a:pt x="11138" y="12505"/>
                </a:lnTo>
                <a:lnTo>
                  <a:pt x="11260" y="12480"/>
                </a:lnTo>
                <a:lnTo>
                  <a:pt x="11382" y="12432"/>
                </a:lnTo>
                <a:lnTo>
                  <a:pt x="11504" y="12383"/>
                </a:lnTo>
                <a:lnTo>
                  <a:pt x="11602" y="12285"/>
                </a:lnTo>
                <a:lnTo>
                  <a:pt x="12286" y="11601"/>
                </a:lnTo>
                <a:lnTo>
                  <a:pt x="12359" y="11504"/>
                </a:lnTo>
                <a:lnTo>
                  <a:pt x="12432" y="11381"/>
                </a:lnTo>
                <a:lnTo>
                  <a:pt x="12457" y="11259"/>
                </a:lnTo>
                <a:lnTo>
                  <a:pt x="12481" y="11137"/>
                </a:lnTo>
                <a:lnTo>
                  <a:pt x="12481" y="11015"/>
                </a:lnTo>
                <a:lnTo>
                  <a:pt x="12457" y="10893"/>
                </a:lnTo>
                <a:lnTo>
                  <a:pt x="12408" y="10771"/>
                </a:lnTo>
                <a:lnTo>
                  <a:pt x="12334" y="10649"/>
                </a:lnTo>
                <a:lnTo>
                  <a:pt x="11431" y="9501"/>
                </a:lnTo>
                <a:lnTo>
                  <a:pt x="11577" y="9232"/>
                </a:lnTo>
                <a:lnTo>
                  <a:pt x="11699" y="8939"/>
                </a:lnTo>
                <a:lnTo>
                  <a:pt x="11822" y="8670"/>
                </a:lnTo>
                <a:lnTo>
                  <a:pt x="11895" y="8377"/>
                </a:lnTo>
                <a:lnTo>
                  <a:pt x="13360" y="8206"/>
                </a:lnTo>
                <a:lnTo>
                  <a:pt x="13482" y="8182"/>
                </a:lnTo>
                <a:lnTo>
                  <a:pt x="13604" y="8133"/>
                </a:lnTo>
                <a:lnTo>
                  <a:pt x="13702" y="8060"/>
                </a:lnTo>
                <a:lnTo>
                  <a:pt x="13800" y="7962"/>
                </a:lnTo>
                <a:lnTo>
                  <a:pt x="13873" y="7864"/>
                </a:lnTo>
                <a:lnTo>
                  <a:pt x="13946" y="7742"/>
                </a:lnTo>
                <a:lnTo>
                  <a:pt x="13971" y="7620"/>
                </a:lnTo>
                <a:lnTo>
                  <a:pt x="13995" y="7474"/>
                </a:lnTo>
                <a:lnTo>
                  <a:pt x="13995" y="6521"/>
                </a:lnTo>
                <a:lnTo>
                  <a:pt x="13971" y="6399"/>
                </a:lnTo>
                <a:lnTo>
                  <a:pt x="13946" y="6253"/>
                </a:lnTo>
                <a:lnTo>
                  <a:pt x="13873" y="6155"/>
                </a:lnTo>
                <a:lnTo>
                  <a:pt x="13800" y="6033"/>
                </a:lnTo>
                <a:lnTo>
                  <a:pt x="13702" y="5959"/>
                </a:lnTo>
                <a:lnTo>
                  <a:pt x="13604" y="5886"/>
                </a:lnTo>
                <a:lnTo>
                  <a:pt x="13482" y="5837"/>
                </a:lnTo>
                <a:lnTo>
                  <a:pt x="13360" y="5789"/>
                </a:lnTo>
                <a:lnTo>
                  <a:pt x="11895" y="5642"/>
                </a:lnTo>
                <a:lnTo>
                  <a:pt x="11822" y="5349"/>
                </a:lnTo>
                <a:lnTo>
                  <a:pt x="11699" y="5056"/>
                </a:lnTo>
                <a:lnTo>
                  <a:pt x="11577" y="4763"/>
                </a:lnTo>
                <a:lnTo>
                  <a:pt x="11431" y="4494"/>
                </a:lnTo>
                <a:lnTo>
                  <a:pt x="12334" y="3346"/>
                </a:lnTo>
                <a:lnTo>
                  <a:pt x="12408" y="3249"/>
                </a:lnTo>
                <a:lnTo>
                  <a:pt x="12457" y="3126"/>
                </a:lnTo>
                <a:lnTo>
                  <a:pt x="12481" y="3004"/>
                </a:lnTo>
                <a:lnTo>
                  <a:pt x="12481" y="2858"/>
                </a:lnTo>
                <a:lnTo>
                  <a:pt x="12457" y="2736"/>
                </a:lnTo>
                <a:lnTo>
                  <a:pt x="12432" y="2614"/>
                </a:lnTo>
                <a:lnTo>
                  <a:pt x="12359" y="2491"/>
                </a:lnTo>
                <a:lnTo>
                  <a:pt x="12286" y="2394"/>
                </a:lnTo>
                <a:lnTo>
                  <a:pt x="11602" y="1710"/>
                </a:lnTo>
                <a:lnTo>
                  <a:pt x="11504" y="1637"/>
                </a:lnTo>
                <a:lnTo>
                  <a:pt x="11382" y="1563"/>
                </a:lnTo>
                <a:lnTo>
                  <a:pt x="11260" y="1514"/>
                </a:lnTo>
                <a:lnTo>
                  <a:pt x="10991" y="1514"/>
                </a:lnTo>
                <a:lnTo>
                  <a:pt x="10869" y="1539"/>
                </a:lnTo>
                <a:lnTo>
                  <a:pt x="10747" y="1588"/>
                </a:lnTo>
                <a:lnTo>
                  <a:pt x="10649" y="1661"/>
                </a:lnTo>
                <a:lnTo>
                  <a:pt x="9501" y="2565"/>
                </a:lnTo>
                <a:lnTo>
                  <a:pt x="9233" y="2418"/>
                </a:lnTo>
                <a:lnTo>
                  <a:pt x="8940" y="2296"/>
                </a:lnTo>
                <a:lnTo>
                  <a:pt x="8647" y="2174"/>
                </a:lnTo>
                <a:lnTo>
                  <a:pt x="8353" y="2076"/>
                </a:lnTo>
                <a:lnTo>
                  <a:pt x="8183" y="635"/>
                </a:lnTo>
                <a:lnTo>
                  <a:pt x="8158" y="513"/>
                </a:lnTo>
                <a:lnTo>
                  <a:pt x="8109" y="391"/>
                </a:lnTo>
                <a:lnTo>
                  <a:pt x="8036" y="293"/>
                </a:lnTo>
                <a:lnTo>
                  <a:pt x="7963" y="196"/>
                </a:lnTo>
                <a:lnTo>
                  <a:pt x="7841" y="122"/>
                </a:lnTo>
                <a:lnTo>
                  <a:pt x="7743" y="49"/>
                </a:lnTo>
                <a:lnTo>
                  <a:pt x="7596" y="25"/>
                </a:lnTo>
                <a:lnTo>
                  <a:pt x="7474" y="0"/>
                </a:lnTo>
                <a:close/>
              </a:path>
            </a:pathLst>
          </a:custGeom>
          <a:solidFill>
            <a:srgbClr val="212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46;p39">
            <a:extLst>
              <a:ext uri="{FF2B5EF4-FFF2-40B4-BE49-F238E27FC236}">
                <a16:creationId xmlns:a16="http://schemas.microsoft.com/office/drawing/2014/main" id="{E40AC0CD-9B67-2874-CC74-5AF61CAF91CC}"/>
              </a:ext>
            </a:extLst>
          </p:cNvPr>
          <p:cNvSpPr/>
          <p:nvPr/>
        </p:nvSpPr>
        <p:spPr>
          <a:xfrm>
            <a:off x="8841409" y="223118"/>
            <a:ext cx="109571" cy="109571"/>
          </a:xfrm>
          <a:custGeom>
            <a:avLst/>
            <a:gdLst/>
            <a:ahLst/>
            <a:cxnLst/>
            <a:rect l="l" t="t" r="r" b="b"/>
            <a:pathLst>
              <a:path w="7963" h="7963" extrusionOk="0">
                <a:moveTo>
                  <a:pt x="3933" y="2296"/>
                </a:moveTo>
                <a:lnTo>
                  <a:pt x="4103" y="2321"/>
                </a:lnTo>
                <a:lnTo>
                  <a:pt x="4274" y="2321"/>
                </a:lnTo>
                <a:lnTo>
                  <a:pt x="4421" y="2370"/>
                </a:lnTo>
                <a:lnTo>
                  <a:pt x="4592" y="2419"/>
                </a:lnTo>
                <a:lnTo>
                  <a:pt x="4738" y="2492"/>
                </a:lnTo>
                <a:lnTo>
                  <a:pt x="4885" y="2565"/>
                </a:lnTo>
                <a:lnTo>
                  <a:pt x="5032" y="2663"/>
                </a:lnTo>
                <a:lnTo>
                  <a:pt x="5154" y="2785"/>
                </a:lnTo>
                <a:lnTo>
                  <a:pt x="5276" y="2883"/>
                </a:lnTo>
                <a:lnTo>
                  <a:pt x="5373" y="3029"/>
                </a:lnTo>
                <a:lnTo>
                  <a:pt x="5447" y="3151"/>
                </a:lnTo>
                <a:lnTo>
                  <a:pt x="5520" y="3298"/>
                </a:lnTo>
                <a:lnTo>
                  <a:pt x="5593" y="3444"/>
                </a:lnTo>
                <a:lnTo>
                  <a:pt x="5618" y="3615"/>
                </a:lnTo>
                <a:lnTo>
                  <a:pt x="5642" y="3762"/>
                </a:lnTo>
                <a:lnTo>
                  <a:pt x="5667" y="3933"/>
                </a:lnTo>
                <a:lnTo>
                  <a:pt x="5667" y="4079"/>
                </a:lnTo>
                <a:lnTo>
                  <a:pt x="5642" y="4250"/>
                </a:lnTo>
                <a:lnTo>
                  <a:pt x="5618" y="4421"/>
                </a:lnTo>
                <a:lnTo>
                  <a:pt x="5569" y="4568"/>
                </a:lnTo>
                <a:lnTo>
                  <a:pt x="5496" y="4739"/>
                </a:lnTo>
                <a:lnTo>
                  <a:pt x="5398" y="4885"/>
                </a:lnTo>
                <a:lnTo>
                  <a:pt x="5300" y="5007"/>
                </a:lnTo>
                <a:lnTo>
                  <a:pt x="5203" y="5154"/>
                </a:lnTo>
                <a:lnTo>
                  <a:pt x="5080" y="5252"/>
                </a:lnTo>
                <a:lnTo>
                  <a:pt x="4958" y="5349"/>
                </a:lnTo>
                <a:lnTo>
                  <a:pt x="4812" y="5447"/>
                </a:lnTo>
                <a:lnTo>
                  <a:pt x="4665" y="5520"/>
                </a:lnTo>
                <a:lnTo>
                  <a:pt x="4519" y="5569"/>
                </a:lnTo>
                <a:lnTo>
                  <a:pt x="4372" y="5618"/>
                </a:lnTo>
                <a:lnTo>
                  <a:pt x="4201" y="5642"/>
                </a:lnTo>
                <a:lnTo>
                  <a:pt x="4055" y="5667"/>
                </a:lnTo>
                <a:lnTo>
                  <a:pt x="3884" y="5642"/>
                </a:lnTo>
                <a:lnTo>
                  <a:pt x="3713" y="5642"/>
                </a:lnTo>
                <a:lnTo>
                  <a:pt x="3566" y="5594"/>
                </a:lnTo>
                <a:lnTo>
                  <a:pt x="3395" y="5545"/>
                </a:lnTo>
                <a:lnTo>
                  <a:pt x="3249" y="5471"/>
                </a:lnTo>
                <a:lnTo>
                  <a:pt x="3102" y="5398"/>
                </a:lnTo>
                <a:lnTo>
                  <a:pt x="2956" y="5300"/>
                </a:lnTo>
                <a:lnTo>
                  <a:pt x="2833" y="5178"/>
                </a:lnTo>
                <a:lnTo>
                  <a:pt x="2711" y="5081"/>
                </a:lnTo>
                <a:lnTo>
                  <a:pt x="2614" y="4934"/>
                </a:lnTo>
                <a:lnTo>
                  <a:pt x="2540" y="4812"/>
                </a:lnTo>
                <a:lnTo>
                  <a:pt x="2467" y="4665"/>
                </a:lnTo>
                <a:lnTo>
                  <a:pt x="2394" y="4519"/>
                </a:lnTo>
                <a:lnTo>
                  <a:pt x="2369" y="4348"/>
                </a:lnTo>
                <a:lnTo>
                  <a:pt x="2321" y="4201"/>
                </a:lnTo>
                <a:lnTo>
                  <a:pt x="2321" y="4030"/>
                </a:lnTo>
                <a:lnTo>
                  <a:pt x="2321" y="3884"/>
                </a:lnTo>
                <a:lnTo>
                  <a:pt x="2345" y="3713"/>
                </a:lnTo>
                <a:lnTo>
                  <a:pt x="2369" y="3542"/>
                </a:lnTo>
                <a:lnTo>
                  <a:pt x="2418" y="3395"/>
                </a:lnTo>
                <a:lnTo>
                  <a:pt x="2492" y="3224"/>
                </a:lnTo>
                <a:lnTo>
                  <a:pt x="2589" y="3078"/>
                </a:lnTo>
                <a:lnTo>
                  <a:pt x="2687" y="2956"/>
                </a:lnTo>
                <a:lnTo>
                  <a:pt x="2785" y="2809"/>
                </a:lnTo>
                <a:lnTo>
                  <a:pt x="2907" y="2712"/>
                </a:lnTo>
                <a:lnTo>
                  <a:pt x="3029" y="2614"/>
                </a:lnTo>
                <a:lnTo>
                  <a:pt x="3175" y="2516"/>
                </a:lnTo>
                <a:lnTo>
                  <a:pt x="3322" y="2443"/>
                </a:lnTo>
                <a:lnTo>
                  <a:pt x="3468" y="2394"/>
                </a:lnTo>
                <a:lnTo>
                  <a:pt x="3615" y="2345"/>
                </a:lnTo>
                <a:lnTo>
                  <a:pt x="3786" y="2321"/>
                </a:lnTo>
                <a:lnTo>
                  <a:pt x="3933" y="2296"/>
                </a:lnTo>
                <a:close/>
                <a:moveTo>
                  <a:pt x="3053" y="1"/>
                </a:moveTo>
                <a:lnTo>
                  <a:pt x="2980" y="25"/>
                </a:lnTo>
                <a:lnTo>
                  <a:pt x="2443" y="196"/>
                </a:lnTo>
                <a:lnTo>
                  <a:pt x="2369" y="220"/>
                </a:lnTo>
                <a:lnTo>
                  <a:pt x="2296" y="269"/>
                </a:lnTo>
                <a:lnTo>
                  <a:pt x="2198" y="391"/>
                </a:lnTo>
                <a:lnTo>
                  <a:pt x="2150" y="538"/>
                </a:lnTo>
                <a:lnTo>
                  <a:pt x="2150" y="611"/>
                </a:lnTo>
                <a:lnTo>
                  <a:pt x="2150" y="684"/>
                </a:lnTo>
                <a:lnTo>
                  <a:pt x="2394" y="1832"/>
                </a:lnTo>
                <a:lnTo>
                  <a:pt x="2223" y="1954"/>
                </a:lnTo>
                <a:lnTo>
                  <a:pt x="2076" y="2101"/>
                </a:lnTo>
                <a:lnTo>
                  <a:pt x="1002" y="1686"/>
                </a:lnTo>
                <a:lnTo>
                  <a:pt x="928" y="1686"/>
                </a:lnTo>
                <a:lnTo>
                  <a:pt x="831" y="1661"/>
                </a:lnTo>
                <a:lnTo>
                  <a:pt x="684" y="1710"/>
                </a:lnTo>
                <a:lnTo>
                  <a:pt x="562" y="1784"/>
                </a:lnTo>
                <a:lnTo>
                  <a:pt x="513" y="1832"/>
                </a:lnTo>
                <a:lnTo>
                  <a:pt x="464" y="1906"/>
                </a:lnTo>
                <a:lnTo>
                  <a:pt x="220" y="2394"/>
                </a:lnTo>
                <a:lnTo>
                  <a:pt x="196" y="2467"/>
                </a:lnTo>
                <a:lnTo>
                  <a:pt x="171" y="2541"/>
                </a:lnTo>
                <a:lnTo>
                  <a:pt x="196" y="2712"/>
                </a:lnTo>
                <a:lnTo>
                  <a:pt x="245" y="2834"/>
                </a:lnTo>
                <a:lnTo>
                  <a:pt x="293" y="2907"/>
                </a:lnTo>
                <a:lnTo>
                  <a:pt x="367" y="2956"/>
                </a:lnTo>
                <a:lnTo>
                  <a:pt x="1344" y="3591"/>
                </a:lnTo>
                <a:lnTo>
                  <a:pt x="1319" y="3786"/>
                </a:lnTo>
                <a:lnTo>
                  <a:pt x="1295" y="4006"/>
                </a:lnTo>
                <a:lnTo>
                  <a:pt x="245" y="4494"/>
                </a:lnTo>
                <a:lnTo>
                  <a:pt x="196" y="4519"/>
                </a:lnTo>
                <a:lnTo>
                  <a:pt x="123" y="4568"/>
                </a:lnTo>
                <a:lnTo>
                  <a:pt x="49" y="4714"/>
                </a:lnTo>
                <a:lnTo>
                  <a:pt x="0" y="4861"/>
                </a:lnTo>
                <a:lnTo>
                  <a:pt x="25" y="4934"/>
                </a:lnTo>
                <a:lnTo>
                  <a:pt x="25" y="5007"/>
                </a:lnTo>
                <a:lnTo>
                  <a:pt x="220" y="5545"/>
                </a:lnTo>
                <a:lnTo>
                  <a:pt x="245" y="5594"/>
                </a:lnTo>
                <a:lnTo>
                  <a:pt x="293" y="5667"/>
                </a:lnTo>
                <a:lnTo>
                  <a:pt x="391" y="5764"/>
                </a:lnTo>
                <a:lnTo>
                  <a:pt x="538" y="5813"/>
                </a:lnTo>
                <a:lnTo>
                  <a:pt x="684" y="5813"/>
                </a:lnTo>
                <a:lnTo>
                  <a:pt x="1832" y="5569"/>
                </a:lnTo>
                <a:lnTo>
                  <a:pt x="1954" y="5740"/>
                </a:lnTo>
                <a:lnTo>
                  <a:pt x="2101" y="5887"/>
                </a:lnTo>
                <a:lnTo>
                  <a:pt x="1710" y="6986"/>
                </a:lnTo>
                <a:lnTo>
                  <a:pt x="1686" y="7059"/>
                </a:lnTo>
                <a:lnTo>
                  <a:pt x="1686" y="7132"/>
                </a:lnTo>
                <a:lnTo>
                  <a:pt x="1710" y="7279"/>
                </a:lnTo>
                <a:lnTo>
                  <a:pt x="1783" y="7401"/>
                </a:lnTo>
                <a:lnTo>
                  <a:pt x="1857" y="7450"/>
                </a:lnTo>
                <a:lnTo>
                  <a:pt x="1905" y="7499"/>
                </a:lnTo>
                <a:lnTo>
                  <a:pt x="2418" y="7743"/>
                </a:lnTo>
                <a:lnTo>
                  <a:pt x="2492" y="7792"/>
                </a:lnTo>
                <a:lnTo>
                  <a:pt x="2711" y="7792"/>
                </a:lnTo>
                <a:lnTo>
                  <a:pt x="2858" y="7718"/>
                </a:lnTo>
                <a:lnTo>
                  <a:pt x="2907" y="7669"/>
                </a:lnTo>
                <a:lnTo>
                  <a:pt x="2956" y="7621"/>
                </a:lnTo>
                <a:lnTo>
                  <a:pt x="3591" y="6644"/>
                </a:lnTo>
                <a:lnTo>
                  <a:pt x="3810" y="6668"/>
                </a:lnTo>
                <a:lnTo>
                  <a:pt x="4006" y="6668"/>
                </a:lnTo>
                <a:lnTo>
                  <a:pt x="4494" y="7718"/>
                </a:lnTo>
                <a:lnTo>
                  <a:pt x="4543" y="7792"/>
                </a:lnTo>
                <a:lnTo>
                  <a:pt x="4592" y="7840"/>
                </a:lnTo>
                <a:lnTo>
                  <a:pt x="4714" y="7914"/>
                </a:lnTo>
                <a:lnTo>
                  <a:pt x="4861" y="7963"/>
                </a:lnTo>
                <a:lnTo>
                  <a:pt x="4934" y="7963"/>
                </a:lnTo>
                <a:lnTo>
                  <a:pt x="5007" y="7938"/>
                </a:lnTo>
                <a:lnTo>
                  <a:pt x="5544" y="7767"/>
                </a:lnTo>
                <a:lnTo>
                  <a:pt x="5618" y="7743"/>
                </a:lnTo>
                <a:lnTo>
                  <a:pt x="5667" y="7694"/>
                </a:lnTo>
                <a:lnTo>
                  <a:pt x="5764" y="7572"/>
                </a:lnTo>
                <a:lnTo>
                  <a:pt x="5838" y="7425"/>
                </a:lnTo>
                <a:lnTo>
                  <a:pt x="5838" y="7352"/>
                </a:lnTo>
                <a:lnTo>
                  <a:pt x="5838" y="7279"/>
                </a:lnTo>
                <a:lnTo>
                  <a:pt x="5593" y="6131"/>
                </a:lnTo>
                <a:lnTo>
                  <a:pt x="5740" y="6009"/>
                </a:lnTo>
                <a:lnTo>
                  <a:pt x="5911" y="5862"/>
                </a:lnTo>
                <a:lnTo>
                  <a:pt x="6985" y="6277"/>
                </a:lnTo>
                <a:lnTo>
                  <a:pt x="7059" y="6277"/>
                </a:lnTo>
                <a:lnTo>
                  <a:pt x="7132" y="6302"/>
                </a:lnTo>
                <a:lnTo>
                  <a:pt x="7278" y="6253"/>
                </a:lnTo>
                <a:lnTo>
                  <a:pt x="7425" y="6180"/>
                </a:lnTo>
                <a:lnTo>
                  <a:pt x="7474" y="6131"/>
                </a:lnTo>
                <a:lnTo>
                  <a:pt x="7523" y="6058"/>
                </a:lnTo>
                <a:lnTo>
                  <a:pt x="7767" y="5545"/>
                </a:lnTo>
                <a:lnTo>
                  <a:pt x="7791" y="5496"/>
                </a:lnTo>
                <a:lnTo>
                  <a:pt x="7816" y="5398"/>
                </a:lnTo>
                <a:lnTo>
                  <a:pt x="7791" y="5252"/>
                </a:lnTo>
                <a:lnTo>
                  <a:pt x="7718" y="5129"/>
                </a:lnTo>
                <a:lnTo>
                  <a:pt x="7669" y="5056"/>
                </a:lnTo>
                <a:lnTo>
                  <a:pt x="7620" y="5007"/>
                </a:lnTo>
                <a:lnTo>
                  <a:pt x="6643" y="4372"/>
                </a:lnTo>
                <a:lnTo>
                  <a:pt x="6668" y="4177"/>
                </a:lnTo>
                <a:lnTo>
                  <a:pt x="6668" y="3957"/>
                </a:lnTo>
                <a:lnTo>
                  <a:pt x="7718" y="3469"/>
                </a:lnTo>
                <a:lnTo>
                  <a:pt x="7791" y="3444"/>
                </a:lnTo>
                <a:lnTo>
                  <a:pt x="7865" y="3395"/>
                </a:lnTo>
                <a:lnTo>
                  <a:pt x="7938" y="3249"/>
                </a:lnTo>
                <a:lnTo>
                  <a:pt x="7962" y="3102"/>
                </a:lnTo>
                <a:lnTo>
                  <a:pt x="7962" y="3029"/>
                </a:lnTo>
                <a:lnTo>
                  <a:pt x="7962" y="2956"/>
                </a:lnTo>
                <a:lnTo>
                  <a:pt x="7767" y="2419"/>
                </a:lnTo>
                <a:lnTo>
                  <a:pt x="7743" y="2345"/>
                </a:lnTo>
                <a:lnTo>
                  <a:pt x="7694" y="2296"/>
                </a:lnTo>
                <a:lnTo>
                  <a:pt x="7572" y="2199"/>
                </a:lnTo>
                <a:lnTo>
                  <a:pt x="7449" y="2150"/>
                </a:lnTo>
                <a:lnTo>
                  <a:pt x="7278" y="2150"/>
                </a:lnTo>
                <a:lnTo>
                  <a:pt x="6155" y="2394"/>
                </a:lnTo>
                <a:lnTo>
                  <a:pt x="6033" y="2223"/>
                </a:lnTo>
                <a:lnTo>
                  <a:pt x="5886" y="2077"/>
                </a:lnTo>
                <a:lnTo>
                  <a:pt x="6277" y="978"/>
                </a:lnTo>
                <a:lnTo>
                  <a:pt x="6302" y="904"/>
                </a:lnTo>
                <a:lnTo>
                  <a:pt x="6302" y="831"/>
                </a:lnTo>
                <a:lnTo>
                  <a:pt x="6277" y="684"/>
                </a:lnTo>
                <a:lnTo>
                  <a:pt x="6179" y="562"/>
                </a:lnTo>
                <a:lnTo>
                  <a:pt x="6131" y="489"/>
                </a:lnTo>
                <a:lnTo>
                  <a:pt x="6082" y="465"/>
                </a:lnTo>
                <a:lnTo>
                  <a:pt x="5569" y="196"/>
                </a:lnTo>
                <a:lnTo>
                  <a:pt x="5496" y="172"/>
                </a:lnTo>
                <a:lnTo>
                  <a:pt x="5276" y="172"/>
                </a:lnTo>
                <a:lnTo>
                  <a:pt x="5129" y="245"/>
                </a:lnTo>
                <a:lnTo>
                  <a:pt x="5080" y="294"/>
                </a:lnTo>
                <a:lnTo>
                  <a:pt x="5032" y="343"/>
                </a:lnTo>
                <a:lnTo>
                  <a:pt x="4397" y="1319"/>
                </a:lnTo>
                <a:lnTo>
                  <a:pt x="4177" y="1295"/>
                </a:lnTo>
                <a:lnTo>
                  <a:pt x="3981" y="1295"/>
                </a:lnTo>
                <a:lnTo>
                  <a:pt x="3493" y="245"/>
                </a:lnTo>
                <a:lnTo>
                  <a:pt x="3444" y="172"/>
                </a:lnTo>
                <a:lnTo>
                  <a:pt x="3395" y="123"/>
                </a:lnTo>
                <a:lnTo>
                  <a:pt x="3273" y="49"/>
                </a:lnTo>
                <a:lnTo>
                  <a:pt x="3127" y="1"/>
                </a:lnTo>
                <a:close/>
              </a:path>
            </a:pathLst>
          </a:custGeom>
          <a:solidFill>
            <a:srgbClr val="212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1;p20">
            <a:extLst>
              <a:ext uri="{FF2B5EF4-FFF2-40B4-BE49-F238E27FC236}">
                <a16:creationId xmlns:a16="http://schemas.microsoft.com/office/drawing/2014/main" id="{63E79F14-1B79-2186-AA46-031D36C8A6FD}"/>
              </a:ext>
            </a:extLst>
          </p:cNvPr>
          <p:cNvSpPr txBox="1">
            <a:spLocks/>
          </p:cNvSpPr>
          <p:nvPr/>
        </p:nvSpPr>
        <p:spPr>
          <a:xfrm>
            <a:off x="735806" y="800505"/>
            <a:ext cx="7604095" cy="374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lvl="0" algn="just"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it-IT" sz="1800">
                <a:solidFill>
                  <a:schemeClr val="tx1"/>
                </a:solidFill>
                <a:latin typeface="Barlow" panose="020B0604020202020204" charset="0"/>
              </a:rPr>
              <a:t>ROUGE</a:t>
            </a:r>
          </a:p>
          <a:p>
            <a:pPr marL="285750" lvl="0" indent="-285750" algn="just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A set of metrics to evaluate </a:t>
            </a: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automatic summarization </a:t>
            </a: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and</a:t>
            </a: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 machine translation</a:t>
            </a:r>
          </a:p>
          <a:p>
            <a:pPr marL="285750" lvl="0" indent="-285750" algn="just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Compare the words of candidates (generated text) with the ones of references (human annotated)</a:t>
            </a:r>
            <a:endParaRPr lang="it-IT" sz="1800" b="0">
              <a:solidFill>
                <a:schemeClr val="tx1"/>
              </a:solidFill>
              <a:latin typeface="Barlow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068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6;p15">
            <a:extLst>
              <a:ext uri="{FF2B5EF4-FFF2-40B4-BE49-F238E27FC236}">
                <a16:creationId xmlns:a16="http://schemas.microsoft.com/office/drawing/2014/main" id="{190D1DE3-A221-458A-9860-9897EECDAFF1}"/>
              </a:ext>
            </a:extLst>
          </p:cNvPr>
          <p:cNvSpPr txBox="1">
            <a:spLocks/>
          </p:cNvSpPr>
          <p:nvPr/>
        </p:nvSpPr>
        <p:spPr>
          <a:xfrm>
            <a:off x="83820" y="58195"/>
            <a:ext cx="8324374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45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l"/>
            <a:r>
              <a:rPr lang="it-IT" sz="2400">
                <a:solidFill>
                  <a:srgbClr val="212C52"/>
                </a:solidFill>
              </a:rPr>
              <a:t>How to evaluate the output of a LLM</a:t>
            </a:r>
            <a:endParaRPr lang="it-IT" sz="2400" dirty="0">
              <a:solidFill>
                <a:srgbClr val="212C52"/>
              </a:solidFill>
            </a:endParaRPr>
          </a:p>
        </p:txBody>
      </p:sp>
      <p:sp>
        <p:nvSpPr>
          <p:cNvPr id="3" name="Google Shape;545;p39">
            <a:extLst>
              <a:ext uri="{FF2B5EF4-FFF2-40B4-BE49-F238E27FC236}">
                <a16:creationId xmlns:a16="http://schemas.microsoft.com/office/drawing/2014/main" id="{AEC05C02-B417-E3D1-EE90-E8AD16C2E41E}"/>
              </a:ext>
            </a:extLst>
          </p:cNvPr>
          <p:cNvSpPr/>
          <p:nvPr/>
        </p:nvSpPr>
        <p:spPr>
          <a:xfrm>
            <a:off x="8672012" y="124335"/>
            <a:ext cx="192585" cy="192571"/>
          </a:xfrm>
          <a:custGeom>
            <a:avLst/>
            <a:gdLst/>
            <a:ahLst/>
            <a:cxnLst/>
            <a:rect l="l" t="t" r="r" b="b"/>
            <a:pathLst>
              <a:path w="13996" h="13995" extrusionOk="0">
                <a:moveTo>
                  <a:pt x="6986" y="4714"/>
                </a:moveTo>
                <a:lnTo>
                  <a:pt x="7206" y="4738"/>
                </a:lnTo>
                <a:lnTo>
                  <a:pt x="7425" y="4763"/>
                </a:lnTo>
                <a:lnTo>
                  <a:pt x="7645" y="4812"/>
                </a:lnTo>
                <a:lnTo>
                  <a:pt x="7841" y="4885"/>
                </a:lnTo>
                <a:lnTo>
                  <a:pt x="8060" y="4983"/>
                </a:lnTo>
                <a:lnTo>
                  <a:pt x="8256" y="5105"/>
                </a:lnTo>
                <a:lnTo>
                  <a:pt x="8427" y="5227"/>
                </a:lnTo>
                <a:lnTo>
                  <a:pt x="8598" y="5398"/>
                </a:lnTo>
                <a:lnTo>
                  <a:pt x="8769" y="5569"/>
                </a:lnTo>
                <a:lnTo>
                  <a:pt x="8891" y="5740"/>
                </a:lnTo>
                <a:lnTo>
                  <a:pt x="9013" y="5935"/>
                </a:lnTo>
                <a:lnTo>
                  <a:pt x="9111" y="6155"/>
                </a:lnTo>
                <a:lnTo>
                  <a:pt x="9184" y="6350"/>
                </a:lnTo>
                <a:lnTo>
                  <a:pt x="9233" y="6570"/>
                </a:lnTo>
                <a:lnTo>
                  <a:pt x="9257" y="6790"/>
                </a:lnTo>
                <a:lnTo>
                  <a:pt x="9257" y="7010"/>
                </a:lnTo>
                <a:lnTo>
                  <a:pt x="9257" y="7229"/>
                </a:lnTo>
                <a:lnTo>
                  <a:pt x="9233" y="7425"/>
                </a:lnTo>
                <a:lnTo>
                  <a:pt x="9184" y="7645"/>
                </a:lnTo>
                <a:lnTo>
                  <a:pt x="9111" y="7864"/>
                </a:lnTo>
                <a:lnTo>
                  <a:pt x="9013" y="8060"/>
                </a:lnTo>
                <a:lnTo>
                  <a:pt x="8891" y="8255"/>
                </a:lnTo>
                <a:lnTo>
                  <a:pt x="8769" y="8451"/>
                </a:lnTo>
                <a:lnTo>
                  <a:pt x="8598" y="8622"/>
                </a:lnTo>
                <a:lnTo>
                  <a:pt x="8427" y="8768"/>
                </a:lnTo>
                <a:lnTo>
                  <a:pt x="8256" y="8915"/>
                </a:lnTo>
                <a:lnTo>
                  <a:pt x="8060" y="9012"/>
                </a:lnTo>
                <a:lnTo>
                  <a:pt x="7841" y="9110"/>
                </a:lnTo>
                <a:lnTo>
                  <a:pt x="7645" y="9183"/>
                </a:lnTo>
                <a:lnTo>
                  <a:pt x="7425" y="9232"/>
                </a:lnTo>
                <a:lnTo>
                  <a:pt x="7206" y="9257"/>
                </a:lnTo>
                <a:lnTo>
                  <a:pt x="6986" y="9281"/>
                </a:lnTo>
                <a:lnTo>
                  <a:pt x="6766" y="9257"/>
                </a:lnTo>
                <a:lnTo>
                  <a:pt x="6546" y="9232"/>
                </a:lnTo>
                <a:lnTo>
                  <a:pt x="6351" y="9183"/>
                </a:lnTo>
                <a:lnTo>
                  <a:pt x="6131" y="9110"/>
                </a:lnTo>
                <a:lnTo>
                  <a:pt x="5936" y="9012"/>
                </a:lnTo>
                <a:lnTo>
                  <a:pt x="5740" y="8915"/>
                </a:lnTo>
                <a:lnTo>
                  <a:pt x="5545" y="8768"/>
                </a:lnTo>
                <a:lnTo>
                  <a:pt x="5374" y="8622"/>
                </a:lnTo>
                <a:lnTo>
                  <a:pt x="5227" y="8451"/>
                </a:lnTo>
                <a:lnTo>
                  <a:pt x="5081" y="8255"/>
                </a:lnTo>
                <a:lnTo>
                  <a:pt x="4983" y="8060"/>
                </a:lnTo>
                <a:lnTo>
                  <a:pt x="4885" y="7864"/>
                </a:lnTo>
                <a:lnTo>
                  <a:pt x="4812" y="7645"/>
                </a:lnTo>
                <a:lnTo>
                  <a:pt x="4763" y="7425"/>
                </a:lnTo>
                <a:lnTo>
                  <a:pt x="4714" y="7229"/>
                </a:lnTo>
                <a:lnTo>
                  <a:pt x="4714" y="7010"/>
                </a:lnTo>
                <a:lnTo>
                  <a:pt x="4714" y="6790"/>
                </a:lnTo>
                <a:lnTo>
                  <a:pt x="4763" y="6570"/>
                </a:lnTo>
                <a:lnTo>
                  <a:pt x="4812" y="6350"/>
                </a:lnTo>
                <a:lnTo>
                  <a:pt x="4885" y="6155"/>
                </a:lnTo>
                <a:lnTo>
                  <a:pt x="4983" y="5935"/>
                </a:lnTo>
                <a:lnTo>
                  <a:pt x="5081" y="5740"/>
                </a:lnTo>
                <a:lnTo>
                  <a:pt x="5227" y="5569"/>
                </a:lnTo>
                <a:lnTo>
                  <a:pt x="5374" y="5398"/>
                </a:lnTo>
                <a:lnTo>
                  <a:pt x="5545" y="5227"/>
                </a:lnTo>
                <a:lnTo>
                  <a:pt x="5740" y="5105"/>
                </a:lnTo>
                <a:lnTo>
                  <a:pt x="5936" y="4983"/>
                </a:lnTo>
                <a:lnTo>
                  <a:pt x="6131" y="4885"/>
                </a:lnTo>
                <a:lnTo>
                  <a:pt x="6351" y="4812"/>
                </a:lnTo>
                <a:lnTo>
                  <a:pt x="6546" y="4763"/>
                </a:lnTo>
                <a:lnTo>
                  <a:pt x="6766" y="4738"/>
                </a:lnTo>
                <a:lnTo>
                  <a:pt x="6986" y="4714"/>
                </a:lnTo>
                <a:close/>
                <a:moveTo>
                  <a:pt x="6497" y="0"/>
                </a:moveTo>
                <a:lnTo>
                  <a:pt x="6375" y="25"/>
                </a:lnTo>
                <a:lnTo>
                  <a:pt x="6253" y="49"/>
                </a:lnTo>
                <a:lnTo>
                  <a:pt x="6131" y="122"/>
                </a:lnTo>
                <a:lnTo>
                  <a:pt x="6033" y="196"/>
                </a:lnTo>
                <a:lnTo>
                  <a:pt x="5936" y="293"/>
                </a:lnTo>
                <a:lnTo>
                  <a:pt x="5862" y="391"/>
                </a:lnTo>
                <a:lnTo>
                  <a:pt x="5813" y="513"/>
                </a:lnTo>
                <a:lnTo>
                  <a:pt x="5789" y="635"/>
                </a:lnTo>
                <a:lnTo>
                  <a:pt x="5618" y="2076"/>
                </a:lnTo>
                <a:lnTo>
                  <a:pt x="5325" y="2174"/>
                </a:lnTo>
                <a:lnTo>
                  <a:pt x="5032" y="2296"/>
                </a:lnTo>
                <a:lnTo>
                  <a:pt x="4763" y="2418"/>
                </a:lnTo>
                <a:lnTo>
                  <a:pt x="4495" y="2565"/>
                </a:lnTo>
                <a:lnTo>
                  <a:pt x="3347" y="1661"/>
                </a:lnTo>
                <a:lnTo>
                  <a:pt x="3225" y="1588"/>
                </a:lnTo>
                <a:lnTo>
                  <a:pt x="3103" y="1539"/>
                </a:lnTo>
                <a:lnTo>
                  <a:pt x="2980" y="1514"/>
                </a:lnTo>
                <a:lnTo>
                  <a:pt x="2736" y="1514"/>
                </a:lnTo>
                <a:lnTo>
                  <a:pt x="2590" y="1563"/>
                </a:lnTo>
                <a:lnTo>
                  <a:pt x="2492" y="1637"/>
                </a:lnTo>
                <a:lnTo>
                  <a:pt x="2394" y="1710"/>
                </a:lnTo>
                <a:lnTo>
                  <a:pt x="1710" y="2394"/>
                </a:lnTo>
                <a:lnTo>
                  <a:pt x="1613" y="2491"/>
                </a:lnTo>
                <a:lnTo>
                  <a:pt x="1564" y="2614"/>
                </a:lnTo>
                <a:lnTo>
                  <a:pt x="1515" y="2736"/>
                </a:lnTo>
                <a:lnTo>
                  <a:pt x="1491" y="2858"/>
                </a:lnTo>
                <a:lnTo>
                  <a:pt x="1491" y="3004"/>
                </a:lnTo>
                <a:lnTo>
                  <a:pt x="1515" y="3126"/>
                </a:lnTo>
                <a:lnTo>
                  <a:pt x="1564" y="3249"/>
                </a:lnTo>
                <a:lnTo>
                  <a:pt x="1637" y="3346"/>
                </a:lnTo>
                <a:lnTo>
                  <a:pt x="2541" y="4494"/>
                </a:lnTo>
                <a:lnTo>
                  <a:pt x="2394" y="4763"/>
                </a:lnTo>
                <a:lnTo>
                  <a:pt x="2272" y="5056"/>
                </a:lnTo>
                <a:lnTo>
                  <a:pt x="2174" y="5349"/>
                </a:lnTo>
                <a:lnTo>
                  <a:pt x="2077" y="5642"/>
                </a:lnTo>
                <a:lnTo>
                  <a:pt x="636" y="5789"/>
                </a:lnTo>
                <a:lnTo>
                  <a:pt x="514" y="5837"/>
                </a:lnTo>
                <a:lnTo>
                  <a:pt x="392" y="5886"/>
                </a:lnTo>
                <a:lnTo>
                  <a:pt x="269" y="5959"/>
                </a:lnTo>
                <a:lnTo>
                  <a:pt x="172" y="6033"/>
                </a:lnTo>
                <a:lnTo>
                  <a:pt x="99" y="6155"/>
                </a:lnTo>
                <a:lnTo>
                  <a:pt x="50" y="6253"/>
                </a:lnTo>
                <a:lnTo>
                  <a:pt x="1" y="6399"/>
                </a:lnTo>
                <a:lnTo>
                  <a:pt x="1" y="6521"/>
                </a:lnTo>
                <a:lnTo>
                  <a:pt x="1" y="7474"/>
                </a:lnTo>
                <a:lnTo>
                  <a:pt x="1" y="7620"/>
                </a:lnTo>
                <a:lnTo>
                  <a:pt x="50" y="7742"/>
                </a:lnTo>
                <a:lnTo>
                  <a:pt x="99" y="7864"/>
                </a:lnTo>
                <a:lnTo>
                  <a:pt x="172" y="7962"/>
                </a:lnTo>
                <a:lnTo>
                  <a:pt x="269" y="8060"/>
                </a:lnTo>
                <a:lnTo>
                  <a:pt x="392" y="8133"/>
                </a:lnTo>
                <a:lnTo>
                  <a:pt x="514" y="8182"/>
                </a:lnTo>
                <a:lnTo>
                  <a:pt x="636" y="8206"/>
                </a:lnTo>
                <a:lnTo>
                  <a:pt x="2077" y="8377"/>
                </a:lnTo>
                <a:lnTo>
                  <a:pt x="2174" y="8670"/>
                </a:lnTo>
                <a:lnTo>
                  <a:pt x="2272" y="8939"/>
                </a:lnTo>
                <a:lnTo>
                  <a:pt x="2394" y="9232"/>
                </a:lnTo>
                <a:lnTo>
                  <a:pt x="2541" y="9501"/>
                </a:lnTo>
                <a:lnTo>
                  <a:pt x="1637" y="10649"/>
                </a:lnTo>
                <a:lnTo>
                  <a:pt x="1564" y="10771"/>
                </a:lnTo>
                <a:lnTo>
                  <a:pt x="1515" y="10893"/>
                </a:lnTo>
                <a:lnTo>
                  <a:pt x="1491" y="11015"/>
                </a:lnTo>
                <a:lnTo>
                  <a:pt x="1491" y="11137"/>
                </a:lnTo>
                <a:lnTo>
                  <a:pt x="1515" y="11259"/>
                </a:lnTo>
                <a:lnTo>
                  <a:pt x="1564" y="11381"/>
                </a:lnTo>
                <a:lnTo>
                  <a:pt x="1613" y="11504"/>
                </a:lnTo>
                <a:lnTo>
                  <a:pt x="1710" y="11601"/>
                </a:lnTo>
                <a:lnTo>
                  <a:pt x="2394" y="12285"/>
                </a:lnTo>
                <a:lnTo>
                  <a:pt x="2492" y="12383"/>
                </a:lnTo>
                <a:lnTo>
                  <a:pt x="2590" y="12432"/>
                </a:lnTo>
                <a:lnTo>
                  <a:pt x="2736" y="12480"/>
                </a:lnTo>
                <a:lnTo>
                  <a:pt x="2858" y="12505"/>
                </a:lnTo>
                <a:lnTo>
                  <a:pt x="2980" y="12505"/>
                </a:lnTo>
                <a:lnTo>
                  <a:pt x="3103" y="12456"/>
                </a:lnTo>
                <a:lnTo>
                  <a:pt x="3225" y="12407"/>
                </a:lnTo>
                <a:lnTo>
                  <a:pt x="3347" y="12358"/>
                </a:lnTo>
                <a:lnTo>
                  <a:pt x="4495" y="11455"/>
                </a:lnTo>
                <a:lnTo>
                  <a:pt x="4763" y="11577"/>
                </a:lnTo>
                <a:lnTo>
                  <a:pt x="5032" y="11723"/>
                </a:lnTo>
                <a:lnTo>
                  <a:pt x="5325" y="11821"/>
                </a:lnTo>
                <a:lnTo>
                  <a:pt x="5618" y="11919"/>
                </a:lnTo>
                <a:lnTo>
                  <a:pt x="5789" y="13360"/>
                </a:lnTo>
                <a:lnTo>
                  <a:pt x="5813" y="13482"/>
                </a:lnTo>
                <a:lnTo>
                  <a:pt x="5862" y="13604"/>
                </a:lnTo>
                <a:lnTo>
                  <a:pt x="5936" y="13726"/>
                </a:lnTo>
                <a:lnTo>
                  <a:pt x="6033" y="13824"/>
                </a:lnTo>
                <a:lnTo>
                  <a:pt x="6131" y="13897"/>
                </a:lnTo>
                <a:lnTo>
                  <a:pt x="6253" y="13946"/>
                </a:lnTo>
                <a:lnTo>
                  <a:pt x="6375" y="13995"/>
                </a:lnTo>
                <a:lnTo>
                  <a:pt x="7596" y="13995"/>
                </a:lnTo>
                <a:lnTo>
                  <a:pt x="7743" y="13946"/>
                </a:lnTo>
                <a:lnTo>
                  <a:pt x="7841" y="13897"/>
                </a:lnTo>
                <a:lnTo>
                  <a:pt x="7963" y="13824"/>
                </a:lnTo>
                <a:lnTo>
                  <a:pt x="8036" y="13726"/>
                </a:lnTo>
                <a:lnTo>
                  <a:pt x="8109" y="13604"/>
                </a:lnTo>
                <a:lnTo>
                  <a:pt x="8158" y="13482"/>
                </a:lnTo>
                <a:lnTo>
                  <a:pt x="8183" y="13360"/>
                </a:lnTo>
                <a:lnTo>
                  <a:pt x="8353" y="11919"/>
                </a:lnTo>
                <a:lnTo>
                  <a:pt x="8647" y="11821"/>
                </a:lnTo>
                <a:lnTo>
                  <a:pt x="8940" y="11723"/>
                </a:lnTo>
                <a:lnTo>
                  <a:pt x="9233" y="11577"/>
                </a:lnTo>
                <a:lnTo>
                  <a:pt x="9501" y="11455"/>
                </a:lnTo>
                <a:lnTo>
                  <a:pt x="10649" y="12358"/>
                </a:lnTo>
                <a:lnTo>
                  <a:pt x="10747" y="12407"/>
                </a:lnTo>
                <a:lnTo>
                  <a:pt x="10869" y="12456"/>
                </a:lnTo>
                <a:lnTo>
                  <a:pt x="10991" y="12505"/>
                </a:lnTo>
                <a:lnTo>
                  <a:pt x="11138" y="12505"/>
                </a:lnTo>
                <a:lnTo>
                  <a:pt x="11260" y="12480"/>
                </a:lnTo>
                <a:lnTo>
                  <a:pt x="11382" y="12432"/>
                </a:lnTo>
                <a:lnTo>
                  <a:pt x="11504" y="12383"/>
                </a:lnTo>
                <a:lnTo>
                  <a:pt x="11602" y="12285"/>
                </a:lnTo>
                <a:lnTo>
                  <a:pt x="12286" y="11601"/>
                </a:lnTo>
                <a:lnTo>
                  <a:pt x="12359" y="11504"/>
                </a:lnTo>
                <a:lnTo>
                  <a:pt x="12432" y="11381"/>
                </a:lnTo>
                <a:lnTo>
                  <a:pt x="12457" y="11259"/>
                </a:lnTo>
                <a:lnTo>
                  <a:pt x="12481" y="11137"/>
                </a:lnTo>
                <a:lnTo>
                  <a:pt x="12481" y="11015"/>
                </a:lnTo>
                <a:lnTo>
                  <a:pt x="12457" y="10893"/>
                </a:lnTo>
                <a:lnTo>
                  <a:pt x="12408" y="10771"/>
                </a:lnTo>
                <a:lnTo>
                  <a:pt x="12334" y="10649"/>
                </a:lnTo>
                <a:lnTo>
                  <a:pt x="11431" y="9501"/>
                </a:lnTo>
                <a:lnTo>
                  <a:pt x="11577" y="9232"/>
                </a:lnTo>
                <a:lnTo>
                  <a:pt x="11699" y="8939"/>
                </a:lnTo>
                <a:lnTo>
                  <a:pt x="11822" y="8670"/>
                </a:lnTo>
                <a:lnTo>
                  <a:pt x="11895" y="8377"/>
                </a:lnTo>
                <a:lnTo>
                  <a:pt x="13360" y="8206"/>
                </a:lnTo>
                <a:lnTo>
                  <a:pt x="13482" y="8182"/>
                </a:lnTo>
                <a:lnTo>
                  <a:pt x="13604" y="8133"/>
                </a:lnTo>
                <a:lnTo>
                  <a:pt x="13702" y="8060"/>
                </a:lnTo>
                <a:lnTo>
                  <a:pt x="13800" y="7962"/>
                </a:lnTo>
                <a:lnTo>
                  <a:pt x="13873" y="7864"/>
                </a:lnTo>
                <a:lnTo>
                  <a:pt x="13946" y="7742"/>
                </a:lnTo>
                <a:lnTo>
                  <a:pt x="13971" y="7620"/>
                </a:lnTo>
                <a:lnTo>
                  <a:pt x="13995" y="7474"/>
                </a:lnTo>
                <a:lnTo>
                  <a:pt x="13995" y="6521"/>
                </a:lnTo>
                <a:lnTo>
                  <a:pt x="13971" y="6399"/>
                </a:lnTo>
                <a:lnTo>
                  <a:pt x="13946" y="6253"/>
                </a:lnTo>
                <a:lnTo>
                  <a:pt x="13873" y="6155"/>
                </a:lnTo>
                <a:lnTo>
                  <a:pt x="13800" y="6033"/>
                </a:lnTo>
                <a:lnTo>
                  <a:pt x="13702" y="5959"/>
                </a:lnTo>
                <a:lnTo>
                  <a:pt x="13604" y="5886"/>
                </a:lnTo>
                <a:lnTo>
                  <a:pt x="13482" y="5837"/>
                </a:lnTo>
                <a:lnTo>
                  <a:pt x="13360" y="5789"/>
                </a:lnTo>
                <a:lnTo>
                  <a:pt x="11895" y="5642"/>
                </a:lnTo>
                <a:lnTo>
                  <a:pt x="11822" y="5349"/>
                </a:lnTo>
                <a:lnTo>
                  <a:pt x="11699" y="5056"/>
                </a:lnTo>
                <a:lnTo>
                  <a:pt x="11577" y="4763"/>
                </a:lnTo>
                <a:lnTo>
                  <a:pt x="11431" y="4494"/>
                </a:lnTo>
                <a:lnTo>
                  <a:pt x="12334" y="3346"/>
                </a:lnTo>
                <a:lnTo>
                  <a:pt x="12408" y="3249"/>
                </a:lnTo>
                <a:lnTo>
                  <a:pt x="12457" y="3126"/>
                </a:lnTo>
                <a:lnTo>
                  <a:pt x="12481" y="3004"/>
                </a:lnTo>
                <a:lnTo>
                  <a:pt x="12481" y="2858"/>
                </a:lnTo>
                <a:lnTo>
                  <a:pt x="12457" y="2736"/>
                </a:lnTo>
                <a:lnTo>
                  <a:pt x="12432" y="2614"/>
                </a:lnTo>
                <a:lnTo>
                  <a:pt x="12359" y="2491"/>
                </a:lnTo>
                <a:lnTo>
                  <a:pt x="12286" y="2394"/>
                </a:lnTo>
                <a:lnTo>
                  <a:pt x="11602" y="1710"/>
                </a:lnTo>
                <a:lnTo>
                  <a:pt x="11504" y="1637"/>
                </a:lnTo>
                <a:lnTo>
                  <a:pt x="11382" y="1563"/>
                </a:lnTo>
                <a:lnTo>
                  <a:pt x="11260" y="1514"/>
                </a:lnTo>
                <a:lnTo>
                  <a:pt x="10991" y="1514"/>
                </a:lnTo>
                <a:lnTo>
                  <a:pt x="10869" y="1539"/>
                </a:lnTo>
                <a:lnTo>
                  <a:pt x="10747" y="1588"/>
                </a:lnTo>
                <a:lnTo>
                  <a:pt x="10649" y="1661"/>
                </a:lnTo>
                <a:lnTo>
                  <a:pt x="9501" y="2565"/>
                </a:lnTo>
                <a:lnTo>
                  <a:pt x="9233" y="2418"/>
                </a:lnTo>
                <a:lnTo>
                  <a:pt x="8940" y="2296"/>
                </a:lnTo>
                <a:lnTo>
                  <a:pt x="8647" y="2174"/>
                </a:lnTo>
                <a:lnTo>
                  <a:pt x="8353" y="2076"/>
                </a:lnTo>
                <a:lnTo>
                  <a:pt x="8183" y="635"/>
                </a:lnTo>
                <a:lnTo>
                  <a:pt x="8158" y="513"/>
                </a:lnTo>
                <a:lnTo>
                  <a:pt x="8109" y="391"/>
                </a:lnTo>
                <a:lnTo>
                  <a:pt x="8036" y="293"/>
                </a:lnTo>
                <a:lnTo>
                  <a:pt x="7963" y="196"/>
                </a:lnTo>
                <a:lnTo>
                  <a:pt x="7841" y="122"/>
                </a:lnTo>
                <a:lnTo>
                  <a:pt x="7743" y="49"/>
                </a:lnTo>
                <a:lnTo>
                  <a:pt x="7596" y="25"/>
                </a:lnTo>
                <a:lnTo>
                  <a:pt x="7474" y="0"/>
                </a:lnTo>
                <a:close/>
              </a:path>
            </a:pathLst>
          </a:custGeom>
          <a:solidFill>
            <a:srgbClr val="212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46;p39">
            <a:extLst>
              <a:ext uri="{FF2B5EF4-FFF2-40B4-BE49-F238E27FC236}">
                <a16:creationId xmlns:a16="http://schemas.microsoft.com/office/drawing/2014/main" id="{E40AC0CD-9B67-2874-CC74-5AF61CAF91CC}"/>
              </a:ext>
            </a:extLst>
          </p:cNvPr>
          <p:cNvSpPr/>
          <p:nvPr/>
        </p:nvSpPr>
        <p:spPr>
          <a:xfrm>
            <a:off x="8841409" y="223118"/>
            <a:ext cx="109571" cy="109571"/>
          </a:xfrm>
          <a:custGeom>
            <a:avLst/>
            <a:gdLst/>
            <a:ahLst/>
            <a:cxnLst/>
            <a:rect l="l" t="t" r="r" b="b"/>
            <a:pathLst>
              <a:path w="7963" h="7963" extrusionOk="0">
                <a:moveTo>
                  <a:pt x="3933" y="2296"/>
                </a:moveTo>
                <a:lnTo>
                  <a:pt x="4103" y="2321"/>
                </a:lnTo>
                <a:lnTo>
                  <a:pt x="4274" y="2321"/>
                </a:lnTo>
                <a:lnTo>
                  <a:pt x="4421" y="2370"/>
                </a:lnTo>
                <a:lnTo>
                  <a:pt x="4592" y="2419"/>
                </a:lnTo>
                <a:lnTo>
                  <a:pt x="4738" y="2492"/>
                </a:lnTo>
                <a:lnTo>
                  <a:pt x="4885" y="2565"/>
                </a:lnTo>
                <a:lnTo>
                  <a:pt x="5032" y="2663"/>
                </a:lnTo>
                <a:lnTo>
                  <a:pt x="5154" y="2785"/>
                </a:lnTo>
                <a:lnTo>
                  <a:pt x="5276" y="2883"/>
                </a:lnTo>
                <a:lnTo>
                  <a:pt x="5373" y="3029"/>
                </a:lnTo>
                <a:lnTo>
                  <a:pt x="5447" y="3151"/>
                </a:lnTo>
                <a:lnTo>
                  <a:pt x="5520" y="3298"/>
                </a:lnTo>
                <a:lnTo>
                  <a:pt x="5593" y="3444"/>
                </a:lnTo>
                <a:lnTo>
                  <a:pt x="5618" y="3615"/>
                </a:lnTo>
                <a:lnTo>
                  <a:pt x="5642" y="3762"/>
                </a:lnTo>
                <a:lnTo>
                  <a:pt x="5667" y="3933"/>
                </a:lnTo>
                <a:lnTo>
                  <a:pt x="5667" y="4079"/>
                </a:lnTo>
                <a:lnTo>
                  <a:pt x="5642" y="4250"/>
                </a:lnTo>
                <a:lnTo>
                  <a:pt x="5618" y="4421"/>
                </a:lnTo>
                <a:lnTo>
                  <a:pt x="5569" y="4568"/>
                </a:lnTo>
                <a:lnTo>
                  <a:pt x="5496" y="4739"/>
                </a:lnTo>
                <a:lnTo>
                  <a:pt x="5398" y="4885"/>
                </a:lnTo>
                <a:lnTo>
                  <a:pt x="5300" y="5007"/>
                </a:lnTo>
                <a:lnTo>
                  <a:pt x="5203" y="5154"/>
                </a:lnTo>
                <a:lnTo>
                  <a:pt x="5080" y="5252"/>
                </a:lnTo>
                <a:lnTo>
                  <a:pt x="4958" y="5349"/>
                </a:lnTo>
                <a:lnTo>
                  <a:pt x="4812" y="5447"/>
                </a:lnTo>
                <a:lnTo>
                  <a:pt x="4665" y="5520"/>
                </a:lnTo>
                <a:lnTo>
                  <a:pt x="4519" y="5569"/>
                </a:lnTo>
                <a:lnTo>
                  <a:pt x="4372" y="5618"/>
                </a:lnTo>
                <a:lnTo>
                  <a:pt x="4201" y="5642"/>
                </a:lnTo>
                <a:lnTo>
                  <a:pt x="4055" y="5667"/>
                </a:lnTo>
                <a:lnTo>
                  <a:pt x="3884" y="5642"/>
                </a:lnTo>
                <a:lnTo>
                  <a:pt x="3713" y="5642"/>
                </a:lnTo>
                <a:lnTo>
                  <a:pt x="3566" y="5594"/>
                </a:lnTo>
                <a:lnTo>
                  <a:pt x="3395" y="5545"/>
                </a:lnTo>
                <a:lnTo>
                  <a:pt x="3249" y="5471"/>
                </a:lnTo>
                <a:lnTo>
                  <a:pt x="3102" y="5398"/>
                </a:lnTo>
                <a:lnTo>
                  <a:pt x="2956" y="5300"/>
                </a:lnTo>
                <a:lnTo>
                  <a:pt x="2833" y="5178"/>
                </a:lnTo>
                <a:lnTo>
                  <a:pt x="2711" y="5081"/>
                </a:lnTo>
                <a:lnTo>
                  <a:pt x="2614" y="4934"/>
                </a:lnTo>
                <a:lnTo>
                  <a:pt x="2540" y="4812"/>
                </a:lnTo>
                <a:lnTo>
                  <a:pt x="2467" y="4665"/>
                </a:lnTo>
                <a:lnTo>
                  <a:pt x="2394" y="4519"/>
                </a:lnTo>
                <a:lnTo>
                  <a:pt x="2369" y="4348"/>
                </a:lnTo>
                <a:lnTo>
                  <a:pt x="2321" y="4201"/>
                </a:lnTo>
                <a:lnTo>
                  <a:pt x="2321" y="4030"/>
                </a:lnTo>
                <a:lnTo>
                  <a:pt x="2321" y="3884"/>
                </a:lnTo>
                <a:lnTo>
                  <a:pt x="2345" y="3713"/>
                </a:lnTo>
                <a:lnTo>
                  <a:pt x="2369" y="3542"/>
                </a:lnTo>
                <a:lnTo>
                  <a:pt x="2418" y="3395"/>
                </a:lnTo>
                <a:lnTo>
                  <a:pt x="2492" y="3224"/>
                </a:lnTo>
                <a:lnTo>
                  <a:pt x="2589" y="3078"/>
                </a:lnTo>
                <a:lnTo>
                  <a:pt x="2687" y="2956"/>
                </a:lnTo>
                <a:lnTo>
                  <a:pt x="2785" y="2809"/>
                </a:lnTo>
                <a:lnTo>
                  <a:pt x="2907" y="2712"/>
                </a:lnTo>
                <a:lnTo>
                  <a:pt x="3029" y="2614"/>
                </a:lnTo>
                <a:lnTo>
                  <a:pt x="3175" y="2516"/>
                </a:lnTo>
                <a:lnTo>
                  <a:pt x="3322" y="2443"/>
                </a:lnTo>
                <a:lnTo>
                  <a:pt x="3468" y="2394"/>
                </a:lnTo>
                <a:lnTo>
                  <a:pt x="3615" y="2345"/>
                </a:lnTo>
                <a:lnTo>
                  <a:pt x="3786" y="2321"/>
                </a:lnTo>
                <a:lnTo>
                  <a:pt x="3933" y="2296"/>
                </a:lnTo>
                <a:close/>
                <a:moveTo>
                  <a:pt x="3053" y="1"/>
                </a:moveTo>
                <a:lnTo>
                  <a:pt x="2980" y="25"/>
                </a:lnTo>
                <a:lnTo>
                  <a:pt x="2443" y="196"/>
                </a:lnTo>
                <a:lnTo>
                  <a:pt x="2369" y="220"/>
                </a:lnTo>
                <a:lnTo>
                  <a:pt x="2296" y="269"/>
                </a:lnTo>
                <a:lnTo>
                  <a:pt x="2198" y="391"/>
                </a:lnTo>
                <a:lnTo>
                  <a:pt x="2150" y="538"/>
                </a:lnTo>
                <a:lnTo>
                  <a:pt x="2150" y="611"/>
                </a:lnTo>
                <a:lnTo>
                  <a:pt x="2150" y="684"/>
                </a:lnTo>
                <a:lnTo>
                  <a:pt x="2394" y="1832"/>
                </a:lnTo>
                <a:lnTo>
                  <a:pt x="2223" y="1954"/>
                </a:lnTo>
                <a:lnTo>
                  <a:pt x="2076" y="2101"/>
                </a:lnTo>
                <a:lnTo>
                  <a:pt x="1002" y="1686"/>
                </a:lnTo>
                <a:lnTo>
                  <a:pt x="928" y="1686"/>
                </a:lnTo>
                <a:lnTo>
                  <a:pt x="831" y="1661"/>
                </a:lnTo>
                <a:lnTo>
                  <a:pt x="684" y="1710"/>
                </a:lnTo>
                <a:lnTo>
                  <a:pt x="562" y="1784"/>
                </a:lnTo>
                <a:lnTo>
                  <a:pt x="513" y="1832"/>
                </a:lnTo>
                <a:lnTo>
                  <a:pt x="464" y="1906"/>
                </a:lnTo>
                <a:lnTo>
                  <a:pt x="220" y="2394"/>
                </a:lnTo>
                <a:lnTo>
                  <a:pt x="196" y="2467"/>
                </a:lnTo>
                <a:lnTo>
                  <a:pt x="171" y="2541"/>
                </a:lnTo>
                <a:lnTo>
                  <a:pt x="196" y="2712"/>
                </a:lnTo>
                <a:lnTo>
                  <a:pt x="245" y="2834"/>
                </a:lnTo>
                <a:lnTo>
                  <a:pt x="293" y="2907"/>
                </a:lnTo>
                <a:lnTo>
                  <a:pt x="367" y="2956"/>
                </a:lnTo>
                <a:lnTo>
                  <a:pt x="1344" y="3591"/>
                </a:lnTo>
                <a:lnTo>
                  <a:pt x="1319" y="3786"/>
                </a:lnTo>
                <a:lnTo>
                  <a:pt x="1295" y="4006"/>
                </a:lnTo>
                <a:lnTo>
                  <a:pt x="245" y="4494"/>
                </a:lnTo>
                <a:lnTo>
                  <a:pt x="196" y="4519"/>
                </a:lnTo>
                <a:lnTo>
                  <a:pt x="123" y="4568"/>
                </a:lnTo>
                <a:lnTo>
                  <a:pt x="49" y="4714"/>
                </a:lnTo>
                <a:lnTo>
                  <a:pt x="0" y="4861"/>
                </a:lnTo>
                <a:lnTo>
                  <a:pt x="25" y="4934"/>
                </a:lnTo>
                <a:lnTo>
                  <a:pt x="25" y="5007"/>
                </a:lnTo>
                <a:lnTo>
                  <a:pt x="220" y="5545"/>
                </a:lnTo>
                <a:lnTo>
                  <a:pt x="245" y="5594"/>
                </a:lnTo>
                <a:lnTo>
                  <a:pt x="293" y="5667"/>
                </a:lnTo>
                <a:lnTo>
                  <a:pt x="391" y="5764"/>
                </a:lnTo>
                <a:lnTo>
                  <a:pt x="538" y="5813"/>
                </a:lnTo>
                <a:lnTo>
                  <a:pt x="684" y="5813"/>
                </a:lnTo>
                <a:lnTo>
                  <a:pt x="1832" y="5569"/>
                </a:lnTo>
                <a:lnTo>
                  <a:pt x="1954" y="5740"/>
                </a:lnTo>
                <a:lnTo>
                  <a:pt x="2101" y="5887"/>
                </a:lnTo>
                <a:lnTo>
                  <a:pt x="1710" y="6986"/>
                </a:lnTo>
                <a:lnTo>
                  <a:pt x="1686" y="7059"/>
                </a:lnTo>
                <a:lnTo>
                  <a:pt x="1686" y="7132"/>
                </a:lnTo>
                <a:lnTo>
                  <a:pt x="1710" y="7279"/>
                </a:lnTo>
                <a:lnTo>
                  <a:pt x="1783" y="7401"/>
                </a:lnTo>
                <a:lnTo>
                  <a:pt x="1857" y="7450"/>
                </a:lnTo>
                <a:lnTo>
                  <a:pt x="1905" y="7499"/>
                </a:lnTo>
                <a:lnTo>
                  <a:pt x="2418" y="7743"/>
                </a:lnTo>
                <a:lnTo>
                  <a:pt x="2492" y="7792"/>
                </a:lnTo>
                <a:lnTo>
                  <a:pt x="2711" y="7792"/>
                </a:lnTo>
                <a:lnTo>
                  <a:pt x="2858" y="7718"/>
                </a:lnTo>
                <a:lnTo>
                  <a:pt x="2907" y="7669"/>
                </a:lnTo>
                <a:lnTo>
                  <a:pt x="2956" y="7621"/>
                </a:lnTo>
                <a:lnTo>
                  <a:pt x="3591" y="6644"/>
                </a:lnTo>
                <a:lnTo>
                  <a:pt x="3810" y="6668"/>
                </a:lnTo>
                <a:lnTo>
                  <a:pt x="4006" y="6668"/>
                </a:lnTo>
                <a:lnTo>
                  <a:pt x="4494" y="7718"/>
                </a:lnTo>
                <a:lnTo>
                  <a:pt x="4543" y="7792"/>
                </a:lnTo>
                <a:lnTo>
                  <a:pt x="4592" y="7840"/>
                </a:lnTo>
                <a:lnTo>
                  <a:pt x="4714" y="7914"/>
                </a:lnTo>
                <a:lnTo>
                  <a:pt x="4861" y="7963"/>
                </a:lnTo>
                <a:lnTo>
                  <a:pt x="4934" y="7963"/>
                </a:lnTo>
                <a:lnTo>
                  <a:pt x="5007" y="7938"/>
                </a:lnTo>
                <a:lnTo>
                  <a:pt x="5544" y="7767"/>
                </a:lnTo>
                <a:lnTo>
                  <a:pt x="5618" y="7743"/>
                </a:lnTo>
                <a:lnTo>
                  <a:pt x="5667" y="7694"/>
                </a:lnTo>
                <a:lnTo>
                  <a:pt x="5764" y="7572"/>
                </a:lnTo>
                <a:lnTo>
                  <a:pt x="5838" y="7425"/>
                </a:lnTo>
                <a:lnTo>
                  <a:pt x="5838" y="7352"/>
                </a:lnTo>
                <a:lnTo>
                  <a:pt x="5838" y="7279"/>
                </a:lnTo>
                <a:lnTo>
                  <a:pt x="5593" y="6131"/>
                </a:lnTo>
                <a:lnTo>
                  <a:pt x="5740" y="6009"/>
                </a:lnTo>
                <a:lnTo>
                  <a:pt x="5911" y="5862"/>
                </a:lnTo>
                <a:lnTo>
                  <a:pt x="6985" y="6277"/>
                </a:lnTo>
                <a:lnTo>
                  <a:pt x="7059" y="6277"/>
                </a:lnTo>
                <a:lnTo>
                  <a:pt x="7132" y="6302"/>
                </a:lnTo>
                <a:lnTo>
                  <a:pt x="7278" y="6253"/>
                </a:lnTo>
                <a:lnTo>
                  <a:pt x="7425" y="6180"/>
                </a:lnTo>
                <a:lnTo>
                  <a:pt x="7474" y="6131"/>
                </a:lnTo>
                <a:lnTo>
                  <a:pt x="7523" y="6058"/>
                </a:lnTo>
                <a:lnTo>
                  <a:pt x="7767" y="5545"/>
                </a:lnTo>
                <a:lnTo>
                  <a:pt x="7791" y="5496"/>
                </a:lnTo>
                <a:lnTo>
                  <a:pt x="7816" y="5398"/>
                </a:lnTo>
                <a:lnTo>
                  <a:pt x="7791" y="5252"/>
                </a:lnTo>
                <a:lnTo>
                  <a:pt x="7718" y="5129"/>
                </a:lnTo>
                <a:lnTo>
                  <a:pt x="7669" y="5056"/>
                </a:lnTo>
                <a:lnTo>
                  <a:pt x="7620" y="5007"/>
                </a:lnTo>
                <a:lnTo>
                  <a:pt x="6643" y="4372"/>
                </a:lnTo>
                <a:lnTo>
                  <a:pt x="6668" y="4177"/>
                </a:lnTo>
                <a:lnTo>
                  <a:pt x="6668" y="3957"/>
                </a:lnTo>
                <a:lnTo>
                  <a:pt x="7718" y="3469"/>
                </a:lnTo>
                <a:lnTo>
                  <a:pt x="7791" y="3444"/>
                </a:lnTo>
                <a:lnTo>
                  <a:pt x="7865" y="3395"/>
                </a:lnTo>
                <a:lnTo>
                  <a:pt x="7938" y="3249"/>
                </a:lnTo>
                <a:lnTo>
                  <a:pt x="7962" y="3102"/>
                </a:lnTo>
                <a:lnTo>
                  <a:pt x="7962" y="3029"/>
                </a:lnTo>
                <a:lnTo>
                  <a:pt x="7962" y="2956"/>
                </a:lnTo>
                <a:lnTo>
                  <a:pt x="7767" y="2419"/>
                </a:lnTo>
                <a:lnTo>
                  <a:pt x="7743" y="2345"/>
                </a:lnTo>
                <a:lnTo>
                  <a:pt x="7694" y="2296"/>
                </a:lnTo>
                <a:lnTo>
                  <a:pt x="7572" y="2199"/>
                </a:lnTo>
                <a:lnTo>
                  <a:pt x="7449" y="2150"/>
                </a:lnTo>
                <a:lnTo>
                  <a:pt x="7278" y="2150"/>
                </a:lnTo>
                <a:lnTo>
                  <a:pt x="6155" y="2394"/>
                </a:lnTo>
                <a:lnTo>
                  <a:pt x="6033" y="2223"/>
                </a:lnTo>
                <a:lnTo>
                  <a:pt x="5886" y="2077"/>
                </a:lnTo>
                <a:lnTo>
                  <a:pt x="6277" y="978"/>
                </a:lnTo>
                <a:lnTo>
                  <a:pt x="6302" y="904"/>
                </a:lnTo>
                <a:lnTo>
                  <a:pt x="6302" y="831"/>
                </a:lnTo>
                <a:lnTo>
                  <a:pt x="6277" y="684"/>
                </a:lnTo>
                <a:lnTo>
                  <a:pt x="6179" y="562"/>
                </a:lnTo>
                <a:lnTo>
                  <a:pt x="6131" y="489"/>
                </a:lnTo>
                <a:lnTo>
                  <a:pt x="6082" y="465"/>
                </a:lnTo>
                <a:lnTo>
                  <a:pt x="5569" y="196"/>
                </a:lnTo>
                <a:lnTo>
                  <a:pt x="5496" y="172"/>
                </a:lnTo>
                <a:lnTo>
                  <a:pt x="5276" y="172"/>
                </a:lnTo>
                <a:lnTo>
                  <a:pt x="5129" y="245"/>
                </a:lnTo>
                <a:lnTo>
                  <a:pt x="5080" y="294"/>
                </a:lnTo>
                <a:lnTo>
                  <a:pt x="5032" y="343"/>
                </a:lnTo>
                <a:lnTo>
                  <a:pt x="4397" y="1319"/>
                </a:lnTo>
                <a:lnTo>
                  <a:pt x="4177" y="1295"/>
                </a:lnTo>
                <a:lnTo>
                  <a:pt x="3981" y="1295"/>
                </a:lnTo>
                <a:lnTo>
                  <a:pt x="3493" y="245"/>
                </a:lnTo>
                <a:lnTo>
                  <a:pt x="3444" y="172"/>
                </a:lnTo>
                <a:lnTo>
                  <a:pt x="3395" y="123"/>
                </a:lnTo>
                <a:lnTo>
                  <a:pt x="3273" y="49"/>
                </a:lnTo>
                <a:lnTo>
                  <a:pt x="3127" y="1"/>
                </a:lnTo>
                <a:close/>
              </a:path>
            </a:pathLst>
          </a:custGeom>
          <a:solidFill>
            <a:srgbClr val="212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1;p20">
            <a:extLst>
              <a:ext uri="{FF2B5EF4-FFF2-40B4-BE49-F238E27FC236}">
                <a16:creationId xmlns:a16="http://schemas.microsoft.com/office/drawing/2014/main" id="{63E79F14-1B79-2186-AA46-031D36C8A6FD}"/>
              </a:ext>
            </a:extLst>
          </p:cNvPr>
          <p:cNvSpPr txBox="1">
            <a:spLocks/>
          </p:cNvSpPr>
          <p:nvPr/>
        </p:nvSpPr>
        <p:spPr>
          <a:xfrm>
            <a:off x="735806" y="800505"/>
            <a:ext cx="7604095" cy="374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lvl="0" algn="just"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it-IT" sz="1800">
                <a:solidFill>
                  <a:schemeClr val="tx1"/>
                </a:solidFill>
                <a:latin typeface="Barlow" panose="020B0604020202020204" charset="0"/>
              </a:rPr>
              <a:t>ROUGE</a:t>
            </a:r>
          </a:p>
          <a:p>
            <a:pPr marL="285750" lvl="0" indent="-285750" algn="just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A set of metrics to evaluate </a:t>
            </a: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automatic summarization </a:t>
            </a: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and</a:t>
            </a: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 machine translation</a:t>
            </a:r>
          </a:p>
          <a:p>
            <a:pPr marL="285750" lvl="0" indent="-285750" algn="just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Compare the words of candidates (generated text) with the ones of references (human annotated)</a:t>
            </a:r>
          </a:p>
          <a:p>
            <a:pPr marL="285750" lvl="0" indent="-285750" algn="just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ROUGE-N (overlap of n-grams)</a:t>
            </a:r>
          </a:p>
          <a:p>
            <a:pPr marL="285750" lvl="0" indent="-285750" algn="just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GB" sz="1800" b="0">
              <a:solidFill>
                <a:schemeClr val="tx1"/>
              </a:solidFill>
              <a:latin typeface="Barlow" panose="020B0604020202020204" charset="0"/>
            </a:endParaRPr>
          </a:p>
          <a:p>
            <a:pPr marL="285750" lvl="0" indent="-285750" algn="just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GB" sz="1800" b="0">
              <a:solidFill>
                <a:schemeClr val="tx1"/>
              </a:solidFill>
              <a:latin typeface="Barlow" panose="020B0604020202020204" charset="0"/>
            </a:endParaRPr>
          </a:p>
          <a:p>
            <a:pPr marL="285750" lvl="0" indent="-285750" algn="just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ROUGE-L: </a:t>
            </a: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Longest Common Subsequence</a:t>
            </a:r>
          </a:p>
          <a:p>
            <a:pPr marL="285750" lvl="1" indent="-285750" algn="just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it-IT" sz="1800" b="0">
              <a:solidFill>
                <a:schemeClr val="tx1"/>
              </a:solidFill>
              <a:latin typeface="Barlow" panose="020B0604020202020204" charset="0"/>
            </a:endParaRPr>
          </a:p>
        </p:txBody>
      </p:sp>
      <p:sp>
        <p:nvSpPr>
          <p:cNvPr id="4" name="Google Shape;141;p20">
            <a:extLst>
              <a:ext uri="{FF2B5EF4-FFF2-40B4-BE49-F238E27FC236}">
                <a16:creationId xmlns:a16="http://schemas.microsoft.com/office/drawing/2014/main" id="{53DC78C2-8537-8D40-A24D-15B85C57493C}"/>
              </a:ext>
            </a:extLst>
          </p:cNvPr>
          <p:cNvSpPr txBox="1">
            <a:spLocks/>
          </p:cNvSpPr>
          <p:nvPr/>
        </p:nvSpPr>
        <p:spPr>
          <a:xfrm>
            <a:off x="1226263" y="2737815"/>
            <a:ext cx="4165040" cy="89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85750" lvl="0" indent="-285750" algn="just"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ROUGE-1: overlap of </a:t>
            </a:r>
            <a:r>
              <a:rPr lang="en-GB" sz="1800" i="1">
                <a:solidFill>
                  <a:schemeClr val="tx1"/>
                </a:solidFill>
                <a:latin typeface="Barlow" panose="020B0604020202020204" charset="0"/>
              </a:rPr>
              <a:t>unigrams</a:t>
            </a:r>
          </a:p>
          <a:p>
            <a:pPr marL="285750" lvl="0" indent="-285750" algn="just"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ROUGE-2: overlap of </a:t>
            </a:r>
            <a:r>
              <a:rPr lang="en-GB" sz="1800" i="1">
                <a:solidFill>
                  <a:schemeClr val="tx1"/>
                </a:solidFill>
                <a:latin typeface="Barlow" panose="020B0604020202020204" charset="0"/>
              </a:rPr>
              <a:t>bigrams</a:t>
            </a:r>
            <a:endParaRPr lang="it-IT" sz="1800" i="1">
              <a:solidFill>
                <a:schemeClr val="tx1"/>
              </a:solidFill>
              <a:latin typeface="Barlow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757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6;p15">
            <a:extLst>
              <a:ext uri="{FF2B5EF4-FFF2-40B4-BE49-F238E27FC236}">
                <a16:creationId xmlns:a16="http://schemas.microsoft.com/office/drawing/2014/main" id="{190D1DE3-A221-458A-9860-9897EECDAFF1}"/>
              </a:ext>
            </a:extLst>
          </p:cNvPr>
          <p:cNvSpPr txBox="1">
            <a:spLocks/>
          </p:cNvSpPr>
          <p:nvPr/>
        </p:nvSpPr>
        <p:spPr>
          <a:xfrm>
            <a:off x="83820" y="58195"/>
            <a:ext cx="8324374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45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l"/>
            <a:r>
              <a:rPr lang="it-IT" sz="2400">
                <a:solidFill>
                  <a:srgbClr val="212C52"/>
                </a:solidFill>
              </a:rPr>
              <a:t>How to evaluate the output of a LLM</a:t>
            </a:r>
            <a:endParaRPr lang="it-IT" sz="2400" dirty="0">
              <a:solidFill>
                <a:srgbClr val="212C52"/>
              </a:solidFill>
            </a:endParaRPr>
          </a:p>
        </p:txBody>
      </p:sp>
      <p:sp>
        <p:nvSpPr>
          <p:cNvPr id="3" name="Google Shape;545;p39">
            <a:extLst>
              <a:ext uri="{FF2B5EF4-FFF2-40B4-BE49-F238E27FC236}">
                <a16:creationId xmlns:a16="http://schemas.microsoft.com/office/drawing/2014/main" id="{AEC05C02-B417-E3D1-EE90-E8AD16C2E41E}"/>
              </a:ext>
            </a:extLst>
          </p:cNvPr>
          <p:cNvSpPr/>
          <p:nvPr/>
        </p:nvSpPr>
        <p:spPr>
          <a:xfrm>
            <a:off x="8672012" y="124335"/>
            <a:ext cx="192585" cy="192571"/>
          </a:xfrm>
          <a:custGeom>
            <a:avLst/>
            <a:gdLst/>
            <a:ahLst/>
            <a:cxnLst/>
            <a:rect l="l" t="t" r="r" b="b"/>
            <a:pathLst>
              <a:path w="13996" h="13995" extrusionOk="0">
                <a:moveTo>
                  <a:pt x="6986" y="4714"/>
                </a:moveTo>
                <a:lnTo>
                  <a:pt x="7206" y="4738"/>
                </a:lnTo>
                <a:lnTo>
                  <a:pt x="7425" y="4763"/>
                </a:lnTo>
                <a:lnTo>
                  <a:pt x="7645" y="4812"/>
                </a:lnTo>
                <a:lnTo>
                  <a:pt x="7841" y="4885"/>
                </a:lnTo>
                <a:lnTo>
                  <a:pt x="8060" y="4983"/>
                </a:lnTo>
                <a:lnTo>
                  <a:pt x="8256" y="5105"/>
                </a:lnTo>
                <a:lnTo>
                  <a:pt x="8427" y="5227"/>
                </a:lnTo>
                <a:lnTo>
                  <a:pt x="8598" y="5398"/>
                </a:lnTo>
                <a:lnTo>
                  <a:pt x="8769" y="5569"/>
                </a:lnTo>
                <a:lnTo>
                  <a:pt x="8891" y="5740"/>
                </a:lnTo>
                <a:lnTo>
                  <a:pt x="9013" y="5935"/>
                </a:lnTo>
                <a:lnTo>
                  <a:pt x="9111" y="6155"/>
                </a:lnTo>
                <a:lnTo>
                  <a:pt x="9184" y="6350"/>
                </a:lnTo>
                <a:lnTo>
                  <a:pt x="9233" y="6570"/>
                </a:lnTo>
                <a:lnTo>
                  <a:pt x="9257" y="6790"/>
                </a:lnTo>
                <a:lnTo>
                  <a:pt x="9257" y="7010"/>
                </a:lnTo>
                <a:lnTo>
                  <a:pt x="9257" y="7229"/>
                </a:lnTo>
                <a:lnTo>
                  <a:pt x="9233" y="7425"/>
                </a:lnTo>
                <a:lnTo>
                  <a:pt x="9184" y="7645"/>
                </a:lnTo>
                <a:lnTo>
                  <a:pt x="9111" y="7864"/>
                </a:lnTo>
                <a:lnTo>
                  <a:pt x="9013" y="8060"/>
                </a:lnTo>
                <a:lnTo>
                  <a:pt x="8891" y="8255"/>
                </a:lnTo>
                <a:lnTo>
                  <a:pt x="8769" y="8451"/>
                </a:lnTo>
                <a:lnTo>
                  <a:pt x="8598" y="8622"/>
                </a:lnTo>
                <a:lnTo>
                  <a:pt x="8427" y="8768"/>
                </a:lnTo>
                <a:lnTo>
                  <a:pt x="8256" y="8915"/>
                </a:lnTo>
                <a:lnTo>
                  <a:pt x="8060" y="9012"/>
                </a:lnTo>
                <a:lnTo>
                  <a:pt x="7841" y="9110"/>
                </a:lnTo>
                <a:lnTo>
                  <a:pt x="7645" y="9183"/>
                </a:lnTo>
                <a:lnTo>
                  <a:pt x="7425" y="9232"/>
                </a:lnTo>
                <a:lnTo>
                  <a:pt x="7206" y="9257"/>
                </a:lnTo>
                <a:lnTo>
                  <a:pt x="6986" y="9281"/>
                </a:lnTo>
                <a:lnTo>
                  <a:pt x="6766" y="9257"/>
                </a:lnTo>
                <a:lnTo>
                  <a:pt x="6546" y="9232"/>
                </a:lnTo>
                <a:lnTo>
                  <a:pt x="6351" y="9183"/>
                </a:lnTo>
                <a:lnTo>
                  <a:pt x="6131" y="9110"/>
                </a:lnTo>
                <a:lnTo>
                  <a:pt x="5936" y="9012"/>
                </a:lnTo>
                <a:lnTo>
                  <a:pt x="5740" y="8915"/>
                </a:lnTo>
                <a:lnTo>
                  <a:pt x="5545" y="8768"/>
                </a:lnTo>
                <a:lnTo>
                  <a:pt x="5374" y="8622"/>
                </a:lnTo>
                <a:lnTo>
                  <a:pt x="5227" y="8451"/>
                </a:lnTo>
                <a:lnTo>
                  <a:pt x="5081" y="8255"/>
                </a:lnTo>
                <a:lnTo>
                  <a:pt x="4983" y="8060"/>
                </a:lnTo>
                <a:lnTo>
                  <a:pt x="4885" y="7864"/>
                </a:lnTo>
                <a:lnTo>
                  <a:pt x="4812" y="7645"/>
                </a:lnTo>
                <a:lnTo>
                  <a:pt x="4763" y="7425"/>
                </a:lnTo>
                <a:lnTo>
                  <a:pt x="4714" y="7229"/>
                </a:lnTo>
                <a:lnTo>
                  <a:pt x="4714" y="7010"/>
                </a:lnTo>
                <a:lnTo>
                  <a:pt x="4714" y="6790"/>
                </a:lnTo>
                <a:lnTo>
                  <a:pt x="4763" y="6570"/>
                </a:lnTo>
                <a:lnTo>
                  <a:pt x="4812" y="6350"/>
                </a:lnTo>
                <a:lnTo>
                  <a:pt x="4885" y="6155"/>
                </a:lnTo>
                <a:lnTo>
                  <a:pt x="4983" y="5935"/>
                </a:lnTo>
                <a:lnTo>
                  <a:pt x="5081" y="5740"/>
                </a:lnTo>
                <a:lnTo>
                  <a:pt x="5227" y="5569"/>
                </a:lnTo>
                <a:lnTo>
                  <a:pt x="5374" y="5398"/>
                </a:lnTo>
                <a:lnTo>
                  <a:pt x="5545" y="5227"/>
                </a:lnTo>
                <a:lnTo>
                  <a:pt x="5740" y="5105"/>
                </a:lnTo>
                <a:lnTo>
                  <a:pt x="5936" y="4983"/>
                </a:lnTo>
                <a:lnTo>
                  <a:pt x="6131" y="4885"/>
                </a:lnTo>
                <a:lnTo>
                  <a:pt x="6351" y="4812"/>
                </a:lnTo>
                <a:lnTo>
                  <a:pt x="6546" y="4763"/>
                </a:lnTo>
                <a:lnTo>
                  <a:pt x="6766" y="4738"/>
                </a:lnTo>
                <a:lnTo>
                  <a:pt x="6986" y="4714"/>
                </a:lnTo>
                <a:close/>
                <a:moveTo>
                  <a:pt x="6497" y="0"/>
                </a:moveTo>
                <a:lnTo>
                  <a:pt x="6375" y="25"/>
                </a:lnTo>
                <a:lnTo>
                  <a:pt x="6253" y="49"/>
                </a:lnTo>
                <a:lnTo>
                  <a:pt x="6131" y="122"/>
                </a:lnTo>
                <a:lnTo>
                  <a:pt x="6033" y="196"/>
                </a:lnTo>
                <a:lnTo>
                  <a:pt x="5936" y="293"/>
                </a:lnTo>
                <a:lnTo>
                  <a:pt x="5862" y="391"/>
                </a:lnTo>
                <a:lnTo>
                  <a:pt x="5813" y="513"/>
                </a:lnTo>
                <a:lnTo>
                  <a:pt x="5789" y="635"/>
                </a:lnTo>
                <a:lnTo>
                  <a:pt x="5618" y="2076"/>
                </a:lnTo>
                <a:lnTo>
                  <a:pt x="5325" y="2174"/>
                </a:lnTo>
                <a:lnTo>
                  <a:pt x="5032" y="2296"/>
                </a:lnTo>
                <a:lnTo>
                  <a:pt x="4763" y="2418"/>
                </a:lnTo>
                <a:lnTo>
                  <a:pt x="4495" y="2565"/>
                </a:lnTo>
                <a:lnTo>
                  <a:pt x="3347" y="1661"/>
                </a:lnTo>
                <a:lnTo>
                  <a:pt x="3225" y="1588"/>
                </a:lnTo>
                <a:lnTo>
                  <a:pt x="3103" y="1539"/>
                </a:lnTo>
                <a:lnTo>
                  <a:pt x="2980" y="1514"/>
                </a:lnTo>
                <a:lnTo>
                  <a:pt x="2736" y="1514"/>
                </a:lnTo>
                <a:lnTo>
                  <a:pt x="2590" y="1563"/>
                </a:lnTo>
                <a:lnTo>
                  <a:pt x="2492" y="1637"/>
                </a:lnTo>
                <a:lnTo>
                  <a:pt x="2394" y="1710"/>
                </a:lnTo>
                <a:lnTo>
                  <a:pt x="1710" y="2394"/>
                </a:lnTo>
                <a:lnTo>
                  <a:pt x="1613" y="2491"/>
                </a:lnTo>
                <a:lnTo>
                  <a:pt x="1564" y="2614"/>
                </a:lnTo>
                <a:lnTo>
                  <a:pt x="1515" y="2736"/>
                </a:lnTo>
                <a:lnTo>
                  <a:pt x="1491" y="2858"/>
                </a:lnTo>
                <a:lnTo>
                  <a:pt x="1491" y="3004"/>
                </a:lnTo>
                <a:lnTo>
                  <a:pt x="1515" y="3126"/>
                </a:lnTo>
                <a:lnTo>
                  <a:pt x="1564" y="3249"/>
                </a:lnTo>
                <a:lnTo>
                  <a:pt x="1637" y="3346"/>
                </a:lnTo>
                <a:lnTo>
                  <a:pt x="2541" y="4494"/>
                </a:lnTo>
                <a:lnTo>
                  <a:pt x="2394" y="4763"/>
                </a:lnTo>
                <a:lnTo>
                  <a:pt x="2272" y="5056"/>
                </a:lnTo>
                <a:lnTo>
                  <a:pt x="2174" y="5349"/>
                </a:lnTo>
                <a:lnTo>
                  <a:pt x="2077" y="5642"/>
                </a:lnTo>
                <a:lnTo>
                  <a:pt x="636" y="5789"/>
                </a:lnTo>
                <a:lnTo>
                  <a:pt x="514" y="5837"/>
                </a:lnTo>
                <a:lnTo>
                  <a:pt x="392" y="5886"/>
                </a:lnTo>
                <a:lnTo>
                  <a:pt x="269" y="5959"/>
                </a:lnTo>
                <a:lnTo>
                  <a:pt x="172" y="6033"/>
                </a:lnTo>
                <a:lnTo>
                  <a:pt x="99" y="6155"/>
                </a:lnTo>
                <a:lnTo>
                  <a:pt x="50" y="6253"/>
                </a:lnTo>
                <a:lnTo>
                  <a:pt x="1" y="6399"/>
                </a:lnTo>
                <a:lnTo>
                  <a:pt x="1" y="6521"/>
                </a:lnTo>
                <a:lnTo>
                  <a:pt x="1" y="7474"/>
                </a:lnTo>
                <a:lnTo>
                  <a:pt x="1" y="7620"/>
                </a:lnTo>
                <a:lnTo>
                  <a:pt x="50" y="7742"/>
                </a:lnTo>
                <a:lnTo>
                  <a:pt x="99" y="7864"/>
                </a:lnTo>
                <a:lnTo>
                  <a:pt x="172" y="7962"/>
                </a:lnTo>
                <a:lnTo>
                  <a:pt x="269" y="8060"/>
                </a:lnTo>
                <a:lnTo>
                  <a:pt x="392" y="8133"/>
                </a:lnTo>
                <a:lnTo>
                  <a:pt x="514" y="8182"/>
                </a:lnTo>
                <a:lnTo>
                  <a:pt x="636" y="8206"/>
                </a:lnTo>
                <a:lnTo>
                  <a:pt x="2077" y="8377"/>
                </a:lnTo>
                <a:lnTo>
                  <a:pt x="2174" y="8670"/>
                </a:lnTo>
                <a:lnTo>
                  <a:pt x="2272" y="8939"/>
                </a:lnTo>
                <a:lnTo>
                  <a:pt x="2394" y="9232"/>
                </a:lnTo>
                <a:lnTo>
                  <a:pt x="2541" y="9501"/>
                </a:lnTo>
                <a:lnTo>
                  <a:pt x="1637" y="10649"/>
                </a:lnTo>
                <a:lnTo>
                  <a:pt x="1564" y="10771"/>
                </a:lnTo>
                <a:lnTo>
                  <a:pt x="1515" y="10893"/>
                </a:lnTo>
                <a:lnTo>
                  <a:pt x="1491" y="11015"/>
                </a:lnTo>
                <a:lnTo>
                  <a:pt x="1491" y="11137"/>
                </a:lnTo>
                <a:lnTo>
                  <a:pt x="1515" y="11259"/>
                </a:lnTo>
                <a:lnTo>
                  <a:pt x="1564" y="11381"/>
                </a:lnTo>
                <a:lnTo>
                  <a:pt x="1613" y="11504"/>
                </a:lnTo>
                <a:lnTo>
                  <a:pt x="1710" y="11601"/>
                </a:lnTo>
                <a:lnTo>
                  <a:pt x="2394" y="12285"/>
                </a:lnTo>
                <a:lnTo>
                  <a:pt x="2492" y="12383"/>
                </a:lnTo>
                <a:lnTo>
                  <a:pt x="2590" y="12432"/>
                </a:lnTo>
                <a:lnTo>
                  <a:pt x="2736" y="12480"/>
                </a:lnTo>
                <a:lnTo>
                  <a:pt x="2858" y="12505"/>
                </a:lnTo>
                <a:lnTo>
                  <a:pt x="2980" y="12505"/>
                </a:lnTo>
                <a:lnTo>
                  <a:pt x="3103" y="12456"/>
                </a:lnTo>
                <a:lnTo>
                  <a:pt x="3225" y="12407"/>
                </a:lnTo>
                <a:lnTo>
                  <a:pt x="3347" y="12358"/>
                </a:lnTo>
                <a:lnTo>
                  <a:pt x="4495" y="11455"/>
                </a:lnTo>
                <a:lnTo>
                  <a:pt x="4763" y="11577"/>
                </a:lnTo>
                <a:lnTo>
                  <a:pt x="5032" y="11723"/>
                </a:lnTo>
                <a:lnTo>
                  <a:pt x="5325" y="11821"/>
                </a:lnTo>
                <a:lnTo>
                  <a:pt x="5618" y="11919"/>
                </a:lnTo>
                <a:lnTo>
                  <a:pt x="5789" y="13360"/>
                </a:lnTo>
                <a:lnTo>
                  <a:pt x="5813" y="13482"/>
                </a:lnTo>
                <a:lnTo>
                  <a:pt x="5862" y="13604"/>
                </a:lnTo>
                <a:lnTo>
                  <a:pt x="5936" y="13726"/>
                </a:lnTo>
                <a:lnTo>
                  <a:pt x="6033" y="13824"/>
                </a:lnTo>
                <a:lnTo>
                  <a:pt x="6131" y="13897"/>
                </a:lnTo>
                <a:lnTo>
                  <a:pt x="6253" y="13946"/>
                </a:lnTo>
                <a:lnTo>
                  <a:pt x="6375" y="13995"/>
                </a:lnTo>
                <a:lnTo>
                  <a:pt x="7596" y="13995"/>
                </a:lnTo>
                <a:lnTo>
                  <a:pt x="7743" y="13946"/>
                </a:lnTo>
                <a:lnTo>
                  <a:pt x="7841" y="13897"/>
                </a:lnTo>
                <a:lnTo>
                  <a:pt x="7963" y="13824"/>
                </a:lnTo>
                <a:lnTo>
                  <a:pt x="8036" y="13726"/>
                </a:lnTo>
                <a:lnTo>
                  <a:pt x="8109" y="13604"/>
                </a:lnTo>
                <a:lnTo>
                  <a:pt x="8158" y="13482"/>
                </a:lnTo>
                <a:lnTo>
                  <a:pt x="8183" y="13360"/>
                </a:lnTo>
                <a:lnTo>
                  <a:pt x="8353" y="11919"/>
                </a:lnTo>
                <a:lnTo>
                  <a:pt x="8647" y="11821"/>
                </a:lnTo>
                <a:lnTo>
                  <a:pt x="8940" y="11723"/>
                </a:lnTo>
                <a:lnTo>
                  <a:pt x="9233" y="11577"/>
                </a:lnTo>
                <a:lnTo>
                  <a:pt x="9501" y="11455"/>
                </a:lnTo>
                <a:lnTo>
                  <a:pt x="10649" y="12358"/>
                </a:lnTo>
                <a:lnTo>
                  <a:pt x="10747" y="12407"/>
                </a:lnTo>
                <a:lnTo>
                  <a:pt x="10869" y="12456"/>
                </a:lnTo>
                <a:lnTo>
                  <a:pt x="10991" y="12505"/>
                </a:lnTo>
                <a:lnTo>
                  <a:pt x="11138" y="12505"/>
                </a:lnTo>
                <a:lnTo>
                  <a:pt x="11260" y="12480"/>
                </a:lnTo>
                <a:lnTo>
                  <a:pt x="11382" y="12432"/>
                </a:lnTo>
                <a:lnTo>
                  <a:pt x="11504" y="12383"/>
                </a:lnTo>
                <a:lnTo>
                  <a:pt x="11602" y="12285"/>
                </a:lnTo>
                <a:lnTo>
                  <a:pt x="12286" y="11601"/>
                </a:lnTo>
                <a:lnTo>
                  <a:pt x="12359" y="11504"/>
                </a:lnTo>
                <a:lnTo>
                  <a:pt x="12432" y="11381"/>
                </a:lnTo>
                <a:lnTo>
                  <a:pt x="12457" y="11259"/>
                </a:lnTo>
                <a:lnTo>
                  <a:pt x="12481" y="11137"/>
                </a:lnTo>
                <a:lnTo>
                  <a:pt x="12481" y="11015"/>
                </a:lnTo>
                <a:lnTo>
                  <a:pt x="12457" y="10893"/>
                </a:lnTo>
                <a:lnTo>
                  <a:pt x="12408" y="10771"/>
                </a:lnTo>
                <a:lnTo>
                  <a:pt x="12334" y="10649"/>
                </a:lnTo>
                <a:lnTo>
                  <a:pt x="11431" y="9501"/>
                </a:lnTo>
                <a:lnTo>
                  <a:pt x="11577" y="9232"/>
                </a:lnTo>
                <a:lnTo>
                  <a:pt x="11699" y="8939"/>
                </a:lnTo>
                <a:lnTo>
                  <a:pt x="11822" y="8670"/>
                </a:lnTo>
                <a:lnTo>
                  <a:pt x="11895" y="8377"/>
                </a:lnTo>
                <a:lnTo>
                  <a:pt x="13360" y="8206"/>
                </a:lnTo>
                <a:lnTo>
                  <a:pt x="13482" y="8182"/>
                </a:lnTo>
                <a:lnTo>
                  <a:pt x="13604" y="8133"/>
                </a:lnTo>
                <a:lnTo>
                  <a:pt x="13702" y="8060"/>
                </a:lnTo>
                <a:lnTo>
                  <a:pt x="13800" y="7962"/>
                </a:lnTo>
                <a:lnTo>
                  <a:pt x="13873" y="7864"/>
                </a:lnTo>
                <a:lnTo>
                  <a:pt x="13946" y="7742"/>
                </a:lnTo>
                <a:lnTo>
                  <a:pt x="13971" y="7620"/>
                </a:lnTo>
                <a:lnTo>
                  <a:pt x="13995" y="7474"/>
                </a:lnTo>
                <a:lnTo>
                  <a:pt x="13995" y="6521"/>
                </a:lnTo>
                <a:lnTo>
                  <a:pt x="13971" y="6399"/>
                </a:lnTo>
                <a:lnTo>
                  <a:pt x="13946" y="6253"/>
                </a:lnTo>
                <a:lnTo>
                  <a:pt x="13873" y="6155"/>
                </a:lnTo>
                <a:lnTo>
                  <a:pt x="13800" y="6033"/>
                </a:lnTo>
                <a:lnTo>
                  <a:pt x="13702" y="5959"/>
                </a:lnTo>
                <a:lnTo>
                  <a:pt x="13604" y="5886"/>
                </a:lnTo>
                <a:lnTo>
                  <a:pt x="13482" y="5837"/>
                </a:lnTo>
                <a:lnTo>
                  <a:pt x="13360" y="5789"/>
                </a:lnTo>
                <a:lnTo>
                  <a:pt x="11895" y="5642"/>
                </a:lnTo>
                <a:lnTo>
                  <a:pt x="11822" y="5349"/>
                </a:lnTo>
                <a:lnTo>
                  <a:pt x="11699" y="5056"/>
                </a:lnTo>
                <a:lnTo>
                  <a:pt x="11577" y="4763"/>
                </a:lnTo>
                <a:lnTo>
                  <a:pt x="11431" y="4494"/>
                </a:lnTo>
                <a:lnTo>
                  <a:pt x="12334" y="3346"/>
                </a:lnTo>
                <a:lnTo>
                  <a:pt x="12408" y="3249"/>
                </a:lnTo>
                <a:lnTo>
                  <a:pt x="12457" y="3126"/>
                </a:lnTo>
                <a:lnTo>
                  <a:pt x="12481" y="3004"/>
                </a:lnTo>
                <a:lnTo>
                  <a:pt x="12481" y="2858"/>
                </a:lnTo>
                <a:lnTo>
                  <a:pt x="12457" y="2736"/>
                </a:lnTo>
                <a:lnTo>
                  <a:pt x="12432" y="2614"/>
                </a:lnTo>
                <a:lnTo>
                  <a:pt x="12359" y="2491"/>
                </a:lnTo>
                <a:lnTo>
                  <a:pt x="12286" y="2394"/>
                </a:lnTo>
                <a:lnTo>
                  <a:pt x="11602" y="1710"/>
                </a:lnTo>
                <a:lnTo>
                  <a:pt x="11504" y="1637"/>
                </a:lnTo>
                <a:lnTo>
                  <a:pt x="11382" y="1563"/>
                </a:lnTo>
                <a:lnTo>
                  <a:pt x="11260" y="1514"/>
                </a:lnTo>
                <a:lnTo>
                  <a:pt x="10991" y="1514"/>
                </a:lnTo>
                <a:lnTo>
                  <a:pt x="10869" y="1539"/>
                </a:lnTo>
                <a:lnTo>
                  <a:pt x="10747" y="1588"/>
                </a:lnTo>
                <a:lnTo>
                  <a:pt x="10649" y="1661"/>
                </a:lnTo>
                <a:lnTo>
                  <a:pt x="9501" y="2565"/>
                </a:lnTo>
                <a:lnTo>
                  <a:pt x="9233" y="2418"/>
                </a:lnTo>
                <a:lnTo>
                  <a:pt x="8940" y="2296"/>
                </a:lnTo>
                <a:lnTo>
                  <a:pt x="8647" y="2174"/>
                </a:lnTo>
                <a:lnTo>
                  <a:pt x="8353" y="2076"/>
                </a:lnTo>
                <a:lnTo>
                  <a:pt x="8183" y="635"/>
                </a:lnTo>
                <a:lnTo>
                  <a:pt x="8158" y="513"/>
                </a:lnTo>
                <a:lnTo>
                  <a:pt x="8109" y="391"/>
                </a:lnTo>
                <a:lnTo>
                  <a:pt x="8036" y="293"/>
                </a:lnTo>
                <a:lnTo>
                  <a:pt x="7963" y="196"/>
                </a:lnTo>
                <a:lnTo>
                  <a:pt x="7841" y="122"/>
                </a:lnTo>
                <a:lnTo>
                  <a:pt x="7743" y="49"/>
                </a:lnTo>
                <a:lnTo>
                  <a:pt x="7596" y="25"/>
                </a:lnTo>
                <a:lnTo>
                  <a:pt x="7474" y="0"/>
                </a:lnTo>
                <a:close/>
              </a:path>
            </a:pathLst>
          </a:custGeom>
          <a:solidFill>
            <a:srgbClr val="212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46;p39">
            <a:extLst>
              <a:ext uri="{FF2B5EF4-FFF2-40B4-BE49-F238E27FC236}">
                <a16:creationId xmlns:a16="http://schemas.microsoft.com/office/drawing/2014/main" id="{E40AC0CD-9B67-2874-CC74-5AF61CAF91CC}"/>
              </a:ext>
            </a:extLst>
          </p:cNvPr>
          <p:cNvSpPr/>
          <p:nvPr/>
        </p:nvSpPr>
        <p:spPr>
          <a:xfrm>
            <a:off x="8841409" y="223118"/>
            <a:ext cx="109571" cy="109571"/>
          </a:xfrm>
          <a:custGeom>
            <a:avLst/>
            <a:gdLst/>
            <a:ahLst/>
            <a:cxnLst/>
            <a:rect l="l" t="t" r="r" b="b"/>
            <a:pathLst>
              <a:path w="7963" h="7963" extrusionOk="0">
                <a:moveTo>
                  <a:pt x="3933" y="2296"/>
                </a:moveTo>
                <a:lnTo>
                  <a:pt x="4103" y="2321"/>
                </a:lnTo>
                <a:lnTo>
                  <a:pt x="4274" y="2321"/>
                </a:lnTo>
                <a:lnTo>
                  <a:pt x="4421" y="2370"/>
                </a:lnTo>
                <a:lnTo>
                  <a:pt x="4592" y="2419"/>
                </a:lnTo>
                <a:lnTo>
                  <a:pt x="4738" y="2492"/>
                </a:lnTo>
                <a:lnTo>
                  <a:pt x="4885" y="2565"/>
                </a:lnTo>
                <a:lnTo>
                  <a:pt x="5032" y="2663"/>
                </a:lnTo>
                <a:lnTo>
                  <a:pt x="5154" y="2785"/>
                </a:lnTo>
                <a:lnTo>
                  <a:pt x="5276" y="2883"/>
                </a:lnTo>
                <a:lnTo>
                  <a:pt x="5373" y="3029"/>
                </a:lnTo>
                <a:lnTo>
                  <a:pt x="5447" y="3151"/>
                </a:lnTo>
                <a:lnTo>
                  <a:pt x="5520" y="3298"/>
                </a:lnTo>
                <a:lnTo>
                  <a:pt x="5593" y="3444"/>
                </a:lnTo>
                <a:lnTo>
                  <a:pt x="5618" y="3615"/>
                </a:lnTo>
                <a:lnTo>
                  <a:pt x="5642" y="3762"/>
                </a:lnTo>
                <a:lnTo>
                  <a:pt x="5667" y="3933"/>
                </a:lnTo>
                <a:lnTo>
                  <a:pt x="5667" y="4079"/>
                </a:lnTo>
                <a:lnTo>
                  <a:pt x="5642" y="4250"/>
                </a:lnTo>
                <a:lnTo>
                  <a:pt x="5618" y="4421"/>
                </a:lnTo>
                <a:lnTo>
                  <a:pt x="5569" y="4568"/>
                </a:lnTo>
                <a:lnTo>
                  <a:pt x="5496" y="4739"/>
                </a:lnTo>
                <a:lnTo>
                  <a:pt x="5398" y="4885"/>
                </a:lnTo>
                <a:lnTo>
                  <a:pt x="5300" y="5007"/>
                </a:lnTo>
                <a:lnTo>
                  <a:pt x="5203" y="5154"/>
                </a:lnTo>
                <a:lnTo>
                  <a:pt x="5080" y="5252"/>
                </a:lnTo>
                <a:lnTo>
                  <a:pt x="4958" y="5349"/>
                </a:lnTo>
                <a:lnTo>
                  <a:pt x="4812" y="5447"/>
                </a:lnTo>
                <a:lnTo>
                  <a:pt x="4665" y="5520"/>
                </a:lnTo>
                <a:lnTo>
                  <a:pt x="4519" y="5569"/>
                </a:lnTo>
                <a:lnTo>
                  <a:pt x="4372" y="5618"/>
                </a:lnTo>
                <a:lnTo>
                  <a:pt x="4201" y="5642"/>
                </a:lnTo>
                <a:lnTo>
                  <a:pt x="4055" y="5667"/>
                </a:lnTo>
                <a:lnTo>
                  <a:pt x="3884" y="5642"/>
                </a:lnTo>
                <a:lnTo>
                  <a:pt x="3713" y="5642"/>
                </a:lnTo>
                <a:lnTo>
                  <a:pt x="3566" y="5594"/>
                </a:lnTo>
                <a:lnTo>
                  <a:pt x="3395" y="5545"/>
                </a:lnTo>
                <a:lnTo>
                  <a:pt x="3249" y="5471"/>
                </a:lnTo>
                <a:lnTo>
                  <a:pt x="3102" y="5398"/>
                </a:lnTo>
                <a:lnTo>
                  <a:pt x="2956" y="5300"/>
                </a:lnTo>
                <a:lnTo>
                  <a:pt x="2833" y="5178"/>
                </a:lnTo>
                <a:lnTo>
                  <a:pt x="2711" y="5081"/>
                </a:lnTo>
                <a:lnTo>
                  <a:pt x="2614" y="4934"/>
                </a:lnTo>
                <a:lnTo>
                  <a:pt x="2540" y="4812"/>
                </a:lnTo>
                <a:lnTo>
                  <a:pt x="2467" y="4665"/>
                </a:lnTo>
                <a:lnTo>
                  <a:pt x="2394" y="4519"/>
                </a:lnTo>
                <a:lnTo>
                  <a:pt x="2369" y="4348"/>
                </a:lnTo>
                <a:lnTo>
                  <a:pt x="2321" y="4201"/>
                </a:lnTo>
                <a:lnTo>
                  <a:pt x="2321" y="4030"/>
                </a:lnTo>
                <a:lnTo>
                  <a:pt x="2321" y="3884"/>
                </a:lnTo>
                <a:lnTo>
                  <a:pt x="2345" y="3713"/>
                </a:lnTo>
                <a:lnTo>
                  <a:pt x="2369" y="3542"/>
                </a:lnTo>
                <a:lnTo>
                  <a:pt x="2418" y="3395"/>
                </a:lnTo>
                <a:lnTo>
                  <a:pt x="2492" y="3224"/>
                </a:lnTo>
                <a:lnTo>
                  <a:pt x="2589" y="3078"/>
                </a:lnTo>
                <a:lnTo>
                  <a:pt x="2687" y="2956"/>
                </a:lnTo>
                <a:lnTo>
                  <a:pt x="2785" y="2809"/>
                </a:lnTo>
                <a:lnTo>
                  <a:pt x="2907" y="2712"/>
                </a:lnTo>
                <a:lnTo>
                  <a:pt x="3029" y="2614"/>
                </a:lnTo>
                <a:lnTo>
                  <a:pt x="3175" y="2516"/>
                </a:lnTo>
                <a:lnTo>
                  <a:pt x="3322" y="2443"/>
                </a:lnTo>
                <a:lnTo>
                  <a:pt x="3468" y="2394"/>
                </a:lnTo>
                <a:lnTo>
                  <a:pt x="3615" y="2345"/>
                </a:lnTo>
                <a:lnTo>
                  <a:pt x="3786" y="2321"/>
                </a:lnTo>
                <a:lnTo>
                  <a:pt x="3933" y="2296"/>
                </a:lnTo>
                <a:close/>
                <a:moveTo>
                  <a:pt x="3053" y="1"/>
                </a:moveTo>
                <a:lnTo>
                  <a:pt x="2980" y="25"/>
                </a:lnTo>
                <a:lnTo>
                  <a:pt x="2443" y="196"/>
                </a:lnTo>
                <a:lnTo>
                  <a:pt x="2369" y="220"/>
                </a:lnTo>
                <a:lnTo>
                  <a:pt x="2296" y="269"/>
                </a:lnTo>
                <a:lnTo>
                  <a:pt x="2198" y="391"/>
                </a:lnTo>
                <a:lnTo>
                  <a:pt x="2150" y="538"/>
                </a:lnTo>
                <a:lnTo>
                  <a:pt x="2150" y="611"/>
                </a:lnTo>
                <a:lnTo>
                  <a:pt x="2150" y="684"/>
                </a:lnTo>
                <a:lnTo>
                  <a:pt x="2394" y="1832"/>
                </a:lnTo>
                <a:lnTo>
                  <a:pt x="2223" y="1954"/>
                </a:lnTo>
                <a:lnTo>
                  <a:pt x="2076" y="2101"/>
                </a:lnTo>
                <a:lnTo>
                  <a:pt x="1002" y="1686"/>
                </a:lnTo>
                <a:lnTo>
                  <a:pt x="928" y="1686"/>
                </a:lnTo>
                <a:lnTo>
                  <a:pt x="831" y="1661"/>
                </a:lnTo>
                <a:lnTo>
                  <a:pt x="684" y="1710"/>
                </a:lnTo>
                <a:lnTo>
                  <a:pt x="562" y="1784"/>
                </a:lnTo>
                <a:lnTo>
                  <a:pt x="513" y="1832"/>
                </a:lnTo>
                <a:lnTo>
                  <a:pt x="464" y="1906"/>
                </a:lnTo>
                <a:lnTo>
                  <a:pt x="220" y="2394"/>
                </a:lnTo>
                <a:lnTo>
                  <a:pt x="196" y="2467"/>
                </a:lnTo>
                <a:lnTo>
                  <a:pt x="171" y="2541"/>
                </a:lnTo>
                <a:lnTo>
                  <a:pt x="196" y="2712"/>
                </a:lnTo>
                <a:lnTo>
                  <a:pt x="245" y="2834"/>
                </a:lnTo>
                <a:lnTo>
                  <a:pt x="293" y="2907"/>
                </a:lnTo>
                <a:lnTo>
                  <a:pt x="367" y="2956"/>
                </a:lnTo>
                <a:lnTo>
                  <a:pt x="1344" y="3591"/>
                </a:lnTo>
                <a:lnTo>
                  <a:pt x="1319" y="3786"/>
                </a:lnTo>
                <a:lnTo>
                  <a:pt x="1295" y="4006"/>
                </a:lnTo>
                <a:lnTo>
                  <a:pt x="245" y="4494"/>
                </a:lnTo>
                <a:lnTo>
                  <a:pt x="196" y="4519"/>
                </a:lnTo>
                <a:lnTo>
                  <a:pt x="123" y="4568"/>
                </a:lnTo>
                <a:lnTo>
                  <a:pt x="49" y="4714"/>
                </a:lnTo>
                <a:lnTo>
                  <a:pt x="0" y="4861"/>
                </a:lnTo>
                <a:lnTo>
                  <a:pt x="25" y="4934"/>
                </a:lnTo>
                <a:lnTo>
                  <a:pt x="25" y="5007"/>
                </a:lnTo>
                <a:lnTo>
                  <a:pt x="220" y="5545"/>
                </a:lnTo>
                <a:lnTo>
                  <a:pt x="245" y="5594"/>
                </a:lnTo>
                <a:lnTo>
                  <a:pt x="293" y="5667"/>
                </a:lnTo>
                <a:lnTo>
                  <a:pt x="391" y="5764"/>
                </a:lnTo>
                <a:lnTo>
                  <a:pt x="538" y="5813"/>
                </a:lnTo>
                <a:lnTo>
                  <a:pt x="684" y="5813"/>
                </a:lnTo>
                <a:lnTo>
                  <a:pt x="1832" y="5569"/>
                </a:lnTo>
                <a:lnTo>
                  <a:pt x="1954" y="5740"/>
                </a:lnTo>
                <a:lnTo>
                  <a:pt x="2101" y="5887"/>
                </a:lnTo>
                <a:lnTo>
                  <a:pt x="1710" y="6986"/>
                </a:lnTo>
                <a:lnTo>
                  <a:pt x="1686" y="7059"/>
                </a:lnTo>
                <a:lnTo>
                  <a:pt x="1686" y="7132"/>
                </a:lnTo>
                <a:lnTo>
                  <a:pt x="1710" y="7279"/>
                </a:lnTo>
                <a:lnTo>
                  <a:pt x="1783" y="7401"/>
                </a:lnTo>
                <a:lnTo>
                  <a:pt x="1857" y="7450"/>
                </a:lnTo>
                <a:lnTo>
                  <a:pt x="1905" y="7499"/>
                </a:lnTo>
                <a:lnTo>
                  <a:pt x="2418" y="7743"/>
                </a:lnTo>
                <a:lnTo>
                  <a:pt x="2492" y="7792"/>
                </a:lnTo>
                <a:lnTo>
                  <a:pt x="2711" y="7792"/>
                </a:lnTo>
                <a:lnTo>
                  <a:pt x="2858" y="7718"/>
                </a:lnTo>
                <a:lnTo>
                  <a:pt x="2907" y="7669"/>
                </a:lnTo>
                <a:lnTo>
                  <a:pt x="2956" y="7621"/>
                </a:lnTo>
                <a:lnTo>
                  <a:pt x="3591" y="6644"/>
                </a:lnTo>
                <a:lnTo>
                  <a:pt x="3810" y="6668"/>
                </a:lnTo>
                <a:lnTo>
                  <a:pt x="4006" y="6668"/>
                </a:lnTo>
                <a:lnTo>
                  <a:pt x="4494" y="7718"/>
                </a:lnTo>
                <a:lnTo>
                  <a:pt x="4543" y="7792"/>
                </a:lnTo>
                <a:lnTo>
                  <a:pt x="4592" y="7840"/>
                </a:lnTo>
                <a:lnTo>
                  <a:pt x="4714" y="7914"/>
                </a:lnTo>
                <a:lnTo>
                  <a:pt x="4861" y="7963"/>
                </a:lnTo>
                <a:lnTo>
                  <a:pt x="4934" y="7963"/>
                </a:lnTo>
                <a:lnTo>
                  <a:pt x="5007" y="7938"/>
                </a:lnTo>
                <a:lnTo>
                  <a:pt x="5544" y="7767"/>
                </a:lnTo>
                <a:lnTo>
                  <a:pt x="5618" y="7743"/>
                </a:lnTo>
                <a:lnTo>
                  <a:pt x="5667" y="7694"/>
                </a:lnTo>
                <a:lnTo>
                  <a:pt x="5764" y="7572"/>
                </a:lnTo>
                <a:lnTo>
                  <a:pt x="5838" y="7425"/>
                </a:lnTo>
                <a:lnTo>
                  <a:pt x="5838" y="7352"/>
                </a:lnTo>
                <a:lnTo>
                  <a:pt x="5838" y="7279"/>
                </a:lnTo>
                <a:lnTo>
                  <a:pt x="5593" y="6131"/>
                </a:lnTo>
                <a:lnTo>
                  <a:pt x="5740" y="6009"/>
                </a:lnTo>
                <a:lnTo>
                  <a:pt x="5911" y="5862"/>
                </a:lnTo>
                <a:lnTo>
                  <a:pt x="6985" y="6277"/>
                </a:lnTo>
                <a:lnTo>
                  <a:pt x="7059" y="6277"/>
                </a:lnTo>
                <a:lnTo>
                  <a:pt x="7132" y="6302"/>
                </a:lnTo>
                <a:lnTo>
                  <a:pt x="7278" y="6253"/>
                </a:lnTo>
                <a:lnTo>
                  <a:pt x="7425" y="6180"/>
                </a:lnTo>
                <a:lnTo>
                  <a:pt x="7474" y="6131"/>
                </a:lnTo>
                <a:lnTo>
                  <a:pt x="7523" y="6058"/>
                </a:lnTo>
                <a:lnTo>
                  <a:pt x="7767" y="5545"/>
                </a:lnTo>
                <a:lnTo>
                  <a:pt x="7791" y="5496"/>
                </a:lnTo>
                <a:lnTo>
                  <a:pt x="7816" y="5398"/>
                </a:lnTo>
                <a:lnTo>
                  <a:pt x="7791" y="5252"/>
                </a:lnTo>
                <a:lnTo>
                  <a:pt x="7718" y="5129"/>
                </a:lnTo>
                <a:lnTo>
                  <a:pt x="7669" y="5056"/>
                </a:lnTo>
                <a:lnTo>
                  <a:pt x="7620" y="5007"/>
                </a:lnTo>
                <a:lnTo>
                  <a:pt x="6643" y="4372"/>
                </a:lnTo>
                <a:lnTo>
                  <a:pt x="6668" y="4177"/>
                </a:lnTo>
                <a:lnTo>
                  <a:pt x="6668" y="3957"/>
                </a:lnTo>
                <a:lnTo>
                  <a:pt x="7718" y="3469"/>
                </a:lnTo>
                <a:lnTo>
                  <a:pt x="7791" y="3444"/>
                </a:lnTo>
                <a:lnTo>
                  <a:pt x="7865" y="3395"/>
                </a:lnTo>
                <a:lnTo>
                  <a:pt x="7938" y="3249"/>
                </a:lnTo>
                <a:lnTo>
                  <a:pt x="7962" y="3102"/>
                </a:lnTo>
                <a:lnTo>
                  <a:pt x="7962" y="3029"/>
                </a:lnTo>
                <a:lnTo>
                  <a:pt x="7962" y="2956"/>
                </a:lnTo>
                <a:lnTo>
                  <a:pt x="7767" y="2419"/>
                </a:lnTo>
                <a:lnTo>
                  <a:pt x="7743" y="2345"/>
                </a:lnTo>
                <a:lnTo>
                  <a:pt x="7694" y="2296"/>
                </a:lnTo>
                <a:lnTo>
                  <a:pt x="7572" y="2199"/>
                </a:lnTo>
                <a:lnTo>
                  <a:pt x="7449" y="2150"/>
                </a:lnTo>
                <a:lnTo>
                  <a:pt x="7278" y="2150"/>
                </a:lnTo>
                <a:lnTo>
                  <a:pt x="6155" y="2394"/>
                </a:lnTo>
                <a:lnTo>
                  <a:pt x="6033" y="2223"/>
                </a:lnTo>
                <a:lnTo>
                  <a:pt x="5886" y="2077"/>
                </a:lnTo>
                <a:lnTo>
                  <a:pt x="6277" y="978"/>
                </a:lnTo>
                <a:lnTo>
                  <a:pt x="6302" y="904"/>
                </a:lnTo>
                <a:lnTo>
                  <a:pt x="6302" y="831"/>
                </a:lnTo>
                <a:lnTo>
                  <a:pt x="6277" y="684"/>
                </a:lnTo>
                <a:lnTo>
                  <a:pt x="6179" y="562"/>
                </a:lnTo>
                <a:lnTo>
                  <a:pt x="6131" y="489"/>
                </a:lnTo>
                <a:lnTo>
                  <a:pt x="6082" y="465"/>
                </a:lnTo>
                <a:lnTo>
                  <a:pt x="5569" y="196"/>
                </a:lnTo>
                <a:lnTo>
                  <a:pt x="5496" y="172"/>
                </a:lnTo>
                <a:lnTo>
                  <a:pt x="5276" y="172"/>
                </a:lnTo>
                <a:lnTo>
                  <a:pt x="5129" y="245"/>
                </a:lnTo>
                <a:lnTo>
                  <a:pt x="5080" y="294"/>
                </a:lnTo>
                <a:lnTo>
                  <a:pt x="5032" y="343"/>
                </a:lnTo>
                <a:lnTo>
                  <a:pt x="4397" y="1319"/>
                </a:lnTo>
                <a:lnTo>
                  <a:pt x="4177" y="1295"/>
                </a:lnTo>
                <a:lnTo>
                  <a:pt x="3981" y="1295"/>
                </a:lnTo>
                <a:lnTo>
                  <a:pt x="3493" y="245"/>
                </a:lnTo>
                <a:lnTo>
                  <a:pt x="3444" y="172"/>
                </a:lnTo>
                <a:lnTo>
                  <a:pt x="3395" y="123"/>
                </a:lnTo>
                <a:lnTo>
                  <a:pt x="3273" y="49"/>
                </a:lnTo>
                <a:lnTo>
                  <a:pt x="3127" y="1"/>
                </a:lnTo>
                <a:close/>
              </a:path>
            </a:pathLst>
          </a:custGeom>
          <a:solidFill>
            <a:srgbClr val="212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1;p20">
            <a:extLst>
              <a:ext uri="{FF2B5EF4-FFF2-40B4-BE49-F238E27FC236}">
                <a16:creationId xmlns:a16="http://schemas.microsoft.com/office/drawing/2014/main" id="{63E79F14-1B79-2186-AA46-031D36C8A6FD}"/>
              </a:ext>
            </a:extLst>
          </p:cNvPr>
          <p:cNvSpPr txBox="1">
            <a:spLocks/>
          </p:cNvSpPr>
          <p:nvPr/>
        </p:nvSpPr>
        <p:spPr>
          <a:xfrm>
            <a:off x="735806" y="800505"/>
            <a:ext cx="7604095" cy="374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lvl="0" algn="just"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it-IT" sz="1800">
                <a:solidFill>
                  <a:schemeClr val="tx1"/>
                </a:solidFill>
                <a:latin typeface="Barlow" panose="020B0604020202020204" charset="0"/>
              </a:rPr>
              <a:t>BLEU</a:t>
            </a:r>
          </a:p>
          <a:p>
            <a:pPr marL="285750" lvl="0" indent="-285750" algn="just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Another metric to evaluate </a:t>
            </a: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automatic summarization </a:t>
            </a: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and</a:t>
            </a: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 machine translation</a:t>
            </a:r>
          </a:p>
          <a:p>
            <a:pPr marL="285750" lvl="0" indent="-285750" algn="just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While </a:t>
            </a: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ROUGE</a:t>
            </a: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 searches the words (or n-grams) of the reference (label) in the generated text, </a:t>
            </a: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BLEU</a:t>
            </a: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 does the opposite: it measure how much the words in the generated text appeared in the labels. </a:t>
            </a:r>
            <a:endParaRPr lang="en-GB" sz="1800">
              <a:solidFill>
                <a:schemeClr val="tx1"/>
              </a:solidFill>
              <a:latin typeface="Barlow" panose="020B0604020202020204" charset="0"/>
            </a:endParaRPr>
          </a:p>
          <a:p>
            <a:pPr marL="285750" lvl="1" indent="-285750" algn="just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it-IT" sz="1800" b="0">
              <a:solidFill>
                <a:schemeClr val="tx1"/>
              </a:solidFill>
              <a:latin typeface="Barlow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948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8">
            <a:extLst>
              <a:ext uri="{FF2B5EF4-FFF2-40B4-BE49-F238E27FC236}">
                <a16:creationId xmlns:a16="http://schemas.microsoft.com/office/drawing/2014/main" id="{28B5EA7A-F9E6-BF1D-8532-9FFDA7EDC5C0}"/>
              </a:ext>
            </a:extLst>
          </p:cNvPr>
          <p:cNvSpPr txBox="1">
            <a:spLocks/>
          </p:cNvSpPr>
          <p:nvPr/>
        </p:nvSpPr>
        <p:spPr>
          <a:xfrm>
            <a:off x="748239" y="2936308"/>
            <a:ext cx="7121058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None/>
              <a:defRPr lang="it-IT" sz="1600" b="0" i="0" u="none" strike="noStrike" cap="none" dirty="0" smtClean="0">
                <a:solidFill>
                  <a:schemeClr val="bg1"/>
                </a:solidFill>
                <a:latin typeface="Barlow" panose="00000500000000000000" pitchFamily="2" charset="0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GB" i="1">
                <a:solidFill>
                  <a:schemeClr val="accent1"/>
                </a:solidFill>
              </a:rPr>
              <a:t>simone.barandoni@phd.unipi.it</a:t>
            </a: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GB" i="1">
                <a:solidFill>
                  <a:schemeClr val="accent1"/>
                </a:solidFill>
              </a:rPr>
              <a:t>filippo.chiarello@unipi.it</a:t>
            </a:r>
          </a:p>
        </p:txBody>
      </p:sp>
    </p:spTree>
    <p:extLst>
      <p:ext uri="{BB962C8B-B14F-4D97-AF65-F5344CB8AC3E}">
        <p14:creationId xmlns:p14="http://schemas.microsoft.com/office/powerpoint/2010/main" val="98793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6;p15">
            <a:extLst>
              <a:ext uri="{FF2B5EF4-FFF2-40B4-BE49-F238E27FC236}">
                <a16:creationId xmlns:a16="http://schemas.microsoft.com/office/drawing/2014/main" id="{190D1DE3-A221-458A-9860-9897EECDAFF1}"/>
              </a:ext>
            </a:extLst>
          </p:cNvPr>
          <p:cNvSpPr txBox="1">
            <a:spLocks/>
          </p:cNvSpPr>
          <p:nvPr/>
        </p:nvSpPr>
        <p:spPr>
          <a:xfrm>
            <a:off x="83820" y="58195"/>
            <a:ext cx="897636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45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l"/>
            <a:r>
              <a:rPr lang="it-IT" sz="2400">
                <a:solidFill>
                  <a:srgbClr val="212C52"/>
                </a:solidFill>
              </a:rPr>
              <a:t>LLMs Applications</a:t>
            </a:r>
            <a:endParaRPr lang="it-IT" sz="2400" dirty="0">
              <a:solidFill>
                <a:srgbClr val="212C52"/>
              </a:solidFill>
            </a:endParaRPr>
          </a:p>
        </p:txBody>
      </p:sp>
      <p:sp>
        <p:nvSpPr>
          <p:cNvPr id="8" name="Google Shape;441;p39">
            <a:extLst>
              <a:ext uri="{FF2B5EF4-FFF2-40B4-BE49-F238E27FC236}">
                <a16:creationId xmlns:a16="http://schemas.microsoft.com/office/drawing/2014/main" id="{C119D704-44B1-A942-E2F3-9687DD3D51FA}"/>
              </a:ext>
            </a:extLst>
          </p:cNvPr>
          <p:cNvSpPr/>
          <p:nvPr/>
        </p:nvSpPr>
        <p:spPr>
          <a:xfrm>
            <a:off x="8695201" y="150722"/>
            <a:ext cx="210468" cy="257987"/>
          </a:xfrm>
          <a:custGeom>
            <a:avLst/>
            <a:gdLst/>
            <a:ahLst/>
            <a:cxnLst/>
            <a:rect l="l" t="t" r="r" b="b"/>
            <a:pathLst>
              <a:path w="15143" h="18562" extrusionOk="0">
                <a:moveTo>
                  <a:pt x="13140" y="6472"/>
                </a:moveTo>
                <a:lnTo>
                  <a:pt x="13238" y="6497"/>
                </a:lnTo>
                <a:lnTo>
                  <a:pt x="13311" y="6546"/>
                </a:lnTo>
                <a:lnTo>
                  <a:pt x="13360" y="6619"/>
                </a:lnTo>
                <a:lnTo>
                  <a:pt x="13384" y="6717"/>
                </a:lnTo>
                <a:lnTo>
                  <a:pt x="13360" y="6814"/>
                </a:lnTo>
                <a:lnTo>
                  <a:pt x="13311" y="6888"/>
                </a:lnTo>
                <a:lnTo>
                  <a:pt x="13238" y="6936"/>
                </a:lnTo>
                <a:lnTo>
                  <a:pt x="13140" y="6961"/>
                </a:lnTo>
                <a:lnTo>
                  <a:pt x="2003" y="6961"/>
                </a:lnTo>
                <a:lnTo>
                  <a:pt x="1905" y="6936"/>
                </a:lnTo>
                <a:lnTo>
                  <a:pt x="1832" y="6888"/>
                </a:lnTo>
                <a:lnTo>
                  <a:pt x="1783" y="6814"/>
                </a:lnTo>
                <a:lnTo>
                  <a:pt x="1759" y="6717"/>
                </a:lnTo>
                <a:lnTo>
                  <a:pt x="1783" y="6619"/>
                </a:lnTo>
                <a:lnTo>
                  <a:pt x="1832" y="6546"/>
                </a:lnTo>
                <a:lnTo>
                  <a:pt x="1905" y="6497"/>
                </a:lnTo>
                <a:lnTo>
                  <a:pt x="2003" y="6472"/>
                </a:lnTo>
                <a:close/>
                <a:moveTo>
                  <a:pt x="13238" y="8793"/>
                </a:moveTo>
                <a:lnTo>
                  <a:pt x="13311" y="8866"/>
                </a:lnTo>
                <a:lnTo>
                  <a:pt x="13360" y="8939"/>
                </a:lnTo>
                <a:lnTo>
                  <a:pt x="13384" y="9037"/>
                </a:lnTo>
                <a:lnTo>
                  <a:pt x="13360" y="9135"/>
                </a:lnTo>
                <a:lnTo>
                  <a:pt x="13311" y="9208"/>
                </a:lnTo>
                <a:lnTo>
                  <a:pt x="13238" y="9257"/>
                </a:lnTo>
                <a:lnTo>
                  <a:pt x="13140" y="9281"/>
                </a:lnTo>
                <a:lnTo>
                  <a:pt x="2003" y="9281"/>
                </a:lnTo>
                <a:lnTo>
                  <a:pt x="1905" y="9257"/>
                </a:lnTo>
                <a:lnTo>
                  <a:pt x="1832" y="9208"/>
                </a:lnTo>
                <a:lnTo>
                  <a:pt x="1783" y="9135"/>
                </a:lnTo>
                <a:lnTo>
                  <a:pt x="1759" y="9037"/>
                </a:lnTo>
                <a:lnTo>
                  <a:pt x="1783" y="8939"/>
                </a:lnTo>
                <a:lnTo>
                  <a:pt x="1832" y="8866"/>
                </a:lnTo>
                <a:lnTo>
                  <a:pt x="1905" y="8793"/>
                </a:lnTo>
                <a:close/>
                <a:moveTo>
                  <a:pt x="13140" y="11088"/>
                </a:moveTo>
                <a:lnTo>
                  <a:pt x="13238" y="11113"/>
                </a:lnTo>
                <a:lnTo>
                  <a:pt x="13311" y="11162"/>
                </a:lnTo>
                <a:lnTo>
                  <a:pt x="13360" y="11235"/>
                </a:lnTo>
                <a:lnTo>
                  <a:pt x="13384" y="11333"/>
                </a:lnTo>
                <a:lnTo>
                  <a:pt x="13360" y="11430"/>
                </a:lnTo>
                <a:lnTo>
                  <a:pt x="13311" y="11504"/>
                </a:lnTo>
                <a:lnTo>
                  <a:pt x="13238" y="11552"/>
                </a:lnTo>
                <a:lnTo>
                  <a:pt x="13140" y="11577"/>
                </a:lnTo>
                <a:lnTo>
                  <a:pt x="2003" y="11577"/>
                </a:lnTo>
                <a:lnTo>
                  <a:pt x="1905" y="11552"/>
                </a:lnTo>
                <a:lnTo>
                  <a:pt x="1832" y="11504"/>
                </a:lnTo>
                <a:lnTo>
                  <a:pt x="1783" y="11430"/>
                </a:lnTo>
                <a:lnTo>
                  <a:pt x="1759" y="11333"/>
                </a:lnTo>
                <a:lnTo>
                  <a:pt x="1783" y="11235"/>
                </a:lnTo>
                <a:lnTo>
                  <a:pt x="1832" y="11162"/>
                </a:lnTo>
                <a:lnTo>
                  <a:pt x="1905" y="11113"/>
                </a:lnTo>
                <a:lnTo>
                  <a:pt x="2003" y="11088"/>
                </a:lnTo>
                <a:close/>
                <a:moveTo>
                  <a:pt x="8255" y="13409"/>
                </a:moveTo>
                <a:lnTo>
                  <a:pt x="8353" y="13433"/>
                </a:lnTo>
                <a:lnTo>
                  <a:pt x="8426" y="13482"/>
                </a:lnTo>
                <a:lnTo>
                  <a:pt x="8475" y="13555"/>
                </a:lnTo>
                <a:lnTo>
                  <a:pt x="8500" y="13653"/>
                </a:lnTo>
                <a:lnTo>
                  <a:pt x="8475" y="13750"/>
                </a:lnTo>
                <a:lnTo>
                  <a:pt x="8426" y="13824"/>
                </a:lnTo>
                <a:lnTo>
                  <a:pt x="8353" y="13873"/>
                </a:lnTo>
                <a:lnTo>
                  <a:pt x="8255" y="13897"/>
                </a:lnTo>
                <a:lnTo>
                  <a:pt x="2003" y="13897"/>
                </a:lnTo>
                <a:lnTo>
                  <a:pt x="1905" y="13873"/>
                </a:lnTo>
                <a:lnTo>
                  <a:pt x="1832" y="13824"/>
                </a:lnTo>
                <a:lnTo>
                  <a:pt x="1783" y="13750"/>
                </a:lnTo>
                <a:lnTo>
                  <a:pt x="1759" y="13653"/>
                </a:lnTo>
                <a:lnTo>
                  <a:pt x="1783" y="13555"/>
                </a:lnTo>
                <a:lnTo>
                  <a:pt x="1832" y="13482"/>
                </a:lnTo>
                <a:lnTo>
                  <a:pt x="1905" y="13433"/>
                </a:lnTo>
                <a:lnTo>
                  <a:pt x="2003" y="13409"/>
                </a:lnTo>
                <a:close/>
                <a:moveTo>
                  <a:pt x="635" y="0"/>
                </a:moveTo>
                <a:lnTo>
                  <a:pt x="489" y="49"/>
                </a:lnTo>
                <a:lnTo>
                  <a:pt x="342" y="122"/>
                </a:lnTo>
                <a:lnTo>
                  <a:pt x="220" y="220"/>
                </a:lnTo>
                <a:lnTo>
                  <a:pt x="123" y="342"/>
                </a:lnTo>
                <a:lnTo>
                  <a:pt x="74" y="464"/>
                </a:lnTo>
                <a:lnTo>
                  <a:pt x="25" y="611"/>
                </a:lnTo>
                <a:lnTo>
                  <a:pt x="0" y="782"/>
                </a:lnTo>
                <a:lnTo>
                  <a:pt x="0" y="17780"/>
                </a:lnTo>
                <a:lnTo>
                  <a:pt x="25" y="17927"/>
                </a:lnTo>
                <a:lnTo>
                  <a:pt x="74" y="18073"/>
                </a:lnTo>
                <a:lnTo>
                  <a:pt x="123" y="18195"/>
                </a:lnTo>
                <a:lnTo>
                  <a:pt x="220" y="18318"/>
                </a:lnTo>
                <a:lnTo>
                  <a:pt x="342" y="18415"/>
                </a:lnTo>
                <a:lnTo>
                  <a:pt x="489" y="18489"/>
                </a:lnTo>
                <a:lnTo>
                  <a:pt x="635" y="18537"/>
                </a:lnTo>
                <a:lnTo>
                  <a:pt x="782" y="18562"/>
                </a:lnTo>
                <a:lnTo>
                  <a:pt x="14361" y="18562"/>
                </a:lnTo>
                <a:lnTo>
                  <a:pt x="14508" y="18537"/>
                </a:lnTo>
                <a:lnTo>
                  <a:pt x="14654" y="18489"/>
                </a:lnTo>
                <a:lnTo>
                  <a:pt x="14801" y="18415"/>
                </a:lnTo>
                <a:lnTo>
                  <a:pt x="14923" y="18318"/>
                </a:lnTo>
                <a:lnTo>
                  <a:pt x="15021" y="18195"/>
                </a:lnTo>
                <a:lnTo>
                  <a:pt x="15069" y="18073"/>
                </a:lnTo>
                <a:lnTo>
                  <a:pt x="15118" y="17927"/>
                </a:lnTo>
                <a:lnTo>
                  <a:pt x="15143" y="17780"/>
                </a:lnTo>
                <a:lnTo>
                  <a:pt x="15143" y="3859"/>
                </a:lnTo>
                <a:lnTo>
                  <a:pt x="12554" y="3859"/>
                </a:lnTo>
                <a:lnTo>
                  <a:pt x="12285" y="3835"/>
                </a:lnTo>
                <a:lnTo>
                  <a:pt x="12065" y="3761"/>
                </a:lnTo>
                <a:lnTo>
                  <a:pt x="11846" y="3639"/>
                </a:lnTo>
                <a:lnTo>
                  <a:pt x="11650" y="3468"/>
                </a:lnTo>
                <a:lnTo>
                  <a:pt x="11504" y="3297"/>
                </a:lnTo>
                <a:lnTo>
                  <a:pt x="11382" y="3078"/>
                </a:lnTo>
                <a:lnTo>
                  <a:pt x="11308" y="2833"/>
                </a:lnTo>
                <a:lnTo>
                  <a:pt x="11284" y="2589"/>
                </a:lnTo>
                <a:lnTo>
                  <a:pt x="11284" y="0"/>
                </a:lnTo>
                <a:close/>
              </a:path>
            </a:pathLst>
          </a:custGeom>
          <a:solidFill>
            <a:srgbClr val="212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41;p20">
            <a:extLst>
              <a:ext uri="{FF2B5EF4-FFF2-40B4-BE49-F238E27FC236}">
                <a16:creationId xmlns:a16="http://schemas.microsoft.com/office/drawing/2014/main" id="{4C2D374A-A9CA-075B-F607-ECE071A7BD4A}"/>
              </a:ext>
            </a:extLst>
          </p:cNvPr>
          <p:cNvSpPr txBox="1">
            <a:spLocks/>
          </p:cNvSpPr>
          <p:nvPr/>
        </p:nvSpPr>
        <p:spPr>
          <a:xfrm>
            <a:off x="907112" y="783234"/>
            <a:ext cx="7604095" cy="307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85750" lvl="0" indent="-285750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Healthcare: </a:t>
            </a: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medical examination, treatment recommendation, personalized patient support, etc. [2, 3, 7].</a:t>
            </a:r>
          </a:p>
          <a:p>
            <a:pPr marL="285750" lvl="0" indent="-285750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Scientific</a:t>
            </a: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 </a:t>
            </a: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Research</a:t>
            </a: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: automatic literature review, academic writing, etc. [1, 2, 6].</a:t>
            </a:r>
          </a:p>
          <a:p>
            <a:pPr marL="285750" lvl="0" indent="-285750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Education</a:t>
            </a: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: course material generation, student performance evaluation, question answering, homework and assignment preparation, etc. [4, 5].</a:t>
            </a:r>
          </a:p>
          <a:p>
            <a:pPr marL="285750" lvl="0" indent="-285750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it-IT" sz="1800" b="0" dirty="0">
              <a:solidFill>
                <a:schemeClr val="tx1"/>
              </a:solidFill>
              <a:latin typeface="Barlow" panose="020B0604020202020204" charset="0"/>
            </a:endParaRPr>
          </a:p>
        </p:txBody>
      </p:sp>
      <p:sp>
        <p:nvSpPr>
          <p:cNvPr id="2" name="Google Shape;141;p20">
            <a:extLst>
              <a:ext uri="{FF2B5EF4-FFF2-40B4-BE49-F238E27FC236}">
                <a16:creationId xmlns:a16="http://schemas.microsoft.com/office/drawing/2014/main" id="{9DC35EE5-30B1-2BA3-FBEA-126141386FAE}"/>
              </a:ext>
            </a:extLst>
          </p:cNvPr>
          <p:cNvSpPr txBox="1">
            <a:spLocks/>
          </p:cNvSpPr>
          <p:nvPr/>
        </p:nvSpPr>
        <p:spPr>
          <a:xfrm>
            <a:off x="574997" y="3225301"/>
            <a:ext cx="8120204" cy="191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it-IT" sz="800" b="0">
                <a:solidFill>
                  <a:schemeClr val="tx1"/>
                </a:solidFill>
                <a:latin typeface="Barlow" panose="020B0604020202020204" charset="0"/>
              </a:rPr>
              <a:t>[1] </a:t>
            </a:r>
            <a:r>
              <a:rPr lang="en-GB" sz="800" b="0">
                <a:solidFill>
                  <a:schemeClr val="tx1"/>
                </a:solidFill>
                <a:latin typeface="Barlow" panose="020B0604020202020204" charset="0"/>
              </a:rPr>
              <a:t>Burger, B., Kanbach, D. K., Kraus, S., Breier, M., &amp; Corvello, V. (2023). On the use of AI-based tools like ChatGPT to support management research. European Journal of Innovation Management, 26(7), 233-241.</a:t>
            </a:r>
          </a:p>
          <a:p>
            <a:pPr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GB" sz="800" b="0">
                <a:solidFill>
                  <a:schemeClr val="tx1"/>
                </a:solidFill>
                <a:latin typeface="Barlow" panose="020B0604020202020204" charset="0"/>
              </a:rPr>
              <a:t>[2] Haman, M., &amp; Školník, M. (2023). Using ChatGPT to conduct a literature review. Accountability in research, 1-3.</a:t>
            </a:r>
          </a:p>
          <a:p>
            <a:pPr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GB" sz="800" b="0">
                <a:solidFill>
                  <a:schemeClr val="tx1"/>
                </a:solidFill>
                <a:latin typeface="Barlow" panose="020B0604020202020204" charset="0"/>
              </a:rPr>
              <a:t>[3] Johnson, S. B., King, A. J., Warner, E. L., Aneja, S., Kann, B. H., &amp; Bylund, C. L. (2023). Using ChatGPT to evaluate cancer myths and misconceptions: artificial intelligence and cancer information. JNCI cancer spectrum, 7(2), pkad015.</a:t>
            </a:r>
          </a:p>
          <a:p>
            <a:pPr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GB" sz="800" b="0">
                <a:solidFill>
                  <a:schemeClr val="tx1"/>
                </a:solidFill>
                <a:latin typeface="Barlow" panose="020B0604020202020204" charset="0"/>
              </a:rPr>
              <a:t>[4] Kung, T. H., Cheatham, M., Medenilla, A., Sillos, C., De Leon, L., Elepaño, C., ... &amp; Tseng, V. (2023). Performance of ChatGPT on USMLE: potential for AI-assisted medical education using large language models. PLoS digital health, 2(2), e0000198</a:t>
            </a:r>
          </a:p>
          <a:p>
            <a:pPr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GB" sz="800" b="0">
                <a:solidFill>
                  <a:schemeClr val="tx1"/>
                </a:solidFill>
                <a:latin typeface="Barlow" panose="020B0604020202020204" charset="0"/>
              </a:rPr>
              <a:t>[5] Lo, C. K. (2023). What is the impact of ChatGPT on education? A rapid review of the literature. Education Sciences, 13(4), 410.</a:t>
            </a:r>
          </a:p>
          <a:p>
            <a:pPr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GB" sz="800" b="0">
                <a:solidFill>
                  <a:schemeClr val="tx1"/>
                </a:solidFill>
                <a:latin typeface="Barlow" panose="020B0604020202020204" charset="0"/>
              </a:rPr>
              <a:t>[6] Stokel-Walker, C., &amp; Van Noorden, R. (2023). What ChatGPT and generative AI mean for science. Nature, 614(7947), 214-216.</a:t>
            </a:r>
          </a:p>
          <a:p>
            <a:pPr>
              <a:spcAft>
                <a:spcPts val="300"/>
              </a:spcAft>
              <a:buClr>
                <a:schemeClr val="dk1"/>
              </a:buClr>
              <a:buSzPts val="1100"/>
            </a:pPr>
            <a:r>
              <a:rPr lang="en-GB" sz="800" b="0">
                <a:solidFill>
                  <a:schemeClr val="tx1"/>
                </a:solidFill>
                <a:latin typeface="Barlow" panose="020B0604020202020204" charset="0"/>
              </a:rPr>
              <a:t>[7] Swanepoel, D. W., Manchaiah, V., &amp; Wasmann, J. W. A. (2023). The rise of AI Chatbots in hearing health care. The Hearing Journal, 76(04), 26-30.</a:t>
            </a:r>
          </a:p>
        </p:txBody>
      </p:sp>
    </p:spTree>
    <p:extLst>
      <p:ext uri="{BB962C8B-B14F-4D97-AF65-F5344CB8AC3E}">
        <p14:creationId xmlns:p14="http://schemas.microsoft.com/office/powerpoint/2010/main" val="108883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732CA0AB-1C1F-43F6-9EA2-CC38795E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212C52"/>
                </a:solidFill>
              </a:rPr>
              <a:t>LLMs in a Travel Agency</a:t>
            </a:r>
            <a:endParaRPr lang="en-GB" dirty="0">
              <a:solidFill>
                <a:srgbClr val="212C52"/>
              </a:solidFill>
            </a:endParaRPr>
          </a:p>
        </p:txBody>
      </p:sp>
      <p:grpSp>
        <p:nvGrpSpPr>
          <p:cNvPr id="33" name="Google Shape;547;p39">
            <a:extLst>
              <a:ext uri="{FF2B5EF4-FFF2-40B4-BE49-F238E27FC236}">
                <a16:creationId xmlns:a16="http://schemas.microsoft.com/office/drawing/2014/main" id="{0A6956D3-C2EC-F887-DFDF-C2922AA623DB}"/>
              </a:ext>
            </a:extLst>
          </p:cNvPr>
          <p:cNvGrpSpPr>
            <a:grpSpLocks noChangeAspect="1"/>
          </p:cNvGrpSpPr>
          <p:nvPr/>
        </p:nvGrpSpPr>
        <p:grpSpPr>
          <a:xfrm>
            <a:off x="8675101" y="159170"/>
            <a:ext cx="252000" cy="251980"/>
            <a:chOff x="3955900" y="2984500"/>
            <a:chExt cx="414000" cy="422525"/>
          </a:xfrm>
          <a:solidFill>
            <a:srgbClr val="212C52"/>
          </a:solidFill>
        </p:grpSpPr>
        <p:sp>
          <p:nvSpPr>
            <p:cNvPr id="34" name="Google Shape;548;p39">
              <a:extLst>
                <a:ext uri="{FF2B5EF4-FFF2-40B4-BE49-F238E27FC236}">
                  <a16:creationId xmlns:a16="http://schemas.microsoft.com/office/drawing/2014/main" id="{C6786A6E-0305-82C7-DC01-E485A4B3E088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49;p39">
              <a:extLst>
                <a:ext uri="{FF2B5EF4-FFF2-40B4-BE49-F238E27FC236}">
                  <a16:creationId xmlns:a16="http://schemas.microsoft.com/office/drawing/2014/main" id="{D548EBC9-4190-3270-DC32-2BCAAAE09797}"/>
                </a:ext>
              </a:extLst>
            </p:cNvPr>
            <p:cNvSpPr/>
            <p:nvPr/>
          </p:nvSpPr>
          <p:spPr>
            <a:xfrm>
              <a:off x="4002956" y="3026449"/>
              <a:ext cx="222877" cy="2320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50;p39">
              <a:extLst>
                <a:ext uri="{FF2B5EF4-FFF2-40B4-BE49-F238E27FC236}">
                  <a16:creationId xmlns:a16="http://schemas.microsoft.com/office/drawing/2014/main" id="{0EF6B1A5-F7B8-14E8-EA4F-063631CA48AE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ADD1DFD3-DE58-8202-3994-2DB96D6ED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458" y="2988473"/>
            <a:ext cx="1835643" cy="1835643"/>
          </a:xfrm>
          <a:prstGeom prst="rect">
            <a:avLst/>
          </a:prstGeom>
        </p:spPr>
      </p:pic>
      <p:sp>
        <p:nvSpPr>
          <p:cNvPr id="2" name="Google Shape;141;p20">
            <a:extLst>
              <a:ext uri="{FF2B5EF4-FFF2-40B4-BE49-F238E27FC236}">
                <a16:creationId xmlns:a16="http://schemas.microsoft.com/office/drawing/2014/main" id="{FAB2A559-5855-4A01-FBF0-56ECF054831F}"/>
              </a:ext>
            </a:extLst>
          </p:cNvPr>
          <p:cNvSpPr txBox="1">
            <a:spLocks/>
          </p:cNvSpPr>
          <p:nvPr/>
        </p:nvSpPr>
        <p:spPr>
          <a:xfrm>
            <a:off x="841275" y="571452"/>
            <a:ext cx="7604095" cy="172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85750" lvl="0" indent="-285750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Customer Service </a:t>
            </a: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is another sector where LLMs can be employed</a:t>
            </a:r>
          </a:p>
          <a:p>
            <a:pPr marL="285750" indent="-285750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Example: </a:t>
            </a:r>
            <a:endParaRPr lang="it-IT" sz="1800" b="0" dirty="0">
              <a:solidFill>
                <a:schemeClr val="tx1"/>
              </a:solidFill>
              <a:latin typeface="Barlow" panose="020B060402020202020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C76D8AB-ABEE-29BE-9A99-16B2E30DC075}"/>
              </a:ext>
            </a:extLst>
          </p:cNvPr>
          <p:cNvSpPr txBox="1"/>
          <p:nvPr/>
        </p:nvSpPr>
        <p:spPr>
          <a:xfrm>
            <a:off x="1847089" y="1768323"/>
            <a:ext cx="4791456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5" indent="-285750"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b="0">
                <a:solidFill>
                  <a:schemeClr val="tx1"/>
                </a:solidFill>
                <a:latin typeface="Barlow" panose="00000500000000000000" pitchFamily="2" charset="0"/>
              </a:rPr>
              <a:t>a travel agency needs to quickly analyse a </a:t>
            </a:r>
            <a:r>
              <a:rPr lang="en-US" sz="1600" b="1">
                <a:solidFill>
                  <a:schemeClr val="tx1"/>
                </a:solidFill>
                <a:latin typeface="Barlow" panose="00000500000000000000" pitchFamily="2" charset="0"/>
              </a:rPr>
              <a:t>great quantity</a:t>
            </a:r>
            <a:r>
              <a:rPr lang="en-US" sz="1600" b="0">
                <a:solidFill>
                  <a:schemeClr val="tx1"/>
                </a:solidFill>
                <a:latin typeface="Barlow" panose="00000500000000000000" pitchFamily="2" charset="0"/>
              </a:rPr>
              <a:t> of user questions/requests about </a:t>
            </a:r>
            <a:r>
              <a:rPr lang="en-US" sz="1600" b="1">
                <a:solidFill>
                  <a:schemeClr val="tx1"/>
                </a:solidFill>
                <a:latin typeface="Barlow" panose="00000500000000000000" pitchFamily="2" charset="0"/>
              </a:rPr>
              <a:t>travel suggestions</a:t>
            </a:r>
          </a:p>
          <a:p>
            <a:pPr marL="285750" lvl="5" indent="-285750"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tx1"/>
                </a:solidFill>
                <a:latin typeface="Barlow" panose="00000500000000000000" pitchFamily="2" charset="0"/>
              </a:rPr>
              <a:t>Instead of traditional data analysis software or tools, they decide to start relying on </a:t>
            </a:r>
            <a:r>
              <a:rPr lang="en-US" sz="1600" b="1">
                <a:solidFill>
                  <a:schemeClr val="tx1"/>
                </a:solidFill>
                <a:latin typeface="Barlow" panose="00000500000000000000" pitchFamily="2" charset="0"/>
              </a:rPr>
              <a:t>AI</a:t>
            </a:r>
          </a:p>
          <a:p>
            <a:pPr marL="285750" lvl="5" indent="-285750"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b="0">
                <a:solidFill>
                  <a:schemeClr val="tx1"/>
                </a:solidFill>
                <a:latin typeface="Barlow" panose="00000500000000000000" pitchFamily="2" charset="0"/>
              </a:rPr>
              <a:t>e.g., </a:t>
            </a:r>
            <a:r>
              <a:rPr lang="en-US" sz="1600" b="1">
                <a:solidFill>
                  <a:schemeClr val="tx1"/>
                </a:solidFill>
                <a:latin typeface="Barlow" panose="00000500000000000000" pitchFamily="2" charset="0"/>
              </a:rPr>
              <a:t>proprietary chatbot </a:t>
            </a:r>
            <a:r>
              <a:rPr lang="en-US" sz="1600" b="0">
                <a:solidFill>
                  <a:schemeClr val="tx1"/>
                </a:solidFill>
                <a:latin typeface="Barlow" panose="00000500000000000000" pitchFamily="2" charset="0"/>
              </a:rPr>
              <a:t>(GPT-4), or </a:t>
            </a:r>
            <a:r>
              <a:rPr lang="en-US" sz="1600" b="1">
                <a:solidFill>
                  <a:schemeClr val="tx1"/>
                </a:solidFill>
                <a:latin typeface="Barlow" panose="00000500000000000000" pitchFamily="2" charset="0"/>
              </a:rPr>
              <a:t>open-source LLMs </a:t>
            </a:r>
            <a:r>
              <a:rPr lang="en-US" sz="1600" b="0">
                <a:solidFill>
                  <a:schemeClr val="tx1"/>
                </a:solidFill>
                <a:latin typeface="Barlow" panose="00000500000000000000" pitchFamily="2" charset="0"/>
              </a:rPr>
              <a:t>(Llama, Mistral, etc.)</a:t>
            </a:r>
          </a:p>
        </p:txBody>
      </p:sp>
    </p:spTree>
    <p:extLst>
      <p:ext uri="{BB962C8B-B14F-4D97-AF65-F5344CB8AC3E}">
        <p14:creationId xmlns:p14="http://schemas.microsoft.com/office/powerpoint/2010/main" val="345705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732CA0AB-1C1F-43F6-9EA2-CC38795E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212C52"/>
                </a:solidFill>
              </a:rPr>
              <a:t>Proprietary VS open-source</a:t>
            </a:r>
            <a:endParaRPr lang="en-GB" dirty="0">
              <a:solidFill>
                <a:srgbClr val="212C52"/>
              </a:solidFill>
            </a:endParaRPr>
          </a:p>
        </p:txBody>
      </p:sp>
      <p:grpSp>
        <p:nvGrpSpPr>
          <p:cNvPr id="33" name="Google Shape;547;p39">
            <a:extLst>
              <a:ext uri="{FF2B5EF4-FFF2-40B4-BE49-F238E27FC236}">
                <a16:creationId xmlns:a16="http://schemas.microsoft.com/office/drawing/2014/main" id="{0A6956D3-C2EC-F887-DFDF-C2922AA623DB}"/>
              </a:ext>
            </a:extLst>
          </p:cNvPr>
          <p:cNvGrpSpPr>
            <a:grpSpLocks noChangeAspect="1"/>
          </p:cNvGrpSpPr>
          <p:nvPr/>
        </p:nvGrpSpPr>
        <p:grpSpPr>
          <a:xfrm>
            <a:off x="8675101" y="159170"/>
            <a:ext cx="252000" cy="251980"/>
            <a:chOff x="3955900" y="2984500"/>
            <a:chExt cx="414000" cy="422525"/>
          </a:xfrm>
          <a:solidFill>
            <a:srgbClr val="212C52"/>
          </a:solidFill>
        </p:grpSpPr>
        <p:sp>
          <p:nvSpPr>
            <p:cNvPr id="34" name="Google Shape;548;p39">
              <a:extLst>
                <a:ext uri="{FF2B5EF4-FFF2-40B4-BE49-F238E27FC236}">
                  <a16:creationId xmlns:a16="http://schemas.microsoft.com/office/drawing/2014/main" id="{C6786A6E-0305-82C7-DC01-E485A4B3E088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49;p39">
              <a:extLst>
                <a:ext uri="{FF2B5EF4-FFF2-40B4-BE49-F238E27FC236}">
                  <a16:creationId xmlns:a16="http://schemas.microsoft.com/office/drawing/2014/main" id="{D548EBC9-4190-3270-DC32-2BCAAAE09797}"/>
                </a:ext>
              </a:extLst>
            </p:cNvPr>
            <p:cNvSpPr/>
            <p:nvPr/>
          </p:nvSpPr>
          <p:spPr>
            <a:xfrm>
              <a:off x="4002956" y="3026449"/>
              <a:ext cx="222877" cy="2320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50;p39">
              <a:extLst>
                <a:ext uri="{FF2B5EF4-FFF2-40B4-BE49-F238E27FC236}">
                  <a16:creationId xmlns:a16="http://schemas.microsoft.com/office/drawing/2014/main" id="{0EF6B1A5-F7B8-14E8-EA4F-063631CA48AE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41;p20">
            <a:extLst>
              <a:ext uri="{FF2B5EF4-FFF2-40B4-BE49-F238E27FC236}">
                <a16:creationId xmlns:a16="http://schemas.microsoft.com/office/drawing/2014/main" id="{FAB2A559-5855-4A01-FBF0-56ECF054831F}"/>
              </a:ext>
            </a:extLst>
          </p:cNvPr>
          <p:cNvSpPr txBox="1">
            <a:spLocks/>
          </p:cNvSpPr>
          <p:nvPr/>
        </p:nvSpPr>
        <p:spPr>
          <a:xfrm>
            <a:off x="937927" y="709555"/>
            <a:ext cx="7604095" cy="172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85750" lvl="0" indent="-285750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The easiest way is to use a </a:t>
            </a: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proprietary chatbot via APIs</a:t>
            </a:r>
          </a:p>
          <a:p>
            <a:pPr lvl="1"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       </a:t>
            </a: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Pros</a:t>
            </a: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 :</a:t>
            </a:r>
            <a:endParaRPr lang="en-GB" sz="1200" b="0">
              <a:solidFill>
                <a:schemeClr val="tx1"/>
              </a:solidFill>
              <a:latin typeface="Barlow" panose="020B0604020202020204" charset="0"/>
            </a:endParaRPr>
          </a:p>
          <a:p>
            <a:pPr lvl="1"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GB" sz="1200" b="0">
                <a:solidFill>
                  <a:schemeClr val="tx1"/>
                </a:solidFill>
                <a:latin typeface="Barlow" panose="020B0604020202020204" charset="0"/>
              </a:rPr>
              <a:t>       </a:t>
            </a:r>
            <a:endParaRPr lang="en-GB" sz="1050" b="0">
              <a:solidFill>
                <a:schemeClr val="tx1"/>
              </a:solidFill>
              <a:latin typeface="Barlow" panose="020B0604020202020204" charset="0"/>
            </a:endParaRPr>
          </a:p>
          <a:p>
            <a:pPr lvl="1"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       </a:t>
            </a: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Cons</a:t>
            </a: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:</a:t>
            </a:r>
          </a:p>
          <a:p>
            <a:pPr marL="285750" lvl="0" indent="-285750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it-IT" sz="1800" b="0" dirty="0">
              <a:solidFill>
                <a:schemeClr val="tx1"/>
              </a:solidFill>
              <a:latin typeface="Barlow" panose="020B060402020202020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C76D8AB-ABEE-29BE-9A99-16B2E30DC075}"/>
              </a:ext>
            </a:extLst>
          </p:cNvPr>
          <p:cNvSpPr txBox="1"/>
          <p:nvPr/>
        </p:nvSpPr>
        <p:spPr>
          <a:xfrm>
            <a:off x="1993394" y="1126625"/>
            <a:ext cx="4791456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5" indent="-285750"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tx1"/>
                </a:solidFill>
                <a:latin typeface="Barlow" panose="00000500000000000000" pitchFamily="2" charset="0"/>
              </a:rPr>
              <a:t>bigger (and usually more accurate) models</a:t>
            </a:r>
          </a:p>
          <a:p>
            <a:pPr marL="285750" lvl="5" indent="-285750"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tx1"/>
                </a:solidFill>
                <a:latin typeface="Barlow" panose="00000500000000000000" pitchFamily="2" charset="0"/>
              </a:rPr>
              <a:t>ease of use</a:t>
            </a:r>
          </a:p>
          <a:p>
            <a:pPr marL="285750" lvl="5" indent="-285750"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tx1"/>
                </a:solidFill>
                <a:latin typeface="Barlow" panose="00000500000000000000" pitchFamily="2" charset="0"/>
              </a:rPr>
              <a:t>cost</a:t>
            </a:r>
          </a:p>
          <a:p>
            <a:pPr marL="285750" lvl="5" indent="-285750"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tx1"/>
                </a:solidFill>
                <a:latin typeface="Barlow" panose="00000500000000000000" pitchFamily="2" charset="0"/>
              </a:rPr>
              <a:t>data privacy</a:t>
            </a:r>
          </a:p>
          <a:p>
            <a:pPr marL="285750" lvl="5" indent="-285750"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tx1"/>
                </a:solidFill>
                <a:latin typeface="Barlow" panose="00000500000000000000" pitchFamily="2" charset="0"/>
              </a:rPr>
              <a:t>limited customization and control</a:t>
            </a:r>
          </a:p>
          <a:p>
            <a:pPr marL="285750" lvl="5" indent="-285750"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US" sz="1600" b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pic>
        <p:nvPicPr>
          <p:cNvPr id="4" name="Immagine 3" descr="Immagine che contiene simbolo, design&#10;&#10;Descrizione generata automaticamente">
            <a:extLst>
              <a:ext uri="{FF2B5EF4-FFF2-40B4-BE49-F238E27FC236}">
                <a16:creationId xmlns:a16="http://schemas.microsoft.com/office/drawing/2014/main" id="{D944CB04-3B46-3AD8-1C2A-5254EA103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573" y="1934922"/>
            <a:ext cx="989448" cy="989448"/>
          </a:xfrm>
          <a:prstGeom prst="rect">
            <a:avLst/>
          </a:prstGeom>
        </p:spPr>
      </p:pic>
      <p:sp>
        <p:nvSpPr>
          <p:cNvPr id="6" name="Google Shape;141;p20">
            <a:extLst>
              <a:ext uri="{FF2B5EF4-FFF2-40B4-BE49-F238E27FC236}">
                <a16:creationId xmlns:a16="http://schemas.microsoft.com/office/drawing/2014/main" id="{487FA3C2-28DC-71D1-9821-D7E6102D3B3A}"/>
              </a:ext>
            </a:extLst>
          </p:cNvPr>
          <p:cNvSpPr txBox="1">
            <a:spLocks/>
          </p:cNvSpPr>
          <p:nvPr/>
        </p:nvSpPr>
        <p:spPr>
          <a:xfrm>
            <a:off x="937926" y="2785855"/>
            <a:ext cx="7604095" cy="172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85750" lvl="0" indent="-285750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The alternative are </a:t>
            </a: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open-source models</a:t>
            </a:r>
          </a:p>
          <a:p>
            <a:pPr lvl="1"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       </a:t>
            </a: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Pros</a:t>
            </a: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 :</a:t>
            </a:r>
            <a:endParaRPr lang="en-GB" sz="1200" b="0">
              <a:solidFill>
                <a:schemeClr val="tx1"/>
              </a:solidFill>
              <a:latin typeface="Barlow" panose="020B0604020202020204" charset="0"/>
            </a:endParaRPr>
          </a:p>
          <a:p>
            <a:pPr lvl="1"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GB" sz="1200" b="0">
                <a:solidFill>
                  <a:schemeClr val="tx1"/>
                </a:solidFill>
                <a:latin typeface="Barlow" panose="020B0604020202020204" charset="0"/>
              </a:rPr>
              <a:t>       </a:t>
            </a:r>
            <a:endParaRPr lang="en-GB" sz="1050" b="0">
              <a:solidFill>
                <a:schemeClr val="tx1"/>
              </a:solidFill>
              <a:latin typeface="Barlow" panose="020B0604020202020204" charset="0"/>
            </a:endParaRPr>
          </a:p>
          <a:p>
            <a:pPr lvl="1"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       </a:t>
            </a:r>
          </a:p>
          <a:p>
            <a:pPr lvl="1"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       </a:t>
            </a: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Cons</a:t>
            </a: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:</a:t>
            </a:r>
          </a:p>
          <a:p>
            <a:pPr marL="285750" lvl="0" indent="-285750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it-IT" sz="1800" b="0" dirty="0">
              <a:solidFill>
                <a:schemeClr val="tx1"/>
              </a:solidFill>
              <a:latin typeface="Barlow" panose="020B060402020202020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EDBE452-0797-8DC5-6EFC-146A650026C5}"/>
              </a:ext>
            </a:extLst>
          </p:cNvPr>
          <p:cNvSpPr txBox="1"/>
          <p:nvPr/>
        </p:nvSpPr>
        <p:spPr>
          <a:xfrm>
            <a:off x="1993394" y="3197896"/>
            <a:ext cx="47914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5" indent="-285750"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tx1"/>
                </a:solidFill>
                <a:latin typeface="Barlow" panose="00000500000000000000" pitchFamily="2" charset="0"/>
              </a:rPr>
              <a:t>customizability</a:t>
            </a:r>
          </a:p>
          <a:p>
            <a:pPr marL="285750" lvl="5" indent="-285750"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tx1"/>
                </a:solidFill>
                <a:latin typeface="Barlow" panose="00000500000000000000" pitchFamily="2" charset="0"/>
              </a:rPr>
              <a:t>controlled environment (no data sharing)</a:t>
            </a:r>
          </a:p>
          <a:p>
            <a:pPr marL="285750" lvl="5" indent="-285750"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tx1"/>
                </a:solidFill>
                <a:latin typeface="Barlow" panose="00000500000000000000" pitchFamily="2" charset="0"/>
              </a:rPr>
              <a:t>free</a:t>
            </a:r>
          </a:p>
          <a:p>
            <a:pPr marL="285750" lvl="5" indent="-285750"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b="0">
                <a:solidFill>
                  <a:schemeClr val="tx1"/>
                </a:solidFill>
                <a:latin typeface="Barlow" panose="00000500000000000000" pitchFamily="2" charset="0"/>
              </a:rPr>
              <a:t>resource intensive (hardware requirement)</a:t>
            </a:r>
          </a:p>
          <a:p>
            <a:pPr marL="285750" lvl="5" indent="-285750"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b="0">
                <a:solidFill>
                  <a:schemeClr val="tx1"/>
                </a:solidFill>
                <a:latin typeface="Barlow" panose="00000500000000000000" pitchFamily="2" charset="0"/>
              </a:rPr>
              <a:t>setup complexity</a:t>
            </a:r>
          </a:p>
        </p:txBody>
      </p:sp>
    </p:spTree>
    <p:extLst>
      <p:ext uri="{BB962C8B-B14F-4D97-AF65-F5344CB8AC3E}">
        <p14:creationId xmlns:p14="http://schemas.microsoft.com/office/powerpoint/2010/main" val="170011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732CA0AB-1C1F-43F6-9EA2-CC38795E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rgbClr val="212C52"/>
                </a:solidFill>
              </a:rPr>
              <a:t>Workshop Case Study</a:t>
            </a:r>
            <a:endParaRPr lang="en-GB" dirty="0">
              <a:solidFill>
                <a:srgbClr val="212C52"/>
              </a:solidFill>
            </a:endParaRPr>
          </a:p>
        </p:txBody>
      </p:sp>
      <p:grpSp>
        <p:nvGrpSpPr>
          <p:cNvPr id="33" name="Google Shape;547;p39">
            <a:extLst>
              <a:ext uri="{FF2B5EF4-FFF2-40B4-BE49-F238E27FC236}">
                <a16:creationId xmlns:a16="http://schemas.microsoft.com/office/drawing/2014/main" id="{0A6956D3-C2EC-F887-DFDF-C2922AA623DB}"/>
              </a:ext>
            </a:extLst>
          </p:cNvPr>
          <p:cNvGrpSpPr>
            <a:grpSpLocks noChangeAspect="1"/>
          </p:cNvGrpSpPr>
          <p:nvPr/>
        </p:nvGrpSpPr>
        <p:grpSpPr>
          <a:xfrm>
            <a:off x="8675101" y="159170"/>
            <a:ext cx="252000" cy="251980"/>
            <a:chOff x="3955900" y="2984500"/>
            <a:chExt cx="414000" cy="422525"/>
          </a:xfrm>
          <a:solidFill>
            <a:srgbClr val="212C52"/>
          </a:solidFill>
        </p:grpSpPr>
        <p:sp>
          <p:nvSpPr>
            <p:cNvPr id="34" name="Google Shape;548;p39">
              <a:extLst>
                <a:ext uri="{FF2B5EF4-FFF2-40B4-BE49-F238E27FC236}">
                  <a16:creationId xmlns:a16="http://schemas.microsoft.com/office/drawing/2014/main" id="{C6786A6E-0305-82C7-DC01-E485A4B3E088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49;p39">
              <a:extLst>
                <a:ext uri="{FF2B5EF4-FFF2-40B4-BE49-F238E27FC236}">
                  <a16:creationId xmlns:a16="http://schemas.microsoft.com/office/drawing/2014/main" id="{D548EBC9-4190-3270-DC32-2BCAAAE09797}"/>
                </a:ext>
              </a:extLst>
            </p:cNvPr>
            <p:cNvSpPr/>
            <p:nvPr/>
          </p:nvSpPr>
          <p:spPr>
            <a:xfrm>
              <a:off x="4002956" y="3026449"/>
              <a:ext cx="222877" cy="2320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50;p39">
              <a:extLst>
                <a:ext uri="{FF2B5EF4-FFF2-40B4-BE49-F238E27FC236}">
                  <a16:creationId xmlns:a16="http://schemas.microsoft.com/office/drawing/2014/main" id="{0EF6B1A5-F7B8-14E8-EA4F-063631CA48AE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41;p20">
            <a:extLst>
              <a:ext uri="{FF2B5EF4-FFF2-40B4-BE49-F238E27FC236}">
                <a16:creationId xmlns:a16="http://schemas.microsoft.com/office/drawing/2014/main" id="{FAB2A559-5855-4A01-FBF0-56ECF054831F}"/>
              </a:ext>
            </a:extLst>
          </p:cNvPr>
          <p:cNvSpPr txBox="1">
            <a:spLocks/>
          </p:cNvSpPr>
          <p:nvPr/>
        </p:nvSpPr>
        <p:spPr>
          <a:xfrm>
            <a:off x="937927" y="1272825"/>
            <a:ext cx="7604095" cy="172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85750" lvl="0" indent="-285750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In this workshop, we are going to use OpenAI’s API for GPT-4</a:t>
            </a:r>
          </a:p>
          <a:p>
            <a:pPr marL="285750" lvl="0" indent="-285750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The </a:t>
            </a: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task</a:t>
            </a: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: we hypothesize that the travel agency needs to identify the </a:t>
            </a: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requests/needs </a:t>
            </a: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made by </a:t>
            </a: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potential customers</a:t>
            </a:r>
          </a:p>
          <a:p>
            <a:pPr marL="285750" lvl="0" indent="-285750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Manual work is not feasible due to the amount of requests </a:t>
            </a:r>
          </a:p>
          <a:p>
            <a:pPr marL="285750" lvl="0" indent="-285750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GB" sz="1800" b="0">
              <a:solidFill>
                <a:schemeClr val="tx1"/>
              </a:solidFill>
              <a:latin typeface="Barlow" panose="020B0604020202020204" charset="0"/>
            </a:endParaRPr>
          </a:p>
          <a:p>
            <a:pPr marL="285750" lvl="0" indent="-285750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it-IT" sz="1800" b="0" dirty="0">
              <a:solidFill>
                <a:schemeClr val="tx1"/>
              </a:solidFill>
              <a:latin typeface="Barlow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1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6;p15">
            <a:extLst>
              <a:ext uri="{FF2B5EF4-FFF2-40B4-BE49-F238E27FC236}">
                <a16:creationId xmlns:a16="http://schemas.microsoft.com/office/drawing/2014/main" id="{190D1DE3-A221-458A-9860-9897EECDAFF1}"/>
              </a:ext>
            </a:extLst>
          </p:cNvPr>
          <p:cNvSpPr txBox="1">
            <a:spLocks/>
          </p:cNvSpPr>
          <p:nvPr/>
        </p:nvSpPr>
        <p:spPr>
          <a:xfrm>
            <a:off x="83820" y="58195"/>
            <a:ext cx="5467027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45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l"/>
            <a:r>
              <a:rPr lang="it-IT" sz="2400">
                <a:solidFill>
                  <a:srgbClr val="212C52"/>
                </a:solidFill>
              </a:rPr>
              <a:t>Extract Customer Needs</a:t>
            </a:r>
            <a:endParaRPr lang="it-IT" sz="2400" dirty="0">
              <a:solidFill>
                <a:srgbClr val="212C52"/>
              </a:solidFill>
            </a:endParaRPr>
          </a:p>
        </p:txBody>
      </p:sp>
      <p:grpSp>
        <p:nvGrpSpPr>
          <p:cNvPr id="3" name="Google Shape;547;p39">
            <a:extLst>
              <a:ext uri="{FF2B5EF4-FFF2-40B4-BE49-F238E27FC236}">
                <a16:creationId xmlns:a16="http://schemas.microsoft.com/office/drawing/2014/main" id="{AB8C3383-BD19-C5DE-97ED-4C1031D34253}"/>
              </a:ext>
            </a:extLst>
          </p:cNvPr>
          <p:cNvGrpSpPr>
            <a:grpSpLocks noChangeAspect="1"/>
          </p:cNvGrpSpPr>
          <p:nvPr/>
        </p:nvGrpSpPr>
        <p:grpSpPr>
          <a:xfrm>
            <a:off x="8675101" y="159170"/>
            <a:ext cx="252000" cy="251980"/>
            <a:chOff x="3955900" y="2984500"/>
            <a:chExt cx="414000" cy="422525"/>
          </a:xfrm>
          <a:solidFill>
            <a:srgbClr val="212C52"/>
          </a:solidFill>
        </p:grpSpPr>
        <p:sp>
          <p:nvSpPr>
            <p:cNvPr id="5" name="Google Shape;548;p39">
              <a:extLst>
                <a:ext uri="{FF2B5EF4-FFF2-40B4-BE49-F238E27FC236}">
                  <a16:creationId xmlns:a16="http://schemas.microsoft.com/office/drawing/2014/main" id="{CF0916B0-1D98-916A-A0D4-A0005F34E52D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49;p39">
              <a:extLst>
                <a:ext uri="{FF2B5EF4-FFF2-40B4-BE49-F238E27FC236}">
                  <a16:creationId xmlns:a16="http://schemas.microsoft.com/office/drawing/2014/main" id="{3190EF1C-C2AF-EC08-703D-6A550E9A8006}"/>
                </a:ext>
              </a:extLst>
            </p:cNvPr>
            <p:cNvSpPr/>
            <p:nvPr/>
          </p:nvSpPr>
          <p:spPr>
            <a:xfrm>
              <a:off x="4002956" y="3026449"/>
              <a:ext cx="222877" cy="2320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50;p39">
              <a:extLst>
                <a:ext uri="{FF2B5EF4-FFF2-40B4-BE49-F238E27FC236}">
                  <a16:creationId xmlns:a16="http://schemas.microsoft.com/office/drawing/2014/main" id="{DCF2A1B3-5CC7-6EEB-5433-77521785ACC6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magine 1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2463AD3D-0AB3-54E1-56B6-E905538EA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01" y="965790"/>
            <a:ext cx="7173997" cy="234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2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6;p15">
            <a:extLst>
              <a:ext uri="{FF2B5EF4-FFF2-40B4-BE49-F238E27FC236}">
                <a16:creationId xmlns:a16="http://schemas.microsoft.com/office/drawing/2014/main" id="{190D1DE3-A221-458A-9860-9897EECDAFF1}"/>
              </a:ext>
            </a:extLst>
          </p:cNvPr>
          <p:cNvSpPr txBox="1">
            <a:spLocks/>
          </p:cNvSpPr>
          <p:nvPr/>
        </p:nvSpPr>
        <p:spPr>
          <a:xfrm>
            <a:off x="83820" y="58195"/>
            <a:ext cx="5467027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45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l"/>
            <a:r>
              <a:rPr lang="it-IT" sz="2400">
                <a:solidFill>
                  <a:srgbClr val="212C52"/>
                </a:solidFill>
              </a:rPr>
              <a:t>Extract Customer Needs</a:t>
            </a:r>
            <a:endParaRPr lang="it-IT" sz="2400" dirty="0">
              <a:solidFill>
                <a:srgbClr val="212C52"/>
              </a:solidFill>
            </a:endParaRPr>
          </a:p>
        </p:txBody>
      </p:sp>
      <p:grpSp>
        <p:nvGrpSpPr>
          <p:cNvPr id="3" name="Google Shape;547;p39">
            <a:extLst>
              <a:ext uri="{FF2B5EF4-FFF2-40B4-BE49-F238E27FC236}">
                <a16:creationId xmlns:a16="http://schemas.microsoft.com/office/drawing/2014/main" id="{AB8C3383-BD19-C5DE-97ED-4C1031D34253}"/>
              </a:ext>
            </a:extLst>
          </p:cNvPr>
          <p:cNvGrpSpPr>
            <a:grpSpLocks noChangeAspect="1"/>
          </p:cNvGrpSpPr>
          <p:nvPr/>
        </p:nvGrpSpPr>
        <p:grpSpPr>
          <a:xfrm>
            <a:off x="8675101" y="159170"/>
            <a:ext cx="252000" cy="251980"/>
            <a:chOff x="3955900" y="2984500"/>
            <a:chExt cx="414000" cy="422525"/>
          </a:xfrm>
          <a:solidFill>
            <a:srgbClr val="212C52"/>
          </a:solidFill>
        </p:grpSpPr>
        <p:sp>
          <p:nvSpPr>
            <p:cNvPr id="5" name="Google Shape;548;p39">
              <a:extLst>
                <a:ext uri="{FF2B5EF4-FFF2-40B4-BE49-F238E27FC236}">
                  <a16:creationId xmlns:a16="http://schemas.microsoft.com/office/drawing/2014/main" id="{CF0916B0-1D98-916A-A0D4-A0005F34E52D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49;p39">
              <a:extLst>
                <a:ext uri="{FF2B5EF4-FFF2-40B4-BE49-F238E27FC236}">
                  <a16:creationId xmlns:a16="http://schemas.microsoft.com/office/drawing/2014/main" id="{3190EF1C-C2AF-EC08-703D-6A550E9A8006}"/>
                </a:ext>
              </a:extLst>
            </p:cNvPr>
            <p:cNvSpPr/>
            <p:nvPr/>
          </p:nvSpPr>
          <p:spPr>
            <a:xfrm>
              <a:off x="4002956" y="3026449"/>
              <a:ext cx="222877" cy="2320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50;p39">
              <a:extLst>
                <a:ext uri="{FF2B5EF4-FFF2-40B4-BE49-F238E27FC236}">
                  <a16:creationId xmlns:a16="http://schemas.microsoft.com/office/drawing/2014/main" id="{DCF2A1B3-5CC7-6EEB-5433-77521785ACC6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magine 1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2463AD3D-0AB3-54E1-56B6-E905538EA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01" y="965790"/>
            <a:ext cx="7173997" cy="2348725"/>
          </a:xfrm>
          <a:prstGeom prst="rect">
            <a:avLst/>
          </a:prstGeom>
        </p:spPr>
      </p:pic>
      <p:sp>
        <p:nvSpPr>
          <p:cNvPr id="4" name="Google Shape;141;p20">
            <a:extLst>
              <a:ext uri="{FF2B5EF4-FFF2-40B4-BE49-F238E27FC236}">
                <a16:creationId xmlns:a16="http://schemas.microsoft.com/office/drawing/2014/main" id="{3B4FE169-1D39-A323-B522-99E1FFF2C10F}"/>
              </a:ext>
            </a:extLst>
          </p:cNvPr>
          <p:cNvSpPr txBox="1">
            <a:spLocks/>
          </p:cNvSpPr>
          <p:nvPr/>
        </p:nvSpPr>
        <p:spPr>
          <a:xfrm>
            <a:off x="985001" y="3570262"/>
            <a:ext cx="7604095" cy="172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85750" lvl="0" indent="-285750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Through </a:t>
            </a:r>
            <a:r>
              <a:rPr lang="en-GB" sz="1800">
                <a:solidFill>
                  <a:schemeClr val="tx1"/>
                </a:solidFill>
                <a:latin typeface="Barlow" panose="020B0604020202020204" charset="0"/>
              </a:rPr>
              <a:t>Prompting</a:t>
            </a: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, we can instruct GPT-4 (or any other LLM) to perform such task, following our guidelines and examples</a:t>
            </a:r>
          </a:p>
          <a:p>
            <a:pPr marL="285750" lvl="0" indent="-285750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GB" sz="1800" b="0">
              <a:solidFill>
                <a:schemeClr val="tx1"/>
              </a:solidFill>
              <a:latin typeface="Barlow" panose="020B0604020202020204" charset="0"/>
            </a:endParaRPr>
          </a:p>
          <a:p>
            <a:pPr marL="285750" lvl="0" indent="-285750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it-IT" sz="1800" b="0" dirty="0">
              <a:solidFill>
                <a:schemeClr val="tx1"/>
              </a:solidFill>
              <a:latin typeface="Barlow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78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96;p15">
            <a:extLst>
              <a:ext uri="{FF2B5EF4-FFF2-40B4-BE49-F238E27FC236}">
                <a16:creationId xmlns:a16="http://schemas.microsoft.com/office/drawing/2014/main" id="{190D1DE3-A221-458A-9860-9897EECDAFF1}"/>
              </a:ext>
            </a:extLst>
          </p:cNvPr>
          <p:cNvSpPr txBox="1">
            <a:spLocks/>
          </p:cNvSpPr>
          <p:nvPr/>
        </p:nvSpPr>
        <p:spPr>
          <a:xfrm>
            <a:off x="83820" y="58195"/>
            <a:ext cx="8324374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45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l"/>
            <a:r>
              <a:rPr lang="it-IT" sz="2400">
                <a:solidFill>
                  <a:srgbClr val="212C52"/>
                </a:solidFill>
              </a:rPr>
              <a:t>Prompt – describe the task to the LLM</a:t>
            </a:r>
            <a:endParaRPr lang="it-IT" sz="2400" dirty="0">
              <a:solidFill>
                <a:srgbClr val="212C52"/>
              </a:solidFill>
            </a:endParaRPr>
          </a:p>
        </p:txBody>
      </p:sp>
      <p:sp>
        <p:nvSpPr>
          <p:cNvPr id="3" name="Google Shape;545;p39">
            <a:extLst>
              <a:ext uri="{FF2B5EF4-FFF2-40B4-BE49-F238E27FC236}">
                <a16:creationId xmlns:a16="http://schemas.microsoft.com/office/drawing/2014/main" id="{AEC05C02-B417-E3D1-EE90-E8AD16C2E41E}"/>
              </a:ext>
            </a:extLst>
          </p:cNvPr>
          <p:cNvSpPr/>
          <p:nvPr/>
        </p:nvSpPr>
        <p:spPr>
          <a:xfrm>
            <a:off x="8672012" y="124335"/>
            <a:ext cx="192585" cy="192571"/>
          </a:xfrm>
          <a:custGeom>
            <a:avLst/>
            <a:gdLst/>
            <a:ahLst/>
            <a:cxnLst/>
            <a:rect l="l" t="t" r="r" b="b"/>
            <a:pathLst>
              <a:path w="13996" h="13995" extrusionOk="0">
                <a:moveTo>
                  <a:pt x="6986" y="4714"/>
                </a:moveTo>
                <a:lnTo>
                  <a:pt x="7206" y="4738"/>
                </a:lnTo>
                <a:lnTo>
                  <a:pt x="7425" y="4763"/>
                </a:lnTo>
                <a:lnTo>
                  <a:pt x="7645" y="4812"/>
                </a:lnTo>
                <a:lnTo>
                  <a:pt x="7841" y="4885"/>
                </a:lnTo>
                <a:lnTo>
                  <a:pt x="8060" y="4983"/>
                </a:lnTo>
                <a:lnTo>
                  <a:pt x="8256" y="5105"/>
                </a:lnTo>
                <a:lnTo>
                  <a:pt x="8427" y="5227"/>
                </a:lnTo>
                <a:lnTo>
                  <a:pt x="8598" y="5398"/>
                </a:lnTo>
                <a:lnTo>
                  <a:pt x="8769" y="5569"/>
                </a:lnTo>
                <a:lnTo>
                  <a:pt x="8891" y="5740"/>
                </a:lnTo>
                <a:lnTo>
                  <a:pt x="9013" y="5935"/>
                </a:lnTo>
                <a:lnTo>
                  <a:pt x="9111" y="6155"/>
                </a:lnTo>
                <a:lnTo>
                  <a:pt x="9184" y="6350"/>
                </a:lnTo>
                <a:lnTo>
                  <a:pt x="9233" y="6570"/>
                </a:lnTo>
                <a:lnTo>
                  <a:pt x="9257" y="6790"/>
                </a:lnTo>
                <a:lnTo>
                  <a:pt x="9257" y="7010"/>
                </a:lnTo>
                <a:lnTo>
                  <a:pt x="9257" y="7229"/>
                </a:lnTo>
                <a:lnTo>
                  <a:pt x="9233" y="7425"/>
                </a:lnTo>
                <a:lnTo>
                  <a:pt x="9184" y="7645"/>
                </a:lnTo>
                <a:lnTo>
                  <a:pt x="9111" y="7864"/>
                </a:lnTo>
                <a:lnTo>
                  <a:pt x="9013" y="8060"/>
                </a:lnTo>
                <a:lnTo>
                  <a:pt x="8891" y="8255"/>
                </a:lnTo>
                <a:lnTo>
                  <a:pt x="8769" y="8451"/>
                </a:lnTo>
                <a:lnTo>
                  <a:pt x="8598" y="8622"/>
                </a:lnTo>
                <a:lnTo>
                  <a:pt x="8427" y="8768"/>
                </a:lnTo>
                <a:lnTo>
                  <a:pt x="8256" y="8915"/>
                </a:lnTo>
                <a:lnTo>
                  <a:pt x="8060" y="9012"/>
                </a:lnTo>
                <a:lnTo>
                  <a:pt x="7841" y="9110"/>
                </a:lnTo>
                <a:lnTo>
                  <a:pt x="7645" y="9183"/>
                </a:lnTo>
                <a:lnTo>
                  <a:pt x="7425" y="9232"/>
                </a:lnTo>
                <a:lnTo>
                  <a:pt x="7206" y="9257"/>
                </a:lnTo>
                <a:lnTo>
                  <a:pt x="6986" y="9281"/>
                </a:lnTo>
                <a:lnTo>
                  <a:pt x="6766" y="9257"/>
                </a:lnTo>
                <a:lnTo>
                  <a:pt x="6546" y="9232"/>
                </a:lnTo>
                <a:lnTo>
                  <a:pt x="6351" y="9183"/>
                </a:lnTo>
                <a:lnTo>
                  <a:pt x="6131" y="9110"/>
                </a:lnTo>
                <a:lnTo>
                  <a:pt x="5936" y="9012"/>
                </a:lnTo>
                <a:lnTo>
                  <a:pt x="5740" y="8915"/>
                </a:lnTo>
                <a:lnTo>
                  <a:pt x="5545" y="8768"/>
                </a:lnTo>
                <a:lnTo>
                  <a:pt x="5374" y="8622"/>
                </a:lnTo>
                <a:lnTo>
                  <a:pt x="5227" y="8451"/>
                </a:lnTo>
                <a:lnTo>
                  <a:pt x="5081" y="8255"/>
                </a:lnTo>
                <a:lnTo>
                  <a:pt x="4983" y="8060"/>
                </a:lnTo>
                <a:lnTo>
                  <a:pt x="4885" y="7864"/>
                </a:lnTo>
                <a:lnTo>
                  <a:pt x="4812" y="7645"/>
                </a:lnTo>
                <a:lnTo>
                  <a:pt x="4763" y="7425"/>
                </a:lnTo>
                <a:lnTo>
                  <a:pt x="4714" y="7229"/>
                </a:lnTo>
                <a:lnTo>
                  <a:pt x="4714" y="7010"/>
                </a:lnTo>
                <a:lnTo>
                  <a:pt x="4714" y="6790"/>
                </a:lnTo>
                <a:lnTo>
                  <a:pt x="4763" y="6570"/>
                </a:lnTo>
                <a:lnTo>
                  <a:pt x="4812" y="6350"/>
                </a:lnTo>
                <a:lnTo>
                  <a:pt x="4885" y="6155"/>
                </a:lnTo>
                <a:lnTo>
                  <a:pt x="4983" y="5935"/>
                </a:lnTo>
                <a:lnTo>
                  <a:pt x="5081" y="5740"/>
                </a:lnTo>
                <a:lnTo>
                  <a:pt x="5227" y="5569"/>
                </a:lnTo>
                <a:lnTo>
                  <a:pt x="5374" y="5398"/>
                </a:lnTo>
                <a:lnTo>
                  <a:pt x="5545" y="5227"/>
                </a:lnTo>
                <a:lnTo>
                  <a:pt x="5740" y="5105"/>
                </a:lnTo>
                <a:lnTo>
                  <a:pt x="5936" y="4983"/>
                </a:lnTo>
                <a:lnTo>
                  <a:pt x="6131" y="4885"/>
                </a:lnTo>
                <a:lnTo>
                  <a:pt x="6351" y="4812"/>
                </a:lnTo>
                <a:lnTo>
                  <a:pt x="6546" y="4763"/>
                </a:lnTo>
                <a:lnTo>
                  <a:pt x="6766" y="4738"/>
                </a:lnTo>
                <a:lnTo>
                  <a:pt x="6986" y="4714"/>
                </a:lnTo>
                <a:close/>
                <a:moveTo>
                  <a:pt x="6497" y="0"/>
                </a:moveTo>
                <a:lnTo>
                  <a:pt x="6375" y="25"/>
                </a:lnTo>
                <a:lnTo>
                  <a:pt x="6253" y="49"/>
                </a:lnTo>
                <a:lnTo>
                  <a:pt x="6131" y="122"/>
                </a:lnTo>
                <a:lnTo>
                  <a:pt x="6033" y="196"/>
                </a:lnTo>
                <a:lnTo>
                  <a:pt x="5936" y="293"/>
                </a:lnTo>
                <a:lnTo>
                  <a:pt x="5862" y="391"/>
                </a:lnTo>
                <a:lnTo>
                  <a:pt x="5813" y="513"/>
                </a:lnTo>
                <a:lnTo>
                  <a:pt x="5789" y="635"/>
                </a:lnTo>
                <a:lnTo>
                  <a:pt x="5618" y="2076"/>
                </a:lnTo>
                <a:lnTo>
                  <a:pt x="5325" y="2174"/>
                </a:lnTo>
                <a:lnTo>
                  <a:pt x="5032" y="2296"/>
                </a:lnTo>
                <a:lnTo>
                  <a:pt x="4763" y="2418"/>
                </a:lnTo>
                <a:lnTo>
                  <a:pt x="4495" y="2565"/>
                </a:lnTo>
                <a:lnTo>
                  <a:pt x="3347" y="1661"/>
                </a:lnTo>
                <a:lnTo>
                  <a:pt x="3225" y="1588"/>
                </a:lnTo>
                <a:lnTo>
                  <a:pt x="3103" y="1539"/>
                </a:lnTo>
                <a:lnTo>
                  <a:pt x="2980" y="1514"/>
                </a:lnTo>
                <a:lnTo>
                  <a:pt x="2736" y="1514"/>
                </a:lnTo>
                <a:lnTo>
                  <a:pt x="2590" y="1563"/>
                </a:lnTo>
                <a:lnTo>
                  <a:pt x="2492" y="1637"/>
                </a:lnTo>
                <a:lnTo>
                  <a:pt x="2394" y="1710"/>
                </a:lnTo>
                <a:lnTo>
                  <a:pt x="1710" y="2394"/>
                </a:lnTo>
                <a:lnTo>
                  <a:pt x="1613" y="2491"/>
                </a:lnTo>
                <a:lnTo>
                  <a:pt x="1564" y="2614"/>
                </a:lnTo>
                <a:lnTo>
                  <a:pt x="1515" y="2736"/>
                </a:lnTo>
                <a:lnTo>
                  <a:pt x="1491" y="2858"/>
                </a:lnTo>
                <a:lnTo>
                  <a:pt x="1491" y="3004"/>
                </a:lnTo>
                <a:lnTo>
                  <a:pt x="1515" y="3126"/>
                </a:lnTo>
                <a:lnTo>
                  <a:pt x="1564" y="3249"/>
                </a:lnTo>
                <a:lnTo>
                  <a:pt x="1637" y="3346"/>
                </a:lnTo>
                <a:lnTo>
                  <a:pt x="2541" y="4494"/>
                </a:lnTo>
                <a:lnTo>
                  <a:pt x="2394" y="4763"/>
                </a:lnTo>
                <a:lnTo>
                  <a:pt x="2272" y="5056"/>
                </a:lnTo>
                <a:lnTo>
                  <a:pt x="2174" y="5349"/>
                </a:lnTo>
                <a:lnTo>
                  <a:pt x="2077" y="5642"/>
                </a:lnTo>
                <a:lnTo>
                  <a:pt x="636" y="5789"/>
                </a:lnTo>
                <a:lnTo>
                  <a:pt x="514" y="5837"/>
                </a:lnTo>
                <a:lnTo>
                  <a:pt x="392" y="5886"/>
                </a:lnTo>
                <a:lnTo>
                  <a:pt x="269" y="5959"/>
                </a:lnTo>
                <a:lnTo>
                  <a:pt x="172" y="6033"/>
                </a:lnTo>
                <a:lnTo>
                  <a:pt x="99" y="6155"/>
                </a:lnTo>
                <a:lnTo>
                  <a:pt x="50" y="6253"/>
                </a:lnTo>
                <a:lnTo>
                  <a:pt x="1" y="6399"/>
                </a:lnTo>
                <a:lnTo>
                  <a:pt x="1" y="6521"/>
                </a:lnTo>
                <a:lnTo>
                  <a:pt x="1" y="7474"/>
                </a:lnTo>
                <a:lnTo>
                  <a:pt x="1" y="7620"/>
                </a:lnTo>
                <a:lnTo>
                  <a:pt x="50" y="7742"/>
                </a:lnTo>
                <a:lnTo>
                  <a:pt x="99" y="7864"/>
                </a:lnTo>
                <a:lnTo>
                  <a:pt x="172" y="7962"/>
                </a:lnTo>
                <a:lnTo>
                  <a:pt x="269" y="8060"/>
                </a:lnTo>
                <a:lnTo>
                  <a:pt x="392" y="8133"/>
                </a:lnTo>
                <a:lnTo>
                  <a:pt x="514" y="8182"/>
                </a:lnTo>
                <a:lnTo>
                  <a:pt x="636" y="8206"/>
                </a:lnTo>
                <a:lnTo>
                  <a:pt x="2077" y="8377"/>
                </a:lnTo>
                <a:lnTo>
                  <a:pt x="2174" y="8670"/>
                </a:lnTo>
                <a:lnTo>
                  <a:pt x="2272" y="8939"/>
                </a:lnTo>
                <a:lnTo>
                  <a:pt x="2394" y="9232"/>
                </a:lnTo>
                <a:lnTo>
                  <a:pt x="2541" y="9501"/>
                </a:lnTo>
                <a:lnTo>
                  <a:pt x="1637" y="10649"/>
                </a:lnTo>
                <a:lnTo>
                  <a:pt x="1564" y="10771"/>
                </a:lnTo>
                <a:lnTo>
                  <a:pt x="1515" y="10893"/>
                </a:lnTo>
                <a:lnTo>
                  <a:pt x="1491" y="11015"/>
                </a:lnTo>
                <a:lnTo>
                  <a:pt x="1491" y="11137"/>
                </a:lnTo>
                <a:lnTo>
                  <a:pt x="1515" y="11259"/>
                </a:lnTo>
                <a:lnTo>
                  <a:pt x="1564" y="11381"/>
                </a:lnTo>
                <a:lnTo>
                  <a:pt x="1613" y="11504"/>
                </a:lnTo>
                <a:lnTo>
                  <a:pt x="1710" y="11601"/>
                </a:lnTo>
                <a:lnTo>
                  <a:pt x="2394" y="12285"/>
                </a:lnTo>
                <a:lnTo>
                  <a:pt x="2492" y="12383"/>
                </a:lnTo>
                <a:lnTo>
                  <a:pt x="2590" y="12432"/>
                </a:lnTo>
                <a:lnTo>
                  <a:pt x="2736" y="12480"/>
                </a:lnTo>
                <a:lnTo>
                  <a:pt x="2858" y="12505"/>
                </a:lnTo>
                <a:lnTo>
                  <a:pt x="2980" y="12505"/>
                </a:lnTo>
                <a:lnTo>
                  <a:pt x="3103" y="12456"/>
                </a:lnTo>
                <a:lnTo>
                  <a:pt x="3225" y="12407"/>
                </a:lnTo>
                <a:lnTo>
                  <a:pt x="3347" y="12358"/>
                </a:lnTo>
                <a:lnTo>
                  <a:pt x="4495" y="11455"/>
                </a:lnTo>
                <a:lnTo>
                  <a:pt x="4763" y="11577"/>
                </a:lnTo>
                <a:lnTo>
                  <a:pt x="5032" y="11723"/>
                </a:lnTo>
                <a:lnTo>
                  <a:pt x="5325" y="11821"/>
                </a:lnTo>
                <a:lnTo>
                  <a:pt x="5618" y="11919"/>
                </a:lnTo>
                <a:lnTo>
                  <a:pt x="5789" y="13360"/>
                </a:lnTo>
                <a:lnTo>
                  <a:pt x="5813" y="13482"/>
                </a:lnTo>
                <a:lnTo>
                  <a:pt x="5862" y="13604"/>
                </a:lnTo>
                <a:lnTo>
                  <a:pt x="5936" y="13726"/>
                </a:lnTo>
                <a:lnTo>
                  <a:pt x="6033" y="13824"/>
                </a:lnTo>
                <a:lnTo>
                  <a:pt x="6131" y="13897"/>
                </a:lnTo>
                <a:lnTo>
                  <a:pt x="6253" y="13946"/>
                </a:lnTo>
                <a:lnTo>
                  <a:pt x="6375" y="13995"/>
                </a:lnTo>
                <a:lnTo>
                  <a:pt x="7596" y="13995"/>
                </a:lnTo>
                <a:lnTo>
                  <a:pt x="7743" y="13946"/>
                </a:lnTo>
                <a:lnTo>
                  <a:pt x="7841" y="13897"/>
                </a:lnTo>
                <a:lnTo>
                  <a:pt x="7963" y="13824"/>
                </a:lnTo>
                <a:lnTo>
                  <a:pt x="8036" y="13726"/>
                </a:lnTo>
                <a:lnTo>
                  <a:pt x="8109" y="13604"/>
                </a:lnTo>
                <a:lnTo>
                  <a:pt x="8158" y="13482"/>
                </a:lnTo>
                <a:lnTo>
                  <a:pt x="8183" y="13360"/>
                </a:lnTo>
                <a:lnTo>
                  <a:pt x="8353" y="11919"/>
                </a:lnTo>
                <a:lnTo>
                  <a:pt x="8647" y="11821"/>
                </a:lnTo>
                <a:lnTo>
                  <a:pt x="8940" y="11723"/>
                </a:lnTo>
                <a:lnTo>
                  <a:pt x="9233" y="11577"/>
                </a:lnTo>
                <a:lnTo>
                  <a:pt x="9501" y="11455"/>
                </a:lnTo>
                <a:lnTo>
                  <a:pt x="10649" y="12358"/>
                </a:lnTo>
                <a:lnTo>
                  <a:pt x="10747" y="12407"/>
                </a:lnTo>
                <a:lnTo>
                  <a:pt x="10869" y="12456"/>
                </a:lnTo>
                <a:lnTo>
                  <a:pt x="10991" y="12505"/>
                </a:lnTo>
                <a:lnTo>
                  <a:pt x="11138" y="12505"/>
                </a:lnTo>
                <a:lnTo>
                  <a:pt x="11260" y="12480"/>
                </a:lnTo>
                <a:lnTo>
                  <a:pt x="11382" y="12432"/>
                </a:lnTo>
                <a:lnTo>
                  <a:pt x="11504" y="12383"/>
                </a:lnTo>
                <a:lnTo>
                  <a:pt x="11602" y="12285"/>
                </a:lnTo>
                <a:lnTo>
                  <a:pt x="12286" y="11601"/>
                </a:lnTo>
                <a:lnTo>
                  <a:pt x="12359" y="11504"/>
                </a:lnTo>
                <a:lnTo>
                  <a:pt x="12432" y="11381"/>
                </a:lnTo>
                <a:lnTo>
                  <a:pt x="12457" y="11259"/>
                </a:lnTo>
                <a:lnTo>
                  <a:pt x="12481" y="11137"/>
                </a:lnTo>
                <a:lnTo>
                  <a:pt x="12481" y="11015"/>
                </a:lnTo>
                <a:lnTo>
                  <a:pt x="12457" y="10893"/>
                </a:lnTo>
                <a:lnTo>
                  <a:pt x="12408" y="10771"/>
                </a:lnTo>
                <a:lnTo>
                  <a:pt x="12334" y="10649"/>
                </a:lnTo>
                <a:lnTo>
                  <a:pt x="11431" y="9501"/>
                </a:lnTo>
                <a:lnTo>
                  <a:pt x="11577" y="9232"/>
                </a:lnTo>
                <a:lnTo>
                  <a:pt x="11699" y="8939"/>
                </a:lnTo>
                <a:lnTo>
                  <a:pt x="11822" y="8670"/>
                </a:lnTo>
                <a:lnTo>
                  <a:pt x="11895" y="8377"/>
                </a:lnTo>
                <a:lnTo>
                  <a:pt x="13360" y="8206"/>
                </a:lnTo>
                <a:lnTo>
                  <a:pt x="13482" y="8182"/>
                </a:lnTo>
                <a:lnTo>
                  <a:pt x="13604" y="8133"/>
                </a:lnTo>
                <a:lnTo>
                  <a:pt x="13702" y="8060"/>
                </a:lnTo>
                <a:lnTo>
                  <a:pt x="13800" y="7962"/>
                </a:lnTo>
                <a:lnTo>
                  <a:pt x="13873" y="7864"/>
                </a:lnTo>
                <a:lnTo>
                  <a:pt x="13946" y="7742"/>
                </a:lnTo>
                <a:lnTo>
                  <a:pt x="13971" y="7620"/>
                </a:lnTo>
                <a:lnTo>
                  <a:pt x="13995" y="7474"/>
                </a:lnTo>
                <a:lnTo>
                  <a:pt x="13995" y="6521"/>
                </a:lnTo>
                <a:lnTo>
                  <a:pt x="13971" y="6399"/>
                </a:lnTo>
                <a:lnTo>
                  <a:pt x="13946" y="6253"/>
                </a:lnTo>
                <a:lnTo>
                  <a:pt x="13873" y="6155"/>
                </a:lnTo>
                <a:lnTo>
                  <a:pt x="13800" y="6033"/>
                </a:lnTo>
                <a:lnTo>
                  <a:pt x="13702" y="5959"/>
                </a:lnTo>
                <a:lnTo>
                  <a:pt x="13604" y="5886"/>
                </a:lnTo>
                <a:lnTo>
                  <a:pt x="13482" y="5837"/>
                </a:lnTo>
                <a:lnTo>
                  <a:pt x="13360" y="5789"/>
                </a:lnTo>
                <a:lnTo>
                  <a:pt x="11895" y="5642"/>
                </a:lnTo>
                <a:lnTo>
                  <a:pt x="11822" y="5349"/>
                </a:lnTo>
                <a:lnTo>
                  <a:pt x="11699" y="5056"/>
                </a:lnTo>
                <a:lnTo>
                  <a:pt x="11577" y="4763"/>
                </a:lnTo>
                <a:lnTo>
                  <a:pt x="11431" y="4494"/>
                </a:lnTo>
                <a:lnTo>
                  <a:pt x="12334" y="3346"/>
                </a:lnTo>
                <a:lnTo>
                  <a:pt x="12408" y="3249"/>
                </a:lnTo>
                <a:lnTo>
                  <a:pt x="12457" y="3126"/>
                </a:lnTo>
                <a:lnTo>
                  <a:pt x="12481" y="3004"/>
                </a:lnTo>
                <a:lnTo>
                  <a:pt x="12481" y="2858"/>
                </a:lnTo>
                <a:lnTo>
                  <a:pt x="12457" y="2736"/>
                </a:lnTo>
                <a:lnTo>
                  <a:pt x="12432" y="2614"/>
                </a:lnTo>
                <a:lnTo>
                  <a:pt x="12359" y="2491"/>
                </a:lnTo>
                <a:lnTo>
                  <a:pt x="12286" y="2394"/>
                </a:lnTo>
                <a:lnTo>
                  <a:pt x="11602" y="1710"/>
                </a:lnTo>
                <a:lnTo>
                  <a:pt x="11504" y="1637"/>
                </a:lnTo>
                <a:lnTo>
                  <a:pt x="11382" y="1563"/>
                </a:lnTo>
                <a:lnTo>
                  <a:pt x="11260" y="1514"/>
                </a:lnTo>
                <a:lnTo>
                  <a:pt x="10991" y="1514"/>
                </a:lnTo>
                <a:lnTo>
                  <a:pt x="10869" y="1539"/>
                </a:lnTo>
                <a:lnTo>
                  <a:pt x="10747" y="1588"/>
                </a:lnTo>
                <a:lnTo>
                  <a:pt x="10649" y="1661"/>
                </a:lnTo>
                <a:lnTo>
                  <a:pt x="9501" y="2565"/>
                </a:lnTo>
                <a:lnTo>
                  <a:pt x="9233" y="2418"/>
                </a:lnTo>
                <a:lnTo>
                  <a:pt x="8940" y="2296"/>
                </a:lnTo>
                <a:lnTo>
                  <a:pt x="8647" y="2174"/>
                </a:lnTo>
                <a:lnTo>
                  <a:pt x="8353" y="2076"/>
                </a:lnTo>
                <a:lnTo>
                  <a:pt x="8183" y="635"/>
                </a:lnTo>
                <a:lnTo>
                  <a:pt x="8158" y="513"/>
                </a:lnTo>
                <a:lnTo>
                  <a:pt x="8109" y="391"/>
                </a:lnTo>
                <a:lnTo>
                  <a:pt x="8036" y="293"/>
                </a:lnTo>
                <a:lnTo>
                  <a:pt x="7963" y="196"/>
                </a:lnTo>
                <a:lnTo>
                  <a:pt x="7841" y="122"/>
                </a:lnTo>
                <a:lnTo>
                  <a:pt x="7743" y="49"/>
                </a:lnTo>
                <a:lnTo>
                  <a:pt x="7596" y="25"/>
                </a:lnTo>
                <a:lnTo>
                  <a:pt x="7474" y="0"/>
                </a:lnTo>
                <a:close/>
              </a:path>
            </a:pathLst>
          </a:custGeom>
          <a:solidFill>
            <a:srgbClr val="212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46;p39">
            <a:extLst>
              <a:ext uri="{FF2B5EF4-FFF2-40B4-BE49-F238E27FC236}">
                <a16:creationId xmlns:a16="http://schemas.microsoft.com/office/drawing/2014/main" id="{E40AC0CD-9B67-2874-CC74-5AF61CAF91CC}"/>
              </a:ext>
            </a:extLst>
          </p:cNvPr>
          <p:cNvSpPr/>
          <p:nvPr/>
        </p:nvSpPr>
        <p:spPr>
          <a:xfrm>
            <a:off x="8841409" y="223118"/>
            <a:ext cx="109571" cy="109571"/>
          </a:xfrm>
          <a:custGeom>
            <a:avLst/>
            <a:gdLst/>
            <a:ahLst/>
            <a:cxnLst/>
            <a:rect l="l" t="t" r="r" b="b"/>
            <a:pathLst>
              <a:path w="7963" h="7963" extrusionOk="0">
                <a:moveTo>
                  <a:pt x="3933" y="2296"/>
                </a:moveTo>
                <a:lnTo>
                  <a:pt x="4103" y="2321"/>
                </a:lnTo>
                <a:lnTo>
                  <a:pt x="4274" y="2321"/>
                </a:lnTo>
                <a:lnTo>
                  <a:pt x="4421" y="2370"/>
                </a:lnTo>
                <a:lnTo>
                  <a:pt x="4592" y="2419"/>
                </a:lnTo>
                <a:lnTo>
                  <a:pt x="4738" y="2492"/>
                </a:lnTo>
                <a:lnTo>
                  <a:pt x="4885" y="2565"/>
                </a:lnTo>
                <a:lnTo>
                  <a:pt x="5032" y="2663"/>
                </a:lnTo>
                <a:lnTo>
                  <a:pt x="5154" y="2785"/>
                </a:lnTo>
                <a:lnTo>
                  <a:pt x="5276" y="2883"/>
                </a:lnTo>
                <a:lnTo>
                  <a:pt x="5373" y="3029"/>
                </a:lnTo>
                <a:lnTo>
                  <a:pt x="5447" y="3151"/>
                </a:lnTo>
                <a:lnTo>
                  <a:pt x="5520" y="3298"/>
                </a:lnTo>
                <a:lnTo>
                  <a:pt x="5593" y="3444"/>
                </a:lnTo>
                <a:lnTo>
                  <a:pt x="5618" y="3615"/>
                </a:lnTo>
                <a:lnTo>
                  <a:pt x="5642" y="3762"/>
                </a:lnTo>
                <a:lnTo>
                  <a:pt x="5667" y="3933"/>
                </a:lnTo>
                <a:lnTo>
                  <a:pt x="5667" y="4079"/>
                </a:lnTo>
                <a:lnTo>
                  <a:pt x="5642" y="4250"/>
                </a:lnTo>
                <a:lnTo>
                  <a:pt x="5618" y="4421"/>
                </a:lnTo>
                <a:lnTo>
                  <a:pt x="5569" y="4568"/>
                </a:lnTo>
                <a:lnTo>
                  <a:pt x="5496" y="4739"/>
                </a:lnTo>
                <a:lnTo>
                  <a:pt x="5398" y="4885"/>
                </a:lnTo>
                <a:lnTo>
                  <a:pt x="5300" y="5007"/>
                </a:lnTo>
                <a:lnTo>
                  <a:pt x="5203" y="5154"/>
                </a:lnTo>
                <a:lnTo>
                  <a:pt x="5080" y="5252"/>
                </a:lnTo>
                <a:lnTo>
                  <a:pt x="4958" y="5349"/>
                </a:lnTo>
                <a:lnTo>
                  <a:pt x="4812" y="5447"/>
                </a:lnTo>
                <a:lnTo>
                  <a:pt x="4665" y="5520"/>
                </a:lnTo>
                <a:lnTo>
                  <a:pt x="4519" y="5569"/>
                </a:lnTo>
                <a:lnTo>
                  <a:pt x="4372" y="5618"/>
                </a:lnTo>
                <a:lnTo>
                  <a:pt x="4201" y="5642"/>
                </a:lnTo>
                <a:lnTo>
                  <a:pt x="4055" y="5667"/>
                </a:lnTo>
                <a:lnTo>
                  <a:pt x="3884" y="5642"/>
                </a:lnTo>
                <a:lnTo>
                  <a:pt x="3713" y="5642"/>
                </a:lnTo>
                <a:lnTo>
                  <a:pt x="3566" y="5594"/>
                </a:lnTo>
                <a:lnTo>
                  <a:pt x="3395" y="5545"/>
                </a:lnTo>
                <a:lnTo>
                  <a:pt x="3249" y="5471"/>
                </a:lnTo>
                <a:lnTo>
                  <a:pt x="3102" y="5398"/>
                </a:lnTo>
                <a:lnTo>
                  <a:pt x="2956" y="5300"/>
                </a:lnTo>
                <a:lnTo>
                  <a:pt x="2833" y="5178"/>
                </a:lnTo>
                <a:lnTo>
                  <a:pt x="2711" y="5081"/>
                </a:lnTo>
                <a:lnTo>
                  <a:pt x="2614" y="4934"/>
                </a:lnTo>
                <a:lnTo>
                  <a:pt x="2540" y="4812"/>
                </a:lnTo>
                <a:lnTo>
                  <a:pt x="2467" y="4665"/>
                </a:lnTo>
                <a:lnTo>
                  <a:pt x="2394" y="4519"/>
                </a:lnTo>
                <a:lnTo>
                  <a:pt x="2369" y="4348"/>
                </a:lnTo>
                <a:lnTo>
                  <a:pt x="2321" y="4201"/>
                </a:lnTo>
                <a:lnTo>
                  <a:pt x="2321" y="4030"/>
                </a:lnTo>
                <a:lnTo>
                  <a:pt x="2321" y="3884"/>
                </a:lnTo>
                <a:lnTo>
                  <a:pt x="2345" y="3713"/>
                </a:lnTo>
                <a:lnTo>
                  <a:pt x="2369" y="3542"/>
                </a:lnTo>
                <a:lnTo>
                  <a:pt x="2418" y="3395"/>
                </a:lnTo>
                <a:lnTo>
                  <a:pt x="2492" y="3224"/>
                </a:lnTo>
                <a:lnTo>
                  <a:pt x="2589" y="3078"/>
                </a:lnTo>
                <a:lnTo>
                  <a:pt x="2687" y="2956"/>
                </a:lnTo>
                <a:lnTo>
                  <a:pt x="2785" y="2809"/>
                </a:lnTo>
                <a:lnTo>
                  <a:pt x="2907" y="2712"/>
                </a:lnTo>
                <a:lnTo>
                  <a:pt x="3029" y="2614"/>
                </a:lnTo>
                <a:lnTo>
                  <a:pt x="3175" y="2516"/>
                </a:lnTo>
                <a:lnTo>
                  <a:pt x="3322" y="2443"/>
                </a:lnTo>
                <a:lnTo>
                  <a:pt x="3468" y="2394"/>
                </a:lnTo>
                <a:lnTo>
                  <a:pt x="3615" y="2345"/>
                </a:lnTo>
                <a:lnTo>
                  <a:pt x="3786" y="2321"/>
                </a:lnTo>
                <a:lnTo>
                  <a:pt x="3933" y="2296"/>
                </a:lnTo>
                <a:close/>
                <a:moveTo>
                  <a:pt x="3053" y="1"/>
                </a:moveTo>
                <a:lnTo>
                  <a:pt x="2980" y="25"/>
                </a:lnTo>
                <a:lnTo>
                  <a:pt x="2443" y="196"/>
                </a:lnTo>
                <a:lnTo>
                  <a:pt x="2369" y="220"/>
                </a:lnTo>
                <a:lnTo>
                  <a:pt x="2296" y="269"/>
                </a:lnTo>
                <a:lnTo>
                  <a:pt x="2198" y="391"/>
                </a:lnTo>
                <a:lnTo>
                  <a:pt x="2150" y="538"/>
                </a:lnTo>
                <a:lnTo>
                  <a:pt x="2150" y="611"/>
                </a:lnTo>
                <a:lnTo>
                  <a:pt x="2150" y="684"/>
                </a:lnTo>
                <a:lnTo>
                  <a:pt x="2394" y="1832"/>
                </a:lnTo>
                <a:lnTo>
                  <a:pt x="2223" y="1954"/>
                </a:lnTo>
                <a:lnTo>
                  <a:pt x="2076" y="2101"/>
                </a:lnTo>
                <a:lnTo>
                  <a:pt x="1002" y="1686"/>
                </a:lnTo>
                <a:lnTo>
                  <a:pt x="928" y="1686"/>
                </a:lnTo>
                <a:lnTo>
                  <a:pt x="831" y="1661"/>
                </a:lnTo>
                <a:lnTo>
                  <a:pt x="684" y="1710"/>
                </a:lnTo>
                <a:lnTo>
                  <a:pt x="562" y="1784"/>
                </a:lnTo>
                <a:lnTo>
                  <a:pt x="513" y="1832"/>
                </a:lnTo>
                <a:lnTo>
                  <a:pt x="464" y="1906"/>
                </a:lnTo>
                <a:lnTo>
                  <a:pt x="220" y="2394"/>
                </a:lnTo>
                <a:lnTo>
                  <a:pt x="196" y="2467"/>
                </a:lnTo>
                <a:lnTo>
                  <a:pt x="171" y="2541"/>
                </a:lnTo>
                <a:lnTo>
                  <a:pt x="196" y="2712"/>
                </a:lnTo>
                <a:lnTo>
                  <a:pt x="245" y="2834"/>
                </a:lnTo>
                <a:lnTo>
                  <a:pt x="293" y="2907"/>
                </a:lnTo>
                <a:lnTo>
                  <a:pt x="367" y="2956"/>
                </a:lnTo>
                <a:lnTo>
                  <a:pt x="1344" y="3591"/>
                </a:lnTo>
                <a:lnTo>
                  <a:pt x="1319" y="3786"/>
                </a:lnTo>
                <a:lnTo>
                  <a:pt x="1295" y="4006"/>
                </a:lnTo>
                <a:lnTo>
                  <a:pt x="245" y="4494"/>
                </a:lnTo>
                <a:lnTo>
                  <a:pt x="196" y="4519"/>
                </a:lnTo>
                <a:lnTo>
                  <a:pt x="123" y="4568"/>
                </a:lnTo>
                <a:lnTo>
                  <a:pt x="49" y="4714"/>
                </a:lnTo>
                <a:lnTo>
                  <a:pt x="0" y="4861"/>
                </a:lnTo>
                <a:lnTo>
                  <a:pt x="25" y="4934"/>
                </a:lnTo>
                <a:lnTo>
                  <a:pt x="25" y="5007"/>
                </a:lnTo>
                <a:lnTo>
                  <a:pt x="220" y="5545"/>
                </a:lnTo>
                <a:lnTo>
                  <a:pt x="245" y="5594"/>
                </a:lnTo>
                <a:lnTo>
                  <a:pt x="293" y="5667"/>
                </a:lnTo>
                <a:lnTo>
                  <a:pt x="391" y="5764"/>
                </a:lnTo>
                <a:lnTo>
                  <a:pt x="538" y="5813"/>
                </a:lnTo>
                <a:lnTo>
                  <a:pt x="684" y="5813"/>
                </a:lnTo>
                <a:lnTo>
                  <a:pt x="1832" y="5569"/>
                </a:lnTo>
                <a:lnTo>
                  <a:pt x="1954" y="5740"/>
                </a:lnTo>
                <a:lnTo>
                  <a:pt x="2101" y="5887"/>
                </a:lnTo>
                <a:lnTo>
                  <a:pt x="1710" y="6986"/>
                </a:lnTo>
                <a:lnTo>
                  <a:pt x="1686" y="7059"/>
                </a:lnTo>
                <a:lnTo>
                  <a:pt x="1686" y="7132"/>
                </a:lnTo>
                <a:lnTo>
                  <a:pt x="1710" y="7279"/>
                </a:lnTo>
                <a:lnTo>
                  <a:pt x="1783" y="7401"/>
                </a:lnTo>
                <a:lnTo>
                  <a:pt x="1857" y="7450"/>
                </a:lnTo>
                <a:lnTo>
                  <a:pt x="1905" y="7499"/>
                </a:lnTo>
                <a:lnTo>
                  <a:pt x="2418" y="7743"/>
                </a:lnTo>
                <a:lnTo>
                  <a:pt x="2492" y="7792"/>
                </a:lnTo>
                <a:lnTo>
                  <a:pt x="2711" y="7792"/>
                </a:lnTo>
                <a:lnTo>
                  <a:pt x="2858" y="7718"/>
                </a:lnTo>
                <a:lnTo>
                  <a:pt x="2907" y="7669"/>
                </a:lnTo>
                <a:lnTo>
                  <a:pt x="2956" y="7621"/>
                </a:lnTo>
                <a:lnTo>
                  <a:pt x="3591" y="6644"/>
                </a:lnTo>
                <a:lnTo>
                  <a:pt x="3810" y="6668"/>
                </a:lnTo>
                <a:lnTo>
                  <a:pt x="4006" y="6668"/>
                </a:lnTo>
                <a:lnTo>
                  <a:pt x="4494" y="7718"/>
                </a:lnTo>
                <a:lnTo>
                  <a:pt x="4543" y="7792"/>
                </a:lnTo>
                <a:lnTo>
                  <a:pt x="4592" y="7840"/>
                </a:lnTo>
                <a:lnTo>
                  <a:pt x="4714" y="7914"/>
                </a:lnTo>
                <a:lnTo>
                  <a:pt x="4861" y="7963"/>
                </a:lnTo>
                <a:lnTo>
                  <a:pt x="4934" y="7963"/>
                </a:lnTo>
                <a:lnTo>
                  <a:pt x="5007" y="7938"/>
                </a:lnTo>
                <a:lnTo>
                  <a:pt x="5544" y="7767"/>
                </a:lnTo>
                <a:lnTo>
                  <a:pt x="5618" y="7743"/>
                </a:lnTo>
                <a:lnTo>
                  <a:pt x="5667" y="7694"/>
                </a:lnTo>
                <a:lnTo>
                  <a:pt x="5764" y="7572"/>
                </a:lnTo>
                <a:lnTo>
                  <a:pt x="5838" y="7425"/>
                </a:lnTo>
                <a:lnTo>
                  <a:pt x="5838" y="7352"/>
                </a:lnTo>
                <a:lnTo>
                  <a:pt x="5838" y="7279"/>
                </a:lnTo>
                <a:lnTo>
                  <a:pt x="5593" y="6131"/>
                </a:lnTo>
                <a:lnTo>
                  <a:pt x="5740" y="6009"/>
                </a:lnTo>
                <a:lnTo>
                  <a:pt x="5911" y="5862"/>
                </a:lnTo>
                <a:lnTo>
                  <a:pt x="6985" y="6277"/>
                </a:lnTo>
                <a:lnTo>
                  <a:pt x="7059" y="6277"/>
                </a:lnTo>
                <a:lnTo>
                  <a:pt x="7132" y="6302"/>
                </a:lnTo>
                <a:lnTo>
                  <a:pt x="7278" y="6253"/>
                </a:lnTo>
                <a:lnTo>
                  <a:pt x="7425" y="6180"/>
                </a:lnTo>
                <a:lnTo>
                  <a:pt x="7474" y="6131"/>
                </a:lnTo>
                <a:lnTo>
                  <a:pt x="7523" y="6058"/>
                </a:lnTo>
                <a:lnTo>
                  <a:pt x="7767" y="5545"/>
                </a:lnTo>
                <a:lnTo>
                  <a:pt x="7791" y="5496"/>
                </a:lnTo>
                <a:lnTo>
                  <a:pt x="7816" y="5398"/>
                </a:lnTo>
                <a:lnTo>
                  <a:pt x="7791" y="5252"/>
                </a:lnTo>
                <a:lnTo>
                  <a:pt x="7718" y="5129"/>
                </a:lnTo>
                <a:lnTo>
                  <a:pt x="7669" y="5056"/>
                </a:lnTo>
                <a:lnTo>
                  <a:pt x="7620" y="5007"/>
                </a:lnTo>
                <a:lnTo>
                  <a:pt x="6643" y="4372"/>
                </a:lnTo>
                <a:lnTo>
                  <a:pt x="6668" y="4177"/>
                </a:lnTo>
                <a:lnTo>
                  <a:pt x="6668" y="3957"/>
                </a:lnTo>
                <a:lnTo>
                  <a:pt x="7718" y="3469"/>
                </a:lnTo>
                <a:lnTo>
                  <a:pt x="7791" y="3444"/>
                </a:lnTo>
                <a:lnTo>
                  <a:pt x="7865" y="3395"/>
                </a:lnTo>
                <a:lnTo>
                  <a:pt x="7938" y="3249"/>
                </a:lnTo>
                <a:lnTo>
                  <a:pt x="7962" y="3102"/>
                </a:lnTo>
                <a:lnTo>
                  <a:pt x="7962" y="3029"/>
                </a:lnTo>
                <a:lnTo>
                  <a:pt x="7962" y="2956"/>
                </a:lnTo>
                <a:lnTo>
                  <a:pt x="7767" y="2419"/>
                </a:lnTo>
                <a:lnTo>
                  <a:pt x="7743" y="2345"/>
                </a:lnTo>
                <a:lnTo>
                  <a:pt x="7694" y="2296"/>
                </a:lnTo>
                <a:lnTo>
                  <a:pt x="7572" y="2199"/>
                </a:lnTo>
                <a:lnTo>
                  <a:pt x="7449" y="2150"/>
                </a:lnTo>
                <a:lnTo>
                  <a:pt x="7278" y="2150"/>
                </a:lnTo>
                <a:lnTo>
                  <a:pt x="6155" y="2394"/>
                </a:lnTo>
                <a:lnTo>
                  <a:pt x="6033" y="2223"/>
                </a:lnTo>
                <a:lnTo>
                  <a:pt x="5886" y="2077"/>
                </a:lnTo>
                <a:lnTo>
                  <a:pt x="6277" y="978"/>
                </a:lnTo>
                <a:lnTo>
                  <a:pt x="6302" y="904"/>
                </a:lnTo>
                <a:lnTo>
                  <a:pt x="6302" y="831"/>
                </a:lnTo>
                <a:lnTo>
                  <a:pt x="6277" y="684"/>
                </a:lnTo>
                <a:lnTo>
                  <a:pt x="6179" y="562"/>
                </a:lnTo>
                <a:lnTo>
                  <a:pt x="6131" y="489"/>
                </a:lnTo>
                <a:lnTo>
                  <a:pt x="6082" y="465"/>
                </a:lnTo>
                <a:lnTo>
                  <a:pt x="5569" y="196"/>
                </a:lnTo>
                <a:lnTo>
                  <a:pt x="5496" y="172"/>
                </a:lnTo>
                <a:lnTo>
                  <a:pt x="5276" y="172"/>
                </a:lnTo>
                <a:lnTo>
                  <a:pt x="5129" y="245"/>
                </a:lnTo>
                <a:lnTo>
                  <a:pt x="5080" y="294"/>
                </a:lnTo>
                <a:lnTo>
                  <a:pt x="5032" y="343"/>
                </a:lnTo>
                <a:lnTo>
                  <a:pt x="4397" y="1319"/>
                </a:lnTo>
                <a:lnTo>
                  <a:pt x="4177" y="1295"/>
                </a:lnTo>
                <a:lnTo>
                  <a:pt x="3981" y="1295"/>
                </a:lnTo>
                <a:lnTo>
                  <a:pt x="3493" y="245"/>
                </a:lnTo>
                <a:lnTo>
                  <a:pt x="3444" y="172"/>
                </a:lnTo>
                <a:lnTo>
                  <a:pt x="3395" y="123"/>
                </a:lnTo>
                <a:lnTo>
                  <a:pt x="3273" y="49"/>
                </a:lnTo>
                <a:lnTo>
                  <a:pt x="3127" y="1"/>
                </a:lnTo>
                <a:close/>
              </a:path>
            </a:pathLst>
          </a:custGeom>
          <a:solidFill>
            <a:srgbClr val="212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1;p20">
            <a:extLst>
              <a:ext uri="{FF2B5EF4-FFF2-40B4-BE49-F238E27FC236}">
                <a16:creationId xmlns:a16="http://schemas.microsoft.com/office/drawing/2014/main" id="{2F63D1E5-0D39-8910-2DB4-6CD5BEA54CE6}"/>
              </a:ext>
            </a:extLst>
          </p:cNvPr>
          <p:cNvSpPr txBox="1">
            <a:spLocks/>
          </p:cNvSpPr>
          <p:nvPr/>
        </p:nvSpPr>
        <p:spPr>
          <a:xfrm>
            <a:off x="769952" y="1711704"/>
            <a:ext cx="7604095" cy="172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lvl="0" algn="just"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GB" sz="1800" b="0">
                <a:solidFill>
                  <a:schemeClr val="tx1"/>
                </a:solidFill>
                <a:latin typeface="Barlow" panose="020B0604020202020204" charset="0"/>
              </a:rPr>
              <a:t>“You are a customer service expert. I am going to provide you a TripAdvisor post about travels, you should identify the needs that the user expressed in the text. Needs should be expressed as short sentences. The answer should be generated as a list of needs separated by a comma. Avoid any unnecessary text or comment.”</a:t>
            </a:r>
            <a:endParaRPr lang="it-IT" sz="1800" b="0" dirty="0">
              <a:solidFill>
                <a:schemeClr val="tx1"/>
              </a:solidFill>
              <a:latin typeface="Barlow" panose="020B0604020202020204" charset="0"/>
            </a:endParaRPr>
          </a:p>
        </p:txBody>
      </p:sp>
      <p:sp>
        <p:nvSpPr>
          <p:cNvPr id="4" name="Google Shape;96;p15">
            <a:extLst>
              <a:ext uri="{FF2B5EF4-FFF2-40B4-BE49-F238E27FC236}">
                <a16:creationId xmlns:a16="http://schemas.microsoft.com/office/drawing/2014/main" id="{27AB81E1-C18C-E988-004C-E141B3535E32}"/>
              </a:ext>
            </a:extLst>
          </p:cNvPr>
          <p:cNvSpPr txBox="1">
            <a:spLocks/>
          </p:cNvSpPr>
          <p:nvPr/>
        </p:nvSpPr>
        <p:spPr>
          <a:xfrm>
            <a:off x="819626" y="3431795"/>
            <a:ext cx="8324374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45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l"/>
            <a:r>
              <a:rPr lang="it-IT" sz="1600">
                <a:solidFill>
                  <a:srgbClr val="212C52"/>
                </a:solidFill>
              </a:rPr>
              <a:t>Zero-shot prompt </a:t>
            </a:r>
            <a:r>
              <a:rPr lang="it-IT" sz="1600" b="0">
                <a:solidFill>
                  <a:srgbClr val="212C52"/>
                </a:solidFill>
              </a:rPr>
              <a:t>: instructions only</a:t>
            </a:r>
            <a:endParaRPr lang="it-IT" sz="1600" b="0" dirty="0">
              <a:solidFill>
                <a:srgbClr val="212C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920062"/>
      </p:ext>
    </p:extLst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FFFFF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949C1FF961AED458ED8822F8E1CC8EA" ma:contentTypeVersion="11" ma:contentTypeDescription="Creare un nuovo documento." ma:contentTypeScope="" ma:versionID="51efe8de5c111f4686e84465b3b83ebb">
  <xsd:schema xmlns:xsd="http://www.w3.org/2001/XMLSchema" xmlns:xs="http://www.w3.org/2001/XMLSchema" xmlns:p="http://schemas.microsoft.com/office/2006/metadata/properties" xmlns:ns2="4c3b1e43-9b16-4b6a-a91e-dd8ac9558825" xmlns:ns3="878659ec-7b11-4d52-bbf5-925c2fa7876e" targetNamespace="http://schemas.microsoft.com/office/2006/metadata/properties" ma:root="true" ma:fieldsID="c24175cb4cd234bdf302e0e7b2504970" ns2:_="" ns3:_="">
    <xsd:import namespace="4c3b1e43-9b16-4b6a-a91e-dd8ac9558825"/>
    <xsd:import namespace="878659ec-7b11-4d52-bbf5-925c2fa787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3b1e43-9b16-4b6a-a91e-dd8ac95588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8659ec-7b11-4d52-bbf5-925c2fa7876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3C4BEC-F097-402D-93B3-2C4112248ED8}">
  <ds:schemaRefs>
    <ds:schemaRef ds:uri="http://purl.org/dc/dcmitype/"/>
    <ds:schemaRef ds:uri="http://www.w3.org/XML/1998/namespace"/>
    <ds:schemaRef ds:uri="http://purl.org/dc/terms/"/>
    <ds:schemaRef ds:uri="878659ec-7b11-4d52-bbf5-925c2fa7876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c3b1e43-9b16-4b6a-a91e-dd8ac9558825"/>
  </ds:schemaRefs>
</ds:datastoreItem>
</file>

<file path=customXml/itemProps2.xml><?xml version="1.0" encoding="utf-8"?>
<ds:datastoreItem xmlns:ds="http://schemas.openxmlformats.org/officeDocument/2006/customXml" ds:itemID="{4C92C1E9-47B4-4E88-90C9-E13CF52EA6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3b1e43-9b16-4b6a-a91e-dd8ac9558825"/>
    <ds:schemaRef ds:uri="878659ec-7b11-4d52-bbf5-925c2fa787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627D62-FF8C-4FD4-9AEA-1BD3E47EF1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7024</TotalTime>
  <Words>1807</Words>
  <Application>Microsoft Office PowerPoint</Application>
  <PresentationFormat>Presentazione su schermo (16:9)</PresentationFormat>
  <Paragraphs>183</Paragraphs>
  <Slides>23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0" baseType="lpstr">
      <vt:lpstr>Calibri</vt:lpstr>
      <vt:lpstr>Wingdings</vt:lpstr>
      <vt:lpstr>Times New Roman</vt:lpstr>
      <vt:lpstr>Barlow Light</vt:lpstr>
      <vt:lpstr>Barlow</vt:lpstr>
      <vt:lpstr>Arial</vt:lpstr>
      <vt:lpstr>Basset template</vt:lpstr>
      <vt:lpstr>LLMs for Customer Needs Extraction: from Inference to Evaluation   Simone Barandoni  University of Pisa, Department of Computer Science Business Engineering for Data Science (B4DS) lab </vt:lpstr>
      <vt:lpstr>Which tasks can be delegated to a LLM?</vt:lpstr>
      <vt:lpstr>Presentazione standard di PowerPoint</vt:lpstr>
      <vt:lpstr>LLMs in a Travel Agency</vt:lpstr>
      <vt:lpstr>Proprietary VS open-source</vt:lpstr>
      <vt:lpstr>Workshop Case Study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Irene</dc:creator>
  <cp:lastModifiedBy>Simone Barandoni</cp:lastModifiedBy>
  <cp:revision>323</cp:revision>
  <cp:lastPrinted>2022-03-20T11:35:14Z</cp:lastPrinted>
  <dcterms:modified xsi:type="dcterms:W3CDTF">2024-09-09T09:29:30Z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0x0101003949C1FF961AED458ED8822F8E1CC8EA</vt:lpwstr>
  </property>
</Properties>
</file>