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2" r:id="rId3"/>
    <p:sldId id="320" r:id="rId4"/>
    <p:sldId id="373" r:id="rId5"/>
    <p:sldId id="368" r:id="rId6"/>
    <p:sldId id="367" r:id="rId7"/>
    <p:sldId id="369" r:id="rId8"/>
    <p:sldId id="351" r:id="rId9"/>
    <p:sldId id="363" r:id="rId10"/>
    <p:sldId id="355" r:id="rId11"/>
    <p:sldId id="374" r:id="rId12"/>
    <p:sldId id="321" r:id="rId13"/>
    <p:sldId id="322" r:id="rId14"/>
    <p:sldId id="323" r:id="rId15"/>
    <p:sldId id="362" r:id="rId16"/>
    <p:sldId id="325" r:id="rId17"/>
    <p:sldId id="324" r:id="rId18"/>
    <p:sldId id="332" r:id="rId19"/>
    <p:sldId id="333" r:id="rId20"/>
    <p:sldId id="375" r:id="rId21"/>
    <p:sldId id="268" r:id="rId22"/>
    <p:sldId id="330" r:id="rId23"/>
    <p:sldId id="329" r:id="rId24"/>
    <p:sldId id="371" r:id="rId25"/>
    <p:sldId id="334" r:id="rId26"/>
    <p:sldId id="287" r:id="rId27"/>
    <p:sldId id="289" r:id="rId28"/>
    <p:sldId id="344" r:id="rId29"/>
    <p:sldId id="365" r:id="rId30"/>
    <p:sldId id="345" r:id="rId31"/>
    <p:sldId id="348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/>
    <p:restoredTop sz="96281"/>
  </p:normalViewPr>
  <p:slideViewPr>
    <p:cSldViewPr>
      <p:cViewPr varScale="1">
        <p:scale>
          <a:sx n="89" d="100"/>
          <a:sy n="89" d="100"/>
        </p:scale>
        <p:origin x="168" y="8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30/09/21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30/09/21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8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From </a:t>
            </a:r>
            <a:r>
              <a:rPr lang="it-IT" dirty="0" err="1"/>
              <a:t>Functions</a:t>
            </a:r>
            <a:r>
              <a:rPr lang="it-IT" dirty="0"/>
              <a:t> to Objects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/ 1K SLOC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Industry Average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Corporate Applications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 err="1"/>
              <a:t>Cleanroom</a:t>
            </a:r>
            <a:r>
              <a:rPr lang="it-IT" b="1" dirty="0"/>
              <a:t> </a:t>
            </a:r>
            <a:r>
              <a:rPr lang="it-IT" b="1" dirty="0" err="1"/>
              <a:t>development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0.5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Fuctions</a:t>
            </a:r>
            <a:r>
              <a:rPr lang="it-IT" dirty="0"/>
              <a:t> vs Objects</a:t>
            </a:r>
          </a:p>
        </p:txBody>
      </p:sp>
    </p:spTree>
    <p:extLst>
      <p:ext uri="{BB962C8B-B14F-4D97-AF65-F5344CB8AC3E}">
        <p14:creationId xmlns:p14="http://schemas.microsoft.com/office/powerpoint/2010/main" val="339361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 rand() % 100;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sort(int v[], int n)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j,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changed;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n-1;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changed = FALSE;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 -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- 1;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(v[j] &gt; v[j + 1])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changed = TRUE;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v[j];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v[j] = v[j + 1];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 + 1]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(!changed) break;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BEBB2-2DEC-3D47-9AB1-8C53E3060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search(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int v[], int size, int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 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show(int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v[100];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n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(v) /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(v[0]);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sort(v,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search(v, n, 10);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747" b="-33747"/>
          <a:stretch>
            <a:fillRect/>
          </a:stretch>
        </p:blipFill>
        <p:spPr>
          <a:xfrm>
            <a:off x="1981200" y="1700809"/>
            <a:ext cx="8229600" cy="4425355"/>
          </a:xfrm>
        </p:spPr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 clear relationship between</a:t>
            </a:r>
          </a:p>
          <a:p>
            <a:pPr lvl="1"/>
            <a:r>
              <a:rPr lang="en-US" sz="2400" dirty="0"/>
              <a:t>The actual array (int v[20])</a:t>
            </a:r>
          </a:p>
          <a:p>
            <a:pPr lvl="1"/>
            <a:r>
              <a:rPr lang="en-US" sz="2400" dirty="0"/>
              <a:t>Operations on the array (search(), sort(), </a:t>
            </a:r>
            <a:r>
              <a:rPr lang="en-US" sz="2400" dirty="0" err="1"/>
              <a:t>init</a:t>
            </a:r>
            <a:r>
              <a:rPr lang="en-US" sz="2400" dirty="0"/>
              <a:t>())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Need of a dedicated variable for storing the array size</a:t>
            </a:r>
          </a:p>
          <a:p>
            <a:pPr lvl="1"/>
            <a:r>
              <a:rPr lang="en-US" sz="2400" dirty="0"/>
              <a:t> int v[100]; int n = </a:t>
            </a:r>
            <a:r>
              <a:rPr lang="en-US" sz="2400" dirty="0" err="1"/>
              <a:t>sizeof</a:t>
            </a:r>
            <a:r>
              <a:rPr lang="en-US" sz="2400" dirty="0"/>
              <a:t>(v) / </a:t>
            </a:r>
            <a:r>
              <a:rPr lang="en-US" sz="2400" dirty="0" err="1"/>
              <a:t>sizeof</a:t>
            </a:r>
            <a:r>
              <a:rPr lang="en-US" sz="2400" dirty="0"/>
              <a:t>(v[0]);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Initialization not guaranteed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6" name="Picture 5" descr="Screen Shot 2016-03-04 at 14.11.46.png">
            <a:extLst>
              <a:ext uri="{FF2B5EF4-FFF2-40B4-BE49-F238E27FC236}">
                <a16:creationId xmlns:a16="http://schemas.microsoft.com/office/drawing/2014/main" id="{289A8A0C-EF35-7747-A7A9-DE26C812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9697" y="4365104"/>
            <a:ext cx="723701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Reuse of code limited</a:t>
            </a:r>
          </a:p>
          <a:p>
            <a:pPr lvl="1"/>
            <a:r>
              <a:rPr lang="en-US" sz="1800" dirty="0"/>
              <a:t>Data and operations are separate. This makes it complex to reuse existing code in other projects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protection limited</a:t>
            </a:r>
          </a:p>
          <a:p>
            <a:pPr lvl="1"/>
            <a:r>
              <a:rPr lang="en-US" sz="1800" dirty="0"/>
              <a:t>Unprotected data accessible from vast portions of the source code. After a certain stage, debug becomes a nightmare!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Decomposition limited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Large scale projects require a large scale working force (many teams). Unprotected data, separate from operations, makes it hard to decompose</a:t>
            </a:r>
            <a:endParaRPr lang="en-US" sz="2000" dirty="0">
              <a:solidFill>
                <a:srgbClr val="E46C0A"/>
              </a:solidFill>
            </a:endParaRPr>
          </a:p>
          <a:p>
            <a:pPr lvl="1"/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Picture 4" descr="Screen Shot 2016-03-04 at 14.11.46.png">
            <a:extLst>
              <a:ext uri="{FF2B5EF4-FFF2-40B4-BE49-F238E27FC236}">
                <a16:creationId xmlns:a16="http://schemas.microsoft.com/office/drawing/2014/main" id="{90A3DA51-7C0B-804E-B2D9-23CC67705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108" y="4653137"/>
            <a:ext cx="6318555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also use array’s data, leading to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growing number of relationships over time</a:t>
            </a:r>
          </a:p>
          <a:p>
            <a:r>
              <a:rPr lang="en-US" sz="2400" dirty="0"/>
              <a:t>Source code becomes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difficult to understand and maintain (spaghetti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852" y="3429001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Define a primitive concept (a special vector) in which data and operations are modularized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799" y="3717033"/>
            <a:ext cx="7694995" cy="2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class Vector {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rgbClr val="00B050"/>
                </a:solidFill>
                <a:latin typeface="Consolas"/>
                <a:cs typeface="Consolas"/>
              </a:rPr>
              <a:t>int[] v;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public Vector(int capacity)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this.v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int[capacity];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000" dirty="0">
              <a:solidFill>
                <a:schemeClr val="accent4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void sort()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boolean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changed;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v.length-1;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changed = false;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for (int j=0; j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j++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if (v[j] &gt; v[j + 1])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changed = true;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v[j];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v[j] = v[j + 1];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 + 1]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if (!changed) break;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D1216-7FA6-D841-A0F1-DDFB4F228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Random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Random();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v[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rnd.nextInt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(100);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search(int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show()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int v[100];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int n = </a:t>
            </a:r>
            <a:r>
              <a:rPr lang="en-US" sz="2000" dirty="0" err="1">
                <a:latin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(v) / </a:t>
            </a:r>
            <a:r>
              <a:rPr lang="en-US" sz="2000" dirty="0" err="1">
                <a:latin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(v[0]);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init</a:t>
            </a:r>
            <a:r>
              <a:rPr lang="en-US" sz="2000" dirty="0">
                <a:latin typeface="Consolas"/>
                <a:cs typeface="Consolas"/>
              </a:rPr>
              <a:t>(v,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sort(v,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search(v, n, 10);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CBCA4-7D83-9146-98B7-832821824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public static void main(String[] </a:t>
            </a:r>
            <a:r>
              <a:rPr lang="en-US" sz="1800" dirty="0" err="1">
                <a:latin typeface="Consolas"/>
                <a:cs typeface="Consolas"/>
              </a:rPr>
              <a:t>args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 Vector v1 = new Vector(20);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 Vector v2 = new Vector(30);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v1.sort();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v1.show();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v1.search(10);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endParaRPr lang="en-US" sz="1800" dirty="0"/>
          </a:p>
          <a:p>
            <a:pPr marL="0" indent="0">
              <a:buNone/>
            </a:pPr>
            <a:endParaRPr lang="en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CEB3-D9A7-1348-9330-F40D5CC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Present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A8977-5764-8343-9CAD-C8C90C37A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22" y="1628800"/>
            <a:ext cx="7205156" cy="44575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1CDF-1100-7945-8192-F50DEF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871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OOP Engineering 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2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shift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a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client-server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model</a:t>
            </a:r>
          </a:p>
          <a:p>
            <a:pPr lvl="1"/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processing data</a:t>
            </a:r>
          </a:p>
          <a:p>
            <a:pPr lvl="1"/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to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internal</a:t>
            </a:r>
            <a:r>
              <a:rPr lang="it-IT" dirty="0"/>
              <a:t> data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54DD24-3B45-A741-B086-352163341AB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900190"/>
            <a:ext cx="4040188" cy="24091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operation</a:t>
            </a:r>
            <a:r>
              <a:rPr lang="it-IT" sz="2800" i="1" dirty="0"/>
              <a:t>(</a:t>
            </a:r>
            <a:r>
              <a:rPr lang="it-IT" sz="2800" i="1" dirty="0" err="1"/>
              <a:t>object</a:t>
            </a:r>
            <a:r>
              <a:rPr lang="it-IT" sz="2800" i="1" dirty="0"/>
              <a:t>, 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Symbol" pitchFamily="18" charset="2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search</a:t>
            </a:r>
            <a:r>
              <a:rPr lang="it-IT" sz="2800" i="1" dirty="0"/>
              <a:t>(</a:t>
            </a:r>
            <a:r>
              <a:rPr lang="it-IT" sz="2800" i="1" dirty="0" err="1"/>
              <a:t>vector</a:t>
            </a:r>
            <a:r>
              <a:rPr lang="it-IT" sz="2800" i="1" dirty="0"/>
              <a:t>, 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endParaRPr lang="it-IT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F46F9A-3CC1-7D4D-B3D8-0111232AAA13}"/>
              </a:ext>
            </a:extLst>
          </p:cNvPr>
          <p:cNvSpPr txBox="1">
            <a:spLocks noChangeArrowheads="1"/>
          </p:cNvSpPr>
          <p:nvPr/>
        </p:nvSpPr>
        <p:spPr>
          <a:xfrm>
            <a:off x="6083775" y="3900190"/>
            <a:ext cx="4041775" cy="2462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object.operation</a:t>
            </a:r>
            <a:r>
              <a:rPr lang="it-IT" sz="2800" i="1" dirty="0"/>
              <a:t>(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Arial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vector.search</a:t>
            </a:r>
            <a:r>
              <a:rPr lang="it-IT" sz="2800" i="1" dirty="0"/>
              <a:t>(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5680" y="1844824"/>
            <a:ext cx="7222736" cy="4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an object oriented program, we have to:</a:t>
            </a:r>
          </a:p>
          <a:p>
            <a:pPr lvl="1"/>
            <a:r>
              <a:rPr lang="en-US" sz="2400" dirty="0"/>
              <a:t>Identify the needed components</a:t>
            </a:r>
          </a:p>
          <a:p>
            <a:pPr lvl="1"/>
            <a:r>
              <a:rPr lang="en-US" sz="2400" dirty="0"/>
              <a:t>Define component interfaces</a:t>
            </a:r>
          </a:p>
          <a:p>
            <a:pPr lvl="1"/>
            <a:r>
              <a:rPr lang="en-US" sz="2400" dirty="0"/>
              <a:t>Define how components interact each other through their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  <p:pic>
        <p:nvPicPr>
          <p:cNvPr id="5" name="Content Placeholder 1" descr="Screen Shot 2016-03-04 at 19.18.31.png">
            <a:extLst>
              <a:ext uri="{FF2B5EF4-FFF2-40B4-BE49-F238E27FC236}">
                <a16:creationId xmlns:a16="http://schemas.microsoft.com/office/drawing/2014/main" id="{E94D49DE-0B8A-764D-92EF-7894B80D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63" b="-1064"/>
          <a:stretch/>
        </p:blipFill>
        <p:spPr>
          <a:xfrm>
            <a:off x="1631505" y="3853502"/>
            <a:ext cx="8895818" cy="20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C99-4FAB-844D-87A6-1AC69E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0F007-0B7A-394B-8F28-4188EFEF70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Car(color, brand, model,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/* ... */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Car(Green, Ford, Mustang, Gasoline);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Toyota,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Prius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Electricity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c3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Car(Blue, VW, Golf, Diesel);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FD553-5DBB-0D4B-8F1A-F620291791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2391" y="1844824"/>
            <a:ext cx="5633342" cy="42813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D7F1-55D3-2243-A9CF-E137FF8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3399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46C0A"/>
                </a:solidFill>
              </a:rPr>
              <a:t>Class </a:t>
            </a:r>
            <a:r>
              <a:rPr lang="en-US" dirty="0"/>
              <a:t>(the description of objects’ structure):</a:t>
            </a:r>
          </a:p>
          <a:p>
            <a:pPr lvl="1"/>
            <a:r>
              <a:rPr lang="en-US" dirty="0"/>
              <a:t>Data (</a:t>
            </a:r>
            <a:r>
              <a:rPr lang="en-US" dirty="0">
                <a:solidFill>
                  <a:srgbClr val="E46C0A"/>
                </a:solidFill>
              </a:rPr>
              <a:t>ATTRIBUTES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Operations (</a:t>
            </a:r>
            <a:r>
              <a:rPr lang="en-US" dirty="0">
                <a:solidFill>
                  <a:srgbClr val="E46C0A"/>
                </a:solidFill>
              </a:rPr>
              <a:t>METHODS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Object </a:t>
            </a:r>
            <a:r>
              <a:rPr lang="en-US" dirty="0"/>
              <a:t>(class instance)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Internal state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608809-51D6-D247-B31D-D935E0CDD3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class is like a type definition. No data is allocated until an object is created from the class</a:t>
            </a:r>
          </a:p>
          <a:p>
            <a:r>
              <a:rPr lang="en-GB" dirty="0"/>
              <a:t>The creation of an object is called instantiation. The created object is often called an instance</a:t>
            </a:r>
          </a:p>
          <a:p>
            <a:r>
              <a:rPr lang="en-GB" dirty="0"/>
              <a:t>No limit to the number of objects that can be created from a class</a:t>
            </a:r>
          </a:p>
          <a:p>
            <a:r>
              <a:rPr lang="en-GB" dirty="0"/>
              <a:t>Each object is independent. Changing one object doesn't change the others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/>
              <a:t>OOP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cap="none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4000" dirty="0" err="1"/>
              <a:t>Encapsulation</a:t>
            </a:r>
            <a:endParaRPr lang="it-IT" sz="4000" dirty="0"/>
          </a:p>
          <a:p>
            <a:pPr eaLnBrk="1" hangingPunct="1"/>
            <a:r>
              <a:rPr lang="it-IT" sz="4000" dirty="0" err="1"/>
              <a:t>Inheritance</a:t>
            </a:r>
            <a:endParaRPr lang="it-IT" sz="4000" dirty="0"/>
          </a:p>
          <a:p>
            <a:pPr eaLnBrk="1" hangingPunct="1"/>
            <a:r>
              <a:rPr lang="it-IT" sz="4000" dirty="0" err="1"/>
              <a:t>Polymorphism</a:t>
            </a:r>
            <a:endParaRPr lang="it-IT" sz="4000" dirty="0"/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26</a:t>
            </a:fld>
            <a:endParaRPr lang="it-IT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Encapsulation</a:t>
            </a:r>
            <a:endParaRPr lang="it-IT" cap="none" dirty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27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436" b="-17170"/>
          <a:stretch/>
        </p:blipFill>
        <p:spPr>
          <a:xfrm>
            <a:off x="243451" y="2276872"/>
            <a:ext cx="11731424" cy="331236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221" r="-3221"/>
          <a:stretch>
            <a:fillRect/>
          </a:stretch>
        </p:blipFill>
        <p:spPr>
          <a:xfrm>
            <a:off x="1919536" y="1700808"/>
            <a:ext cx="7675589" cy="4248472"/>
          </a:xfrm>
        </p:spPr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Polymorphism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7D071B-D37F-CD49-B13C-92D9B3ABE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584" y="2053965"/>
            <a:ext cx="5952832" cy="36724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05A25-4AE1-9447-B26E-40527A9C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5530"/>
            <a:ext cx="6768752" cy="5231886"/>
          </a:xfrm>
        </p:spPr>
      </p:pic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Cooperative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classes</a:t>
            </a:r>
            <a:endParaRPr lang="it-IT" dirty="0"/>
          </a:p>
          <a:p>
            <a:r>
              <a:rPr lang="it-IT" dirty="0">
                <a:solidFill>
                  <a:srgbClr val="E46C0A"/>
                </a:solidFill>
              </a:rPr>
              <a:t>Code management</a:t>
            </a:r>
          </a:p>
          <a:p>
            <a:pPr lvl="1"/>
            <a:r>
              <a:rPr lang="it-IT" dirty="0"/>
              <a:t>Bugs on </a:t>
            </a:r>
            <a:r>
              <a:rPr lang="it-IT" dirty="0" err="1"/>
              <a:t>object</a:t>
            </a:r>
            <a:r>
              <a:rPr lang="it-IT" dirty="0"/>
              <a:t> data are easy to spot. </a:t>
            </a:r>
            <a:r>
              <a:rPr lang="it-IT" dirty="0" err="1"/>
              <a:t>Since</a:t>
            </a:r>
            <a:r>
              <a:rPr lang="it-IT" dirty="0"/>
              <a:t> data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from the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the data </a:t>
            </a:r>
          </a:p>
          <a:p>
            <a:pPr lvl="1"/>
            <a:r>
              <a:rPr lang="it-IT" dirty="0" err="1"/>
              <a:t>Changes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impact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</a:t>
            </a: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E46C0A"/>
                </a:solidFill>
              </a:rPr>
              <a:t>Incremental</a:t>
            </a:r>
            <a:r>
              <a:rPr lang="it-IT" dirty="0">
                <a:solidFill>
                  <a:srgbClr val="E46C0A"/>
                </a:solidFill>
              </a:rPr>
              <a:t> design and </a:t>
            </a:r>
            <a:r>
              <a:rPr lang="it-IT" dirty="0" err="1">
                <a:solidFill>
                  <a:srgbClr val="E46C0A"/>
                </a:solidFill>
              </a:rPr>
              <a:t>development</a:t>
            </a:r>
            <a:endParaRPr lang="it-IT" dirty="0">
              <a:solidFill>
                <a:srgbClr val="E46C0A"/>
              </a:solidFill>
            </a:endParaRPr>
          </a:p>
          <a:p>
            <a:pPr lvl="1"/>
            <a:r>
              <a:rPr lang="it-IT" dirty="0" err="1"/>
              <a:t>Define</a:t>
            </a:r>
            <a:r>
              <a:rPr lang="it-IT" dirty="0"/>
              <a:t> new </a:t>
            </a:r>
            <a:r>
              <a:rPr lang="it-IT" dirty="0" err="1"/>
              <a:t>classes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exsisting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Disadvantages</a:t>
            </a:r>
            <a:r>
              <a:rPr lang="it-IT" cap="none" dirty="0"/>
              <a:t> of 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Needs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Object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Oriented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way of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thinking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design </a:t>
            </a:r>
            <a:r>
              <a:rPr lang="it-IT" dirty="0"/>
              <a:t>(e.g.,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?, How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 only occur in large programs</a:t>
            </a:r>
          </a:p>
          <a:p>
            <a:pPr lvl="1"/>
            <a:r>
              <a:rPr lang="en-US" dirty="0"/>
              <a:t>Programs &lt; 100 lines, spaghetti is understandable and faster to write</a:t>
            </a:r>
          </a:p>
          <a:p>
            <a:pPr lvl="1"/>
            <a:r>
              <a:rPr lang="en-US" dirty="0"/>
              <a:t>Programs &gt; 1K lines, spaghetti is incomprehensible, not maintainable</a:t>
            </a:r>
          </a:p>
          <a:p>
            <a:endParaRPr lang="it-IT" dirty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CEB3-D9A7-1348-9330-F40D5CC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1CDF-1100-7945-8192-F50DEF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7F831-2624-5845-BFCF-EA39CA37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3789040"/>
            <a:ext cx="4677109" cy="2626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973F4-99D6-F44D-9B70-995E6FA72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56792"/>
            <a:ext cx="10668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9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062-6C80-2242-8C8E-D12BE73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8DCE-749B-DB43-A178-9769775F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2011455"/>
            <a:ext cx="5990456" cy="3993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021D-862E-0941-903A-182A07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E3CF5435-4761-F748-A1AB-D8B4E9B5F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095" y="2132856"/>
            <a:ext cx="50885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6C9-24D5-144B-A6C2-16E98E5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CF4C5D-8E41-7748-B381-7CEBE4FFA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84784"/>
            <a:ext cx="8864592" cy="4432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A831-261F-0C47-8E98-E6B5132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8D8BA-14C2-E541-ACFB-3AE41D0CC987}"/>
              </a:ext>
            </a:extLst>
          </p:cNvPr>
          <p:cNvSpPr/>
          <p:nvPr/>
        </p:nvSpPr>
        <p:spPr>
          <a:xfrm>
            <a:off x="3277344" y="5955224"/>
            <a:ext cx="721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23250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4564-4CE2-9D4B-A1AC-21CA153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C247-1192-7E41-BBE2-740192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BB8DB-1A29-CE4B-B747-E26106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552" y="1583965"/>
            <a:ext cx="3013597" cy="454882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45DE-AADC-4748-BDFA-A7EE36C3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9896" y="1585200"/>
            <a:ext cx="4860032" cy="45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Procedural programming languages (e.g., Pascal, C) are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GB" sz="2400" dirty="0"/>
              <a:t>OOP addresses this issue and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reduces development and maintenance </a:t>
            </a:r>
            <a:r>
              <a:rPr lang="en-GB" sz="2400" dirty="0"/>
              <a:t>costs for large and complex software projects</a:t>
            </a:r>
          </a:p>
          <a:p>
            <a:r>
              <a:rPr lang="en-GB" sz="2400" dirty="0"/>
              <a:t>OOP aims at software being secure, re-usable, flexible, documentable, extensible</a:t>
            </a:r>
          </a:p>
          <a:p>
            <a:pPr lvl="1"/>
            <a:r>
              <a:rPr lang="en-GB" sz="2000" dirty="0"/>
              <a:t>Instead of focusing on algorithms, optimization and efficiency,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OOP focus on  programming techniques</a:t>
            </a:r>
          </a:p>
          <a:p>
            <a:pPr lvl="1"/>
            <a:r>
              <a:rPr lang="en-GB" sz="2000" dirty="0"/>
              <a:t>OOP considers software as a set of well-defined entities containing both data and functions</a:t>
            </a:r>
          </a:p>
          <a:p>
            <a:endParaRPr lang="en-GB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5234E7C-4F67-2B4F-B373-BCD9E978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2104" y="1772816"/>
            <a:ext cx="470726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 (</a:t>
            </a:r>
            <a:r>
              <a:rPr lang="en-US" dirty="0"/>
              <a:t>Software crisis)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causes of the software crisis were linked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overall complexity of hardware and the software development process</a:t>
            </a:r>
            <a:r>
              <a:rPr lang="en-US" dirty="0"/>
              <a:t>. The crisis manifested itself in several ways:</a:t>
            </a:r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inefficient</a:t>
            </a:r>
          </a:p>
          <a:p>
            <a:pPr lvl="1"/>
            <a:r>
              <a:rPr lang="en-US" dirty="0"/>
              <a:t>Software was difficult to maintain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Software_crisis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30</TotalTime>
  <Words>1603</Words>
  <Application>Microsoft Macintosh PowerPoint</Application>
  <PresentationFormat>Widescreen</PresentationFormat>
  <Paragraphs>266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Symbol</vt:lpstr>
      <vt:lpstr>Nicola</vt:lpstr>
      <vt:lpstr>Java From Functions to Objects</vt:lpstr>
      <vt:lpstr>The Present</vt:lpstr>
      <vt:lpstr>The Past</vt:lpstr>
      <vt:lpstr>The Future</vt:lpstr>
      <vt:lpstr>Software Size</vt:lpstr>
      <vt:lpstr>Software Size</vt:lpstr>
      <vt:lpstr>Why OOP?</vt:lpstr>
      <vt:lpstr>Why OOP?</vt:lpstr>
      <vt:lpstr>Why OOP? (Software crisis)</vt:lpstr>
      <vt:lpstr>Errors / 1K SLOC</vt:lpstr>
      <vt:lpstr>Fuctions vs Objects</vt:lpstr>
      <vt:lpstr>Procedural Programming</vt:lpstr>
      <vt:lpstr>Modules and relationships</vt:lpstr>
      <vt:lpstr>Issues</vt:lpstr>
      <vt:lpstr>Issues</vt:lpstr>
      <vt:lpstr>Issues in the long run</vt:lpstr>
      <vt:lpstr>Solution!</vt:lpstr>
      <vt:lpstr>Object-Oriented approach</vt:lpstr>
      <vt:lpstr>Object-Oriented approach</vt:lpstr>
      <vt:lpstr>OOP Engineering Approach</vt:lpstr>
      <vt:lpstr>An engineering approach</vt:lpstr>
      <vt:lpstr>An engineering approach</vt:lpstr>
      <vt:lpstr>An engineering approach</vt:lpstr>
      <vt:lpstr>Classes and objects</vt:lpstr>
      <vt:lpstr>Classes and objects</vt:lpstr>
      <vt:lpstr>OOP Key Features</vt:lpstr>
      <vt:lpstr>Encapsulation</vt:lpstr>
      <vt:lpstr>Inheritance</vt:lpstr>
      <vt:lpstr>Polymorphism</vt:lpstr>
      <vt:lpstr>Advantages of OOP</vt:lpstr>
      <vt:lpstr>Disadvantages of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Functions to Objects</dc:title>
  <dc:creator>Microsoft Office User</dc:creator>
  <cp:lastModifiedBy>Microsoft Office User</cp:lastModifiedBy>
  <cp:revision>7</cp:revision>
  <dcterms:created xsi:type="dcterms:W3CDTF">2021-09-29T20:05:38Z</dcterms:created>
  <dcterms:modified xsi:type="dcterms:W3CDTF">2021-09-30T20:10:04Z</dcterms:modified>
</cp:coreProperties>
</file>