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61" r:id="rId5"/>
    <p:sldId id="267" r:id="rId6"/>
    <p:sldId id="265" r:id="rId7"/>
    <p:sldId id="260" r:id="rId8"/>
    <p:sldId id="272" r:id="rId9"/>
    <p:sldId id="282" r:id="rId10"/>
    <p:sldId id="410" r:id="rId11"/>
    <p:sldId id="278" r:id="rId12"/>
    <p:sldId id="292" r:id="rId13"/>
    <p:sldId id="274" r:id="rId14"/>
    <p:sldId id="411" r:id="rId15"/>
    <p:sldId id="277" r:id="rId16"/>
    <p:sldId id="391" r:id="rId17"/>
    <p:sldId id="392" r:id="rId18"/>
    <p:sldId id="273" r:id="rId19"/>
    <p:sldId id="264" r:id="rId20"/>
    <p:sldId id="374" r:id="rId21"/>
    <p:sldId id="275" r:id="rId22"/>
    <p:sldId id="393" r:id="rId23"/>
    <p:sldId id="409" r:id="rId24"/>
    <p:sldId id="414" r:id="rId25"/>
    <p:sldId id="413" r:id="rId26"/>
    <p:sldId id="412" r:id="rId27"/>
    <p:sldId id="375" r:id="rId28"/>
    <p:sldId id="382" r:id="rId29"/>
    <p:sldId id="394" r:id="rId30"/>
    <p:sldId id="395" r:id="rId31"/>
    <p:sldId id="384" r:id="rId32"/>
    <p:sldId id="383" r:id="rId33"/>
    <p:sldId id="376" r:id="rId34"/>
    <p:sldId id="408" r:id="rId35"/>
    <p:sldId id="379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405" r:id="rId49"/>
    <p:sldId id="407" r:id="rId50"/>
    <p:sldId id="40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BFC65-B9F6-B945-BD45-78C0F17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PrimitiveTypes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byte a = 13;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/* char is actually a 16 bit unsigned int */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char b = 65;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short c = 34;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int d = 332;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long e = 122;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float f = 7.6F;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double g = 12.3;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h = true;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constant is a variable whose value cannot change once it has been assigned. </a:t>
            </a:r>
          </a:p>
          <a:p>
            <a:r>
              <a:rPr lang="en-GB" dirty="0"/>
              <a:t>A constant can make our program more easily read and understood by others. In addition, a constant is cached by the JVM as well as our application, so using a constant can improve performance.</a:t>
            </a:r>
          </a:p>
          <a:p>
            <a:r>
              <a:rPr lang="en-GB" dirty="0"/>
              <a:t>To define a variable as a constant, we need to add the keyword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final</a:t>
            </a:r>
            <a:r>
              <a:rPr lang="en-GB" dirty="0"/>
              <a:t> in front of the variable declaration.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3.1415F;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3.18;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everywhere within the scope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12;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075-05FA-6344-A308-DF91B6F7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FC1-A73C-1945-A6C7-39C657E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400" dirty="0">
                <a:solidFill>
                  <a:schemeClr val="accent6">
                    <a:lumMod val="75000"/>
                  </a:schemeClr>
                </a:solidFill>
              </a:rPr>
              <a:t>A method is a block of code which only runs when it is called.</a:t>
            </a:r>
          </a:p>
          <a:p>
            <a:r>
              <a:rPr lang="en-GB" sz="4400" dirty="0"/>
              <a:t>You can pass data, known as parameters, into a method and receive return values.</a:t>
            </a:r>
          </a:p>
          <a:p>
            <a:r>
              <a:rPr lang="en-GB" sz="4400" dirty="0"/>
              <a:t>Why use methods? To reuse code: define the code once, and use it many times.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long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n * n;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long 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Outputs: 400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276A-BC8B-E94E-A786-F1A87A09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88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(copy) </a:t>
            </a:r>
          </a:p>
          <a:p>
            <a:r>
              <a:rPr lang="en-US" dirty="0"/>
              <a:t>Parameters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3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9132384" y="3252125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9123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0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04FA6B-07D6-FE42-9F5C-B9224F37DD3A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Multi-lines comments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*/ </a:t>
            </a:r>
          </a:p>
          <a:p>
            <a:endParaRPr lang="en-US" sz="2800" dirty="0">
              <a:latin typeface="Wingdings"/>
            </a:endParaRPr>
          </a:p>
          <a:p>
            <a:r>
              <a:rPr lang="en-US" sz="2800" dirty="0"/>
              <a:t>Single-line comments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Eclipse: CTRL+A, CTRL-I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(Auto Indent)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language for cable TV boxes</a:t>
            </a:r>
          </a:p>
          <a:p>
            <a:r>
              <a:rPr lang="en-US" sz="2400" dirty="0"/>
              <a:t>1996: Java 1 (Netscape browser supports Java, popularity grows)</a:t>
            </a:r>
          </a:p>
          <a:p>
            <a:r>
              <a:rPr lang="en-US" sz="2400" dirty="0"/>
              <a:t>1998: Java 2 (major API increase)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 LTS (support until 2030)</a:t>
            </a:r>
          </a:p>
          <a:p>
            <a:r>
              <a:rPr lang="en-US" sz="2400" dirty="0"/>
              <a:t>2018: Java 11 LTS (support until 2026)</a:t>
            </a:r>
          </a:p>
          <a:p>
            <a:r>
              <a:rPr lang="en-US" sz="2400" dirty="0"/>
              <a:t>2021: Java 17 LTS (support until 2029)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Flow control </a:t>
            </a:r>
            <a:r>
              <a:rPr lang="it-IT" dirty="0" err="1"/>
              <a:t>statements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Decision Making statements</a:t>
            </a:r>
          </a:p>
          <a:p>
            <a:pPr lvl="1"/>
            <a:r>
              <a:rPr lang="en-GB" dirty="0"/>
              <a:t>if statements</a:t>
            </a:r>
          </a:p>
          <a:p>
            <a:pPr lvl="1"/>
            <a:r>
              <a:rPr lang="en-GB" dirty="0"/>
              <a:t>switch statement</a:t>
            </a:r>
          </a:p>
          <a:p>
            <a:r>
              <a:rPr lang="en-GB" dirty="0"/>
              <a:t>Loop statements</a:t>
            </a:r>
          </a:p>
          <a:p>
            <a:pPr lvl="1"/>
            <a:r>
              <a:rPr lang="en-GB" dirty="0"/>
              <a:t>do while loop</a:t>
            </a:r>
          </a:p>
          <a:p>
            <a:pPr lvl="1"/>
            <a:r>
              <a:rPr lang="en-GB" dirty="0"/>
              <a:t>while loop</a:t>
            </a:r>
          </a:p>
          <a:p>
            <a:pPr lvl="1"/>
            <a:r>
              <a:rPr lang="en-GB" dirty="0"/>
              <a:t>for loop</a:t>
            </a:r>
          </a:p>
          <a:p>
            <a:pPr lvl="1"/>
            <a:r>
              <a:rPr lang="en-GB" dirty="0"/>
              <a:t>for-each loop</a:t>
            </a:r>
          </a:p>
          <a:p>
            <a:r>
              <a:rPr lang="en-GB" dirty="0"/>
              <a:t>Jump statements</a:t>
            </a:r>
          </a:p>
          <a:p>
            <a:pPr lvl="1"/>
            <a:r>
              <a:rPr lang="en-GB" dirty="0"/>
              <a:t>break statement</a:t>
            </a:r>
          </a:p>
          <a:p>
            <a:pPr lvl="1"/>
            <a:r>
              <a:rPr lang="en-GB" dirty="0"/>
              <a:t>continue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Switch-case (with </a:t>
            </a:r>
            <a:r>
              <a:rPr lang="it-IT" dirty="0" err="1"/>
              <a:t>chars</a:t>
            </a:r>
            <a:r>
              <a:rPr lang="it-I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Test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 = ‘A’;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'A'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'B'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'C'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'D'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default 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("Your grade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" + grade);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58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References and Objects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018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FAF-8B4D-014B-A34B-5DCB674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48ECA-B4BF-0043-93E5-05BC37D14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GB" sz="2400" dirty="0"/>
              <a:t> is an entity which provides a way to access objects of its type. </a:t>
            </a:r>
          </a:p>
          <a:p>
            <a:r>
              <a:rPr lang="en-GB" sz="2400" dirty="0"/>
              <a:t>An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GB" sz="2400" dirty="0"/>
              <a:t> is an entity which provides a way to access the members of it's class or type.</a:t>
            </a:r>
          </a:p>
          <a:p>
            <a:r>
              <a:rPr lang="en-GB" sz="2400" dirty="0"/>
              <a:t>Generally, You can't access an object without a reference to it.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T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38A65-4434-8146-B9B7-8DD4E8009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class GUI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// some business logic.   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Without Reference: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new GUI().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you can't reuse the object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bad way to code.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 Reference: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GUI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aGUIReference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new GUI();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aGUIReference.aMethod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Now, the object can be reused.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Preferred way to code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8C70-3006-4E42-9E38-701B7962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198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5FC0A7-9098-214F-AE6A-67F4F16B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A17-4992-F145-9458-555AAB740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# C</a:t>
            </a:r>
          </a:p>
          <a:p>
            <a:pPr marL="0" indent="0">
              <a:buNone/>
            </a:pPr>
            <a:r>
              <a:rPr lang="en-GB" sz="1300" dirty="0"/>
              <a:t>typedef struct point {</a:t>
            </a:r>
            <a:br>
              <a:rPr lang="en-GB" sz="1300" dirty="0"/>
            </a:br>
            <a:r>
              <a:rPr lang="en-GB" sz="1300" dirty="0"/>
              <a:t>    float x;</a:t>
            </a:r>
            <a:br>
              <a:rPr lang="en-GB" sz="1300" dirty="0"/>
            </a:br>
            <a:r>
              <a:rPr lang="en-GB" sz="1300" dirty="0"/>
              <a:t>    float y;</a:t>
            </a:r>
            <a:br>
              <a:rPr lang="en-GB" sz="1300" dirty="0"/>
            </a:br>
            <a:r>
              <a:rPr lang="en-GB" sz="1300" dirty="0"/>
              <a:t>} </a:t>
            </a:r>
            <a:r>
              <a:rPr lang="en-GB" sz="1300" dirty="0" err="1"/>
              <a:t>point_t</a:t>
            </a:r>
            <a:r>
              <a:rPr lang="en-GB" sz="1300" dirty="0"/>
              <a:t>;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 err="1"/>
              <a:t>point_t</a:t>
            </a:r>
            <a:r>
              <a:rPr lang="en-GB" sz="1300" dirty="0"/>
              <a:t> *</a:t>
            </a:r>
            <a:r>
              <a:rPr lang="en-GB" sz="1300" dirty="0" err="1"/>
              <a:t>allocate_point</a:t>
            </a:r>
            <a:r>
              <a:rPr lang="en-GB" sz="1300" dirty="0"/>
              <a:t>(float x, float y) {</a:t>
            </a:r>
            <a:br>
              <a:rPr lang="en-GB" sz="1300" dirty="0"/>
            </a:br>
            <a:r>
              <a:rPr lang="en-GB" sz="1300" dirty="0">
                <a:solidFill>
                  <a:srgbClr val="00B050"/>
                </a:solidFill>
              </a:rPr>
              <a:t>    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 *p = malloc(</a:t>
            </a:r>
            <a:r>
              <a:rPr lang="en-GB" sz="1300" dirty="0" err="1">
                <a:solidFill>
                  <a:srgbClr val="00B050"/>
                </a:solidFill>
              </a:rPr>
              <a:t>sizeof</a:t>
            </a:r>
            <a:r>
              <a:rPr lang="en-GB" sz="1300" dirty="0">
                <a:solidFill>
                  <a:srgbClr val="00B050"/>
                </a:solidFill>
              </a:rPr>
              <a:t>(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));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p-&gt;x = x;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p-&gt;y = y;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return p;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/>
              <a:t>void </a:t>
            </a:r>
            <a:r>
              <a:rPr lang="en-GB" sz="1300" dirty="0" err="1"/>
              <a:t>free_point</a:t>
            </a:r>
            <a:r>
              <a:rPr lang="en-GB" sz="1300" dirty="0"/>
              <a:t>(</a:t>
            </a:r>
            <a:r>
              <a:rPr lang="en-GB" sz="1300" dirty="0" err="1"/>
              <a:t>point_t</a:t>
            </a:r>
            <a:r>
              <a:rPr lang="en-GB" sz="1300" dirty="0"/>
              <a:t> *p) {</a:t>
            </a:r>
            <a:br>
              <a:rPr lang="en-GB" sz="1300" dirty="0"/>
            </a:br>
            <a:r>
              <a:rPr lang="en-GB" sz="1300" dirty="0"/>
              <a:t>    free(p);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endParaRPr lang="en-GB" sz="1300" dirty="0"/>
          </a:p>
          <a:p>
            <a:pPr marL="0" indent="0">
              <a:buNone/>
            </a:pPr>
            <a:r>
              <a:rPr lang="en-GB" sz="1300" dirty="0"/>
              <a:t>int main() {</a:t>
            </a:r>
            <a:br>
              <a:rPr lang="en-GB" sz="1300" dirty="0"/>
            </a:br>
            <a:r>
              <a:rPr lang="en-GB" sz="1300" dirty="0"/>
              <a:t>   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</a:rPr>
              <a:t>point_t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</a:rPr>
              <a:t> *p </a:t>
            </a:r>
            <a:r>
              <a:rPr lang="en-GB" sz="1300" dirty="0"/>
              <a:t>= </a:t>
            </a:r>
            <a:r>
              <a:rPr lang="en-GB" sz="1300" dirty="0" err="1">
                <a:solidFill>
                  <a:srgbClr val="00B050"/>
                </a:solidFill>
              </a:rPr>
              <a:t>allocate_point</a:t>
            </a:r>
            <a:r>
              <a:rPr lang="en-GB" sz="1300" dirty="0">
                <a:solidFill>
                  <a:srgbClr val="00B050"/>
                </a:solidFill>
              </a:rPr>
              <a:t>(2, 3);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/>
              <a:t>    </a:t>
            </a:r>
            <a:r>
              <a:rPr lang="en-GB" sz="1300" dirty="0" err="1"/>
              <a:t>printf</a:t>
            </a:r>
            <a:r>
              <a:rPr lang="en-GB" sz="1300" dirty="0"/>
              <a:t>("(%</a:t>
            </a:r>
            <a:r>
              <a:rPr lang="en-GB" sz="1300" dirty="0" err="1"/>
              <a:t>f,%f</a:t>
            </a:r>
            <a:r>
              <a:rPr lang="en-GB" sz="1300" dirty="0"/>
              <a:t>)\n", p-&gt;x, p-&gt;y);    </a:t>
            </a:r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free_point</a:t>
            </a:r>
            <a:r>
              <a:rPr lang="en-GB" sz="1300" dirty="0"/>
              <a:t>(p);</a:t>
            </a:r>
            <a:br>
              <a:rPr lang="en-GB" sz="1300" dirty="0"/>
            </a:br>
            <a:r>
              <a:rPr lang="en-GB" sz="13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8580-F9A7-434F-B011-E999CD1F5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Java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Point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Point(int x, int y)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Point(2, 3);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("(%d, %d)\n",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1C62-093F-3B43-A668-8B0EAD0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826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860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 (char[] == string)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s[] = “literal”;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Java (char[] != string). More specifically, in Java, Strings are instances (objects) of a dedicated class (</a:t>
            </a:r>
            <a:r>
              <a:rPr lang="en-US" sz="2800" dirty="0" err="1"/>
              <a:t>java.lang.String</a:t>
            </a:r>
            <a:r>
              <a:rPr lang="en-US" sz="2800" dirty="0"/>
              <a:t>)</a:t>
            </a:r>
          </a:p>
          <a:p>
            <a:pPr marL="5715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s = {'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“hello”;</a:t>
            </a:r>
          </a:p>
          <a:p>
            <a:pPr marL="5715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new String(“Hello”);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String: an immutable object representing a sequence of characters and related operations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Stepp";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3, y = 5;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in Java</a:t>
            </a:r>
            <a:endParaRPr lang="it-IT" sz="2800" dirty="0"/>
          </a:p>
          <a:p>
            <a:pPr algn="just"/>
            <a:r>
              <a:rPr lang="it-IT" sz="2800" dirty="0" err="1"/>
              <a:t>Being</a:t>
            </a:r>
            <a:r>
              <a:rPr lang="it-IT" sz="2800" dirty="0"/>
              <a:t> </a:t>
            </a:r>
            <a:r>
              <a:rPr lang="it-IT" sz="2800" dirty="0" err="1"/>
              <a:t>immutable</a:t>
            </a:r>
            <a:r>
              <a:rPr lang="it-IT" sz="2800" dirty="0"/>
              <a:t>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create a </a:t>
            </a:r>
            <a:r>
              <a:rPr lang="it-IT" sz="2800" dirty="0" err="1"/>
              <a:t>String</a:t>
            </a:r>
            <a:r>
              <a:rPr lang="it-IT" sz="2800" dirty="0"/>
              <a:t> </a:t>
            </a:r>
            <a:r>
              <a:rPr lang="it-IT" sz="2800" dirty="0" err="1"/>
              <a:t>variable</a:t>
            </a:r>
            <a:r>
              <a:rPr lang="it-IT" sz="2800" dirty="0"/>
              <a:t> and </a:t>
            </a:r>
            <a:r>
              <a:rPr lang="it-IT" sz="2800" dirty="0" err="1"/>
              <a:t>assign</a:t>
            </a:r>
            <a:r>
              <a:rPr lang="it-IT" sz="2800" dirty="0"/>
              <a:t> a </a:t>
            </a:r>
            <a:r>
              <a:rPr lang="it-IT" sz="2800" dirty="0" err="1"/>
              <a:t>value</a:t>
            </a:r>
            <a:r>
              <a:rPr lang="it-IT" sz="2800" dirty="0"/>
              <a:t> to </a:t>
            </a:r>
            <a:r>
              <a:rPr lang="it-IT" sz="2800" dirty="0" err="1"/>
              <a:t>it</a:t>
            </a:r>
            <a:r>
              <a:rPr lang="it-IT" sz="2800" dirty="0"/>
              <a:t>, the JVM can </a:t>
            </a:r>
            <a:r>
              <a:rPr lang="it-IT" sz="2800" dirty="0" err="1"/>
              <a:t>optimize</a:t>
            </a:r>
            <a:r>
              <a:rPr lang="it-IT" sz="2800" dirty="0"/>
              <a:t> the </a:t>
            </a:r>
            <a:r>
              <a:rPr lang="it-IT" sz="2800" dirty="0" err="1"/>
              <a:t>amount</a:t>
            </a:r>
            <a:r>
              <a:rPr lang="it-IT" sz="2800" dirty="0"/>
              <a:t> of </a:t>
            </a:r>
            <a:r>
              <a:rPr lang="it-IT" sz="2800" dirty="0" err="1"/>
              <a:t>memory</a:t>
            </a:r>
            <a:r>
              <a:rPr lang="it-IT" sz="2800" dirty="0"/>
              <a:t> </a:t>
            </a:r>
            <a:r>
              <a:rPr lang="it-IT" sz="2800" dirty="0" err="1"/>
              <a:t>allocated</a:t>
            </a:r>
            <a:r>
              <a:rPr lang="it-IT" sz="2800" dirty="0"/>
              <a:t> by </a:t>
            </a:r>
            <a:r>
              <a:rPr lang="it-IT" sz="2800" dirty="0" err="1"/>
              <a:t>storing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copy of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literal</a:t>
            </a:r>
            <a:r>
              <a:rPr lang="it-IT" sz="2800" dirty="0"/>
              <a:t> </a:t>
            </a:r>
            <a:r>
              <a:rPr lang="it-IT" sz="2800" dirty="0" err="1"/>
              <a:t>String</a:t>
            </a:r>
            <a:endParaRPr lang="it-IT" sz="2800" dirty="0"/>
          </a:p>
          <a:p>
            <a:pPr marL="0" indent="0" algn="just">
              <a:buNone/>
            </a:pPr>
            <a:endParaRPr lang="it-IT" sz="2800" dirty="0"/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//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				// no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Write once, run everywhere</a:t>
            </a:r>
          </a:p>
          <a:p>
            <a:pPr lvl="1"/>
            <a:r>
              <a:rPr lang="en-US" sz="2400" dirty="0"/>
              <a:t>Translated to bytecode</a:t>
            </a:r>
          </a:p>
          <a:p>
            <a:r>
              <a:rPr lang="en-US" sz="2400" dirty="0"/>
              <a:t>Pure object-oriented language</a:t>
            </a:r>
          </a:p>
          <a:p>
            <a:r>
              <a:rPr lang="en-US" sz="2400" dirty="0"/>
              <a:t>Statically typed</a:t>
            </a:r>
          </a:p>
          <a:p>
            <a:r>
              <a:rPr lang="en-US" sz="2400" dirty="0"/>
              <a:t>Exceptions as a pervasive mechanism</a:t>
            </a:r>
          </a:p>
          <a:p>
            <a:r>
              <a:rPr lang="en-US" sz="2400" dirty="0"/>
              <a:t>Shares syntax elements w/ C++ (reduced learning curve)</a:t>
            </a:r>
          </a:p>
          <a:p>
            <a:r>
              <a:rPr lang="en-US" sz="2400" dirty="0"/>
              <a:t>Garbage collection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constructor</a:t>
            </a:r>
            <a:r>
              <a:rPr lang="it-IT" dirty="0"/>
              <a:t> of the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it-IT" dirty="0"/>
              <a:t> operator, </a:t>
            </a:r>
            <a:r>
              <a:rPr lang="it-IT" dirty="0" err="1"/>
              <a:t>Strings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(</a:t>
            </a:r>
            <a:r>
              <a:rPr lang="it-IT" dirty="0" err="1"/>
              <a:t>heap</a:t>
            </a:r>
            <a:r>
              <a:rPr lang="it-IT" dirty="0"/>
              <a:t>) </a:t>
            </a:r>
            <a:r>
              <a:rPr lang="it-IT" dirty="0" err="1"/>
              <a:t>as</a:t>
            </a:r>
            <a:r>
              <a:rPr lang="it-IT" dirty="0"/>
              <a:t> standard </a:t>
            </a:r>
            <a:r>
              <a:rPr lang="it-IT" dirty="0" err="1"/>
              <a:t>objects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equals</a:t>
            </a:r>
            <a:r>
              <a:rPr lang="en-US" dirty="0"/>
              <a:t>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== operator verifies if two references point to the same object</a:t>
            </a:r>
          </a:p>
          <a:p>
            <a:r>
              <a:rPr lang="en-US" dirty="0">
                <a:solidFill>
                  <a:srgbClr val="E46C0A"/>
                </a:solidFill>
              </a:rPr>
              <a:t>The equals method, instead, verifies if two objects (any object!) have the same internal state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90B-43E4-6F48-84E9-104F95F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charAt</a:t>
            </a:r>
            <a:r>
              <a:rPr lang="en-GB" sz="1800" dirty="0"/>
              <a:t>()		Returns the character at the specified index (position)</a:t>
            </a:r>
          </a:p>
          <a:p>
            <a:r>
              <a:rPr lang="en-GB" sz="1800" dirty="0" err="1"/>
              <a:t>compareTo</a:t>
            </a:r>
            <a:r>
              <a:rPr lang="en-GB" sz="1800" dirty="0"/>
              <a:t>()	Compares two strings lexicographically</a:t>
            </a:r>
          </a:p>
          <a:p>
            <a:r>
              <a:rPr lang="en-GB" sz="1800" dirty="0" err="1"/>
              <a:t>concat</a:t>
            </a:r>
            <a:r>
              <a:rPr lang="en-GB" sz="1800" dirty="0"/>
              <a:t>()		Appends a string to the end of another string	</a:t>
            </a:r>
          </a:p>
          <a:p>
            <a:r>
              <a:rPr lang="en-GB" sz="1800" dirty="0"/>
              <a:t>contains()		Checks whether a string contains a sequence of characters</a:t>
            </a:r>
          </a:p>
          <a:p>
            <a:r>
              <a:rPr lang="en-GB" sz="1800" dirty="0" err="1"/>
              <a:t>endsWith</a:t>
            </a:r>
            <a:r>
              <a:rPr lang="en-GB" sz="1800" dirty="0"/>
              <a:t>()	Checks whether a string ends with the specified character(s)</a:t>
            </a:r>
          </a:p>
          <a:p>
            <a:r>
              <a:rPr lang="en-GB" sz="1800" dirty="0" err="1"/>
              <a:t>isEmpty</a:t>
            </a:r>
            <a:r>
              <a:rPr lang="en-GB" sz="1800" dirty="0"/>
              <a:t>()		Checks whether a string is empty or not</a:t>
            </a:r>
          </a:p>
          <a:p>
            <a:r>
              <a:rPr lang="en-GB" sz="1800" dirty="0"/>
              <a:t>length()		Returns the length of a specified string</a:t>
            </a:r>
          </a:p>
          <a:p>
            <a:r>
              <a:rPr lang="en-GB" sz="1800" dirty="0"/>
              <a:t>replace()		Searches a string for a specified value, and returns a new string where the specified values are replaced</a:t>
            </a:r>
          </a:p>
          <a:p>
            <a:r>
              <a:rPr lang="en-GB" sz="1800" dirty="0"/>
              <a:t>split()			Splits a string into an array of substrings</a:t>
            </a:r>
          </a:p>
          <a:p>
            <a:r>
              <a:rPr lang="en-GB" sz="1800" dirty="0" err="1"/>
              <a:t>startsWith</a:t>
            </a:r>
            <a:r>
              <a:rPr lang="en-GB" sz="1800" dirty="0"/>
              <a:t>()	Checks whether a string starts with specified characters</a:t>
            </a:r>
          </a:p>
          <a:p>
            <a:r>
              <a:rPr lang="en-GB" sz="1800" dirty="0"/>
              <a:t>substring()		Returns a new string which is the substring of a specified string</a:t>
            </a:r>
          </a:p>
          <a:p>
            <a:r>
              <a:rPr lang="en-GB" sz="1800" dirty="0" err="1"/>
              <a:t>valueOf</a:t>
            </a:r>
            <a:r>
              <a:rPr lang="en-GB" sz="1800" dirty="0"/>
              <a:t>()		Returns the string representation of the specified value</a:t>
            </a:r>
          </a:p>
          <a:p>
            <a:endParaRPr lang="en-GB" sz="1800" dirty="0"/>
          </a:p>
          <a:p>
            <a:endParaRPr lang="en-IT" sz="1800" dirty="0"/>
          </a:p>
          <a:p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immutable. They are never actually modified.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 using +, the two Strings are actually discarded and a new one (containing their concatenation)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>
          <a:xfrm>
            <a:off x="2243572" y="1627188"/>
            <a:ext cx="77048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2423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>
          <a:xfrm>
            <a:off x="1984648" y="1614434"/>
            <a:ext cx="822270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checks array bounds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204865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r>
              <a:rPr lang="it-IT" i="1" dirty="0"/>
              <a:t> for arrays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400" dirty="0"/>
              <a:t> </a:t>
            </a:r>
            <a:r>
              <a:rPr lang="it-IT" sz="2400" dirty="0" err="1"/>
              <a:t>copies</a:t>
            </a:r>
            <a:r>
              <a:rPr lang="it-IT" sz="2400" dirty="0"/>
              <a:t> an array from the </a:t>
            </a:r>
            <a:r>
              <a:rPr lang="it-IT" sz="2400" dirty="0" err="1"/>
              <a:t>specified</a:t>
            </a:r>
            <a:r>
              <a:rPr lang="it-IT" sz="2400" dirty="0"/>
              <a:t> source array, </a:t>
            </a:r>
            <a:r>
              <a:rPr lang="it-IT" sz="2400" dirty="0" err="1"/>
              <a:t>beginning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specified</a:t>
            </a:r>
            <a:r>
              <a:rPr lang="it-IT" sz="2400" dirty="0"/>
              <a:t> position, to the </a:t>
            </a:r>
            <a:r>
              <a:rPr lang="it-IT" sz="2400" dirty="0" err="1"/>
              <a:t>specified</a:t>
            </a:r>
            <a:r>
              <a:rPr lang="it-IT" sz="2400" dirty="0"/>
              <a:t> position of the </a:t>
            </a:r>
            <a:r>
              <a:rPr lang="it-IT" sz="2400" dirty="0" err="1"/>
              <a:t>destination</a:t>
            </a:r>
            <a:r>
              <a:rPr lang="it-IT" sz="2400" dirty="0"/>
              <a:t> array.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copied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equal</a:t>
            </a:r>
            <a:r>
              <a:rPr lang="it-IT" sz="2400" dirty="0"/>
              <a:t> to the </a:t>
            </a:r>
            <a:r>
              <a:rPr lang="it-IT" sz="2400" dirty="0" err="1"/>
              <a:t>length</a:t>
            </a:r>
            <a:r>
              <a:rPr lang="it-IT" sz="2400" dirty="0"/>
              <a:t> </a:t>
            </a:r>
            <a:r>
              <a:rPr lang="it-IT" sz="2400" dirty="0" err="1"/>
              <a:t>argument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Advised</a:t>
            </a:r>
            <a:r>
              <a:rPr lang="it-IT" sz="2400" dirty="0"/>
              <a:t>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and fast!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0" y="2132856"/>
            <a:ext cx="5265862" cy="3456384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5879977" y="2132856"/>
            <a:ext cx="6284772" cy="3456383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592" y="3705626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800" dirty="0">
                <a:latin typeface="Consolas" panose="020B0609020204030204" pitchFamily="49" charset="0"/>
              </a:rPr>
              <a:t>…</a:t>
            </a: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Basic </a:t>
            </a:r>
            <a:r>
              <a:rPr lang="it-IT" dirty="0" err="1"/>
              <a:t>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1600202"/>
            <a:ext cx="7429594" cy="4756462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86</TotalTime>
  <Words>3244</Words>
  <Application>Microsoft Macintosh PowerPoint</Application>
  <PresentationFormat>Widescreen</PresentationFormat>
  <Paragraphs>466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Java Basics</vt:lpstr>
      <vt:lpstr>Timeline</vt:lpstr>
      <vt:lpstr>Features</vt:lpstr>
      <vt:lpstr>Building and running</vt:lpstr>
      <vt:lpstr>Compiled vs Interpreted</vt:lpstr>
      <vt:lpstr>Program, files and classes </vt:lpstr>
      <vt:lpstr>public static void main(String[] args)</vt:lpstr>
      <vt:lpstr>Basic concepts</vt:lpstr>
      <vt:lpstr>Primitive types </vt:lpstr>
      <vt:lpstr>Primitive types </vt:lpstr>
      <vt:lpstr>Constants</vt:lpstr>
      <vt:lpstr>Operators (integer and floating-point) </vt:lpstr>
      <vt:lpstr>Code blocks and Scope </vt:lpstr>
      <vt:lpstr>Methods</vt:lpstr>
      <vt:lpstr>Passing Parameters</vt:lpstr>
      <vt:lpstr>Passing Parameters </vt:lpstr>
      <vt:lpstr>Passing Parameters </vt:lpstr>
      <vt:lpstr>Comments</vt:lpstr>
      <vt:lpstr>Coding Conventions</vt:lpstr>
      <vt:lpstr>Flow control statements</vt:lpstr>
      <vt:lpstr>Control statements </vt:lpstr>
      <vt:lpstr>Switch-case (with chars)</vt:lpstr>
      <vt:lpstr>References and Objects</vt:lpstr>
      <vt:lpstr>References and Objects</vt:lpstr>
      <vt:lpstr>References and Objects</vt:lpstr>
      <vt:lpstr>Strings</vt:lpstr>
      <vt:lpstr>String</vt:lpstr>
      <vt:lpstr>String</vt:lpstr>
      <vt:lpstr>Strings in memory</vt:lpstr>
      <vt:lpstr>Strings in memory</vt:lpstr>
      <vt:lpstr>equals vs ==</vt:lpstr>
      <vt:lpstr>String methods</vt:lpstr>
      <vt:lpstr>The + operator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Microsoft Office User</dc:creator>
  <cp:lastModifiedBy>Microsoft Office User</cp:lastModifiedBy>
  <cp:revision>38</cp:revision>
  <dcterms:created xsi:type="dcterms:W3CDTF">2021-09-29T20:16:21Z</dcterms:created>
  <dcterms:modified xsi:type="dcterms:W3CDTF">2021-09-30T22:08:43Z</dcterms:modified>
</cp:coreProperties>
</file>