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6" r:id="rId2"/>
    <p:sldId id="372" r:id="rId3"/>
    <p:sldId id="320" r:id="rId4"/>
    <p:sldId id="373" r:id="rId5"/>
    <p:sldId id="368" r:id="rId6"/>
    <p:sldId id="367" r:id="rId7"/>
    <p:sldId id="369" r:id="rId8"/>
    <p:sldId id="351" r:id="rId9"/>
    <p:sldId id="363" r:id="rId10"/>
    <p:sldId id="355" r:id="rId11"/>
    <p:sldId id="374" r:id="rId12"/>
    <p:sldId id="321" r:id="rId13"/>
    <p:sldId id="322" r:id="rId14"/>
    <p:sldId id="323" r:id="rId15"/>
    <p:sldId id="362" r:id="rId16"/>
    <p:sldId id="325" r:id="rId17"/>
    <p:sldId id="324" r:id="rId18"/>
    <p:sldId id="332" r:id="rId19"/>
    <p:sldId id="333" r:id="rId20"/>
    <p:sldId id="375" r:id="rId21"/>
    <p:sldId id="268" r:id="rId22"/>
    <p:sldId id="330" r:id="rId23"/>
    <p:sldId id="329" r:id="rId24"/>
    <p:sldId id="371" r:id="rId25"/>
    <p:sldId id="334" r:id="rId26"/>
    <p:sldId id="377" r:id="rId27"/>
    <p:sldId id="289" r:id="rId28"/>
    <p:sldId id="378" r:id="rId29"/>
    <p:sldId id="344" r:id="rId30"/>
    <p:sldId id="380" r:id="rId31"/>
    <p:sldId id="365" r:id="rId32"/>
    <p:sldId id="379" r:id="rId33"/>
    <p:sldId id="381" r:id="rId34"/>
    <p:sldId id="345" r:id="rId35"/>
    <p:sldId id="348" r:id="rId36"/>
    <p:sldId id="376" r:id="rId3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89" d="100"/>
          <a:sy n="89" d="100"/>
        </p:scale>
        <p:origin x="168" y="8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14/10/21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14/10/21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75F0E4F-C068-4558-BD2C-4354A8A0FB1B}" type="slidenum">
              <a:rPr lang="it-IT" smtClean="0"/>
              <a:pPr/>
              <a:t>6</a:t>
            </a:fld>
            <a:endParaRPr lang="it-IT"/>
          </a:p>
        </p:txBody>
      </p:sp>
    </p:spTree>
    <p:extLst>
      <p:ext uri="{BB962C8B-B14F-4D97-AF65-F5344CB8AC3E}">
        <p14:creationId xmlns:p14="http://schemas.microsoft.com/office/powerpoint/2010/main" val="22816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53DC6AB1-1F43-42DE-9516-C24BE4097CE7}"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From </a:t>
            </a:r>
            <a:r>
              <a:rPr lang="it-IT" dirty="0" err="1"/>
              <a:t>Functions</a:t>
            </a:r>
            <a:r>
              <a:rPr lang="it-IT" dirty="0"/>
              <a:t> to Objects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Errors</a:t>
            </a:r>
            <a:r>
              <a:rPr lang="it-IT" dirty="0"/>
              <a:t> / 1K SLOC</a:t>
            </a:r>
          </a:p>
        </p:txBody>
      </p:sp>
      <p:sp>
        <p:nvSpPr>
          <p:cNvPr id="7" name="Content Placeholder 6">
            <a:extLst>
              <a:ext uri="{FF2B5EF4-FFF2-40B4-BE49-F238E27FC236}">
                <a16:creationId xmlns:a16="http://schemas.microsoft.com/office/drawing/2014/main" id="{2CC4D00D-829C-D345-8757-F6B840DBA6A7}"/>
              </a:ext>
            </a:extLst>
          </p:cNvPr>
          <p:cNvSpPr>
            <a:spLocks noGrp="1"/>
          </p:cNvSpPr>
          <p:nvPr>
            <p:ph sz="half" idx="1"/>
          </p:nvPr>
        </p:nvSpPr>
        <p:spPr/>
        <p:txBody>
          <a:bodyPr>
            <a:normAutofit fontScale="92500" lnSpcReduction="20000"/>
          </a:bodyPr>
          <a:lstStyle/>
          <a:p>
            <a:r>
              <a:rPr lang="en-GB" dirty="0"/>
              <a:t>Industry Average </a:t>
            </a:r>
          </a:p>
          <a:p>
            <a:endParaRPr lang="en-GB" dirty="0"/>
          </a:p>
          <a:p>
            <a:pPr lvl="1"/>
            <a:r>
              <a:rPr lang="en-GB" dirty="0"/>
              <a:t>25 errors / 1K SLOC</a:t>
            </a:r>
          </a:p>
          <a:p>
            <a:pPr marL="0" indent="0">
              <a:buNone/>
            </a:pPr>
            <a:endParaRPr lang="en-GB" dirty="0"/>
          </a:p>
          <a:p>
            <a:r>
              <a:rPr lang="en-GB" dirty="0"/>
              <a:t>Corporate Applications</a:t>
            </a:r>
          </a:p>
          <a:p>
            <a:endParaRPr lang="en-GB" dirty="0"/>
          </a:p>
          <a:p>
            <a:pPr lvl="1"/>
            <a:r>
              <a:rPr lang="en-GB" dirty="0"/>
              <a:t>5 errors / 1K SLOC</a:t>
            </a:r>
          </a:p>
          <a:p>
            <a:pPr marL="0" indent="0">
              <a:buNone/>
            </a:pPr>
            <a:endParaRPr lang="en-GB" dirty="0"/>
          </a:p>
          <a:p>
            <a:r>
              <a:rPr lang="en-GB" dirty="0"/>
              <a:t>Cleanroom development technique </a:t>
            </a:r>
          </a:p>
          <a:p>
            <a:endParaRPr lang="en-GB" dirty="0"/>
          </a:p>
          <a:p>
            <a:pPr lvl="1"/>
            <a:r>
              <a:rPr lang="en-GB" dirty="0"/>
              <a:t>0.5 errors / 1K SLOC</a:t>
            </a:r>
          </a:p>
          <a:p>
            <a:endParaRPr lang="en-GB" dirty="0"/>
          </a:p>
          <a:p>
            <a:endParaRPr lang="en-GB" dirty="0"/>
          </a:p>
          <a:p>
            <a:endParaRPr lang="en-GB" dirty="0"/>
          </a:p>
          <a:p>
            <a:endParaRPr lang="en-GB" dirty="0"/>
          </a:p>
          <a:p>
            <a:endParaRPr lang="en-GB" dirty="0"/>
          </a:p>
          <a:p>
            <a:endParaRPr lang="en-IT" dirty="0"/>
          </a:p>
        </p:txBody>
      </p:sp>
      <p:pic>
        <p:nvPicPr>
          <p:cNvPr id="10" name="Content Placeholder 9">
            <a:extLst>
              <a:ext uri="{FF2B5EF4-FFF2-40B4-BE49-F238E27FC236}">
                <a16:creationId xmlns:a16="http://schemas.microsoft.com/office/drawing/2014/main" id="{95D375A8-DF7D-E344-A9B1-0B49293602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62" y="1600200"/>
            <a:ext cx="5040276" cy="4525963"/>
          </a:xfrm>
        </p:spPr>
      </p:pic>
      <p:sp>
        <p:nvSpPr>
          <p:cNvPr id="3" name="Segnaposto numero diapositiva 2"/>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33207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Fuctions</a:t>
            </a:r>
            <a:r>
              <a:rPr lang="it-IT" dirty="0"/>
              <a:t> vs Objects</a:t>
            </a:r>
          </a:p>
        </p:txBody>
      </p:sp>
    </p:spTree>
    <p:extLst>
      <p:ext uri="{BB962C8B-B14F-4D97-AF65-F5344CB8AC3E}">
        <p14:creationId xmlns:p14="http://schemas.microsoft.com/office/powerpoint/2010/main" val="339361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Programming</a:t>
            </a:r>
          </a:p>
        </p:txBody>
      </p:sp>
      <p:sp>
        <p:nvSpPr>
          <p:cNvPr id="3" name="Content Placeholder 2"/>
          <p:cNvSpPr>
            <a:spLocks noGrp="1"/>
          </p:cNvSpPr>
          <p:nvPr>
            <p:ph sz="half" idx="1"/>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stdio.h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stdlib.h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void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rand() % 100;</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sort(int v[], int n)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j,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changed;</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n-1;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changed = FALSE;</a:t>
            </a:r>
          </a:p>
          <a:p>
            <a:pPr marL="0" indent="0">
              <a:buNone/>
            </a:pPr>
            <a:r>
              <a:rPr lang="en-GB" sz="1000" dirty="0">
                <a:latin typeface="Consolas" panose="020B0609020204030204" pitchFamily="49" charset="0"/>
                <a:cs typeface="Consolas" panose="020B0609020204030204" pitchFamily="49" charset="0"/>
              </a:rPr>
              <a:t>        for (j = 0; j &lt; n -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- 1; </a:t>
            </a:r>
            <a:r>
              <a:rPr lang="en-GB" sz="1000" dirty="0" err="1">
                <a:latin typeface="Consolas" panose="020B0609020204030204" pitchFamily="49" charset="0"/>
                <a:cs typeface="Consolas" panose="020B0609020204030204" pitchFamily="49" charset="0"/>
              </a:rPr>
              <a:t>j++</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(v[j] &gt; v[j + 1]) {</a:t>
            </a:r>
          </a:p>
          <a:p>
            <a:pPr marL="0" indent="0">
              <a:buNone/>
            </a:pPr>
            <a:r>
              <a:rPr lang="en-GB" sz="1000" dirty="0">
                <a:latin typeface="Consolas" panose="020B0609020204030204" pitchFamily="49" charset="0"/>
                <a:cs typeface="Consolas" panose="020B0609020204030204" pitchFamily="49" charset="0"/>
              </a:rPr>
              <a:t>                changed = TRUE;</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 v[j];</a:t>
            </a:r>
          </a:p>
          <a:p>
            <a:pPr marL="0" indent="0">
              <a:buNone/>
            </a:pPr>
            <a:r>
              <a:rPr lang="en-GB" sz="1000" dirty="0">
                <a:latin typeface="Consolas" panose="020B0609020204030204" pitchFamily="49" charset="0"/>
                <a:cs typeface="Consolas" panose="020B0609020204030204" pitchFamily="49" charset="0"/>
              </a:rPr>
              <a:t>                v[j] = v[j + 1];</a:t>
            </a:r>
          </a:p>
          <a:p>
            <a:pPr marL="0" indent="0">
              <a:buNone/>
            </a:pPr>
            <a:r>
              <a:rPr lang="en-GB" sz="1000" dirty="0">
                <a:latin typeface="Consolas" panose="020B0609020204030204" pitchFamily="49" charset="0"/>
                <a:cs typeface="Consolas" panose="020B0609020204030204" pitchFamily="49" charset="0"/>
              </a:rPr>
              <a:t>                v[j + 1] =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(!changed) break;</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0FBEBB2-2DEC-3D47-9AB1-8C53E3060E3F}"/>
              </a:ext>
            </a:extLst>
          </p:cNvPr>
          <p:cNvSpPr>
            <a:spLocks noGrp="1"/>
          </p:cNvSpPr>
          <p:nvPr>
            <p:ph sz="half" idx="2"/>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int search(</a:t>
            </a:r>
            <a:r>
              <a:rPr lang="en-GB" sz="1000" dirty="0" err="1">
                <a:latin typeface="Consolas" panose="020B0609020204030204" pitchFamily="49" charset="0"/>
                <a:cs typeface="Consolas" panose="020B0609020204030204" pitchFamily="49" charset="0"/>
              </a:rPr>
              <a:t>const</a:t>
            </a:r>
            <a:r>
              <a:rPr lang="en-GB" sz="1000" dirty="0">
                <a:latin typeface="Consolas" panose="020B0609020204030204" pitchFamily="49" charset="0"/>
                <a:cs typeface="Consolas" panose="020B0609020204030204" pitchFamily="49" charset="0"/>
              </a:rPr>
              <a:t> int v[], int size, int value)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a:t>
            </a:r>
          </a:p>
          <a:p>
            <a:pPr marL="0" indent="0">
              <a:buNone/>
            </a:pPr>
            <a:r>
              <a:rPr lang="en-GB" sz="1000" dirty="0">
                <a:latin typeface="Consolas" panose="020B0609020204030204" pitchFamily="49" charset="0"/>
                <a:cs typeface="Consolas" panose="020B0609020204030204" pitchFamily="49" charset="0"/>
              </a:rPr>
              <a:t>        if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value) {</a:t>
            </a:r>
          </a:p>
          <a:p>
            <a:pPr marL="0" indent="0">
              <a:buNone/>
            </a:pPr>
            <a:r>
              <a:rPr lang="en-GB" sz="1000" dirty="0">
                <a:latin typeface="Consolas" panose="020B0609020204030204" pitchFamily="49" charset="0"/>
                <a:cs typeface="Consolas" panose="020B0609020204030204" pitchFamily="49" charset="0"/>
              </a:rPr>
              <a:t>            return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return -1;</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show(int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printf</a:t>
            </a:r>
            <a:r>
              <a:rPr lang="en-GB" sz="1000" dirty="0">
                <a:latin typeface="Consolas" panose="020B0609020204030204" pitchFamily="49" charset="0"/>
                <a:cs typeface="Consolas" panose="020B0609020204030204" pitchFamily="49" charset="0"/>
              </a:rPr>
              <a:t>("[%d] %d\n",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int main() {</a:t>
            </a:r>
          </a:p>
          <a:p>
            <a:pPr marL="0" indent="0">
              <a:buNone/>
            </a:pPr>
            <a:r>
              <a:rPr lang="en-GB" sz="1000" dirty="0">
                <a:latin typeface="Consolas" panose="020B0609020204030204" pitchFamily="49" charset="0"/>
                <a:cs typeface="Consolas" panose="020B0609020204030204" pitchFamily="49" charset="0"/>
              </a:rPr>
              <a:t>    int v[100];</a:t>
            </a:r>
          </a:p>
          <a:p>
            <a:pPr marL="0" indent="0">
              <a:buNone/>
            </a:pPr>
            <a:r>
              <a:rPr lang="en-GB" sz="1000" dirty="0">
                <a:latin typeface="Consolas" panose="020B0609020204030204" pitchFamily="49" charset="0"/>
                <a:cs typeface="Consolas" panose="020B0609020204030204" pitchFamily="49" charset="0"/>
              </a:rPr>
              <a:t>    int n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(v[0]);</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(v, n);</a:t>
            </a:r>
          </a:p>
          <a:p>
            <a:pPr marL="0" indent="0">
              <a:buNone/>
            </a:pPr>
            <a:r>
              <a:rPr lang="en-GB" sz="1000" dirty="0">
                <a:latin typeface="Consolas" panose="020B0609020204030204" pitchFamily="49" charset="0"/>
                <a:cs typeface="Consolas" panose="020B0609020204030204" pitchFamily="49" charset="0"/>
              </a:rPr>
              <a:t>    sort(v, n);</a:t>
            </a:r>
          </a:p>
          <a:p>
            <a:pPr marL="0" indent="0">
              <a:buNone/>
            </a:pPr>
            <a:r>
              <a:rPr lang="en-GB" sz="1000" dirty="0">
                <a:latin typeface="Consolas" panose="020B0609020204030204" pitchFamily="49" charset="0"/>
                <a:cs typeface="Consolas" panose="020B0609020204030204" pitchFamily="49" charset="0"/>
              </a:rPr>
              <a:t>    search(v, n, 10);</a:t>
            </a:r>
          </a:p>
          <a:p>
            <a:pPr marL="0" indent="0">
              <a:buNone/>
            </a:pPr>
            <a:r>
              <a:rPr lang="en-GB"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48520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and relationships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pic>
        <p:nvPicPr>
          <p:cNvPr id="7" name="Content Placeholder 6" descr="Screen Shot 2016-03-04 at 14.11.46.png"/>
          <p:cNvPicPr>
            <a:picLocks noGrp="1" noChangeAspect="1"/>
          </p:cNvPicPr>
          <p:nvPr>
            <p:ph idx="1"/>
          </p:nvPr>
        </p:nvPicPr>
        <p:blipFill>
          <a:blip r:embed="rId2" cstate="print">
            <a:extLst>
              <a:ext uri="{28A0092B-C50C-407E-A947-70E740481C1C}">
                <a14:useLocalDpi xmlns:a14="http://schemas.microsoft.com/office/drawing/2010/main"/>
              </a:ext>
            </a:extLst>
          </a:blip>
          <a:srcRect t="-33747" b="-33747"/>
          <a:stretch>
            <a:fillRect/>
          </a:stretch>
        </p:blipFill>
        <p:spPr>
          <a:xfrm>
            <a:off x="1981200" y="1700809"/>
            <a:ext cx="8229600" cy="4425355"/>
          </a:xfrm>
        </p:spPr>
      </p:pic>
    </p:spTree>
    <p:extLst>
      <p:ext uri="{BB962C8B-B14F-4D97-AF65-F5344CB8AC3E}">
        <p14:creationId xmlns:p14="http://schemas.microsoft.com/office/powerpoint/2010/main" val="419912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No clear relationship between</a:t>
            </a:r>
          </a:p>
          <a:p>
            <a:pPr lvl="1"/>
            <a:r>
              <a:rPr lang="en-US" sz="2400" dirty="0"/>
              <a:t>The actual array (int v[20])</a:t>
            </a:r>
          </a:p>
          <a:p>
            <a:pPr lvl="1"/>
            <a:r>
              <a:rPr lang="en-US" sz="2400" dirty="0"/>
              <a:t>Operations on the array (search(), sort(), </a:t>
            </a:r>
            <a:r>
              <a:rPr lang="en-US" sz="2400" dirty="0" err="1"/>
              <a:t>init</a:t>
            </a:r>
            <a:r>
              <a:rPr lang="en-US" sz="2400" dirty="0"/>
              <a:t>())</a:t>
            </a:r>
          </a:p>
          <a:p>
            <a:r>
              <a:rPr lang="en-US" sz="2400" dirty="0">
                <a:solidFill>
                  <a:schemeClr val="accent6">
                    <a:lumMod val="75000"/>
                  </a:schemeClr>
                </a:solidFill>
              </a:rPr>
              <a:t>Need of a dedicated variable for storing the array size</a:t>
            </a:r>
          </a:p>
          <a:p>
            <a:pPr lvl="1"/>
            <a:r>
              <a:rPr lang="en-US" sz="2400" dirty="0"/>
              <a:t> int v[100]; int n = </a:t>
            </a:r>
            <a:r>
              <a:rPr lang="en-US" sz="2400" dirty="0" err="1"/>
              <a:t>sizeof</a:t>
            </a:r>
            <a:r>
              <a:rPr lang="en-US" sz="2400" dirty="0"/>
              <a:t>(v) / </a:t>
            </a:r>
            <a:r>
              <a:rPr lang="en-US" sz="2400" dirty="0" err="1"/>
              <a:t>sizeof</a:t>
            </a:r>
            <a:r>
              <a:rPr lang="en-US" sz="2400" dirty="0"/>
              <a:t>(v[0]);</a:t>
            </a:r>
          </a:p>
          <a:p>
            <a:r>
              <a:rPr lang="en-US" sz="2400" dirty="0">
                <a:solidFill>
                  <a:schemeClr val="accent6">
                    <a:lumMod val="75000"/>
                  </a:schemeClr>
                </a:solidFill>
              </a:rPr>
              <a:t>Initialization not guaranteed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6" name="Picture 5" descr="Screen Shot 2016-03-04 at 14.11.46.png">
            <a:extLst>
              <a:ext uri="{FF2B5EF4-FFF2-40B4-BE49-F238E27FC236}">
                <a16:creationId xmlns:a16="http://schemas.microsoft.com/office/drawing/2014/main" id="{289A8A0C-EF35-7747-A7A9-DE26C8121E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359697" y="4365104"/>
            <a:ext cx="7237019" cy="2376264"/>
          </a:xfrm>
          <a:prstGeom prst="rect">
            <a:avLst/>
          </a:prstGeom>
        </p:spPr>
      </p:pic>
    </p:spTree>
    <p:extLst>
      <p:ext uri="{BB962C8B-B14F-4D97-AF65-F5344CB8AC3E}">
        <p14:creationId xmlns:p14="http://schemas.microsoft.com/office/powerpoint/2010/main" val="120786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Reuse of code limited</a:t>
            </a:r>
          </a:p>
          <a:p>
            <a:pPr lvl="1"/>
            <a:r>
              <a:rPr lang="en-US" sz="1800" dirty="0"/>
              <a:t>Data and operations are separate. This makes it complex to reuse existing code in other projects </a:t>
            </a:r>
          </a:p>
          <a:p>
            <a:r>
              <a:rPr lang="en-US" sz="2000" dirty="0">
                <a:solidFill>
                  <a:schemeClr val="accent6">
                    <a:lumMod val="75000"/>
                  </a:schemeClr>
                </a:solidFill>
              </a:rPr>
              <a:t>Data protection limited</a:t>
            </a:r>
          </a:p>
          <a:p>
            <a:pPr lvl="1"/>
            <a:r>
              <a:rPr lang="en-US" sz="1800" dirty="0"/>
              <a:t>Unprotected data accessible from vast portions of the source code. After a certain stage, debug becomes a nightmare!</a:t>
            </a:r>
          </a:p>
          <a:p>
            <a:r>
              <a:rPr lang="en-US" sz="2000" dirty="0">
                <a:solidFill>
                  <a:schemeClr val="accent6">
                    <a:lumMod val="75000"/>
                  </a:schemeClr>
                </a:solidFill>
              </a:rPr>
              <a:t>Decomposition limited</a:t>
            </a:r>
          </a:p>
          <a:p>
            <a:pPr lvl="1"/>
            <a:r>
              <a:rPr lang="en-US" sz="1800" dirty="0">
                <a:solidFill>
                  <a:srgbClr val="000000"/>
                </a:solidFill>
              </a:rPr>
              <a:t>Large scale projects require a large scale working force (many teams). Unprotected data, separate from operations, makes it hard to decompose</a:t>
            </a:r>
            <a:endParaRPr lang="en-US" sz="2000" dirty="0">
              <a:solidFill>
                <a:srgbClr val="E46C0A"/>
              </a:solidFill>
            </a:endParaRPr>
          </a:p>
          <a:p>
            <a:pPr lvl="1"/>
            <a:endParaRPr lang="en-US" sz="1800" dirty="0">
              <a:solidFill>
                <a:srgbClr val="E46C0A"/>
              </a:solidFill>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5" name="Picture 4" descr="Screen Shot 2016-03-04 at 14.11.46.png">
            <a:extLst>
              <a:ext uri="{FF2B5EF4-FFF2-40B4-BE49-F238E27FC236}">
                <a16:creationId xmlns:a16="http://schemas.microsoft.com/office/drawing/2014/main" id="{90A3DA51-7C0B-804E-B2D9-23CC677055A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156108" y="4653137"/>
            <a:ext cx="6318555" cy="2074688"/>
          </a:xfrm>
          <a:prstGeom prst="rect">
            <a:avLst/>
          </a:prstGeom>
        </p:spPr>
      </p:pic>
    </p:spTree>
    <p:extLst>
      <p:ext uri="{BB962C8B-B14F-4D97-AF65-F5344CB8AC3E}">
        <p14:creationId xmlns:p14="http://schemas.microsoft.com/office/powerpoint/2010/main" val="332081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the long run</a:t>
            </a:r>
          </a:p>
        </p:txBody>
      </p:sp>
      <p:sp>
        <p:nvSpPr>
          <p:cNvPr id="3" name="Content Placeholder 2"/>
          <p:cNvSpPr>
            <a:spLocks noGrp="1"/>
          </p:cNvSpPr>
          <p:nvPr>
            <p:ph idx="1"/>
          </p:nvPr>
        </p:nvSpPr>
        <p:spPr/>
        <p:txBody>
          <a:bodyPr>
            <a:normAutofit/>
          </a:bodyPr>
          <a:lstStyle/>
          <a:p>
            <a:r>
              <a:rPr lang="en-US" sz="2400" dirty="0"/>
              <a:t>External functions can also use array’s data, leading to a </a:t>
            </a:r>
            <a:r>
              <a:rPr lang="en-US" sz="2400" dirty="0">
                <a:solidFill>
                  <a:schemeClr val="accent6">
                    <a:lumMod val="75000"/>
                  </a:schemeClr>
                </a:solidFill>
              </a:rPr>
              <a:t>growing number of relationships over time</a:t>
            </a:r>
          </a:p>
          <a:p>
            <a:r>
              <a:rPr lang="en-US" sz="2400" dirty="0"/>
              <a:t>Source code becomes </a:t>
            </a:r>
            <a:r>
              <a:rPr lang="en-US" sz="2400" dirty="0">
                <a:solidFill>
                  <a:schemeClr val="accent6">
                    <a:lumMod val="75000"/>
                  </a:schemeClr>
                </a:solidFill>
              </a:rPr>
              <a:t>difficult to understand and maintain (spaghetti code)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5" name="Picture 4" descr="Screen Shot 2016-03-04 at 15.27.37.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94852" y="3429001"/>
            <a:ext cx="6789581" cy="2794351"/>
          </a:xfrm>
          <a:prstGeom prst="rect">
            <a:avLst/>
          </a:prstGeom>
        </p:spPr>
      </p:pic>
    </p:spTree>
    <p:extLst>
      <p:ext uri="{BB962C8B-B14F-4D97-AF65-F5344CB8AC3E}">
        <p14:creationId xmlns:p14="http://schemas.microsoft.com/office/powerpoint/2010/main" val="335533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solidFill>
                  <a:schemeClr val="accent6">
                    <a:lumMod val="75000"/>
                  </a:schemeClr>
                </a:solidFill>
              </a:rPr>
              <a:t>Define a primitive concept (a special vector) in which data and operations are modularized together!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5" name="Picture 4" descr="Screen Shot 2016-03-04 at 14.11.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45799" y="3717033"/>
            <a:ext cx="7694995" cy="2526640"/>
          </a:xfrm>
          <a:prstGeom prst="rect">
            <a:avLst/>
          </a:prstGeom>
        </p:spPr>
      </p:pic>
    </p:spTree>
    <p:extLst>
      <p:ext uri="{BB962C8B-B14F-4D97-AF65-F5344CB8AC3E}">
        <p14:creationId xmlns:p14="http://schemas.microsoft.com/office/powerpoint/2010/main" val="413604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Autofit/>
          </a:bodyPr>
          <a:lstStyle/>
          <a:p>
            <a:pPr marL="0" indent="0">
              <a:buNone/>
            </a:pPr>
            <a:r>
              <a:rPr lang="en-US" sz="1000" dirty="0">
                <a:solidFill>
                  <a:schemeClr val="accent6">
                    <a:lumMod val="75000"/>
                  </a:schemeClr>
                </a:solidFill>
                <a:latin typeface="Consolas"/>
                <a:cs typeface="Consolas"/>
              </a:rPr>
              <a:t>public class Vector {</a:t>
            </a:r>
          </a:p>
          <a:p>
            <a:pPr marL="0" indent="0">
              <a:buNone/>
            </a:pPr>
            <a:r>
              <a:rPr lang="en-US" sz="1000" dirty="0">
                <a:latin typeface="Consolas"/>
                <a:cs typeface="Consolas"/>
              </a:rPr>
              <a:t>    </a:t>
            </a:r>
            <a:r>
              <a:rPr lang="en-US" sz="1000" dirty="0">
                <a:solidFill>
                  <a:srgbClr val="00B050"/>
                </a:solidFill>
                <a:latin typeface="Consolas"/>
                <a:cs typeface="Consolas"/>
              </a:rPr>
              <a:t>int[] v;</a:t>
            </a:r>
          </a:p>
          <a:p>
            <a:pPr marL="0" indent="0">
              <a:buNone/>
            </a:pPr>
            <a:endParaRPr lang="en-US" sz="1000" dirty="0">
              <a:latin typeface="Consolas"/>
              <a:cs typeface="Consolas"/>
            </a:endParaRPr>
          </a:p>
          <a:p>
            <a:pPr marL="0" indent="0">
              <a:buNone/>
            </a:pPr>
            <a:r>
              <a:rPr lang="en-US" sz="1000" dirty="0">
                <a:latin typeface="Consolas"/>
                <a:cs typeface="Consolas"/>
              </a:rPr>
              <a:t>    </a:t>
            </a:r>
            <a:r>
              <a:rPr lang="en-US" sz="1000" dirty="0">
                <a:solidFill>
                  <a:schemeClr val="accent4">
                    <a:lumMod val="75000"/>
                  </a:schemeClr>
                </a:solidFill>
                <a:latin typeface="Consolas"/>
                <a:cs typeface="Consolas"/>
              </a:rPr>
              <a:t>public Vector(int capacity)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this.v</a:t>
            </a:r>
            <a:r>
              <a:rPr lang="en-US" sz="1000" dirty="0">
                <a:solidFill>
                  <a:schemeClr val="accent4">
                    <a:lumMod val="75000"/>
                  </a:schemeClr>
                </a:solidFill>
                <a:latin typeface="Consolas"/>
                <a:cs typeface="Consolas"/>
              </a:rPr>
              <a:t> = new int[capacity];</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endParaRPr lang="en-US" sz="1000" dirty="0">
              <a:solidFill>
                <a:schemeClr val="accent4">
                  <a:lumMod val="75000"/>
                </a:schemeClr>
              </a:solidFill>
              <a:latin typeface="Consolas"/>
              <a:cs typeface="Consolas"/>
            </a:endParaRPr>
          </a:p>
          <a:p>
            <a:pPr marL="0" indent="0">
              <a:buNone/>
            </a:pPr>
            <a:r>
              <a:rPr lang="en-US" sz="1000" dirty="0">
                <a:solidFill>
                  <a:schemeClr val="accent4">
                    <a:lumMod val="75000"/>
                  </a:schemeClr>
                </a:solidFill>
                <a:latin typeface="Consolas"/>
                <a:cs typeface="Consolas"/>
              </a:rPr>
              <a:t>    void sort()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boolean</a:t>
            </a:r>
            <a:r>
              <a:rPr lang="en-US" sz="1000" dirty="0">
                <a:solidFill>
                  <a:schemeClr val="accent4">
                    <a:lumMod val="75000"/>
                  </a:schemeClr>
                </a:solidFill>
                <a:latin typeface="Consolas"/>
                <a:cs typeface="Consolas"/>
              </a:rPr>
              <a:t> changed;</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v.length-1;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changed = false;</a:t>
            </a:r>
          </a:p>
          <a:p>
            <a:pPr marL="0" indent="0">
              <a:buNone/>
            </a:pPr>
            <a:r>
              <a:rPr lang="en-US" sz="1000" dirty="0">
                <a:solidFill>
                  <a:schemeClr val="accent4">
                    <a:lumMod val="75000"/>
                  </a:schemeClr>
                </a:solidFill>
                <a:latin typeface="Consolas"/>
                <a:cs typeface="Consolas"/>
              </a:rPr>
              <a:t>            for (int j=0; j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- 1; </a:t>
            </a:r>
            <a:r>
              <a:rPr lang="en-US" sz="1000" dirty="0" err="1">
                <a:solidFill>
                  <a:schemeClr val="accent4">
                    <a:lumMod val="75000"/>
                  </a:schemeClr>
                </a:solidFill>
                <a:latin typeface="Consolas"/>
                <a:cs typeface="Consolas"/>
              </a:rPr>
              <a:t>j++</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(v[j] &gt; v[j + 1]) {</a:t>
            </a:r>
          </a:p>
          <a:p>
            <a:pPr marL="0" indent="0">
              <a:buNone/>
            </a:pPr>
            <a:r>
              <a:rPr lang="en-US" sz="1000" dirty="0">
                <a:solidFill>
                  <a:schemeClr val="accent4">
                    <a:lumMod val="75000"/>
                  </a:schemeClr>
                </a:solidFill>
                <a:latin typeface="Consolas"/>
                <a:cs typeface="Consolas"/>
              </a:rPr>
              <a:t>                    changed = true;</a:t>
            </a:r>
          </a:p>
          <a:p>
            <a:pPr marL="0" indent="0">
              <a:buNone/>
            </a:pPr>
            <a:r>
              <a:rPr lang="en-US" sz="1000" dirty="0">
                <a:solidFill>
                  <a:schemeClr val="accent4">
                    <a:lumMod val="75000"/>
                  </a:schemeClr>
                </a:solidFill>
                <a:latin typeface="Consolas"/>
                <a:cs typeface="Consolas"/>
              </a:rPr>
              <a:t>                    int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 = v[j];</a:t>
            </a:r>
          </a:p>
          <a:p>
            <a:pPr marL="0" indent="0">
              <a:buNone/>
            </a:pPr>
            <a:r>
              <a:rPr lang="en-US" sz="1000" dirty="0">
                <a:solidFill>
                  <a:schemeClr val="accent4">
                    <a:lumMod val="75000"/>
                  </a:schemeClr>
                </a:solidFill>
                <a:latin typeface="Consolas"/>
                <a:cs typeface="Consolas"/>
              </a:rPr>
              <a:t>                    v[j] = v[j + 1];</a:t>
            </a:r>
          </a:p>
          <a:p>
            <a:pPr marL="0" indent="0">
              <a:buNone/>
            </a:pPr>
            <a:r>
              <a:rPr lang="en-US" sz="1000" dirty="0">
                <a:solidFill>
                  <a:schemeClr val="accent4">
                    <a:lumMod val="75000"/>
                  </a:schemeClr>
                </a:solidFill>
                <a:latin typeface="Consolas"/>
                <a:cs typeface="Consolas"/>
              </a:rPr>
              <a:t>                    v[j + 1] =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(!changed) break;</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p:txBody>
      </p:sp>
      <p:sp>
        <p:nvSpPr>
          <p:cNvPr id="5" name="Content Placeholder 4">
            <a:extLst>
              <a:ext uri="{FF2B5EF4-FFF2-40B4-BE49-F238E27FC236}">
                <a16:creationId xmlns:a16="http://schemas.microsoft.com/office/drawing/2014/main" id="{1A6D1216-7FA6-D841-A0F1-DDFB4F228888}"/>
              </a:ext>
            </a:extLst>
          </p:cNvPr>
          <p:cNvSpPr>
            <a:spLocks noGrp="1"/>
          </p:cNvSpPr>
          <p:nvPr>
            <p:ph sz="half" idx="2"/>
          </p:nvPr>
        </p:nvSpPr>
        <p:spPr/>
        <p:txBody>
          <a:bodyPr>
            <a:noAutofit/>
          </a:bodyPr>
          <a:lstStyle/>
          <a:p>
            <a:pPr marL="0" indent="0">
              <a:buNone/>
            </a:pPr>
            <a:r>
              <a:rPr lang="en-US" sz="1000" dirty="0">
                <a:solidFill>
                  <a:schemeClr val="accent4">
                    <a:lumMod val="75000"/>
                  </a:schemeClr>
                </a:solidFill>
                <a:latin typeface="Consolas"/>
                <a:cs typeface="Consolas"/>
              </a:rPr>
              <a:t> void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Random </a:t>
            </a:r>
            <a:r>
              <a:rPr lang="en-US" sz="1000" dirty="0" err="1">
                <a:solidFill>
                  <a:schemeClr val="accent4">
                    <a:lumMod val="75000"/>
                  </a:schemeClr>
                </a:solidFill>
                <a:latin typeface="Consolas"/>
                <a:cs typeface="Consolas"/>
              </a:rPr>
              <a:t>rnd</a:t>
            </a:r>
            <a:r>
              <a:rPr lang="en-US" sz="1000" dirty="0">
                <a:solidFill>
                  <a:schemeClr val="accent4">
                    <a:lumMod val="75000"/>
                  </a:schemeClr>
                </a:solidFill>
                <a:latin typeface="Consolas"/>
                <a:cs typeface="Consolas"/>
              </a:rPr>
              <a:t> = new Random();</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v[</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rnd.nextInt</a:t>
            </a:r>
            <a:r>
              <a:rPr lang="en-US" sz="1000" dirty="0">
                <a:solidFill>
                  <a:schemeClr val="accent4">
                    <a:lumMod val="75000"/>
                  </a:schemeClr>
                </a:solidFill>
                <a:latin typeface="Consolas"/>
                <a:cs typeface="Consolas"/>
              </a:rPr>
              <a:t>(100);</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int search(int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if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-1;</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void show()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System.out.printf</a:t>
            </a:r>
            <a:r>
              <a:rPr lang="en-GB" sz="1000" dirty="0">
                <a:solidFill>
                  <a:schemeClr val="accent4">
                    <a:lumMod val="75000"/>
                  </a:schemeClr>
                </a:solidFill>
                <a:latin typeface="Consolas" panose="020B0609020204030204" pitchFamily="49" charset="0"/>
                <a:cs typeface="Consolas" panose="020B0609020204030204" pitchFamily="49" charset="0"/>
              </a:rPr>
              <a:t>("[%d] %d\n",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6">
                    <a:lumMod val="75000"/>
                  </a:schemeClr>
                </a:solidFill>
                <a:latin typeface="Consolas" panose="020B0609020204030204" pitchFamily="49" charset="0"/>
                <a:cs typeface="Consolas" panose="020B0609020204030204" pitchFamily="49" charset="0"/>
              </a:rPr>
              <a:t>}</a:t>
            </a:r>
            <a:endParaRPr lang="en-IT" sz="10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70645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rmAutofit/>
          </a:bodyPr>
          <a:lstStyle/>
          <a:p>
            <a:pPr marL="0" indent="0">
              <a:buNone/>
            </a:pPr>
            <a:r>
              <a:rPr lang="en-US" sz="2000" dirty="0">
                <a:latin typeface="Consolas"/>
                <a:cs typeface="Consolas"/>
              </a:rPr>
              <a:t>int main() {</a:t>
            </a:r>
          </a:p>
          <a:p>
            <a:pPr marL="0" indent="0">
              <a:buNone/>
            </a:pPr>
            <a:r>
              <a:rPr lang="en-US" sz="2000" dirty="0">
                <a:latin typeface="Consolas"/>
                <a:cs typeface="Consolas"/>
              </a:rPr>
              <a:t>    int v[100];</a:t>
            </a:r>
          </a:p>
          <a:p>
            <a:pPr marL="0" indent="0">
              <a:buNone/>
            </a:pPr>
            <a:r>
              <a:rPr lang="en-US" sz="2000" dirty="0">
                <a:latin typeface="Consolas"/>
                <a:cs typeface="Consolas"/>
              </a:rPr>
              <a:t>    int n = </a:t>
            </a:r>
            <a:r>
              <a:rPr lang="en-US" sz="2000" dirty="0" err="1">
                <a:latin typeface="Consolas"/>
                <a:cs typeface="Consolas"/>
              </a:rPr>
              <a:t>sizeof</a:t>
            </a:r>
            <a:r>
              <a:rPr lang="en-US" sz="2000" dirty="0">
                <a:latin typeface="Consolas"/>
                <a:cs typeface="Consolas"/>
              </a:rPr>
              <a:t>(v) / </a:t>
            </a:r>
            <a:r>
              <a:rPr lang="en-US" sz="2000" dirty="0" err="1">
                <a:latin typeface="Consolas"/>
                <a:cs typeface="Consolas"/>
              </a:rPr>
              <a:t>sizeof</a:t>
            </a:r>
            <a:r>
              <a:rPr lang="en-US" sz="2000" dirty="0">
                <a:latin typeface="Consolas"/>
                <a:cs typeface="Consolas"/>
              </a:rPr>
              <a:t>(v[0]);</a:t>
            </a:r>
          </a:p>
          <a:p>
            <a:pPr marL="0" indent="0">
              <a:buNone/>
            </a:pPr>
            <a:endParaRPr lang="en-US" sz="2000" dirty="0">
              <a:latin typeface="Consolas"/>
              <a:cs typeface="Consolas"/>
            </a:endParaRPr>
          </a:p>
          <a:p>
            <a:pPr marL="0" indent="0">
              <a:buNone/>
            </a:pPr>
            <a:r>
              <a:rPr lang="en-US" sz="2000" dirty="0">
                <a:latin typeface="Consolas"/>
                <a:cs typeface="Consolas"/>
              </a:rPr>
              <a:t>    </a:t>
            </a:r>
            <a:r>
              <a:rPr lang="en-US" sz="2000" dirty="0" err="1">
                <a:latin typeface="Consolas"/>
                <a:cs typeface="Consolas"/>
              </a:rPr>
              <a:t>init</a:t>
            </a:r>
            <a:r>
              <a:rPr lang="en-US" sz="2000" dirty="0">
                <a:latin typeface="Consolas"/>
                <a:cs typeface="Consolas"/>
              </a:rPr>
              <a:t>(v, n);</a:t>
            </a:r>
          </a:p>
          <a:p>
            <a:pPr marL="0" indent="0">
              <a:buNone/>
            </a:pPr>
            <a:r>
              <a:rPr lang="en-US" sz="2000" dirty="0">
                <a:latin typeface="Consolas"/>
                <a:cs typeface="Consolas"/>
              </a:rPr>
              <a:t>    sort(v, n);</a:t>
            </a:r>
          </a:p>
          <a:p>
            <a:pPr marL="0" indent="0">
              <a:buNone/>
            </a:pPr>
            <a:r>
              <a:rPr lang="en-US" sz="2000" dirty="0">
                <a:latin typeface="Consolas"/>
                <a:cs typeface="Consolas"/>
              </a:rPr>
              <a:t>    search(v, n, 10);</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
        <p:nvSpPr>
          <p:cNvPr id="5" name="Content Placeholder 4">
            <a:extLst>
              <a:ext uri="{FF2B5EF4-FFF2-40B4-BE49-F238E27FC236}">
                <a16:creationId xmlns:a16="http://schemas.microsoft.com/office/drawing/2014/main" id="{0BBCBCA4-7D83-9146-98B7-8328218243EC}"/>
              </a:ext>
            </a:extLst>
          </p:cNvPr>
          <p:cNvSpPr>
            <a:spLocks noGrp="1"/>
          </p:cNvSpPr>
          <p:nvPr>
            <p:ph sz="half" idx="2"/>
          </p:nvPr>
        </p:nvSpPr>
        <p:spPr/>
        <p:txBody>
          <a:bodyPr>
            <a:normAutofit/>
          </a:bodyPr>
          <a:lstStyle/>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Vector v1 = new Vector(20);</a:t>
            </a:r>
          </a:p>
          <a:p>
            <a:pPr marL="0" indent="0">
              <a:buNone/>
            </a:pPr>
            <a:r>
              <a:rPr lang="en-US" sz="1800" dirty="0">
                <a:latin typeface="Consolas"/>
                <a:cs typeface="Consolas"/>
              </a:rPr>
              <a:t>	 Vector v2 = new Vector(30);</a:t>
            </a:r>
          </a:p>
          <a:p>
            <a:pPr marL="0" indent="0">
              <a:buNone/>
            </a:pPr>
            <a:endParaRPr lang="en-US" sz="1800" dirty="0">
              <a:latin typeface="Consolas"/>
              <a:cs typeface="Consolas"/>
            </a:endParaRPr>
          </a:p>
          <a:p>
            <a:pPr marL="0" indent="0">
              <a:buNone/>
            </a:pPr>
            <a:r>
              <a:rPr lang="en-US" sz="1800" dirty="0">
                <a:latin typeface="Consolas"/>
                <a:cs typeface="Consolas"/>
              </a:rPr>
              <a:t>     v1.sort();</a:t>
            </a:r>
          </a:p>
          <a:p>
            <a:pPr marL="0" indent="0">
              <a:buNone/>
            </a:pPr>
            <a:r>
              <a:rPr lang="en-US" sz="1800" dirty="0">
                <a:latin typeface="Consolas"/>
                <a:cs typeface="Consolas"/>
              </a:rPr>
              <a:t>     v1.show();</a:t>
            </a:r>
          </a:p>
          <a:p>
            <a:pPr marL="0" indent="0">
              <a:buNone/>
            </a:pPr>
            <a:r>
              <a:rPr lang="en-US" sz="1800" dirty="0">
                <a:latin typeface="Consolas"/>
                <a:cs typeface="Consolas"/>
              </a:rPr>
              <a:t>     v1.search(10);</a:t>
            </a:r>
          </a:p>
          <a:p>
            <a:pPr marL="0" indent="0">
              <a:buNone/>
            </a:pPr>
            <a:r>
              <a:rPr lang="en-US" sz="1800" dirty="0">
                <a:latin typeface="Consolas"/>
                <a:cs typeface="Consolas"/>
              </a:rPr>
              <a:t> }</a:t>
            </a:r>
          </a:p>
          <a:p>
            <a:pPr marL="0" indent="0">
              <a:buNone/>
            </a:pPr>
            <a:endParaRPr lang="en-US" sz="1800" dirty="0">
              <a:latin typeface="Consolas"/>
              <a:cs typeface="Consolas"/>
            </a:endParaRPr>
          </a:p>
          <a:p>
            <a:endParaRPr lang="en-US" sz="1800" dirty="0"/>
          </a:p>
          <a:p>
            <a:pPr marL="0" indent="0">
              <a:buNone/>
            </a:pPr>
            <a:endParaRPr lang="en-IT"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75913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Present</a:t>
            </a:r>
          </a:p>
        </p:txBody>
      </p:sp>
      <p:pic>
        <p:nvPicPr>
          <p:cNvPr id="6" name="Content Placeholder 5">
            <a:extLst>
              <a:ext uri="{FF2B5EF4-FFF2-40B4-BE49-F238E27FC236}">
                <a16:creationId xmlns:a16="http://schemas.microsoft.com/office/drawing/2014/main" id="{AD8A8977-5764-8343-9CAD-C8C90C3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055" y="1500868"/>
            <a:ext cx="7655890" cy="4736444"/>
          </a:xfrm>
        </p:spPr>
      </p:pic>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114871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Engineering Approach</a:t>
            </a:r>
            <a:endParaRPr lang="it-IT" dirty="0"/>
          </a:p>
        </p:txBody>
      </p:sp>
    </p:spTree>
    <p:extLst>
      <p:ext uri="{BB962C8B-B14F-4D97-AF65-F5344CB8AC3E}">
        <p14:creationId xmlns:p14="http://schemas.microsoft.com/office/powerpoint/2010/main" val="250992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An engineering approach</a:t>
            </a:r>
            <a:endParaRPr lang="it-IT" dirty="0"/>
          </a:p>
        </p:txBody>
      </p:sp>
      <p:sp>
        <p:nvSpPr>
          <p:cNvPr id="4" name="Segnaposto contenuto 3"/>
          <p:cNvSpPr>
            <a:spLocks noGrp="1"/>
          </p:cNvSpPr>
          <p:nvPr>
            <p:ph idx="1"/>
          </p:nvPr>
        </p:nvSpPr>
        <p:spPr/>
        <p:txBody>
          <a:bodyPr>
            <a:normAutofit/>
          </a:bodyPr>
          <a:lstStyle/>
          <a:p>
            <a:r>
              <a:rPr lang="it-IT" dirty="0">
                <a:solidFill>
                  <a:schemeClr val="accent6">
                    <a:lumMod val="75000"/>
                  </a:schemeClr>
                </a:solidFill>
              </a:rPr>
              <a:t>OOP </a:t>
            </a:r>
            <a:r>
              <a:rPr lang="it-IT" dirty="0" err="1">
                <a:solidFill>
                  <a:schemeClr val="accent6">
                    <a:lumMod val="75000"/>
                  </a:schemeClr>
                </a:solidFill>
              </a:rPr>
              <a:t>implies</a:t>
            </a:r>
            <a:r>
              <a:rPr lang="it-IT" dirty="0">
                <a:solidFill>
                  <a:schemeClr val="accent6">
                    <a:lumMod val="75000"/>
                  </a:schemeClr>
                </a:solidFill>
              </a:rPr>
              <a:t> a </a:t>
            </a:r>
            <a:r>
              <a:rPr lang="it-IT" dirty="0" err="1">
                <a:solidFill>
                  <a:schemeClr val="accent6">
                    <a:lumMod val="75000"/>
                  </a:schemeClr>
                </a:solidFill>
              </a:rPr>
              <a:t>shift</a:t>
            </a:r>
            <a:r>
              <a:rPr lang="it-IT" dirty="0">
                <a:solidFill>
                  <a:schemeClr val="accent6">
                    <a:lumMod val="75000"/>
                  </a:schemeClr>
                </a:solidFill>
              </a:rPr>
              <a:t> to a </a:t>
            </a:r>
            <a:r>
              <a:rPr lang="it-IT" i="1" dirty="0" err="1">
                <a:solidFill>
                  <a:schemeClr val="accent6">
                    <a:lumMod val="75000"/>
                  </a:schemeClr>
                </a:solidFill>
              </a:rPr>
              <a:t>client-server</a:t>
            </a:r>
            <a:r>
              <a:rPr lang="it-IT" dirty="0">
                <a:solidFill>
                  <a:schemeClr val="accent6">
                    <a:lumMod val="75000"/>
                  </a:schemeClr>
                </a:solidFill>
              </a:rPr>
              <a:t> model</a:t>
            </a:r>
          </a:p>
          <a:p>
            <a:pPr lvl="1"/>
            <a:r>
              <a:rPr lang="it-IT" dirty="0"/>
              <a:t>Do </a:t>
            </a:r>
            <a:r>
              <a:rPr lang="it-IT" dirty="0" err="1"/>
              <a:t>not</a:t>
            </a:r>
            <a:r>
              <a:rPr lang="it-IT" dirty="0"/>
              <a:t> </a:t>
            </a:r>
            <a:r>
              <a:rPr lang="it-IT" dirty="0" err="1"/>
              <a:t>uses</a:t>
            </a:r>
            <a:r>
              <a:rPr lang="it-IT" dirty="0"/>
              <a:t> </a:t>
            </a:r>
            <a:r>
              <a:rPr lang="it-IT" dirty="0" err="1"/>
              <a:t>functions</a:t>
            </a:r>
            <a:r>
              <a:rPr lang="it-IT" dirty="0"/>
              <a:t> for processing data</a:t>
            </a:r>
          </a:p>
          <a:p>
            <a:pPr lvl="1"/>
            <a:r>
              <a:rPr lang="it-IT" dirty="0" err="1"/>
              <a:t>Ask</a:t>
            </a:r>
            <a:r>
              <a:rPr lang="it-IT" dirty="0"/>
              <a:t> </a:t>
            </a:r>
            <a:r>
              <a:rPr lang="it-IT" dirty="0" err="1"/>
              <a:t>entities</a:t>
            </a:r>
            <a:r>
              <a:rPr lang="it-IT" dirty="0"/>
              <a:t> to </a:t>
            </a:r>
            <a:r>
              <a:rPr lang="it-IT" dirty="0" err="1"/>
              <a:t>deliver</a:t>
            </a:r>
            <a:r>
              <a:rPr lang="it-IT" dirty="0"/>
              <a:t> </a:t>
            </a:r>
            <a:r>
              <a:rPr lang="it-IT" dirty="0" err="1"/>
              <a:t>services</a:t>
            </a:r>
            <a:r>
              <a:rPr lang="it-IT" dirty="0"/>
              <a:t> </a:t>
            </a:r>
            <a:r>
              <a:rPr lang="it-IT" dirty="0" err="1"/>
              <a:t>using</a:t>
            </a:r>
            <a:r>
              <a:rPr lang="it-IT" dirty="0"/>
              <a:t> </a:t>
            </a:r>
            <a:r>
              <a:rPr lang="it-IT" dirty="0" err="1"/>
              <a:t>internal</a:t>
            </a:r>
            <a:r>
              <a:rPr lang="it-IT" dirty="0"/>
              <a:t> data</a:t>
            </a:r>
          </a:p>
        </p:txBody>
      </p:sp>
      <p:sp>
        <p:nvSpPr>
          <p:cNvPr id="3" name="Segnaposto numero diapositiva 2"/>
          <p:cNvSpPr>
            <a:spLocks noGrp="1"/>
          </p:cNvSpPr>
          <p:nvPr>
            <p:ph type="sldNum" sz="quarter" idx="12"/>
          </p:nvPr>
        </p:nvSpPr>
        <p:spPr/>
        <p:txBody>
          <a:bodyPr/>
          <a:lstStyle/>
          <a:p>
            <a:fld id="{D2040F39-7941-49A4-B48D-F201B18B6351}" type="slidenum">
              <a:rPr lang="it-IT" smtClean="0"/>
              <a:pPr/>
              <a:t>21</a:t>
            </a:fld>
            <a:endParaRPr lang="it-IT"/>
          </a:p>
        </p:txBody>
      </p:sp>
      <p:sp>
        <p:nvSpPr>
          <p:cNvPr id="5" name="Rectangle 3">
            <a:extLst>
              <a:ext uri="{FF2B5EF4-FFF2-40B4-BE49-F238E27FC236}">
                <a16:creationId xmlns:a16="http://schemas.microsoft.com/office/drawing/2014/main" id="{7F54DD24-3B45-A741-B086-352163341AB4}"/>
              </a:ext>
            </a:extLst>
          </p:cNvPr>
          <p:cNvSpPr txBox="1">
            <a:spLocks noChangeArrowheads="1"/>
          </p:cNvSpPr>
          <p:nvPr/>
        </p:nvSpPr>
        <p:spPr>
          <a:xfrm>
            <a:off x="1981200" y="3900190"/>
            <a:ext cx="4040188" cy="240913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operation</a:t>
            </a:r>
            <a:r>
              <a:rPr lang="it-IT" sz="2800" i="1" dirty="0"/>
              <a:t>(</a:t>
            </a:r>
            <a:r>
              <a:rPr lang="it-IT" sz="2800" i="1" dirty="0" err="1"/>
              <a:t>object</a:t>
            </a:r>
            <a:r>
              <a:rPr lang="it-IT" sz="2800" i="1" dirty="0"/>
              <a:t>, </a:t>
            </a:r>
            <a:r>
              <a:rPr lang="it-IT" sz="2800" i="1" dirty="0" err="1"/>
              <a:t>params</a:t>
            </a:r>
            <a:r>
              <a:rPr lang="it-IT" sz="2800" i="1" dirty="0"/>
              <a:t>)</a:t>
            </a:r>
          </a:p>
          <a:p>
            <a:pPr>
              <a:buFont typeface="Symbol" pitchFamily="18" charset="2"/>
              <a:buNone/>
            </a:pPr>
            <a:endParaRPr lang="it-IT" sz="2800" dirty="0"/>
          </a:p>
          <a:p>
            <a:pPr>
              <a:buFont typeface="Symbol" pitchFamily="18" charset="2"/>
              <a:buNone/>
            </a:pPr>
            <a:r>
              <a:rPr lang="it-IT" sz="2800" dirty="0"/>
              <a:t>For </a:t>
            </a:r>
            <a:r>
              <a:rPr lang="it-IT" sz="2800" dirty="0" err="1"/>
              <a:t>example</a:t>
            </a:r>
            <a:r>
              <a:rPr lang="it-IT" sz="2800" dirty="0"/>
              <a:t>:</a:t>
            </a:r>
          </a:p>
          <a:p>
            <a:pPr>
              <a:buFont typeface="Symbol" pitchFamily="18" charset="2"/>
              <a:buNone/>
            </a:pPr>
            <a:r>
              <a:rPr lang="it-IT" sz="2800" i="1" dirty="0" err="1"/>
              <a:t>search</a:t>
            </a:r>
            <a:r>
              <a:rPr lang="it-IT" sz="2800" i="1" dirty="0"/>
              <a:t>(</a:t>
            </a:r>
            <a:r>
              <a:rPr lang="it-IT" sz="2800" i="1" dirty="0" err="1"/>
              <a:t>vector</a:t>
            </a:r>
            <a:r>
              <a:rPr lang="it-IT" sz="2800" i="1" dirty="0"/>
              <a:t>, </a:t>
            </a:r>
            <a:r>
              <a:rPr lang="it-IT" sz="2800" i="1" dirty="0" err="1"/>
              <a:t>value</a:t>
            </a:r>
            <a:r>
              <a:rPr lang="it-IT" sz="2800" i="1" dirty="0"/>
              <a:t>)</a:t>
            </a:r>
          </a:p>
          <a:p>
            <a:endParaRPr lang="it-IT" sz="2800" dirty="0"/>
          </a:p>
        </p:txBody>
      </p:sp>
      <p:sp>
        <p:nvSpPr>
          <p:cNvPr id="6" name="Rectangle 4">
            <a:extLst>
              <a:ext uri="{FF2B5EF4-FFF2-40B4-BE49-F238E27FC236}">
                <a16:creationId xmlns:a16="http://schemas.microsoft.com/office/drawing/2014/main" id="{15F46F9A-3CC1-7D4D-B3D8-0111232AAA13}"/>
              </a:ext>
            </a:extLst>
          </p:cNvPr>
          <p:cNvSpPr txBox="1">
            <a:spLocks noChangeArrowheads="1"/>
          </p:cNvSpPr>
          <p:nvPr/>
        </p:nvSpPr>
        <p:spPr>
          <a:xfrm>
            <a:off x="6083775" y="3900190"/>
            <a:ext cx="4041775" cy="246251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object.operation</a:t>
            </a:r>
            <a:r>
              <a:rPr lang="it-IT" sz="2800" i="1" dirty="0"/>
              <a:t>(</a:t>
            </a:r>
            <a:r>
              <a:rPr lang="it-IT" sz="2800" i="1" dirty="0" err="1"/>
              <a:t>params</a:t>
            </a:r>
            <a:r>
              <a:rPr lang="it-IT" sz="2800" i="1" dirty="0"/>
              <a:t>)</a:t>
            </a:r>
          </a:p>
          <a:p>
            <a:pPr>
              <a:buFont typeface="Symbol" pitchFamily="18" charset="2"/>
              <a:buNone/>
            </a:pPr>
            <a:endParaRPr lang="it-IT" sz="2800" dirty="0"/>
          </a:p>
          <a:p>
            <a:pPr>
              <a:buFont typeface="Arial"/>
              <a:buNone/>
            </a:pPr>
            <a:r>
              <a:rPr lang="it-IT" sz="2800" dirty="0"/>
              <a:t>For </a:t>
            </a:r>
            <a:r>
              <a:rPr lang="it-IT" sz="2800" dirty="0" err="1"/>
              <a:t>example</a:t>
            </a:r>
            <a:r>
              <a:rPr lang="it-IT" sz="2800" dirty="0"/>
              <a:t>:</a:t>
            </a:r>
          </a:p>
          <a:p>
            <a:pPr>
              <a:buFont typeface="Symbol" pitchFamily="18" charset="2"/>
              <a:buNone/>
            </a:pPr>
            <a:r>
              <a:rPr lang="it-IT" sz="2800" i="1" dirty="0" err="1"/>
              <a:t>vector.search</a:t>
            </a:r>
            <a:r>
              <a:rPr lang="it-IT" sz="2800" i="1" dirty="0"/>
              <a:t>(</a:t>
            </a:r>
            <a:r>
              <a:rPr lang="it-IT" sz="2800" i="1" dirty="0" err="1"/>
              <a:t>value</a:t>
            </a:r>
            <a:r>
              <a:rPr lang="it-IT" sz="2800" i="1" dirty="0"/>
              <a:t>)</a:t>
            </a:r>
          </a:p>
          <a:p>
            <a:pPr>
              <a:buFont typeface="Symbol" pitchFamily="18" charset="2"/>
              <a:buNone/>
            </a:pPr>
            <a:endParaRPr lang="it-IT"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pic>
        <p:nvPicPr>
          <p:cNvPr id="5" name="Picture 4" descr="Screen Shot 2016-03-04 at 18.41.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15680" y="1844824"/>
            <a:ext cx="7222736" cy="4574929"/>
          </a:xfrm>
          <a:prstGeom prst="rect">
            <a:avLst/>
          </a:prstGeom>
        </p:spPr>
      </p:pic>
    </p:spTree>
    <p:extLst>
      <p:ext uri="{BB962C8B-B14F-4D97-AF65-F5344CB8AC3E}">
        <p14:creationId xmlns:p14="http://schemas.microsoft.com/office/powerpoint/2010/main" val="245980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3" name="Content Placeholder 2"/>
          <p:cNvSpPr>
            <a:spLocks noGrp="1"/>
          </p:cNvSpPr>
          <p:nvPr>
            <p:ph idx="1"/>
          </p:nvPr>
        </p:nvSpPr>
        <p:spPr/>
        <p:txBody>
          <a:bodyPr>
            <a:normAutofit/>
          </a:bodyPr>
          <a:lstStyle/>
          <a:p>
            <a:r>
              <a:rPr lang="en-US" sz="2800" dirty="0"/>
              <a:t>Given an object oriented program, we have to:</a:t>
            </a:r>
          </a:p>
          <a:p>
            <a:pPr lvl="1"/>
            <a:r>
              <a:rPr lang="en-US" sz="2400" dirty="0"/>
              <a:t>Identify the needed components</a:t>
            </a:r>
          </a:p>
          <a:p>
            <a:pPr lvl="1"/>
            <a:r>
              <a:rPr lang="en-US" sz="2400" dirty="0"/>
              <a:t>Define component interfaces</a:t>
            </a:r>
          </a:p>
          <a:p>
            <a:pPr lvl="1"/>
            <a:r>
              <a:rPr lang="en-US" sz="2400" dirty="0"/>
              <a:t>Define how components interact each other through their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5" name="Content Placeholder 1" descr="Screen Shot 2016-03-04 at 19.18.31.png">
            <a:extLst>
              <a:ext uri="{FF2B5EF4-FFF2-40B4-BE49-F238E27FC236}">
                <a16:creationId xmlns:a16="http://schemas.microsoft.com/office/drawing/2014/main" id="{E94D49DE-0B8A-764D-92EF-7894B80DA30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3363" b="-1064"/>
          <a:stretch/>
        </p:blipFill>
        <p:spPr>
          <a:xfrm>
            <a:off x="1631505" y="3853502"/>
            <a:ext cx="8895818" cy="2023771"/>
          </a:xfrm>
          <a:prstGeom prst="rect">
            <a:avLst/>
          </a:prstGeom>
        </p:spPr>
      </p:pic>
    </p:spTree>
    <p:extLst>
      <p:ext uri="{BB962C8B-B14F-4D97-AF65-F5344CB8AC3E}">
        <p14:creationId xmlns:p14="http://schemas.microsoft.com/office/powerpoint/2010/main" val="140346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8C99-4FAB-844D-87A6-1AC69E28310B}"/>
              </a:ext>
            </a:extLst>
          </p:cNvPr>
          <p:cNvSpPr>
            <a:spLocks noGrp="1"/>
          </p:cNvSpPr>
          <p:nvPr>
            <p:ph type="title"/>
          </p:nvPr>
        </p:nvSpPr>
        <p:spPr/>
        <p:txBody>
          <a:bodyPr/>
          <a:lstStyle/>
          <a:p>
            <a:r>
              <a:rPr lang="en-US" dirty="0"/>
              <a:t>Classes and objects</a:t>
            </a:r>
            <a:endParaRPr lang="it-IT" dirty="0"/>
          </a:p>
        </p:txBody>
      </p:sp>
      <p:sp>
        <p:nvSpPr>
          <p:cNvPr id="11" name="Content Placeholder 10">
            <a:extLst>
              <a:ext uri="{FF2B5EF4-FFF2-40B4-BE49-F238E27FC236}">
                <a16:creationId xmlns:a16="http://schemas.microsoft.com/office/drawing/2014/main" id="{6FC0F007-0B7A-394B-8F28-4188EFEF70C3}"/>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Car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Car(color, brand, model,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this.color</a:t>
            </a:r>
            <a:r>
              <a:rPr lang="it-IT" sz="1200" dirty="0">
                <a:latin typeface="Consolas" panose="020B0609020204030204" pitchFamily="49" charset="0"/>
                <a:cs typeface="Consolas" panose="020B0609020204030204" pitchFamily="49" charset="0"/>
              </a:rPr>
              <a:t> =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this.brand</a:t>
            </a:r>
            <a:r>
              <a:rPr lang="it-IT" sz="1200" dirty="0">
                <a:latin typeface="Consolas" panose="020B0609020204030204" pitchFamily="49" charset="0"/>
                <a:cs typeface="Consolas" panose="020B0609020204030204" pitchFamily="49" charset="0"/>
              </a:rPr>
              <a:t> =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this.model</a:t>
            </a:r>
            <a:r>
              <a:rPr lang="it-IT" sz="1200" dirty="0">
                <a:latin typeface="Consolas" panose="020B0609020204030204" pitchFamily="49" charset="0"/>
                <a:cs typeface="Consolas" panose="020B0609020204030204" pitchFamily="49" charset="0"/>
              </a:rPr>
              <a:t> =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this.fuel</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 ...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Car c1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Car(Green, Ford, Mustang, Gasoline);</a:t>
            </a:r>
          </a:p>
          <a:p>
            <a:pPr marL="0" indent="0">
              <a:buNone/>
            </a:pPr>
            <a:r>
              <a:rPr lang="it-IT" sz="1200" dirty="0">
                <a:latin typeface="Consolas" panose="020B0609020204030204" pitchFamily="49" charset="0"/>
                <a:cs typeface="Consolas" panose="020B0609020204030204" pitchFamily="49" charset="0"/>
              </a:rPr>
              <a:t>Car c2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a:t>
            </a:r>
            <a:r>
              <a:rPr lang="it-IT" sz="1200" dirty="0" err="1">
                <a:latin typeface="Consolas" panose="020B0609020204030204" pitchFamily="49" charset="0"/>
                <a:cs typeface="Consolas" panose="020B0609020204030204" pitchFamily="49" charset="0"/>
              </a:rPr>
              <a:t>Red</a:t>
            </a:r>
            <a:r>
              <a:rPr lang="it-IT" sz="1200" dirty="0">
                <a:latin typeface="Consolas" panose="020B0609020204030204" pitchFamily="49" charset="0"/>
                <a:cs typeface="Consolas" panose="020B0609020204030204" pitchFamily="49" charset="0"/>
              </a:rPr>
              <a:t>, Toyota, </a:t>
            </a:r>
            <a:r>
              <a:rPr lang="it-IT" sz="1200" dirty="0" err="1">
                <a:latin typeface="Consolas" panose="020B0609020204030204" pitchFamily="49" charset="0"/>
                <a:cs typeface="Consolas" panose="020B0609020204030204" pitchFamily="49" charset="0"/>
              </a:rPr>
              <a:t>Prius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Electricity</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Car c3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Car(Blue, VW, Golf, Diesel);</a:t>
            </a:r>
          </a:p>
          <a:p>
            <a:pPr marL="0" indent="0">
              <a:buNone/>
            </a:pP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p:txBody>
      </p:sp>
      <p:pic>
        <p:nvPicPr>
          <p:cNvPr id="13" name="Content Placeholder 12">
            <a:extLst>
              <a:ext uri="{FF2B5EF4-FFF2-40B4-BE49-F238E27FC236}">
                <a16:creationId xmlns:a16="http://schemas.microsoft.com/office/drawing/2014/main" id="{1FEFD553-5DBB-0D4B-8F1A-F62029179131}"/>
              </a:ext>
            </a:extLst>
          </p:cNvPr>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5912391" y="1844824"/>
            <a:ext cx="5633342" cy="4281340"/>
          </a:xfrm>
        </p:spPr>
      </p:pic>
      <p:sp>
        <p:nvSpPr>
          <p:cNvPr id="4" name="Slide Number Placeholder 3">
            <a:extLst>
              <a:ext uri="{FF2B5EF4-FFF2-40B4-BE49-F238E27FC236}">
                <a16:creationId xmlns:a16="http://schemas.microsoft.com/office/drawing/2014/main" id="{6217D7F1-55D3-2243-A9CF-E137FF8FF224}"/>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41339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sz="half" idx="1"/>
          </p:nvPr>
        </p:nvSpPr>
        <p:spPr/>
        <p:txBody>
          <a:bodyPr>
            <a:normAutofit fontScale="92500" lnSpcReduction="10000"/>
          </a:bodyPr>
          <a:lstStyle/>
          <a:p>
            <a:r>
              <a:rPr lang="en-US" dirty="0"/>
              <a:t> </a:t>
            </a:r>
            <a:r>
              <a:rPr lang="en-US" dirty="0">
                <a:solidFill>
                  <a:srgbClr val="E46C0A"/>
                </a:solidFill>
              </a:rPr>
              <a:t>Class </a:t>
            </a:r>
            <a:r>
              <a:rPr lang="en-US" dirty="0"/>
              <a:t>(the description of objects’ structure):</a:t>
            </a:r>
          </a:p>
          <a:p>
            <a:pPr lvl="1"/>
            <a:r>
              <a:rPr lang="en-US" dirty="0"/>
              <a:t>Data (</a:t>
            </a:r>
            <a:r>
              <a:rPr lang="en-US" dirty="0">
                <a:solidFill>
                  <a:srgbClr val="E46C0A"/>
                </a:solidFill>
              </a:rPr>
              <a:t>ATTRIBUTES</a:t>
            </a:r>
            <a:r>
              <a:rPr lang="en-US" dirty="0"/>
              <a:t>)</a:t>
            </a:r>
          </a:p>
          <a:p>
            <a:pPr lvl="1"/>
            <a:r>
              <a:rPr lang="en-US" dirty="0"/>
              <a:t>Operations (</a:t>
            </a:r>
            <a:r>
              <a:rPr lang="en-US" dirty="0">
                <a:solidFill>
                  <a:srgbClr val="E46C0A"/>
                </a:solidFill>
              </a:rPr>
              <a:t>METHODS</a:t>
            </a:r>
            <a:r>
              <a:rPr lang="en-US" dirty="0"/>
              <a:t>)</a:t>
            </a:r>
          </a:p>
          <a:p>
            <a:r>
              <a:rPr lang="en-US" dirty="0">
                <a:solidFill>
                  <a:srgbClr val="E46C0A"/>
                </a:solidFill>
              </a:rPr>
              <a:t>Object </a:t>
            </a:r>
            <a:r>
              <a:rPr lang="en-US" dirty="0"/>
              <a:t>(class instance)</a:t>
            </a:r>
          </a:p>
          <a:p>
            <a:pPr lvl="1"/>
            <a:r>
              <a:rPr lang="en-US" dirty="0"/>
              <a:t>Identity</a:t>
            </a:r>
          </a:p>
          <a:p>
            <a:pPr lvl="1"/>
            <a:r>
              <a:rPr lang="en-US" dirty="0"/>
              <a:t>Type</a:t>
            </a:r>
          </a:p>
          <a:p>
            <a:pPr lvl="1"/>
            <a:r>
              <a:rPr lang="en-US" dirty="0"/>
              <a:t>Internal state</a:t>
            </a:r>
          </a:p>
        </p:txBody>
      </p:sp>
      <p:sp>
        <p:nvSpPr>
          <p:cNvPr id="8" name="Content Placeholder 7">
            <a:extLst>
              <a:ext uri="{FF2B5EF4-FFF2-40B4-BE49-F238E27FC236}">
                <a16:creationId xmlns:a16="http://schemas.microsoft.com/office/drawing/2014/main" id="{9E608809-51D6-D247-B31D-D935E0CDD3CC}"/>
              </a:ext>
            </a:extLst>
          </p:cNvPr>
          <p:cNvSpPr>
            <a:spLocks noGrp="1"/>
          </p:cNvSpPr>
          <p:nvPr>
            <p:ph sz="half" idx="2"/>
          </p:nvPr>
        </p:nvSpPr>
        <p:spPr/>
        <p:txBody>
          <a:bodyPr>
            <a:normAutofit fontScale="92500" lnSpcReduction="10000"/>
          </a:bodyPr>
          <a:lstStyle/>
          <a:p>
            <a:r>
              <a:rPr lang="en-GB" dirty="0"/>
              <a:t>A class is like a type definition. No data is allocated until an object is created from the class</a:t>
            </a:r>
          </a:p>
          <a:p>
            <a:r>
              <a:rPr lang="en-GB" dirty="0"/>
              <a:t>The creation of an object is called instantiation. The created object is often called an instance</a:t>
            </a:r>
          </a:p>
          <a:p>
            <a:r>
              <a:rPr lang="en-GB" dirty="0"/>
              <a:t>No limit to the number of objects that can be created from a class</a:t>
            </a:r>
          </a:p>
          <a:p>
            <a:r>
              <a:rPr lang="en-GB" dirty="0"/>
              <a:t>Each object is independent. Changing one object doesn't change the others</a:t>
            </a:r>
          </a:p>
          <a:p>
            <a:endParaRPr lang="en-GB" dirty="0"/>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26388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Key Features</a:t>
            </a:r>
            <a:endParaRPr lang="it-IT" dirty="0"/>
          </a:p>
        </p:txBody>
      </p:sp>
    </p:spTree>
    <p:extLst>
      <p:ext uri="{BB962C8B-B14F-4D97-AF65-F5344CB8AC3E}">
        <p14:creationId xmlns:p14="http://schemas.microsoft.com/office/powerpoint/2010/main" val="42803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a:lstStyle/>
          <a:p>
            <a:pPr eaLnBrk="1" hangingPunct="1"/>
            <a:r>
              <a:rPr lang="it-IT" cap="none" dirty="0" err="1"/>
              <a:t>Encapsulation</a:t>
            </a:r>
            <a:endParaRPr lang="it-IT" cap="none" dirty="0"/>
          </a:p>
        </p:txBody>
      </p:sp>
      <p:sp>
        <p:nvSpPr>
          <p:cNvPr id="2" name="Content Placeholder 1">
            <a:extLst>
              <a:ext uri="{FF2B5EF4-FFF2-40B4-BE49-F238E27FC236}">
                <a16:creationId xmlns:a16="http://schemas.microsoft.com/office/drawing/2014/main" id="{844A27DF-B6AF-8E4F-80F7-EE255D5B2ECC}"/>
              </a:ext>
            </a:extLst>
          </p:cNvPr>
          <p:cNvSpPr>
            <a:spLocks noGrp="1"/>
          </p:cNvSpPr>
          <p:nvPr>
            <p:ph idx="1"/>
          </p:nvPr>
        </p:nvSpPr>
        <p:spPr/>
        <p:txBody>
          <a:bodyPr>
            <a:normAutofit/>
          </a:bodyPr>
          <a:lstStyle/>
          <a:p>
            <a:r>
              <a:rPr lang="en-GB" sz="2600" dirty="0"/>
              <a:t>Encapsulation is defined as</a:t>
            </a:r>
            <a:r>
              <a:rPr lang="en-GB" sz="2600" dirty="0">
                <a:solidFill>
                  <a:schemeClr val="accent6">
                    <a:lumMod val="75000"/>
                  </a:schemeClr>
                </a:solidFill>
              </a:rPr>
              <a:t> the wrapping up of data under a single unit</a:t>
            </a:r>
            <a:r>
              <a:rPr lang="en-GB" sz="2600" dirty="0"/>
              <a:t>. It is the mechanism that binds together code and the data it manipulates.</a:t>
            </a:r>
          </a:p>
          <a:p>
            <a:r>
              <a:rPr lang="en-GB" sz="2600" dirty="0"/>
              <a:t>Another way to think about encapsulation is, it is a protective shield that prevents the data from being accessed by the code outside this shield.</a:t>
            </a:r>
            <a:endParaRPr lang="en-IT" sz="2600" dirty="0"/>
          </a:p>
        </p:txBody>
      </p:sp>
      <p:sp>
        <p:nvSpPr>
          <p:cNvPr id="47108" name="Segnaposto numero diapositiva 4"/>
          <p:cNvSpPr>
            <a:spLocks noGrp="1"/>
          </p:cNvSpPr>
          <p:nvPr>
            <p:ph type="sldNum" sz="quarter" idx="12"/>
          </p:nvPr>
        </p:nvSpPr>
        <p:spPr bwMode="auto">
          <a:noFill/>
          <a:ln>
            <a:miter lim="800000"/>
            <a:headEnd/>
            <a:tailEnd/>
          </a:ln>
        </p:spPr>
        <p:txBody>
          <a:bodyPr/>
          <a:lstStyle/>
          <a:p>
            <a:fld id="{3C3158B0-9082-44B5-8EC2-59D0A84B9F4A}" type="slidenum">
              <a:rPr lang="it-IT"/>
              <a:pPr/>
              <a:t>27</a:t>
            </a:fld>
            <a:endParaRPr lang="it-IT"/>
          </a:p>
        </p:txBody>
      </p:sp>
      <p:pic>
        <p:nvPicPr>
          <p:cNvPr id="5" name="Content Placeholder 1" descr="Screen Shot 2016-03-04 at 19.18.31.png"/>
          <p:cNvPicPr>
            <a:picLocks noChangeAspect="1"/>
          </p:cNvPicPr>
          <p:nvPr/>
        </p:nvPicPr>
        <p:blipFill rotWithShape="1">
          <a:blip r:embed="rId2" cstate="print">
            <a:extLst>
              <a:ext uri="{28A0092B-C50C-407E-A947-70E740481C1C}">
                <a14:useLocalDpi xmlns:a14="http://schemas.microsoft.com/office/drawing/2010/main"/>
              </a:ext>
            </a:extLst>
          </a:blip>
          <a:srcRect t="-12436" b="-17170"/>
          <a:stretch/>
        </p:blipFill>
        <p:spPr>
          <a:xfrm>
            <a:off x="609600" y="3284983"/>
            <a:ext cx="10817428" cy="3054301"/>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92500" lnSpcReduction="20000"/>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t>
            </a:r>
            <a:r>
              <a:rPr lang="en-GB" sz="1400" dirty="0" err="1">
                <a:solidFill>
                  <a:schemeClr val="accent6">
                    <a:lumMod val="75000"/>
                  </a:schemeClr>
                </a:solidFill>
                <a:latin typeface="Consolas" panose="020B0609020204030204" pitchFamily="49" charset="0"/>
                <a:cs typeface="Consolas" panose="020B0609020204030204" pitchFamily="49" charset="0"/>
              </a:rPr>
              <a:t>point.h</a:t>
            </a:r>
            <a:r>
              <a:rPr lang="en-GB" sz="14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r>
              <a:rPr lang="en-GB" sz="1400" dirty="0" err="1">
                <a:solidFill>
                  <a:schemeClr val="accent6">
                    <a:lumMod val="75000"/>
                  </a:schemeClr>
                </a:solidFill>
                <a:latin typeface="Consolas" panose="020B0609020204030204" pitchFamily="49" charset="0"/>
                <a:cs typeface="Consolas" panose="020B0609020204030204" pitchFamily="49" charset="0"/>
              </a:rPr>
              <a:t>makePoint</a:t>
            </a:r>
            <a:r>
              <a:rPr lang="en-GB" sz="1400" dirty="0">
                <a:solidFill>
                  <a:schemeClr val="accent6">
                    <a:lumMod val="75000"/>
                  </a:schemeClr>
                </a:solidFill>
                <a:latin typeface="Consolas" panose="020B0609020204030204" pitchFamily="49" charset="0"/>
                <a:cs typeface="Consolas" panose="020B0609020204030204" pitchFamily="49" charset="0"/>
              </a:rPr>
              <a:t>(double x, double y);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double distance (struct Point *p1, struct Point *p2);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Point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Point* </a:t>
            </a:r>
            <a:r>
              <a:rPr lang="en-GB" sz="1400" dirty="0" err="1">
                <a:latin typeface="Consolas" panose="020B0609020204030204" pitchFamily="49" charset="0"/>
                <a:cs typeface="Consolas" panose="020B0609020204030204" pitchFamily="49" charset="0"/>
              </a:rPr>
              <a:t>makepoint</a:t>
            </a:r>
            <a:r>
              <a:rPr lang="en-GB" sz="1400" dirty="0">
                <a:latin typeface="Consolas" panose="020B0609020204030204" pitchFamily="49" charset="0"/>
                <a:cs typeface="Consolas" panose="020B0609020204030204" pitchFamily="49" charset="0"/>
              </a:rPr>
              <a:t>(double x, double y) {    </a:t>
            </a:r>
          </a:p>
          <a:p>
            <a:pPr marL="0" indent="0">
              <a:buNone/>
            </a:pPr>
            <a:r>
              <a:rPr lang="en-GB" sz="1400" dirty="0">
                <a:latin typeface="Consolas" panose="020B0609020204030204" pitchFamily="49" charset="0"/>
                <a:cs typeface="Consolas" panose="020B0609020204030204" pitchFamily="49" charset="0"/>
              </a:rPr>
              <a:t>  struct Point*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Point));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return p;</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double distance(struct Point* p1, struct Point* p2) {</a:t>
            </a:r>
          </a:p>
          <a:p>
            <a:pPr marL="0" indent="0">
              <a:buNone/>
            </a:pPr>
            <a:r>
              <a:rPr lang="en-GB" sz="1400" dirty="0">
                <a:latin typeface="Consolas" panose="020B0609020204030204" pitchFamily="49" charset="0"/>
                <a:cs typeface="Consolas" panose="020B0609020204030204" pitchFamily="49" charset="0"/>
              </a:rPr>
              <a:t>  double dx = p1-&gt;x - p2-&gt;x;</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 = p1-&gt;y - p2-&gt;y;</a:t>
            </a:r>
          </a:p>
          <a:p>
            <a:pPr marL="0" indent="0">
              <a:buNone/>
            </a:pPr>
            <a:r>
              <a:rPr lang="en-GB" sz="1400" dirty="0">
                <a:latin typeface="Consolas" panose="020B0609020204030204" pitchFamily="49" charset="0"/>
                <a:cs typeface="Consolas" panose="020B0609020204030204" pitchFamily="49" charset="0"/>
              </a:rPr>
              <a:t>  return sqrt(dx*</a:t>
            </a:r>
            <a:r>
              <a:rPr lang="en-GB" sz="1400" dirty="0" err="1">
                <a:latin typeface="Consolas" panose="020B0609020204030204" pitchFamily="49" charset="0"/>
                <a:cs typeface="Consolas" panose="020B0609020204030204" pitchFamily="49" charset="0"/>
              </a:rPr>
              <a:t>dx+dy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42386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Inheritance</a:t>
            </a:r>
            <a:endParaRPr lang="en-US" dirty="0"/>
          </a:p>
        </p:txBody>
      </p:sp>
      <p:sp>
        <p:nvSpPr>
          <p:cNvPr id="9" name="Content Placeholder 8">
            <a:extLst>
              <a:ext uri="{FF2B5EF4-FFF2-40B4-BE49-F238E27FC236}">
                <a16:creationId xmlns:a16="http://schemas.microsoft.com/office/drawing/2014/main" id="{5AFC2C0C-96F6-3741-AACA-3B56CA69015D}"/>
              </a:ext>
            </a:extLst>
          </p:cNvPr>
          <p:cNvSpPr>
            <a:spLocks noGrp="1"/>
          </p:cNvSpPr>
          <p:nvPr>
            <p:ph sz="half" idx="1"/>
          </p:nvPr>
        </p:nvSpPr>
        <p:spPr/>
        <p:txBody>
          <a:bodyPr>
            <a:normAutofit fontScale="92500" lnSpcReduction="10000"/>
          </a:bodyPr>
          <a:lstStyle/>
          <a:p>
            <a:r>
              <a:rPr lang="en-GB" dirty="0"/>
              <a:t>In Java, a class can inherit attributes and methods from another class.</a:t>
            </a:r>
          </a:p>
          <a:p>
            <a:r>
              <a:rPr lang="en-GB" dirty="0"/>
              <a:t>The class that inherits the properties is known as the sub-class or the child class. The class from which the properties are inherited is known as the superclass or the parent class.</a:t>
            </a:r>
          </a:p>
          <a:p>
            <a:r>
              <a:rPr lang="en-GB" dirty="0"/>
              <a:t>In Inheritance, the properties of the parent class are acquired by the derived classes.</a:t>
            </a:r>
          </a:p>
          <a:p>
            <a:endParaRPr lang="en-IT" dirty="0"/>
          </a:p>
        </p:txBody>
      </p:sp>
      <p:pic>
        <p:nvPicPr>
          <p:cNvPr id="11" name="Content Placeholder 3" descr="Screen Shot 2016-03-04 at 19.20.23.png">
            <a:extLst>
              <a:ext uri="{FF2B5EF4-FFF2-40B4-BE49-F238E27FC236}">
                <a16:creationId xmlns:a16="http://schemas.microsoft.com/office/drawing/2014/main" id="{2668D778-C7B2-D44B-9B7A-3B33AED78F17}"/>
              </a:ext>
            </a:extLst>
          </p:cNvPr>
          <p:cNvPicPr>
            <a:picLocks noGrp="1" noChangeAspect="1"/>
          </p:cNvPicPr>
          <p:nvPr>
            <p:ph sz="half" idx="2"/>
          </p:nvPr>
        </p:nvPicPr>
        <p:blipFill>
          <a:blip r:embed="rId2" cstate="print">
            <a:extLst>
              <a:ext uri="{28A0092B-C50C-407E-A947-70E740481C1C}">
                <a14:useLocalDpi xmlns:a14="http://schemas.microsoft.com/office/drawing/2010/main"/>
              </a:ext>
            </a:extLst>
          </a:blip>
          <a:stretch>
            <a:fillRect/>
          </a:stretch>
        </p:blipFill>
        <p:spPr>
          <a:xfrm>
            <a:off x="6197600" y="2287075"/>
            <a:ext cx="5384800" cy="3152213"/>
          </a:xfrm>
        </p:spPr>
      </p:pic>
    </p:spTree>
    <p:extLst>
      <p:ext uri="{BB962C8B-B14F-4D97-AF65-F5344CB8AC3E}">
        <p14:creationId xmlns:p14="http://schemas.microsoft.com/office/powerpoint/2010/main" val="20688262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pic>
        <p:nvPicPr>
          <p:cNvPr id="8" name="Content Placeholder 7">
            <a:extLst>
              <a:ext uri="{FF2B5EF4-FFF2-40B4-BE49-F238E27FC236}">
                <a16:creationId xmlns:a16="http://schemas.microsoft.com/office/drawing/2014/main" id="{D8C05A25-4AE1-9447-B26E-40527A9C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1513499"/>
            <a:ext cx="6768752" cy="5231886"/>
          </a:xfrm>
        </p:spPr>
      </p:pic>
      <p:sp>
        <p:nvSpPr>
          <p:cNvPr id="5" name="TextBox 4">
            <a:extLst>
              <a:ext uri="{FF2B5EF4-FFF2-40B4-BE49-F238E27FC236}">
                <a16:creationId xmlns:a16="http://schemas.microsoft.com/office/drawing/2014/main" id="{77B79B1A-0F01-1340-B8E5-DD8EAD85C837}"/>
              </a:ext>
            </a:extLst>
          </p:cNvPr>
          <p:cNvSpPr txBox="1"/>
          <p:nvPr/>
        </p:nvSpPr>
        <p:spPr>
          <a:xfrm>
            <a:off x="7248128" y="1513499"/>
            <a:ext cx="6179344" cy="369332"/>
          </a:xfrm>
          <a:prstGeom prst="rect">
            <a:avLst/>
          </a:prstGeom>
          <a:noFill/>
        </p:spPr>
        <p:txBody>
          <a:bodyPr wrap="square">
            <a:spAutoFit/>
          </a:bodyPr>
          <a:lstStyle/>
          <a:p>
            <a:r>
              <a:rPr lang="en-IT" dirty="0"/>
              <a:t>https://www.youtube.com/watch?v=YqxeLodyyqA</a:t>
            </a:r>
          </a:p>
        </p:txBody>
      </p:sp>
    </p:spTree>
    <p:extLst>
      <p:ext uri="{BB962C8B-B14F-4D97-AF65-F5344CB8AC3E}">
        <p14:creationId xmlns:p14="http://schemas.microsoft.com/office/powerpoint/2010/main" val="399384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sz="half" idx="1"/>
          </p:nvPr>
        </p:nvSpPr>
        <p:spPr/>
        <p:txBody>
          <a:bodyPr>
            <a:normAutofit fontScale="77500" lnSpcReduction="20000"/>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a:t>
            </a:r>
          </a:p>
          <a:p>
            <a:pPr marL="0" indent="0">
              <a:buNone/>
            </a:pPr>
            <a:endParaRPr lang="en-GB"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char*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p-&gt;name = name;</a:t>
            </a:r>
          </a:p>
          <a:p>
            <a:pPr marL="0" indent="0">
              <a:buNone/>
            </a:pPr>
            <a:r>
              <a:rPr lang="en-GB" sz="1400" dirty="0">
                <a:latin typeface="Consolas" panose="020B0609020204030204" pitchFamily="49" charset="0"/>
                <a:cs typeface="Consolas" panose="020B0609020204030204" pitchFamily="49" charset="0"/>
              </a:rPr>
              <a:t>  return p; </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 {</a:t>
            </a:r>
          </a:p>
          <a:p>
            <a:pPr marL="0" indent="0">
              <a:buNone/>
            </a:pPr>
            <a:r>
              <a:rPr lang="en-GB" sz="1400" dirty="0">
                <a:latin typeface="Consolas" panose="020B0609020204030204" pitchFamily="49" charset="0"/>
                <a:cs typeface="Consolas" panose="020B0609020204030204" pitchFamily="49" charset="0"/>
              </a:rPr>
              <a:t>  np-&gt;name =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a:t>
            </a:r>
          </a:p>
          <a:p>
            <a:pPr marL="0" indent="0">
              <a:buNone/>
            </a:pPr>
            <a:r>
              <a:rPr lang="en-GB" sz="1400" dirty="0">
                <a:latin typeface="Consolas" panose="020B0609020204030204" pitchFamily="49" charset="0"/>
                <a:cs typeface="Consolas" panose="020B0609020204030204" pitchFamily="49" charset="0"/>
              </a:rPr>
              <a:t>  return np-&gt;name;</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0661F14D-C9D1-2F4B-B654-47FFF70DCC18}"/>
              </a:ext>
            </a:extLst>
          </p:cNvPr>
          <p:cNvSpPr>
            <a:spLocks noGrp="1"/>
          </p:cNvSpPr>
          <p:nvPr>
            <p:ph sz="half" idx="2"/>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stdio.h</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int main(int ac, char** </a:t>
            </a:r>
            <a:r>
              <a:rPr lang="en-GB" sz="1400" dirty="0" err="1">
                <a:latin typeface="Consolas" panose="020B0609020204030204" pitchFamily="49" charset="0"/>
                <a:cs typeface="Consolas" panose="020B0609020204030204" pitchFamily="49" charset="0"/>
              </a:rPr>
              <a:t>av</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origin =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(0.0, 0.0, "origin");</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upperRight</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 (1.0, 1.0, "</a:t>
            </a:r>
            <a:r>
              <a:rPr lang="en-GB" sz="1400" dirty="0" err="1">
                <a:latin typeface="Consolas" panose="020B0609020204030204" pitchFamily="49" charset="0"/>
                <a:cs typeface="Consolas" panose="020B0609020204030204" pitchFamily="49" charset="0"/>
              </a:rPr>
              <a:t>upperRight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printf</a:t>
            </a:r>
            <a:r>
              <a:rPr lang="en-GB" sz="1400" dirty="0">
                <a:latin typeface="Consolas" panose="020B0609020204030204" pitchFamily="49" charset="0"/>
                <a:cs typeface="Consolas" panose="020B0609020204030204" pitchFamily="49" charset="0"/>
              </a:rPr>
              <a:t>("distance=%f\n", distance(</a:t>
            </a:r>
          </a:p>
          <a:p>
            <a:pPr marL="0" indent="0">
              <a:buNone/>
            </a:pPr>
            <a:r>
              <a:rPr lang="en-GB" sz="1400" dirty="0">
                <a:latin typeface="Consolas" panose="020B0609020204030204" pitchFamily="49" charset="0"/>
                <a:cs typeface="Consolas" panose="020B0609020204030204" pitchFamily="49" charset="0"/>
              </a:rPr>
              <a:t>             </a:t>
            </a:r>
            <a:r>
              <a:rPr lang="en-GB" sz="1400" dirty="0">
                <a:solidFill>
                  <a:schemeClr val="accent6">
                    <a:lumMod val="75000"/>
                  </a:schemeClr>
                </a:solidFill>
                <a:latin typeface="Consolas" panose="020B0609020204030204" pitchFamily="49" charset="0"/>
                <a:cs typeface="Consolas" panose="020B0609020204030204" pitchFamily="49" charset="0"/>
              </a:rPr>
              <a:t>(struct Point*) origin,</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(struct Point*) </a:t>
            </a:r>
            <a:r>
              <a:rPr lang="en-GB" sz="1400" dirty="0" err="1">
                <a:solidFill>
                  <a:schemeClr val="accent6">
                    <a:lumMod val="75000"/>
                  </a:schemeClr>
                </a:solidFill>
                <a:latin typeface="Consolas" panose="020B0609020204030204" pitchFamily="49" charset="0"/>
                <a:cs typeface="Consolas" panose="020B0609020204030204" pitchFamily="49" charset="0"/>
              </a:rPr>
              <a:t>upperRight</a:t>
            </a:r>
            <a:r>
              <a:rPr lang="en-GB" sz="1400" dirty="0">
                <a:solidFill>
                  <a:schemeClr val="accent6">
                    <a:lumMod val="75000"/>
                  </a:schemeClr>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IT" sz="1400" dirty="0"/>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0537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Polymorphism</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
        <p:nvSpPr>
          <p:cNvPr id="7" name="Content Placeholder 6">
            <a:extLst>
              <a:ext uri="{FF2B5EF4-FFF2-40B4-BE49-F238E27FC236}">
                <a16:creationId xmlns:a16="http://schemas.microsoft.com/office/drawing/2014/main" id="{9014AD74-08C7-6744-8B43-BFA37682C74E}"/>
              </a:ext>
            </a:extLst>
          </p:cNvPr>
          <p:cNvSpPr>
            <a:spLocks noGrp="1"/>
          </p:cNvSpPr>
          <p:nvPr>
            <p:ph sz="half" idx="1"/>
          </p:nvPr>
        </p:nvSpPr>
        <p:spPr/>
        <p:txBody>
          <a:bodyPr>
            <a:normAutofit fontScale="92500" lnSpcReduction="10000"/>
          </a:bodyPr>
          <a:lstStyle/>
          <a:p>
            <a:r>
              <a:rPr lang="en-GB" dirty="0"/>
              <a:t>Inheritance lets us inherit attributes and methods from another class.</a:t>
            </a:r>
          </a:p>
          <a:p>
            <a:r>
              <a:rPr lang="en-GB" dirty="0"/>
              <a:t>Polymorphism uses inherited methods to perform the same action in different ways.</a:t>
            </a:r>
          </a:p>
          <a:p>
            <a:r>
              <a:rPr lang="en-GB" i="1" dirty="0"/>
              <a:t>Tell-Don’t-Ask</a:t>
            </a:r>
            <a:r>
              <a:rPr lang="en-GB" dirty="0"/>
              <a:t> principle: instead of asking an object about its state and then performing actions, it’s much easier to simply tell the object what it needs to do and let it decide for itself how to do that.</a:t>
            </a:r>
          </a:p>
        </p:txBody>
      </p:sp>
      <p:pic>
        <p:nvPicPr>
          <p:cNvPr id="8" name="Content Placeholder 5">
            <a:extLst>
              <a:ext uri="{FF2B5EF4-FFF2-40B4-BE49-F238E27FC236}">
                <a16:creationId xmlns:a16="http://schemas.microsoft.com/office/drawing/2014/main" id="{EE39E2FB-7506-3843-B8CA-86A9F2CFAD08}"/>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6593" y="2060848"/>
            <a:ext cx="5573419" cy="3240360"/>
          </a:xfrm>
        </p:spPr>
      </p:pic>
    </p:spTree>
    <p:extLst>
      <p:ext uri="{BB962C8B-B14F-4D97-AF65-F5344CB8AC3E}">
        <p14:creationId xmlns:p14="http://schemas.microsoft.com/office/powerpoint/2010/main" val="1876767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stdio.h</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void copy() {</a:t>
            </a:r>
          </a:p>
          <a:p>
            <a:pPr marL="0" indent="0">
              <a:buNone/>
            </a:pPr>
            <a:r>
              <a:rPr lang="en-GB" sz="1400" dirty="0">
                <a:latin typeface="Consolas" panose="020B0609020204030204" pitchFamily="49" charset="0"/>
                <a:cs typeface="Consolas" panose="020B0609020204030204" pitchFamily="49" charset="0"/>
              </a:rPr>
              <a:t>  int c;</a:t>
            </a:r>
          </a:p>
          <a:p>
            <a:pPr marL="0" indent="0">
              <a:buNone/>
            </a:pPr>
            <a:r>
              <a:rPr lang="en-GB" sz="1400" dirty="0">
                <a:latin typeface="Consolas" panose="020B0609020204030204" pitchFamily="49" charset="0"/>
                <a:cs typeface="Consolas" panose="020B0609020204030204" pitchFamily="49" charset="0"/>
              </a:rPr>
              <a:t>  while ((c = </a:t>
            </a:r>
            <a:r>
              <a:rPr lang="en-GB" sz="1400" dirty="0" err="1">
                <a:latin typeface="Consolas" panose="020B0609020204030204" pitchFamily="49" charset="0"/>
                <a:cs typeface="Consolas" panose="020B0609020204030204" pitchFamily="49" charset="0"/>
              </a:rPr>
              <a:t>getchar</a:t>
            </a:r>
            <a:r>
              <a:rPr lang="en-GB" sz="1400" dirty="0">
                <a:latin typeface="Consolas" panose="020B0609020204030204" pitchFamily="49" charset="0"/>
                <a:cs typeface="Consolas" panose="020B0609020204030204" pitchFamily="49" charset="0"/>
              </a:rPr>
              <a:t>()) != EOF)</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putchar</a:t>
            </a:r>
            <a:r>
              <a:rPr lang="en-GB" sz="1400" dirty="0">
                <a:latin typeface="Consolas" panose="020B0609020204030204" pitchFamily="49" charset="0"/>
                <a:cs typeface="Consolas" panose="020B0609020204030204" pitchFamily="49" charset="0"/>
              </a:rPr>
              <a:t>(c);</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FILE {</a:t>
            </a:r>
          </a:p>
          <a:p>
            <a:pPr marL="0" indent="0">
              <a:buNone/>
            </a:pPr>
            <a:r>
              <a:rPr lang="en-GB" sz="1400" dirty="0">
                <a:latin typeface="Consolas" panose="020B0609020204030204" pitchFamily="49" charset="0"/>
                <a:cs typeface="Consolas" panose="020B0609020204030204" pitchFamily="49" charset="0"/>
              </a:rPr>
              <a:t>  void (*open)(char* name, int mode);</a:t>
            </a:r>
          </a:p>
          <a:p>
            <a:pPr marL="0" indent="0">
              <a:buNone/>
            </a:pPr>
            <a:r>
              <a:rPr lang="en-GB" sz="1400" dirty="0">
                <a:latin typeface="Consolas" panose="020B0609020204030204" pitchFamily="49" charset="0"/>
                <a:cs typeface="Consolas" panose="020B0609020204030204" pitchFamily="49" charset="0"/>
              </a:rPr>
              <a:t>  void (*close)();</a:t>
            </a:r>
          </a:p>
          <a:p>
            <a:pPr marL="0" indent="0">
              <a:buNone/>
            </a:pPr>
            <a:r>
              <a:rPr lang="en-GB" sz="1400" dirty="0">
                <a:latin typeface="Consolas" panose="020B0609020204030204" pitchFamily="49" charset="0"/>
                <a:cs typeface="Consolas" panose="020B0609020204030204" pitchFamily="49" charset="0"/>
              </a:rPr>
              <a:t>  int (*read)();</a:t>
            </a:r>
          </a:p>
          <a:p>
            <a:pPr marL="0" indent="0">
              <a:buNone/>
            </a:pPr>
            <a:r>
              <a:rPr lang="en-GB" sz="1400" dirty="0">
                <a:latin typeface="Consolas" panose="020B0609020204030204" pitchFamily="49" charset="0"/>
                <a:cs typeface="Consolas" panose="020B0609020204030204" pitchFamily="49" charset="0"/>
              </a:rPr>
              <a:t>  void (*write)(char);</a:t>
            </a:r>
          </a:p>
          <a:p>
            <a:pPr marL="0" indent="0">
              <a:buNone/>
            </a:pPr>
            <a:r>
              <a:rPr lang="en-GB" sz="1400" dirty="0">
                <a:latin typeface="Consolas" panose="020B0609020204030204" pitchFamily="49" charset="0"/>
                <a:cs typeface="Consolas" panose="020B0609020204030204" pitchFamily="49" charset="0"/>
              </a:rPr>
              <a:t>  void (*seek)(long index, int mode);</a:t>
            </a:r>
          </a:p>
          <a:p>
            <a:pPr marL="0" indent="0">
              <a:buNone/>
            </a:pPr>
            <a:r>
              <a:rPr lang="en-GB"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58465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178F5B-EA92-724B-A457-8A1DECE4098C}"/>
              </a:ext>
            </a:extLst>
          </p:cNvPr>
          <p:cNvSpPr>
            <a:spLocks noGrp="1"/>
          </p:cNvSpPr>
          <p:nvPr>
            <p:ph type="title"/>
          </p:nvPr>
        </p:nvSpPr>
        <p:spPr/>
        <p:txBody>
          <a:bodyPr/>
          <a:lstStyle/>
          <a:p>
            <a:r>
              <a:rPr lang="en-IT" dirty="0"/>
              <a:t>So What?</a:t>
            </a:r>
          </a:p>
        </p:txBody>
      </p:sp>
      <p:sp>
        <p:nvSpPr>
          <p:cNvPr id="4" name="Slide Number Placeholder 3">
            <a:extLst>
              <a:ext uri="{FF2B5EF4-FFF2-40B4-BE49-F238E27FC236}">
                <a16:creationId xmlns:a16="http://schemas.microsoft.com/office/drawing/2014/main" id="{5DFA67C2-2A04-F94B-B6D5-F209EE28F4FA}"/>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
        <p:nvSpPr>
          <p:cNvPr id="13" name="Content Placeholder 12">
            <a:extLst>
              <a:ext uri="{FF2B5EF4-FFF2-40B4-BE49-F238E27FC236}">
                <a16:creationId xmlns:a16="http://schemas.microsoft.com/office/drawing/2014/main" id="{95F4A739-7DD9-7445-B4A1-B930DB6B3802}"/>
              </a:ext>
            </a:extLst>
          </p:cNvPr>
          <p:cNvSpPr>
            <a:spLocks noGrp="1"/>
          </p:cNvSpPr>
          <p:nvPr>
            <p:ph sz="half" idx="1"/>
          </p:nvPr>
        </p:nvSpPr>
        <p:spPr/>
        <p:txBody>
          <a:bodyPr>
            <a:normAutofit fontScale="85000" lnSpcReduction="20000"/>
          </a:bodyPr>
          <a:lstStyle/>
          <a:p>
            <a:r>
              <a:rPr lang="en-GB" dirty="0"/>
              <a:t>OO is the ability, through the use of polymorphism, to gain absolute control over every source code dependency in the system. </a:t>
            </a:r>
          </a:p>
          <a:p>
            <a:r>
              <a:rPr lang="en-GB" dirty="0"/>
              <a:t>It allows the architect to create a plugin architecture, in which modules that contain high-level policies are independent of modules that contain low-level details. </a:t>
            </a:r>
          </a:p>
          <a:p>
            <a:r>
              <a:rPr lang="en-GB" dirty="0"/>
              <a:t>The low-level details are relegated to plugin modules that can be deployed and developed independently from the modules that contain high-level policies. </a:t>
            </a:r>
          </a:p>
          <a:p>
            <a:pPr marL="0" indent="0">
              <a:buNone/>
            </a:pPr>
            <a:endParaRPr lang="en-IT" dirty="0"/>
          </a:p>
        </p:txBody>
      </p:sp>
      <p:pic>
        <p:nvPicPr>
          <p:cNvPr id="14" name="Content Placeholder 5">
            <a:extLst>
              <a:ext uri="{FF2B5EF4-FFF2-40B4-BE49-F238E27FC236}">
                <a16:creationId xmlns:a16="http://schemas.microsoft.com/office/drawing/2014/main" id="{93C22326-2436-FA45-82ED-F54A320A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600201"/>
            <a:ext cx="5384800" cy="2592935"/>
          </a:xfrm>
          <a:prstGeom prst="rect">
            <a:avLst/>
          </a:prstGeom>
        </p:spPr>
      </p:pic>
      <p:pic>
        <p:nvPicPr>
          <p:cNvPr id="15" name="Picture 14">
            <a:extLst>
              <a:ext uri="{FF2B5EF4-FFF2-40B4-BE49-F238E27FC236}">
                <a16:creationId xmlns:a16="http://schemas.microsoft.com/office/drawing/2014/main" id="{DB0655E5-68B1-5841-8E0A-5AD8F38BE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266" y="4333488"/>
            <a:ext cx="3629467" cy="1888860"/>
          </a:xfrm>
          <a:prstGeom prst="rect">
            <a:avLst/>
          </a:prstGeom>
        </p:spPr>
      </p:pic>
    </p:spTree>
    <p:extLst>
      <p:ext uri="{BB962C8B-B14F-4D97-AF65-F5344CB8AC3E}">
        <p14:creationId xmlns:p14="http://schemas.microsoft.com/office/powerpoint/2010/main" val="3202176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Advantages</a:t>
            </a:r>
            <a:r>
              <a:rPr lang="it-IT" dirty="0"/>
              <a:t> of OOP</a:t>
            </a:r>
          </a:p>
        </p:txBody>
      </p:sp>
      <p:sp>
        <p:nvSpPr>
          <p:cNvPr id="4" name="Segnaposto contenuto 3"/>
          <p:cNvSpPr>
            <a:spLocks noGrp="1"/>
          </p:cNvSpPr>
          <p:nvPr>
            <p:ph idx="1"/>
          </p:nvPr>
        </p:nvSpPr>
        <p:spPr/>
        <p:txBody>
          <a:bodyPr>
            <a:normAutofit lnSpcReduction="10000"/>
          </a:bodyPr>
          <a:lstStyle/>
          <a:p>
            <a:r>
              <a:rPr lang="it-IT" dirty="0">
                <a:solidFill>
                  <a:schemeClr val="accent6">
                    <a:lumMod val="75000"/>
                  </a:schemeClr>
                </a:solidFill>
              </a:rPr>
              <a:t>Cooperative </a:t>
            </a:r>
            <a:r>
              <a:rPr lang="it-IT" dirty="0" err="1">
                <a:solidFill>
                  <a:schemeClr val="accent6">
                    <a:lumMod val="75000"/>
                  </a:schemeClr>
                </a:solidFill>
              </a:rPr>
              <a:t>development</a:t>
            </a:r>
            <a:r>
              <a:rPr lang="it-IT" dirty="0">
                <a:solidFill>
                  <a:schemeClr val="accent6">
                    <a:lumMod val="75000"/>
                  </a:schemeClr>
                </a:solidFill>
              </a:rPr>
              <a:t> </a:t>
            </a:r>
          </a:p>
          <a:p>
            <a:pPr lvl="1"/>
            <a:r>
              <a:rPr lang="it-IT" dirty="0" err="1"/>
              <a:t>Different</a:t>
            </a:r>
            <a:r>
              <a:rPr lang="it-IT" dirty="0"/>
              <a:t> </a:t>
            </a:r>
            <a:r>
              <a:rPr lang="it-IT" dirty="0" err="1"/>
              <a:t>people</a:t>
            </a:r>
            <a:r>
              <a:rPr lang="it-IT" dirty="0"/>
              <a:t> </a:t>
            </a:r>
            <a:r>
              <a:rPr lang="it-IT" dirty="0" err="1"/>
              <a:t>working</a:t>
            </a:r>
            <a:r>
              <a:rPr lang="it-IT" dirty="0"/>
              <a:t> on </a:t>
            </a:r>
            <a:r>
              <a:rPr lang="it-IT" dirty="0" err="1"/>
              <a:t>different</a:t>
            </a:r>
            <a:r>
              <a:rPr lang="it-IT" dirty="0"/>
              <a:t> </a:t>
            </a:r>
            <a:r>
              <a:rPr lang="it-IT" dirty="0" err="1"/>
              <a:t>classes</a:t>
            </a:r>
            <a:endParaRPr lang="it-IT" dirty="0"/>
          </a:p>
          <a:p>
            <a:r>
              <a:rPr lang="it-IT" dirty="0" err="1">
                <a:solidFill>
                  <a:srgbClr val="E46C0A"/>
                </a:solidFill>
              </a:rPr>
              <a:t>Incremental</a:t>
            </a:r>
            <a:r>
              <a:rPr lang="it-IT" dirty="0">
                <a:solidFill>
                  <a:srgbClr val="E46C0A"/>
                </a:solidFill>
              </a:rPr>
              <a:t> design and </a:t>
            </a:r>
            <a:r>
              <a:rPr lang="it-IT" dirty="0" err="1">
                <a:solidFill>
                  <a:srgbClr val="E46C0A"/>
                </a:solidFill>
              </a:rPr>
              <a:t>development</a:t>
            </a:r>
            <a:endParaRPr lang="it-IT" dirty="0">
              <a:solidFill>
                <a:srgbClr val="E46C0A"/>
              </a:solidFill>
            </a:endParaRPr>
          </a:p>
          <a:p>
            <a:pPr lvl="1"/>
            <a:r>
              <a:rPr lang="it-IT" dirty="0" err="1"/>
              <a:t>Define</a:t>
            </a:r>
            <a:r>
              <a:rPr lang="it-IT" dirty="0"/>
              <a:t> new </a:t>
            </a:r>
            <a:r>
              <a:rPr lang="it-IT" dirty="0" err="1"/>
              <a:t>classes</a:t>
            </a:r>
            <a:r>
              <a:rPr lang="it-IT" dirty="0"/>
              <a:t> by </a:t>
            </a:r>
            <a:r>
              <a:rPr lang="it-IT" dirty="0" err="1"/>
              <a:t>extending</a:t>
            </a:r>
            <a:r>
              <a:rPr lang="it-IT" dirty="0"/>
              <a:t> the </a:t>
            </a:r>
            <a:r>
              <a:rPr lang="it-IT" dirty="0" err="1"/>
              <a:t>exsisting</a:t>
            </a:r>
            <a:r>
              <a:rPr lang="it-IT" dirty="0"/>
              <a:t> </a:t>
            </a:r>
            <a:r>
              <a:rPr lang="it-IT" dirty="0" err="1"/>
              <a:t>ones</a:t>
            </a:r>
            <a:r>
              <a:rPr lang="it-IT" dirty="0"/>
              <a:t> </a:t>
            </a:r>
          </a:p>
          <a:p>
            <a:r>
              <a:rPr lang="it-IT" dirty="0">
                <a:solidFill>
                  <a:srgbClr val="E46C0A"/>
                </a:solidFill>
              </a:rPr>
              <a:t>Code management</a:t>
            </a:r>
          </a:p>
          <a:p>
            <a:pPr lvl="1"/>
            <a:r>
              <a:rPr lang="it-IT" dirty="0"/>
              <a:t>Bugs on </a:t>
            </a:r>
            <a:r>
              <a:rPr lang="it-IT" dirty="0" err="1"/>
              <a:t>object</a:t>
            </a:r>
            <a:r>
              <a:rPr lang="it-IT" dirty="0"/>
              <a:t> data are easy to spot. </a:t>
            </a:r>
            <a:r>
              <a:rPr lang="it-IT" dirty="0" err="1"/>
              <a:t>Since</a:t>
            </a:r>
            <a:r>
              <a:rPr lang="it-IT" dirty="0"/>
              <a:t> data are </a:t>
            </a:r>
            <a:r>
              <a:rPr lang="it-IT" dirty="0" err="1"/>
              <a:t>not</a:t>
            </a:r>
            <a:r>
              <a:rPr lang="it-IT" dirty="0"/>
              <a:t> </a:t>
            </a:r>
            <a:r>
              <a:rPr lang="it-IT" dirty="0" err="1"/>
              <a:t>visible</a:t>
            </a:r>
            <a:r>
              <a:rPr lang="it-IT" dirty="0"/>
              <a:t> from the </a:t>
            </a:r>
            <a:r>
              <a:rPr lang="it-IT" dirty="0" err="1"/>
              <a:t>outside</a:t>
            </a:r>
            <a:r>
              <a:rPr lang="it-IT" dirty="0"/>
              <a:t>, </a:t>
            </a:r>
            <a:r>
              <a:rPr lang="it-IT" dirty="0" err="1"/>
              <a:t>errors</a:t>
            </a:r>
            <a:r>
              <a:rPr lang="it-IT" dirty="0"/>
              <a:t> </a:t>
            </a:r>
            <a:r>
              <a:rPr lang="it-IT" dirty="0" err="1"/>
              <a:t>mostly</a:t>
            </a:r>
            <a:r>
              <a:rPr lang="it-IT" dirty="0"/>
              <a:t> </a:t>
            </a:r>
            <a:r>
              <a:rPr lang="it-IT" dirty="0" err="1"/>
              <a:t>occurs</a:t>
            </a:r>
            <a:r>
              <a:rPr lang="it-IT" dirty="0"/>
              <a:t> in the </a:t>
            </a:r>
            <a:r>
              <a:rPr lang="it-IT" dirty="0" err="1"/>
              <a:t>object</a:t>
            </a:r>
            <a:r>
              <a:rPr lang="it-IT" dirty="0"/>
              <a:t> </a:t>
            </a:r>
            <a:r>
              <a:rPr lang="it-IT" dirty="0" err="1"/>
              <a:t>handling</a:t>
            </a:r>
            <a:r>
              <a:rPr lang="it-IT" dirty="0"/>
              <a:t> the data </a:t>
            </a:r>
          </a:p>
          <a:p>
            <a:pPr lvl="1"/>
            <a:r>
              <a:rPr lang="it-IT" dirty="0" err="1"/>
              <a:t>Changes</a:t>
            </a:r>
            <a:r>
              <a:rPr lang="it-IT" dirty="0"/>
              <a:t> on a </a:t>
            </a:r>
            <a:r>
              <a:rPr lang="it-IT" dirty="0" err="1"/>
              <a:t>specific</a:t>
            </a:r>
            <a:r>
              <a:rPr lang="it-IT" dirty="0"/>
              <a:t> </a:t>
            </a:r>
            <a:r>
              <a:rPr lang="it-IT" dirty="0" err="1"/>
              <a:t>class</a:t>
            </a:r>
            <a:r>
              <a:rPr lang="it-IT" dirty="0"/>
              <a:t> do </a:t>
            </a:r>
            <a:r>
              <a:rPr lang="it-IT" dirty="0" err="1"/>
              <a:t>not</a:t>
            </a:r>
            <a:r>
              <a:rPr lang="it-IT" dirty="0"/>
              <a:t> impact </a:t>
            </a:r>
            <a:r>
              <a:rPr lang="it-IT" dirty="0" err="1"/>
              <a:t>other</a:t>
            </a:r>
            <a:r>
              <a:rPr lang="it-IT" dirty="0"/>
              <a:t> </a:t>
            </a:r>
            <a:r>
              <a:rPr lang="it-IT" dirty="0" err="1"/>
              <a:t>classes</a:t>
            </a:r>
            <a:r>
              <a:rPr lang="it-IT" dirty="0"/>
              <a:t> (</a:t>
            </a:r>
            <a:r>
              <a:rPr lang="it-IT" dirty="0" err="1"/>
              <a:t>unless</a:t>
            </a:r>
            <a:r>
              <a:rPr lang="it-IT" dirty="0"/>
              <a:t> </a:t>
            </a:r>
            <a:r>
              <a:rPr lang="it-IT" dirty="0" err="1"/>
              <a:t>external</a:t>
            </a:r>
            <a:r>
              <a:rPr lang="it-IT" dirty="0"/>
              <a:t> </a:t>
            </a:r>
            <a:r>
              <a:rPr lang="it-IT" dirty="0" err="1"/>
              <a:t>interface</a:t>
            </a:r>
            <a:r>
              <a:rPr lang="it-IT" dirty="0"/>
              <a:t> </a:t>
            </a:r>
            <a:r>
              <a:rPr lang="it-IT" dirty="0" err="1"/>
              <a:t>is</a:t>
            </a:r>
            <a:r>
              <a:rPr lang="it-IT" dirty="0"/>
              <a:t> </a:t>
            </a:r>
            <a:r>
              <a:rPr lang="it-IT" dirty="0" err="1"/>
              <a:t>modified</a:t>
            </a:r>
            <a:r>
              <a:rPr lang="it-IT" dirty="0"/>
              <a:t>)</a:t>
            </a:r>
          </a:p>
          <a:p>
            <a:pPr lvl="1"/>
            <a:endParaRPr lang="it-IT" dirty="0"/>
          </a:p>
          <a:p>
            <a:pPr lvl="1"/>
            <a:endParaRPr lang="it-IT"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34</a:t>
            </a:fld>
            <a:endParaRPr lang="it-IT"/>
          </a:p>
        </p:txBody>
      </p:sp>
    </p:spTree>
    <p:extLst>
      <p:ext uri="{BB962C8B-B14F-4D97-AF65-F5344CB8AC3E}">
        <p14:creationId xmlns:p14="http://schemas.microsoft.com/office/powerpoint/2010/main" val="156718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p:txBody>
          <a:bodyPr/>
          <a:lstStyle/>
          <a:p>
            <a:pPr eaLnBrk="1" hangingPunct="1"/>
            <a:r>
              <a:rPr lang="it-IT" cap="none" dirty="0" err="1"/>
              <a:t>Disadvantages</a:t>
            </a:r>
            <a:r>
              <a:rPr lang="it-IT" cap="none" dirty="0"/>
              <a:t> of OOP</a:t>
            </a:r>
          </a:p>
        </p:txBody>
      </p:sp>
      <p:sp>
        <p:nvSpPr>
          <p:cNvPr id="72707" name="Rectangle 3"/>
          <p:cNvSpPr>
            <a:spLocks noGrp="1" noChangeArrowheads="1"/>
          </p:cNvSpPr>
          <p:nvPr>
            <p:ph idx="1"/>
          </p:nvPr>
        </p:nvSpPr>
        <p:spPr/>
        <p:txBody>
          <a:bodyPr>
            <a:normAutofit/>
          </a:bodyPr>
          <a:lstStyle/>
          <a:p>
            <a:pPr eaLnBrk="1" hangingPunct="1"/>
            <a:r>
              <a:rPr lang="it-IT" sz="2800" dirty="0" err="1">
                <a:solidFill>
                  <a:schemeClr val="accent6">
                    <a:lumMod val="75000"/>
                  </a:schemeClr>
                </a:solidFill>
              </a:rPr>
              <a:t>Needs</a:t>
            </a:r>
            <a:r>
              <a:rPr lang="it-IT" sz="2800" dirty="0">
                <a:solidFill>
                  <a:schemeClr val="accent6">
                    <a:lumMod val="75000"/>
                  </a:schemeClr>
                </a:solidFill>
              </a:rPr>
              <a:t> a Object </a:t>
            </a:r>
            <a:r>
              <a:rPr lang="it-IT" sz="2800" dirty="0" err="1">
                <a:solidFill>
                  <a:schemeClr val="accent6">
                    <a:lumMod val="75000"/>
                  </a:schemeClr>
                </a:solidFill>
              </a:rPr>
              <a:t>Oriented</a:t>
            </a:r>
            <a:r>
              <a:rPr lang="it-IT" sz="2800" dirty="0">
                <a:solidFill>
                  <a:schemeClr val="accent6">
                    <a:lumMod val="75000"/>
                  </a:schemeClr>
                </a:solidFill>
              </a:rPr>
              <a:t> way of </a:t>
            </a:r>
            <a:r>
              <a:rPr lang="it-IT" sz="2800" dirty="0" err="1">
                <a:solidFill>
                  <a:schemeClr val="accent6">
                    <a:lumMod val="75000"/>
                  </a:schemeClr>
                </a:solidFill>
              </a:rPr>
              <a:t>thinking</a:t>
            </a:r>
            <a:endParaRPr lang="it-IT" sz="2800" dirty="0">
              <a:solidFill>
                <a:schemeClr val="accent6">
                  <a:lumMod val="75000"/>
                </a:schemeClr>
              </a:solidFill>
            </a:endParaRPr>
          </a:p>
          <a:p>
            <a:r>
              <a:rPr lang="it-IT" sz="2800" dirty="0" err="1">
                <a:solidFill>
                  <a:schemeClr val="accent6">
                    <a:lumMod val="75000"/>
                  </a:schemeClr>
                </a:solidFill>
              </a:rPr>
              <a:t>Complex</a:t>
            </a:r>
            <a:r>
              <a:rPr lang="it-IT" sz="2800" dirty="0">
                <a:solidFill>
                  <a:schemeClr val="accent6">
                    <a:lumMod val="75000"/>
                  </a:schemeClr>
                </a:solidFill>
              </a:rPr>
              <a:t> design </a:t>
            </a:r>
            <a:r>
              <a:rPr lang="it-IT" sz="2800" dirty="0"/>
              <a:t>(e.g., </a:t>
            </a:r>
            <a:r>
              <a:rPr lang="it-IT" sz="2800" dirty="0" err="1"/>
              <a:t>Which</a:t>
            </a:r>
            <a:r>
              <a:rPr lang="it-IT" sz="2800" dirty="0"/>
              <a:t> </a:t>
            </a:r>
            <a:r>
              <a:rPr lang="it-IT" sz="2800" dirty="0" err="1"/>
              <a:t>classes</a:t>
            </a:r>
            <a:r>
              <a:rPr lang="it-IT" sz="2800" dirty="0"/>
              <a:t>?, How </a:t>
            </a:r>
            <a:r>
              <a:rPr lang="it-IT" sz="2800" dirty="0" err="1"/>
              <a:t>many</a:t>
            </a:r>
            <a:r>
              <a:rPr lang="it-IT" sz="2800" dirty="0"/>
              <a:t> </a:t>
            </a:r>
            <a:r>
              <a:rPr lang="it-IT" sz="2800" dirty="0" err="1"/>
              <a:t>classes</a:t>
            </a:r>
            <a:r>
              <a:rPr lang="it-IT" sz="2800" dirty="0"/>
              <a:t>?)</a:t>
            </a:r>
          </a:p>
          <a:p>
            <a:r>
              <a:rPr lang="en-US" sz="2800" dirty="0">
                <a:solidFill>
                  <a:schemeClr val="accent6">
                    <a:lumMod val="75000"/>
                  </a:schemeClr>
                </a:solidFill>
              </a:rPr>
              <a:t>Benefits only occur in large programs</a:t>
            </a:r>
          </a:p>
          <a:p>
            <a:pPr lvl="1"/>
            <a:r>
              <a:rPr lang="en-US" sz="2400" dirty="0"/>
              <a:t>Programs &lt; 1K lines, spaghetti code is still understandable and fast to write</a:t>
            </a:r>
          </a:p>
          <a:p>
            <a:pPr lvl="1"/>
            <a:r>
              <a:rPr lang="en-US" sz="2400" dirty="0"/>
              <a:t>Programs &gt; 10K lines, spaghetti code is no more comprehensible and, thus, not maintainable</a:t>
            </a:r>
          </a:p>
          <a:p>
            <a:endParaRPr lang="it-IT" sz="2800" dirty="0"/>
          </a:p>
        </p:txBody>
      </p:sp>
      <p:sp>
        <p:nvSpPr>
          <p:cNvPr id="72708" name="Segnaposto numero diapositiva 4"/>
          <p:cNvSpPr>
            <a:spLocks noGrp="1"/>
          </p:cNvSpPr>
          <p:nvPr>
            <p:ph type="sldNum" sz="quarter" idx="12"/>
          </p:nvPr>
        </p:nvSpPr>
        <p:spPr bwMode="auto">
          <a:noFill/>
          <a:ln>
            <a:miter lim="800000"/>
            <a:headEnd/>
            <a:tailEnd/>
          </a:ln>
        </p:spPr>
        <p:txBody>
          <a:bodyPr/>
          <a:lstStyle/>
          <a:p>
            <a:fld id="{11DA8C90-8F23-42AC-87C7-16989F4327FF}" type="slidenum">
              <a:rPr lang="it-IT"/>
              <a:pPr/>
              <a:t>35</a:t>
            </a:fld>
            <a:endParaRPr lang="it-IT"/>
          </a:p>
        </p:txBody>
      </p:sp>
    </p:spTree>
    <p:extLst>
      <p:ext uri="{BB962C8B-B14F-4D97-AF65-F5344CB8AC3E}">
        <p14:creationId xmlns:p14="http://schemas.microsoft.com/office/powerpoint/2010/main" val="8546095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206-7FDE-CE44-A7B7-27C24EFED829}"/>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90A5C2CE-89CB-6840-B25F-C998048FE444}"/>
              </a:ext>
            </a:extLst>
          </p:cNvPr>
          <p:cNvSpPr>
            <a:spLocks noGrp="1"/>
          </p:cNvSpPr>
          <p:nvPr>
            <p:ph idx="1"/>
          </p:nvPr>
        </p:nvSpPr>
        <p:spPr/>
        <p:txBody>
          <a:bodyPr>
            <a:normAutofit/>
          </a:bodyPr>
          <a:lstStyle/>
          <a:p>
            <a:pPr marL="0" indent="0">
              <a:buNone/>
            </a:pPr>
            <a:r>
              <a:rPr lang="en-GB" i="1" dirty="0"/>
              <a:t>Learning to write clean code is hard work. It requires more than just the knowledge of principles and patterns. You must sweat over it. You must practice it yourself, and watch yourself fail. You must watch others practice it and fail. You must see them stumble and retrace their steps. You must see them agonize over decisions and see the price they pay for making those decisions the wrong way.  -- </a:t>
            </a:r>
            <a:r>
              <a:rPr lang="en-GB" b="1" dirty="0"/>
              <a:t>Clean Code, Robert C. Martin</a:t>
            </a:r>
          </a:p>
          <a:p>
            <a:pPr marL="0" indent="0">
              <a:buNone/>
            </a:pPr>
            <a:endParaRPr lang="en-IT" i="1" dirty="0"/>
          </a:p>
        </p:txBody>
      </p:sp>
      <p:sp>
        <p:nvSpPr>
          <p:cNvPr id="4" name="Slide Number Placeholder 3">
            <a:extLst>
              <a:ext uri="{FF2B5EF4-FFF2-40B4-BE49-F238E27FC236}">
                <a16:creationId xmlns:a16="http://schemas.microsoft.com/office/drawing/2014/main" id="{B417FA4D-77E5-2445-998B-5A8232D865C0}"/>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70490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Future?</a:t>
            </a:r>
          </a:p>
        </p:txBody>
      </p:sp>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4</a:t>
            </a:fld>
            <a:endParaRPr lang="it-IT" dirty="0"/>
          </a:p>
        </p:txBody>
      </p:sp>
      <p:pic>
        <p:nvPicPr>
          <p:cNvPr id="8" name="Picture 7">
            <a:extLst>
              <a:ext uri="{FF2B5EF4-FFF2-40B4-BE49-F238E27FC236}">
                <a16:creationId xmlns:a16="http://schemas.microsoft.com/office/drawing/2014/main" id="{6E07F831-2624-5845-BFCF-EA39CA37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3789040"/>
            <a:ext cx="4677109" cy="2626241"/>
          </a:xfrm>
          <a:prstGeom prst="rect">
            <a:avLst/>
          </a:prstGeom>
        </p:spPr>
      </p:pic>
      <p:pic>
        <p:nvPicPr>
          <p:cNvPr id="10" name="Picture 9">
            <a:extLst>
              <a:ext uri="{FF2B5EF4-FFF2-40B4-BE49-F238E27FC236}">
                <a16:creationId xmlns:a16="http://schemas.microsoft.com/office/drawing/2014/main" id="{D0B973F4-99D6-F44D-9B70-995E6FA7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56792"/>
            <a:ext cx="10668000" cy="2730500"/>
          </a:xfrm>
          <a:prstGeom prst="rect">
            <a:avLst/>
          </a:prstGeom>
        </p:spPr>
      </p:pic>
    </p:spTree>
    <p:extLst>
      <p:ext uri="{BB962C8B-B14F-4D97-AF65-F5344CB8AC3E}">
        <p14:creationId xmlns:p14="http://schemas.microsoft.com/office/powerpoint/2010/main" val="366569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062-6C80-2242-8C8E-D12BE739DC9C}"/>
              </a:ext>
            </a:extLst>
          </p:cNvPr>
          <p:cNvSpPr>
            <a:spLocks noGrp="1"/>
          </p:cNvSpPr>
          <p:nvPr>
            <p:ph type="title"/>
          </p:nvPr>
        </p:nvSpPr>
        <p:spPr/>
        <p:txBody>
          <a:bodyPr/>
          <a:lstStyle/>
          <a:p>
            <a:r>
              <a:rPr lang="it-IT" dirty="0" err="1"/>
              <a:t>Why</a:t>
            </a:r>
            <a:r>
              <a:rPr lang="it-IT" dirty="0"/>
              <a:t> OOP?</a:t>
            </a:r>
          </a:p>
        </p:txBody>
      </p:sp>
      <p:pic>
        <p:nvPicPr>
          <p:cNvPr id="6" name="Content Placeholder 5">
            <a:extLst>
              <a:ext uri="{FF2B5EF4-FFF2-40B4-BE49-F238E27FC236}">
                <a16:creationId xmlns:a16="http://schemas.microsoft.com/office/drawing/2014/main" id="{C81B8DCE-749B-DB43-A178-9769775F908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09600" y="2011455"/>
            <a:ext cx="5990456" cy="3993637"/>
          </a:xfrm>
        </p:spPr>
      </p:pic>
      <p:sp>
        <p:nvSpPr>
          <p:cNvPr id="4" name="Slide Number Placeholder 3">
            <a:extLst>
              <a:ext uri="{FF2B5EF4-FFF2-40B4-BE49-F238E27FC236}">
                <a16:creationId xmlns:a16="http://schemas.microsoft.com/office/drawing/2014/main" id="{7B9C021D-862E-0941-903A-182A07F39385}"/>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Content Placeholder 11">
            <a:extLst>
              <a:ext uri="{FF2B5EF4-FFF2-40B4-BE49-F238E27FC236}">
                <a16:creationId xmlns:a16="http://schemas.microsoft.com/office/drawing/2014/main" id="{E3CF5435-4761-F748-A1AB-D8B4E9B5FC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60095" y="2132856"/>
            <a:ext cx="5088565" cy="3816424"/>
          </a:xfrm>
          <a:prstGeom prst="rect">
            <a:avLst/>
          </a:prstGeom>
        </p:spPr>
      </p:pic>
    </p:spTree>
    <p:extLst>
      <p:ext uri="{BB962C8B-B14F-4D97-AF65-F5344CB8AC3E}">
        <p14:creationId xmlns:p14="http://schemas.microsoft.com/office/powerpoint/2010/main" val="328899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16C9-24D5-144B-A6C2-16E98E5F74FD}"/>
              </a:ext>
            </a:extLst>
          </p:cNvPr>
          <p:cNvSpPr>
            <a:spLocks noGrp="1"/>
          </p:cNvSpPr>
          <p:nvPr>
            <p:ph type="title"/>
          </p:nvPr>
        </p:nvSpPr>
        <p:spPr/>
        <p:txBody>
          <a:bodyPr/>
          <a:lstStyle/>
          <a:p>
            <a:r>
              <a:rPr lang="it-IT" dirty="0" err="1"/>
              <a:t>Why</a:t>
            </a:r>
            <a:r>
              <a:rPr lang="it-IT" dirty="0"/>
              <a:t> OOP?</a:t>
            </a:r>
          </a:p>
        </p:txBody>
      </p:sp>
      <p:pic>
        <p:nvPicPr>
          <p:cNvPr id="11" name="Content Placeholder 10">
            <a:extLst>
              <a:ext uri="{FF2B5EF4-FFF2-40B4-BE49-F238E27FC236}">
                <a16:creationId xmlns:a16="http://schemas.microsoft.com/office/drawing/2014/main" id="{1BCF4C5D-8E41-7748-B381-7CEBE4FFA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5520" y="1484784"/>
            <a:ext cx="8864592" cy="4432296"/>
          </a:xfrm>
        </p:spPr>
      </p:pic>
      <p:sp>
        <p:nvSpPr>
          <p:cNvPr id="4" name="Slide Number Placeholder 3">
            <a:extLst>
              <a:ext uri="{FF2B5EF4-FFF2-40B4-BE49-F238E27FC236}">
                <a16:creationId xmlns:a16="http://schemas.microsoft.com/office/drawing/2014/main" id="{BA32A831-261F-0C47-8E98-E6B51322D70E}"/>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
        <p:nvSpPr>
          <p:cNvPr id="7" name="Rectangle 6">
            <a:extLst>
              <a:ext uri="{FF2B5EF4-FFF2-40B4-BE49-F238E27FC236}">
                <a16:creationId xmlns:a16="http://schemas.microsoft.com/office/drawing/2014/main" id="{8628D8BA-14C2-E541-ACFB-3AE41D0CC987}"/>
              </a:ext>
            </a:extLst>
          </p:cNvPr>
          <p:cNvSpPr/>
          <p:nvPr/>
        </p:nvSpPr>
        <p:spPr>
          <a:xfrm>
            <a:off x="3277344" y="5955224"/>
            <a:ext cx="7211144" cy="369332"/>
          </a:xfrm>
          <a:prstGeom prst="rect">
            <a:avLst/>
          </a:prstGeom>
        </p:spPr>
        <p:txBody>
          <a:bodyPr wrap="square">
            <a:spAutoFit/>
          </a:bodyPr>
          <a:lstStyle/>
          <a:p>
            <a:r>
              <a:rPr lang="it-IT" dirty="0"/>
              <a:t>http://</a:t>
            </a:r>
            <a:r>
              <a:rPr lang="it-IT" dirty="0" err="1"/>
              <a:t>www.informationisbeautiful.net</a:t>
            </a:r>
            <a:r>
              <a:rPr lang="it-IT" dirty="0"/>
              <a:t>/</a:t>
            </a:r>
            <a:r>
              <a:rPr lang="it-IT" dirty="0" err="1"/>
              <a:t>visualizations</a:t>
            </a:r>
            <a:r>
              <a:rPr lang="it-IT" dirty="0"/>
              <a:t>/</a:t>
            </a:r>
            <a:r>
              <a:rPr lang="it-IT" dirty="0" err="1"/>
              <a:t>million</a:t>
            </a:r>
            <a:r>
              <a:rPr lang="it-IT" dirty="0"/>
              <a:t>-</a:t>
            </a:r>
            <a:r>
              <a:rPr lang="it-IT" dirty="0" err="1"/>
              <a:t>lines</a:t>
            </a:r>
            <a:r>
              <a:rPr lang="it-IT" dirty="0"/>
              <a:t>-of-code/</a:t>
            </a:r>
          </a:p>
        </p:txBody>
      </p:sp>
    </p:spTree>
    <p:extLst>
      <p:ext uri="{BB962C8B-B14F-4D97-AF65-F5344CB8AC3E}">
        <p14:creationId xmlns:p14="http://schemas.microsoft.com/office/powerpoint/2010/main" val="23250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564-4CE2-9D4B-A1AC-21CA1534B47B}"/>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64FFC247-1192-7E41-BBE2-74019248686C}"/>
              </a:ext>
            </a:extLst>
          </p:cNvPr>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12" name="Content Placeholder 11">
            <a:extLst>
              <a:ext uri="{FF2B5EF4-FFF2-40B4-BE49-F238E27FC236}">
                <a16:creationId xmlns:a16="http://schemas.microsoft.com/office/drawing/2014/main" id="{E5CBB8DB-1A29-CE4B-B747-E261063F74B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063552" y="1583965"/>
            <a:ext cx="3013597" cy="4548826"/>
          </a:xfrm>
        </p:spPr>
      </p:pic>
      <p:pic>
        <p:nvPicPr>
          <p:cNvPr id="16" name="Picture 15">
            <a:extLst>
              <a:ext uri="{FF2B5EF4-FFF2-40B4-BE49-F238E27FC236}">
                <a16:creationId xmlns:a16="http://schemas.microsoft.com/office/drawing/2014/main" id="{EC7D45DE-AADC-4748-BDFA-A7EE36C388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159896" y="1585200"/>
            <a:ext cx="4860032" cy="4548827"/>
          </a:xfrm>
          <a:prstGeom prst="rect">
            <a:avLst/>
          </a:prstGeom>
        </p:spPr>
      </p:pic>
    </p:spTree>
    <p:extLst>
      <p:ext uri="{BB962C8B-B14F-4D97-AF65-F5344CB8AC3E}">
        <p14:creationId xmlns:p14="http://schemas.microsoft.com/office/powerpoint/2010/main" val="28367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OOP?</a:t>
            </a:r>
          </a:p>
        </p:txBody>
      </p:sp>
      <p:sp>
        <p:nvSpPr>
          <p:cNvPr id="3" name="Segnaposto contenuto 2"/>
          <p:cNvSpPr>
            <a:spLocks noGrp="1"/>
          </p:cNvSpPr>
          <p:nvPr>
            <p:ph sz="half" idx="1"/>
          </p:nvPr>
        </p:nvSpPr>
        <p:spPr/>
        <p:txBody>
          <a:bodyPr>
            <a:normAutofit fontScale="92500" lnSpcReduction="10000"/>
          </a:bodyPr>
          <a:lstStyle/>
          <a:p>
            <a:r>
              <a:rPr lang="en-GB" sz="2400" dirty="0"/>
              <a:t>Procedural programming languages (e.g., Pascal, C) are </a:t>
            </a:r>
            <a:r>
              <a:rPr lang="en-GB" sz="2400" dirty="0">
                <a:solidFill>
                  <a:schemeClr val="accent6">
                    <a:lumMod val="75000"/>
                  </a:schemeClr>
                </a:solidFill>
              </a:rPr>
              <a:t>not suitable for building large software infrastructures</a:t>
            </a:r>
          </a:p>
          <a:p>
            <a:r>
              <a:rPr lang="en-GB" sz="2400" dirty="0"/>
              <a:t>OOP addresses this issue and </a:t>
            </a:r>
            <a:r>
              <a:rPr lang="en-GB" sz="2400" dirty="0">
                <a:solidFill>
                  <a:schemeClr val="accent6">
                    <a:lumMod val="75000"/>
                  </a:schemeClr>
                </a:solidFill>
              </a:rPr>
              <a:t>reduces development and maintenance </a:t>
            </a:r>
            <a:r>
              <a:rPr lang="en-GB" sz="2400" dirty="0"/>
              <a:t>costs for large and complex software projects</a:t>
            </a:r>
          </a:p>
          <a:p>
            <a:r>
              <a:rPr lang="en-GB" sz="2400" dirty="0"/>
              <a:t>OOP aims at software being secure, re-usable, flexible, documentable, extensible</a:t>
            </a:r>
          </a:p>
          <a:p>
            <a:pPr lvl="1"/>
            <a:r>
              <a:rPr lang="en-GB" sz="2000" dirty="0"/>
              <a:t>Instead of focusing on algorithms, optimization and efficiency, </a:t>
            </a:r>
            <a:r>
              <a:rPr lang="en-GB" sz="2000" dirty="0">
                <a:solidFill>
                  <a:schemeClr val="accent6">
                    <a:lumMod val="75000"/>
                  </a:schemeClr>
                </a:solidFill>
              </a:rPr>
              <a:t>OOP focus on  programming techniques</a:t>
            </a:r>
          </a:p>
          <a:p>
            <a:pPr lvl="1"/>
            <a:r>
              <a:rPr lang="en-GB" sz="2000" dirty="0"/>
              <a:t>OOP considers software as a set of well-defined entities containing both data and functions</a:t>
            </a:r>
          </a:p>
          <a:p>
            <a:endParaRPr lang="en-GB" sz="2400"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8</a:t>
            </a:fld>
            <a:endParaRPr lang="it-IT"/>
          </a:p>
        </p:txBody>
      </p:sp>
      <p:pic>
        <p:nvPicPr>
          <p:cNvPr id="5" name="Content Placeholder 5">
            <a:extLst>
              <a:ext uri="{FF2B5EF4-FFF2-40B4-BE49-F238E27FC236}">
                <a16:creationId xmlns:a16="http://schemas.microsoft.com/office/drawing/2014/main" id="{75234E7C-4F67-2B4F-B373-BCD9E978228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32104" y="1772816"/>
            <a:ext cx="4707265" cy="3960440"/>
          </a:xfrm>
          <a:prstGeom prst="rect">
            <a:avLst/>
          </a:prstGeom>
        </p:spPr>
      </p:pic>
    </p:spTree>
    <p:extLst>
      <p:ext uri="{BB962C8B-B14F-4D97-AF65-F5344CB8AC3E}">
        <p14:creationId xmlns:p14="http://schemas.microsoft.com/office/powerpoint/2010/main" val="31899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Why</a:t>
            </a:r>
            <a:r>
              <a:rPr lang="it-IT" dirty="0"/>
              <a:t> OOP? (</a:t>
            </a:r>
            <a:r>
              <a:rPr lang="en-US" dirty="0"/>
              <a:t>Software crisis)</a:t>
            </a:r>
          </a:p>
        </p:txBody>
      </p:sp>
      <p:sp>
        <p:nvSpPr>
          <p:cNvPr id="3" name="Content Placeholder 2"/>
          <p:cNvSpPr>
            <a:spLocks noGrp="1"/>
          </p:cNvSpPr>
          <p:nvPr>
            <p:ph idx="1"/>
          </p:nvPr>
        </p:nvSpPr>
        <p:spPr/>
        <p:txBody>
          <a:bodyPr>
            <a:normAutofit lnSpcReduction="10000"/>
          </a:bodyPr>
          <a:lstStyle/>
          <a:p>
            <a:r>
              <a:rPr lang="en-US" dirty="0"/>
              <a:t>The causes of the software crisis were linked to the </a:t>
            </a:r>
            <a:r>
              <a:rPr lang="en-US" dirty="0">
                <a:solidFill>
                  <a:schemeClr val="accent6">
                    <a:lumMod val="75000"/>
                  </a:schemeClr>
                </a:solidFill>
              </a:rPr>
              <a:t>overall complexity of hardware and the software development process</a:t>
            </a:r>
            <a:r>
              <a:rPr lang="en-US" dirty="0"/>
              <a:t>. The crisis manifested itself in several ways:</a:t>
            </a:r>
          </a:p>
          <a:p>
            <a:pPr lvl="1"/>
            <a:r>
              <a:rPr lang="en-US" dirty="0"/>
              <a:t>Projects running over-budget</a:t>
            </a:r>
          </a:p>
          <a:p>
            <a:pPr lvl="1"/>
            <a:r>
              <a:rPr lang="en-US" dirty="0"/>
              <a:t>Projects running over-time</a:t>
            </a:r>
          </a:p>
          <a:p>
            <a:pPr lvl="1"/>
            <a:r>
              <a:rPr lang="en-US" dirty="0"/>
              <a:t>Software was inefficient</a:t>
            </a:r>
          </a:p>
          <a:p>
            <a:pPr lvl="1"/>
            <a:r>
              <a:rPr lang="en-US" dirty="0"/>
              <a:t>Software was difficult to maintain</a:t>
            </a:r>
          </a:p>
          <a:p>
            <a:pPr marL="457200" lvl="1" indent="0">
              <a:buNone/>
            </a:pPr>
            <a:endParaRPr lang="en-US" dirty="0"/>
          </a:p>
          <a:p>
            <a:pPr marL="57150" indent="0">
              <a:buNone/>
            </a:pPr>
            <a:r>
              <a:rPr lang="en-US" dirty="0"/>
              <a:t>https://</a:t>
            </a:r>
            <a:r>
              <a:rPr lang="en-US" dirty="0" err="1"/>
              <a:t>en.wikipedia.org</a:t>
            </a:r>
            <a:r>
              <a:rPr lang="en-US" dirty="0"/>
              <a:t>/wiki/</a:t>
            </a:r>
            <a:r>
              <a:rPr lang="en-US" dirty="0" err="1"/>
              <a:t>Software_crisis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357284227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157</TotalTime>
  <Words>2462</Words>
  <Application>Microsoft Macintosh PowerPoint</Application>
  <PresentationFormat>Widescreen</PresentationFormat>
  <Paragraphs>364</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Consolas</vt:lpstr>
      <vt:lpstr>Symbol</vt:lpstr>
      <vt:lpstr>Nicola</vt:lpstr>
      <vt:lpstr>Java From Functions to Objects</vt:lpstr>
      <vt:lpstr>The Present</vt:lpstr>
      <vt:lpstr>The Past</vt:lpstr>
      <vt:lpstr>The Future?</vt:lpstr>
      <vt:lpstr>Why OOP?</vt:lpstr>
      <vt:lpstr>Why OOP?</vt:lpstr>
      <vt:lpstr>Why OOP?</vt:lpstr>
      <vt:lpstr>Why OOP?</vt:lpstr>
      <vt:lpstr>Why OOP? (Software crisis)</vt:lpstr>
      <vt:lpstr>Errors / 1K SLOC</vt:lpstr>
      <vt:lpstr>Fuctions vs Objects</vt:lpstr>
      <vt:lpstr>Procedural Programming</vt:lpstr>
      <vt:lpstr>Modules and relationships</vt:lpstr>
      <vt:lpstr>Issues</vt:lpstr>
      <vt:lpstr>Issues</vt:lpstr>
      <vt:lpstr>Issues in the long run</vt:lpstr>
      <vt:lpstr>Solution!</vt:lpstr>
      <vt:lpstr>Object-Oriented approach</vt:lpstr>
      <vt:lpstr>Object-Oriented approach</vt:lpstr>
      <vt:lpstr>OOP Engineering Approach</vt:lpstr>
      <vt:lpstr>An engineering approach</vt:lpstr>
      <vt:lpstr>An engineering approach</vt:lpstr>
      <vt:lpstr>An engineering approach</vt:lpstr>
      <vt:lpstr>Classes and objects</vt:lpstr>
      <vt:lpstr>Classes and objects</vt:lpstr>
      <vt:lpstr>OOP Key Features</vt:lpstr>
      <vt:lpstr>Encapsulation</vt:lpstr>
      <vt:lpstr>What it possible before?</vt:lpstr>
      <vt:lpstr>Inheritance</vt:lpstr>
      <vt:lpstr>What it possible before?</vt:lpstr>
      <vt:lpstr>Polymorphism</vt:lpstr>
      <vt:lpstr>What it possible before?</vt:lpstr>
      <vt:lpstr>So What?</vt:lpstr>
      <vt:lpstr>Advantages of OOP</vt:lpstr>
      <vt:lpstr>Disadvantages of OOP</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Functions to Objects</dc:title>
  <dc:creator>Microsoft Office User</dc:creator>
  <cp:lastModifiedBy>Microsoft Office User</cp:lastModifiedBy>
  <cp:revision>13</cp:revision>
  <dcterms:created xsi:type="dcterms:W3CDTF">2021-09-29T20:05:38Z</dcterms:created>
  <dcterms:modified xsi:type="dcterms:W3CDTF">2021-10-14T10:45:05Z</dcterms:modified>
</cp:coreProperties>
</file>