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72" r:id="rId3"/>
    <p:sldId id="367" r:id="rId4"/>
    <p:sldId id="368" r:id="rId5"/>
    <p:sldId id="366" r:id="rId6"/>
    <p:sldId id="369" r:id="rId7"/>
    <p:sldId id="363" r:id="rId8"/>
    <p:sldId id="351" r:id="rId9"/>
    <p:sldId id="355" r:id="rId10"/>
    <p:sldId id="320" r:id="rId11"/>
    <p:sldId id="361" r:id="rId12"/>
    <p:sldId id="321" r:id="rId13"/>
    <p:sldId id="322" r:id="rId14"/>
    <p:sldId id="323" r:id="rId15"/>
    <p:sldId id="362" r:id="rId16"/>
    <p:sldId id="325" r:id="rId17"/>
    <p:sldId id="324" r:id="rId18"/>
    <p:sldId id="332" r:id="rId19"/>
    <p:sldId id="333" r:id="rId20"/>
    <p:sldId id="268" r:id="rId21"/>
    <p:sldId id="330" r:id="rId22"/>
    <p:sldId id="329" r:id="rId23"/>
    <p:sldId id="371" r:id="rId24"/>
    <p:sldId id="334" r:id="rId25"/>
    <p:sldId id="287" r:id="rId26"/>
    <p:sldId id="289" r:id="rId27"/>
    <p:sldId id="344" r:id="rId28"/>
    <p:sldId id="365" r:id="rId29"/>
    <p:sldId id="345" r:id="rId30"/>
    <p:sldId id="348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84267"/>
  </p:normalViewPr>
  <p:slideViewPr>
    <p:cSldViewPr>
      <p:cViewPr varScale="1">
        <p:scale>
          <a:sx n="101" d="100"/>
          <a:sy n="101" d="100"/>
        </p:scale>
        <p:origin x="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br>
              <a:rPr lang="it-IT" dirty="0"/>
            </a:br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05A25-4AE1-9447-B26E-40527A9C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25530"/>
            <a:ext cx="6768752" cy="5231886"/>
          </a:xfrm>
        </p:spPr>
      </p:pic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 rand() % 100;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sort(int v[], int n)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changed;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n-1;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changed = FALSE;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 -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(v[j] &gt; v[j + 1])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changed = TRUE;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v[j];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v[j] = v[j + 1];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 + 1]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(!changed) break;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BEBB2-2DEC-3D47-9AB1-8C53E306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search(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int v[], int size, int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 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show(int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v[100];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n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(v) /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(v[0]);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sort(v,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search(v, n, 10);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747" b="-33747"/>
          <a:stretch>
            <a:fillRect/>
          </a:stretch>
        </p:blipFill>
        <p:spPr>
          <a:xfrm>
            <a:off x="457200" y="1700808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clear relationship between</a:t>
            </a:r>
          </a:p>
          <a:p>
            <a:pPr lvl="1"/>
            <a:r>
              <a:rPr lang="en-US" sz="2400" dirty="0"/>
              <a:t>The actual array (int v[20])</a:t>
            </a:r>
          </a:p>
          <a:p>
            <a:pPr lvl="1"/>
            <a:r>
              <a:rPr lang="en-US" sz="2400" dirty="0"/>
              <a:t>Operations on the array (search(), sort(), </a:t>
            </a:r>
            <a:r>
              <a:rPr lang="en-US" sz="2400" dirty="0" err="1"/>
              <a:t>init</a:t>
            </a:r>
            <a:r>
              <a:rPr lang="en-US" sz="2400" dirty="0"/>
              <a:t>())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Need of a dedicated variable for storing the array size</a:t>
            </a:r>
          </a:p>
          <a:p>
            <a:pPr lvl="1"/>
            <a:r>
              <a:rPr lang="en-US" sz="2400" dirty="0"/>
              <a:t> int v[100]; int n = </a:t>
            </a:r>
            <a:r>
              <a:rPr lang="en-US" sz="2400" dirty="0" err="1"/>
              <a:t>sizeof</a:t>
            </a:r>
            <a:r>
              <a:rPr lang="en-US" sz="2400" dirty="0"/>
              <a:t>(v) / </a:t>
            </a:r>
            <a:r>
              <a:rPr lang="en-US" sz="2400" dirty="0" err="1"/>
              <a:t>sizeof</a:t>
            </a:r>
            <a:r>
              <a:rPr lang="en-US" sz="2400" dirty="0"/>
              <a:t>(v[0]);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Initialization not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365104"/>
            <a:ext cx="723701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Reuse of code limited</a:t>
            </a:r>
          </a:p>
          <a:p>
            <a:pPr lvl="1"/>
            <a:r>
              <a:rPr lang="en-US" sz="1800" dirty="0"/>
              <a:t>Data and operations are separate. This makes it complex to reuse existing code in other projects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Decomposition limited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a large scale working force (many teams). Unprotected data, separate from operations,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2107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also use array’s data, leading to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growing number of relationships over time</a:t>
            </a:r>
          </a:p>
          <a:p>
            <a:r>
              <a:rPr lang="en-US" sz="2400" dirty="0"/>
              <a:t>Source code becomes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difficult to understand and maintain (spaghetti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 primitive concept (a special vector) in which data and operations are modularized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798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class Vector {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rgbClr val="00B050"/>
                </a:solidFill>
                <a:latin typeface="Consolas"/>
                <a:cs typeface="Consolas"/>
              </a:rPr>
              <a:t>int[] v;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 Vector(int capacity)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this.v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int[capacity];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void sort()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boolean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changed;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v.length-1;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changed = false;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for (int j=0; j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j++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if (v[j] &gt; v[j + 1])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changed = true;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v[j];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v[j] = v[j + 1];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 + 1]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if (!changed) break;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D1216-7FA6-D841-A0F1-DDFB4F228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Random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Random();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v[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rnd.nextInt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(100);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search(int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show()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Vector v1 = new Vector(20);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Vector v2 = new Vector(30);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v1.sort();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v1.show();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v1.search(10);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Programming Languages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A8977-5764-8343-9CAD-C8C90C37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205156" cy="4457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871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client-server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model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</a:t>
            </a:r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data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00189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search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4559774" y="3900189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vector.search</a:t>
            </a:r>
            <a:r>
              <a:rPr lang="it-IT" sz="2800" i="1" dirty="0"/>
              <a:t>(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1680" y="1844823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an object oriented program, we have to:</a:t>
            </a:r>
          </a:p>
          <a:p>
            <a:pPr lvl="1"/>
            <a:r>
              <a:rPr lang="en-US" sz="2400" dirty="0"/>
              <a:t>Identify the needed components</a:t>
            </a:r>
          </a:p>
          <a:p>
            <a:pPr lvl="1"/>
            <a:r>
              <a:rPr lang="en-US" sz="2400" dirty="0"/>
              <a:t>Define component interfaces</a:t>
            </a:r>
          </a:p>
          <a:p>
            <a:pPr lvl="1"/>
            <a:r>
              <a:rPr lang="en-US" sz="2400" dirty="0"/>
              <a:t>Define how components interact each other through their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63" b="-1064"/>
          <a:stretch/>
        </p:blipFill>
        <p:spPr>
          <a:xfrm>
            <a:off x="107505" y="3853501"/>
            <a:ext cx="8895818" cy="20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E46C0A"/>
                </a:solidFill>
              </a:rPr>
              <a:t>Class </a:t>
            </a:r>
            <a:r>
              <a:rPr lang="en-US" sz="2800" dirty="0"/>
              <a:t>(the description of objects’ structure):</a:t>
            </a:r>
          </a:p>
          <a:p>
            <a:pPr lvl="1"/>
            <a:r>
              <a:rPr lang="en-US" sz="2400" dirty="0"/>
              <a:t>Data (</a:t>
            </a:r>
            <a:r>
              <a:rPr lang="en-US" sz="2400" dirty="0">
                <a:solidFill>
                  <a:srgbClr val="E46C0A"/>
                </a:solidFill>
              </a:rPr>
              <a:t>ATTRIBUTES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Operations (</a:t>
            </a:r>
            <a:r>
              <a:rPr lang="en-US" sz="2400" dirty="0">
                <a:solidFill>
                  <a:srgbClr val="E46C0A"/>
                </a:solidFill>
              </a:rPr>
              <a:t>METHODS</a:t>
            </a:r>
            <a:r>
              <a:rPr lang="en-US" sz="2400" dirty="0"/>
              <a:t>)</a:t>
            </a:r>
          </a:p>
          <a:p>
            <a:r>
              <a:rPr lang="en-US" sz="2800" dirty="0">
                <a:solidFill>
                  <a:srgbClr val="E46C0A"/>
                </a:solidFill>
              </a:rPr>
              <a:t>Object </a:t>
            </a:r>
            <a:r>
              <a:rPr lang="en-US" sz="2800" dirty="0"/>
              <a:t>(class instance)</a:t>
            </a:r>
          </a:p>
          <a:p>
            <a:pPr lvl="1"/>
            <a:r>
              <a:rPr lang="en-US" sz="2400" dirty="0"/>
              <a:t>Identity</a:t>
            </a:r>
          </a:p>
          <a:p>
            <a:pPr lvl="1"/>
            <a:r>
              <a:rPr lang="en-US" sz="2400" dirty="0"/>
              <a:t>Type</a:t>
            </a:r>
          </a:p>
          <a:p>
            <a:pPr lvl="1"/>
            <a:r>
              <a:rPr lang="en-US" sz="2400" dirty="0"/>
              <a:t>Internal state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608809-51D6-D247-B31D-D935E0CDD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class is like a type definition. No data is allocated until an object is created from the class</a:t>
            </a:r>
          </a:p>
          <a:p>
            <a:r>
              <a:rPr lang="en-GB" dirty="0"/>
              <a:t>The creation of an object is called instantiation. The created object is often called an instance</a:t>
            </a:r>
          </a:p>
          <a:p>
            <a:r>
              <a:rPr lang="en-GB" dirty="0"/>
              <a:t>No limit to the number of objects that can be created from a class</a:t>
            </a:r>
          </a:p>
          <a:p>
            <a:r>
              <a:rPr lang="en-GB" dirty="0"/>
              <a:t>Each object is independent. Changing one object doesn't change the others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4000" dirty="0" err="1"/>
              <a:t>Encapsulation</a:t>
            </a:r>
            <a:endParaRPr lang="it-IT" sz="4000" dirty="0"/>
          </a:p>
          <a:p>
            <a:pPr eaLnBrk="1" hangingPunct="1"/>
            <a:r>
              <a:rPr lang="it-IT" sz="4000" dirty="0" err="1"/>
              <a:t>Inheritance</a:t>
            </a:r>
            <a:endParaRPr lang="it-IT" sz="4000" dirty="0"/>
          </a:p>
          <a:p>
            <a:pPr eaLnBrk="1" hangingPunct="1"/>
            <a:r>
              <a:rPr lang="it-IT" sz="4000" dirty="0" err="1"/>
              <a:t>Polymorphism</a:t>
            </a:r>
            <a:endParaRPr lang="it-IT" sz="4000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25</a:t>
            </a:fld>
            <a:endParaRPr lang="it-IT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26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661" b="-75661"/>
          <a:stretch>
            <a:fillRect/>
          </a:stretch>
        </p:blipFill>
        <p:spPr>
          <a:xfrm>
            <a:off x="71518" y="1417638"/>
            <a:ext cx="9000668" cy="49279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Polymorphism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7D071B-D37F-CD49-B13C-92D9B3AB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471" y="1853654"/>
            <a:ext cx="6672913" cy="38796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>
                <a:solidFill>
                  <a:srgbClr val="E46C0A"/>
                </a:solidFill>
              </a:rPr>
              <a:t>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CF4C5D-8E41-7748-B381-7CEBE4FF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864592" cy="4432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1753344" y="5955224"/>
            <a:ext cx="721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Disadvantages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Needs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Oriented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way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thinking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design </a:t>
            </a:r>
            <a:r>
              <a:rPr lang="it-IT" dirty="0"/>
              <a:t>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AAE3C2-82F1-984C-A735-8B63A4AC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688" y="1628800"/>
            <a:ext cx="5832648" cy="4374486"/>
          </a:xfrm>
        </p:spPr>
      </p:pic>
    </p:spTree>
    <p:extLst>
      <p:ext uri="{BB962C8B-B14F-4D97-AF65-F5344CB8AC3E}">
        <p14:creationId xmlns:p14="http://schemas.microsoft.com/office/powerpoint/2010/main" val="2494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5200"/>
            <a:ext cx="3491880" cy="52707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880" y="1585200"/>
            <a:ext cx="5652119" cy="52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causes of the software crisis were linked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Software_crisis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234E7C-4F67-2B4F-B373-BCD9E97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176" y="4293096"/>
            <a:ext cx="2920956" cy="24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1549</Words>
  <Application>Microsoft Macintosh PowerPoint</Application>
  <PresentationFormat>On-screen Show (4:3)</PresentationFormat>
  <Paragraphs>258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Symbol</vt:lpstr>
      <vt:lpstr>Nicola</vt:lpstr>
      <vt:lpstr>Introduction to  Object Oriented Programming</vt:lpstr>
      <vt:lpstr>Programming Languages 2020</vt:lpstr>
      <vt:lpstr>Software Size</vt:lpstr>
      <vt:lpstr>Software Size</vt:lpstr>
      <vt:lpstr>Software Size</vt:lpstr>
      <vt:lpstr>Why OOP?</vt:lpstr>
      <vt:lpstr>Software crisis (1970s)</vt:lpstr>
      <vt:lpstr>Why OOP?</vt:lpstr>
      <vt:lpstr>Errors / 1K SLOC</vt:lpstr>
      <vt:lpstr>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Solution!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Classes and objects</vt:lpstr>
      <vt:lpstr>Classes and objects</vt:lpstr>
      <vt:lpstr>OOP Key Features</vt:lpstr>
      <vt:lpstr>Encapsulation</vt:lpstr>
      <vt:lpstr>Inheritance</vt:lpstr>
      <vt:lpstr>Polymorphism</vt:lpstr>
      <vt:lpstr>Advantages of OOP</vt:lpstr>
      <vt:lpstr>Disadvantages of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270</cp:revision>
  <dcterms:created xsi:type="dcterms:W3CDTF">2011-09-06T09:06:15Z</dcterms:created>
  <dcterms:modified xsi:type="dcterms:W3CDTF">2021-09-29T17:06:23Z</dcterms:modified>
</cp:coreProperties>
</file>