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1"/>
  </p:sldMasterIdLst>
  <p:notesMasterIdLst>
    <p:notesMasterId r:id="rId49"/>
  </p:notesMasterIdLst>
  <p:sldIdLst>
    <p:sldId id="256" r:id="rId2"/>
    <p:sldId id="331" r:id="rId3"/>
    <p:sldId id="334" r:id="rId4"/>
    <p:sldId id="259" r:id="rId5"/>
    <p:sldId id="277" r:id="rId6"/>
    <p:sldId id="287" r:id="rId7"/>
    <p:sldId id="307" r:id="rId8"/>
    <p:sldId id="308" r:id="rId9"/>
    <p:sldId id="297" r:id="rId10"/>
    <p:sldId id="288" r:id="rId11"/>
    <p:sldId id="310" r:id="rId12"/>
    <p:sldId id="289" r:id="rId13"/>
    <p:sldId id="309" r:id="rId14"/>
    <p:sldId id="316" r:id="rId15"/>
    <p:sldId id="290" r:id="rId16"/>
    <p:sldId id="317" r:id="rId17"/>
    <p:sldId id="326" r:id="rId18"/>
    <p:sldId id="333" r:id="rId19"/>
    <p:sldId id="291" r:id="rId20"/>
    <p:sldId id="328" r:id="rId21"/>
    <p:sldId id="273" r:id="rId22"/>
    <p:sldId id="322" r:id="rId23"/>
    <p:sldId id="292" r:id="rId24"/>
    <p:sldId id="321" r:id="rId25"/>
    <p:sldId id="262" r:id="rId26"/>
    <p:sldId id="323" r:id="rId27"/>
    <p:sldId id="300" r:id="rId28"/>
    <p:sldId id="319" r:id="rId29"/>
    <p:sldId id="278" r:id="rId30"/>
    <p:sldId id="279" r:id="rId31"/>
    <p:sldId id="296" r:id="rId32"/>
    <p:sldId id="280" r:id="rId33"/>
    <p:sldId id="281" r:id="rId34"/>
    <p:sldId id="324" r:id="rId35"/>
    <p:sldId id="329" r:id="rId36"/>
    <p:sldId id="272" r:id="rId37"/>
    <p:sldId id="330" r:id="rId38"/>
    <p:sldId id="302" r:id="rId39"/>
    <p:sldId id="304" r:id="rId40"/>
    <p:sldId id="293" r:id="rId41"/>
    <p:sldId id="306" r:id="rId42"/>
    <p:sldId id="311" r:id="rId43"/>
    <p:sldId id="312" r:id="rId44"/>
    <p:sldId id="313" r:id="rId45"/>
    <p:sldId id="314" r:id="rId46"/>
    <p:sldId id="315" r:id="rId47"/>
    <p:sldId id="26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3399"/>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0"/>
    <p:restoredTop sz="93733"/>
  </p:normalViewPr>
  <p:slideViewPr>
    <p:cSldViewPr>
      <p:cViewPr varScale="1">
        <p:scale>
          <a:sx n="118" d="100"/>
          <a:sy n="118" d="100"/>
        </p:scale>
        <p:origin x="79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EEA7FBDD-6EF3-EE41-9474-4DB330CAD089}" type="slidenum">
              <a:rPr lang="en-US"/>
              <a:pPr/>
              <a:t>‹#›</a:t>
            </a:fld>
            <a:endParaRPr lang="en-US"/>
          </a:p>
        </p:txBody>
      </p:sp>
    </p:spTree>
    <p:extLst>
      <p:ext uri="{BB962C8B-B14F-4D97-AF65-F5344CB8AC3E}">
        <p14:creationId xmlns:p14="http://schemas.microsoft.com/office/powerpoint/2010/main" val="20154702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38</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42</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0B488909-6630-114E-8098-1CCF42BAC092}" type="slidenum">
              <a:rPr lang="en-US" smtClean="0"/>
              <a:pPr/>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4433808-0E3D-4B49-8322-3C42E4F63171}"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CB54CD4-96AF-DD47-9E62-43F35CB95D0B}" type="slidenum">
              <a:rPr lang="en-US" smtClean="0"/>
              <a:pPr/>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4C5F9F1B-9DEF-0147-BEFB-CE1B18546A63}"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A5D66FD-6E6D-3445-8854-E8A413706A8F}" type="slidenum">
              <a:rPr lang="en-US" smtClean="0"/>
              <a:pPr/>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6538AA7-50AF-FD4D-B317-B3F9892DB41B}" type="slidenum">
              <a:rPr lang="en-US" smtClean="0"/>
              <a:pPr/>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02DFDA33-F219-C642-82B0-494DAC3FBDFE}" type="slidenum">
              <a:rPr lang="en-US" smtClean="0"/>
              <a:pPr/>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6A7EAF8-0847-4E47-B177-A7F99F94E246}" type="slidenum">
              <a:rPr lang="en-US" smtClean="0"/>
              <a:pPr/>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2B9166F-2F6B-B74F-AF11-234B40A47BDC}" type="slidenum">
              <a:rPr lang="en-US" smtClean="0"/>
              <a:pPr/>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3B57E658-6B7F-F54F-9CF5-CA0302F38AE4}" type="slidenum">
              <a:rPr lang="en-US" smtClean="0"/>
              <a:pPr/>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5CD58985-84FA-7F4D-BB15-5DE6A89A5CBC}" type="slidenum">
              <a:rPr lang="en-US" smtClean="0"/>
              <a:pPr/>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2EC811B4-79D6-5849-B824-4319BCC18A16}" type="slidenum">
              <a:rPr lang="en-US" smtClean="0"/>
              <a:pPr/>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371600"/>
            <a:ext cx="6999287" cy="2133600"/>
          </a:xfrm>
        </p:spPr>
        <p:txBody>
          <a:bodyPr>
            <a:normAutofit fontScale="90000"/>
          </a:bodyPr>
          <a:lstStyle/>
          <a:p>
            <a:pPr algn="l"/>
            <a:br>
              <a:rPr lang="en-US" dirty="0"/>
            </a:br>
            <a:br>
              <a:rPr lang="en-US" dirty="0"/>
            </a:br>
            <a:r>
              <a:rPr lang="en-US" dirty="0"/>
              <a:t>JDBC – </a:t>
            </a:r>
            <a:r>
              <a:rPr lang="en-US" sz="4000" dirty="0"/>
              <a:t>Java DB Connectivity</a:t>
            </a:r>
            <a:r>
              <a:rPr lang="en-US" dirty="0"/>
              <a:t> </a:t>
            </a:r>
            <a:br>
              <a:rPr lang="en-US" dirty="0"/>
            </a:br>
            <a:endParaRPr lang="en-US" sz="3600"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a:lnSpc>
                <a:spcPct val="90000"/>
              </a:lnSpc>
            </a:pPr>
            <a:r>
              <a:rPr lang="en-US" dirty="0"/>
              <a:t>2. Establish a Connection (with URL)</a:t>
            </a:r>
          </a:p>
        </p:txBody>
      </p:sp>
      <p:sp>
        <p:nvSpPr>
          <p:cNvPr id="70659" name="Rectangle 3"/>
          <p:cNvSpPr>
            <a:spLocks noGrp="1" noChangeArrowheads="1"/>
          </p:cNvSpPr>
          <p:nvPr>
            <p:ph idx="1"/>
          </p:nvPr>
        </p:nvSpPr>
        <p:spPr>
          <a:xfrm>
            <a:off x="457200" y="1719263"/>
            <a:ext cx="8458200" cy="4910137"/>
          </a:xfrm>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a:latin typeface="Consolas"/>
                <a:cs typeface="Consolas"/>
              </a:rPr>
              <a:t>                              String password);</a:t>
            </a:r>
            <a:endParaRPr lang="en-US" sz="2400" dirty="0">
              <a:latin typeface="Consolas"/>
              <a:cs typeface="Consolas"/>
            </a:endParaRP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marL="742950" lvl="1" indent="-285750">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pic>
        <p:nvPicPr>
          <p:cNvPr id="4" name="Content Placeholder 3" descr="Screen Shot 2017-12-22 at 15.57.20 (2).png"/>
          <p:cNvPicPr>
            <a:picLocks noGrp="1" noChangeAspect="1"/>
          </p:cNvPicPr>
          <p:nvPr>
            <p:ph idx="1"/>
          </p:nvPr>
        </p:nvPicPr>
        <p:blipFill>
          <a:blip r:embed="rId2" cstate="print">
            <a:extLst>
              <a:ext uri="{28A0092B-C50C-407E-A947-70E740481C1C}">
                <a14:useLocalDpi xmlns:a14="http://schemas.microsoft.com/office/drawing/2010/main"/>
              </a:ext>
            </a:extLst>
          </a:blip>
          <a:srcRect t="-5638" b="-5638"/>
          <a:stretch>
            <a:fillRect/>
          </a:stretch>
        </p:blipFill>
        <p:spPr/>
      </p:pic>
    </p:spTree>
    <p:extLst>
      <p:ext uri="{BB962C8B-B14F-4D97-AF65-F5344CB8AC3E}">
        <p14:creationId xmlns:p14="http://schemas.microsoft.com/office/powerpoint/2010/main" val="186877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16</a:t>
            </a:fld>
            <a:endParaRPr lang="en-US"/>
          </a:p>
        </p:txBody>
      </p:sp>
      <p:sp>
        <p:nvSpPr>
          <p:cNvPr id="2" name="Content Placeholder 1"/>
          <p:cNvSpPr>
            <a:spLocks noGrp="1"/>
          </p:cNvSpPr>
          <p:nvPr>
            <p:ph idx="1"/>
          </p:nvPr>
        </p:nvSpPr>
        <p:spPr/>
        <p:txBody>
          <a:bodyPr>
            <a:normAutofit lnSpcReduction="10000"/>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17</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90599" y="4419600"/>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spTree>
    <p:extLst>
      <p:ext uri="{BB962C8B-B14F-4D97-AF65-F5344CB8AC3E}">
        <p14:creationId xmlns:p14="http://schemas.microsoft.com/office/powerpoint/2010/main" val="67883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a:t>
            </a:fld>
            <a:endParaRPr lang="en-US"/>
          </a:p>
        </p:txBody>
      </p:sp>
      <p:pic>
        <p:nvPicPr>
          <p:cNvPr id="5" name="Content Placeholder 5" descr="Screen Shot 2017-12-22 at 16.23.21 (2).png"/>
          <p:cNvPicPr>
            <a:picLocks noChangeAspect="1"/>
          </p:cNvPicPr>
          <p:nvPr/>
        </p:nvPicPr>
        <p:blipFill>
          <a:blip r:embed="rId2" cstate="print">
            <a:extLst>
              <a:ext uri="{28A0092B-C50C-407E-A947-70E740481C1C}">
                <a14:useLocalDpi xmlns:a14="http://schemas.microsoft.com/office/drawing/2010/main"/>
              </a:ext>
            </a:extLst>
          </a:blip>
          <a:srcRect l="-31137" r="-31137"/>
          <a:stretch>
            <a:fillRect/>
          </a:stretch>
        </p:blipFill>
        <p:spPr>
          <a:xfrm>
            <a:off x="4191000" y="3523941"/>
            <a:ext cx="5825651" cy="3203884"/>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165845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pPr marL="0" indent="0">
              <a:buNone/>
            </a:pPr>
            <a:r>
              <a:rPr lang="en-US" sz="2800" dirty="0" err="1">
                <a:solidFill>
                  <a:srgbClr val="E46C0A"/>
                </a:solidFill>
                <a:latin typeface="Consolas"/>
                <a:cs typeface="Consolas"/>
              </a:rPr>
              <a:t>statement.close</a:t>
            </a:r>
            <a:r>
              <a:rPr lang="en-US" sz="2800" dirty="0">
                <a:solidFill>
                  <a:srgbClr val="E46C0A"/>
                </a:solidFill>
                <a:latin typeface="Consolas"/>
                <a:cs typeface="Consolas"/>
              </a:rPr>
              <a:t>();</a:t>
            </a:r>
          </a:p>
          <a:p>
            <a:pPr marL="0" indent="0">
              <a:buNone/>
            </a:pPr>
            <a:r>
              <a:rPr lang="en-US" sz="2800" dirty="0" err="1">
                <a:solidFill>
                  <a:srgbClr val="E46C0A"/>
                </a:solidFill>
                <a:latin typeface="Consolas"/>
                <a:cs typeface="Consolas"/>
              </a:rPr>
              <a:t>connection.close</a:t>
            </a:r>
            <a:r>
              <a:rPr lang="en-US" sz="2800" dirty="0">
                <a:solidFill>
                  <a:srgbClr val="E46C0A"/>
                </a:solidFill>
                <a:latin typeface="Consolas"/>
                <a:cs typeface="Consolas"/>
              </a:rPr>
              <a:t>();</a:t>
            </a:r>
          </a:p>
          <a:p>
            <a:pPr marL="0" indent="0">
              <a:buNone/>
            </a:pPr>
            <a:endParaRPr lang="en-US" sz="2800" dirty="0">
              <a:solidFill>
                <a:srgbClr val="E46C0A"/>
              </a:solidFill>
              <a:latin typeface="Consolas"/>
              <a:cs typeface="Consolas"/>
            </a:endParaRPr>
          </a:p>
          <a:p>
            <a:pPr marL="0" indent="0">
              <a:buNone/>
            </a:pPr>
            <a:r>
              <a:rPr lang="en-US" sz="2800" dirty="0">
                <a:latin typeface="Calibri"/>
                <a:cs typeface="Calibri"/>
              </a:rPr>
              <a:t>However</a:t>
            </a:r>
            <a:r>
              <a:rPr lang="mr-IN" sz="2800" dirty="0">
                <a:latin typeface="Calibri"/>
                <a:cs typeface="Calibri"/>
              </a:rPr>
              <a:t>…</a:t>
            </a:r>
            <a:endParaRPr lang="en-US" sz="2800" dirty="0">
              <a:latin typeface="Calibri"/>
              <a:cs typeface="Calibri"/>
            </a:endParaRPr>
          </a:p>
        </p:txBody>
      </p:sp>
      <p:sp>
        <p:nvSpPr>
          <p:cNvPr id="5" name="Slide Number Placeholder 5"/>
          <p:cNvSpPr>
            <a:spLocks noGrp="1"/>
          </p:cNvSpPr>
          <p:nvPr>
            <p:ph type="sldNum" sz="quarter" idx="12"/>
          </p:nvPr>
        </p:nvSpPr>
        <p:spPr/>
        <p:txBody>
          <a:bodyPr/>
          <a:lstStyle/>
          <a:p>
            <a:fld id="{F5229C5C-15AF-1047-9ECF-42B4BBF28B58}"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r>
              <a:rPr lang="en-US" sz="2800" dirty="0">
                <a:solidFill>
                  <a:srgbClr val="000000"/>
                </a:solidFill>
              </a:rPr>
              <a:t>Programs should recover from errors and </a:t>
            </a:r>
            <a:r>
              <a:rPr lang="en-US" sz="2800" dirty="0">
                <a:solidFill>
                  <a:schemeClr val="accent6">
                    <a:lumMod val="75000"/>
                  </a:schemeClr>
                </a:solidFill>
              </a:rPr>
              <a:t>always</a:t>
            </a:r>
            <a:r>
              <a:rPr lang="en-US" sz="2800" dirty="0">
                <a:solidFill>
                  <a:srgbClr val="000000"/>
                </a:solidFill>
              </a:rPr>
              <a:t> leave the database in a consistent state. </a:t>
            </a:r>
            <a:r>
              <a:rPr lang="en-US" sz="2800" dirty="0">
                <a:solidFill>
                  <a:schemeClr val="accent6">
                    <a:lumMod val="75000"/>
                  </a:schemeClr>
                </a:solidFill>
              </a:rPr>
              <a:t>Runtime errors must be minimized in industrial applications!</a:t>
            </a:r>
          </a:p>
          <a:p>
            <a:r>
              <a:rPr lang="en-US" sz="2800" dirty="0"/>
              <a:t>If a statement throws an exception, it must be caught within a catch statement.</a:t>
            </a:r>
          </a:p>
          <a:p>
            <a:r>
              <a:rPr lang="en-US" sz="2800" dirty="0"/>
              <a:t>The </a:t>
            </a:r>
            <a:r>
              <a:rPr lang="en-US" sz="2800" dirty="0">
                <a:solidFill>
                  <a:srgbClr val="E46C0A"/>
                </a:solidFill>
              </a:rPr>
              <a:t>finally {…} </a:t>
            </a:r>
            <a:r>
              <a:rPr lang="en-US" sz="2800" dirty="0"/>
              <a:t>clause can be used to leave the database in a consistent state.</a:t>
            </a:r>
          </a:p>
        </p:txBody>
      </p:sp>
      <p:sp>
        <p:nvSpPr>
          <p:cNvPr id="5" name="Slide Number Placeholder 5"/>
          <p:cNvSpPr>
            <a:spLocks noGrp="1"/>
          </p:cNvSpPr>
          <p:nvPr>
            <p:ph type="sldNum" sz="quarter" idx="12"/>
          </p:nvPr>
        </p:nvSpPr>
        <p:spPr/>
        <p:txBody>
          <a:bodyPr/>
          <a:lstStyle/>
          <a:p>
            <a:fld id="{F5229C5C-15AF-1047-9ECF-42B4BBF28B58}" type="slidenum">
              <a:rPr lang="en-US"/>
              <a:pPr/>
              <a:t>22</a:t>
            </a:fld>
            <a:endParaRPr lang="en-US"/>
          </a:p>
        </p:txBody>
      </p:sp>
    </p:spTree>
    <p:extLst>
      <p:ext uri="{BB962C8B-B14F-4D97-AF65-F5344CB8AC3E}">
        <p14:creationId xmlns:p14="http://schemas.microsoft.com/office/powerpoint/2010/main" val="160961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74755" name="Rectangle 3"/>
          <p:cNvSpPr>
            <a:spLocks noGrp="1" noChangeArrowheads="1"/>
          </p:cNvSpPr>
          <p:nvPr>
            <p:ph idx="1"/>
          </p:nvPr>
        </p:nvSpPr>
        <p:spPr/>
        <p:txBody>
          <a:bodyPr>
            <a:normAutofit fontScale="700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5" name="Slide Number Placeholder 5"/>
          <p:cNvSpPr>
            <a:spLocks noGrp="1"/>
          </p:cNvSpPr>
          <p:nvPr>
            <p:ph type="sldNum" sz="quarter" idx="12"/>
          </p:nvPr>
        </p:nvSpPr>
        <p:spPr/>
        <p:txBody>
          <a:bodyPr/>
          <a:lstStyle/>
          <a:p>
            <a:fld id="{DC24D4FF-1D9E-B94E-8765-6A8EB3884F01}"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77500" lnSpcReduction="2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24</a:t>
            </a:fld>
            <a:endParaRPr lang="en-US"/>
          </a:p>
        </p:txBody>
      </p:sp>
    </p:spTree>
    <p:extLst>
      <p:ext uri="{BB962C8B-B14F-4D97-AF65-F5344CB8AC3E}">
        <p14:creationId xmlns:p14="http://schemas.microsoft.com/office/powerpoint/2010/main" val="194700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914400" y="960437"/>
            <a:ext cx="4038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p:pic>
      <p:sp>
        <p:nvSpPr>
          <p:cNvPr id="6" name="Slide Number Placeholder 5"/>
          <p:cNvSpPr>
            <a:spLocks noGrp="1"/>
          </p:cNvSpPr>
          <p:nvPr>
            <p:ph type="sldNum" sz="quarter" idx="12"/>
          </p:nvPr>
        </p:nvSpPr>
        <p:spPr/>
        <p:txBody>
          <a:bodyPr/>
          <a:lstStyle/>
          <a:p>
            <a:fld id="{233E836D-B11A-6049-904D-7EBAC427E980}"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26</a:t>
            </a:fld>
            <a:endParaRPr lang="en-US"/>
          </a:p>
        </p:txBody>
      </p:sp>
    </p:spTree>
    <p:extLst>
      <p:ext uri="{BB962C8B-B14F-4D97-AF65-F5344CB8AC3E}">
        <p14:creationId xmlns:p14="http://schemas.microsoft.com/office/powerpoint/2010/main" val="182474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dirty="0"/>
              <a:t>) </a:t>
            </a:r>
            <a:r>
              <a:rPr lang="en-US" sz="2800" dirty="0" err="1"/>
              <a:t>ResultSet</a:t>
            </a:r>
            <a:r>
              <a:rPr lang="en-US" sz="2800" dirty="0"/>
              <a:t> </a:t>
            </a:r>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27</a:t>
            </a:fld>
            <a:endParaRPr lang="en-US"/>
          </a:p>
        </p:txBody>
      </p:sp>
    </p:spTree>
    <p:extLst>
      <p:ext uri="{BB962C8B-B14F-4D97-AF65-F5344CB8AC3E}">
        <p14:creationId xmlns:p14="http://schemas.microsoft.com/office/powerpoint/2010/main" val="332735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28</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p:pic>
    </p:spTree>
    <p:extLst>
      <p:ext uri="{BB962C8B-B14F-4D97-AF65-F5344CB8AC3E}">
        <p14:creationId xmlns:p14="http://schemas.microsoft.com/office/powerpoint/2010/main" val="365087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The most </a:t>
            </a:r>
            <a:r>
              <a:rPr lang="en-US" sz="2400" dirty="0" err="1"/>
              <a:t>promiment</a:t>
            </a:r>
            <a:r>
              <a:rPr lang="en-US" sz="2400" dirty="0"/>
              <a: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a:blip r:embed="rId3" cstate="print">
            <a:extLst>
              <a:ext uri="{28A0092B-C50C-407E-A947-70E740481C1C}">
                <a14:useLocalDpi xmlns:a14="http://schemas.microsoft.com/office/drawing/2010/main"/>
              </a:ext>
            </a:extLst>
          </a:blip>
          <a:srcRect l="-31137" r="-31137"/>
          <a:stretch>
            <a:fillRect/>
          </a:stretch>
        </p:blipFill>
        <p:spPr>
          <a:xfrm>
            <a:off x="4419600" y="3902953"/>
            <a:ext cx="5181600" cy="2849681"/>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a:latin typeface="Consolas"/>
                <a:cs typeface="Consolas"/>
              </a:rPr>
              <a:t>Verify ResultSet </a:t>
            </a:r>
            <a:r>
              <a:rPr lang="en-US" sz="1400" dirty="0">
                <a:latin typeface="Consolas"/>
                <a:cs typeface="Consolas"/>
              </a:rPr>
              <a:t>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a:t>
            </a:r>
            <a:r>
              <a:rPr lang="en-US" sz="1400" b="1" i="1">
                <a:latin typeface="Consolas"/>
                <a:cs typeface="Consolas"/>
              </a:rPr>
              <a:t>- ResultSet </a:t>
            </a:r>
            <a:r>
              <a:rPr lang="en-US" sz="1400" b="1" i="1" dirty="0">
                <a:latin typeface="Consolas"/>
                <a:cs typeface="Consolas"/>
              </a:rPr>
              <a:t>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33</a:t>
            </a:fld>
            <a:endParaRPr lang="en-US"/>
          </a:p>
        </p:txBody>
      </p:sp>
      <p:sp>
        <p:nvSpPr>
          <p:cNvPr id="2" name="Content Placeholder 1"/>
          <p:cNvSpPr>
            <a:spLocks noGrp="1"/>
          </p:cNvSpPr>
          <p:nvPr>
            <p:ph idx="1"/>
          </p:nvPr>
        </p:nvSpPr>
        <p:spPr/>
        <p:txBody>
          <a:bodyPr>
            <a:normAutofit fontScale="92500" lnSpcReduction="10000"/>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850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35</a:t>
            </a:fld>
            <a:endParaRPr lang="en-US"/>
          </a:p>
        </p:txBody>
      </p:sp>
    </p:spTree>
    <p:extLst>
      <p:ext uri="{BB962C8B-B14F-4D97-AF65-F5344CB8AC3E}">
        <p14:creationId xmlns:p14="http://schemas.microsoft.com/office/powerpoint/2010/main" val="40411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a:t>
            </a:r>
            <a:r>
              <a:rPr lang="en-US" sz="2100" dirty="0">
                <a:solidFill>
                  <a:schemeClr val="accent6">
                    <a:lumMod val="75000"/>
                  </a:schemeClr>
                </a:solidFill>
              </a:rPr>
              <a:t>default mode is auto-commit, i.e., each </a:t>
            </a:r>
            <a:r>
              <a:rPr lang="en-US" sz="2100" dirty="0" err="1">
                <a:solidFill>
                  <a:schemeClr val="accent6">
                    <a:lumMod val="75000"/>
                  </a:schemeClr>
                </a:solidFill>
              </a:rPr>
              <a:t>sql</a:t>
            </a:r>
            <a:r>
              <a:rPr lang="en-US" sz="2100" dirty="0">
                <a:solidFill>
                  <a:schemeClr val="accent6">
                    <a:lumMod val="75000"/>
                  </a:schemeClr>
                </a:solidFill>
              </a:rPr>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37</a:t>
            </a:fld>
            <a:endParaRPr lang="en-US"/>
          </a:p>
        </p:txBody>
      </p:sp>
    </p:spTree>
    <p:extLst>
      <p:ext uri="{BB962C8B-B14F-4D97-AF65-F5344CB8AC3E}">
        <p14:creationId xmlns:p14="http://schemas.microsoft.com/office/powerpoint/2010/main" val="2962758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fontScale="92500" lnSpcReduction="10000"/>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39</a:t>
            </a:fld>
            <a:endParaRPr lang="en-US"/>
          </a:p>
        </p:txBody>
      </p:sp>
    </p:spTree>
    <p:extLst>
      <p:ext uri="{BB962C8B-B14F-4D97-AF65-F5344CB8AC3E}">
        <p14:creationId xmlns:p14="http://schemas.microsoft.com/office/powerpoint/2010/main" val="407175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idx="1"/>
          </p:nvPr>
        </p:nvSpPr>
        <p:spPr/>
        <p:txBody>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pic>
        <p:nvPicPr>
          <p:cNvPr id="2" name="Picture 1" descr="type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685475" y="1744917"/>
            <a:ext cx="5804208" cy="420204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41</a:t>
            </a:fld>
            <a:endParaRPr lang="en-US"/>
          </a:p>
        </p:txBody>
      </p:sp>
    </p:spTree>
    <p:extLst>
      <p:ext uri="{BB962C8B-B14F-4D97-AF65-F5344CB8AC3E}">
        <p14:creationId xmlns:p14="http://schemas.microsoft.com/office/powerpoint/2010/main" val="4148705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cstate="print">
            <a:extLst>
              <a:ext uri="{28A0092B-C50C-407E-A947-70E740481C1C}">
                <a14:useLocalDpi xmlns:a14="http://schemas.microsoft.com/office/drawing/2010/main"/>
              </a:ext>
            </a:extLst>
          </a:blip>
          <a:srcRect l="-24698" r="-24698"/>
          <a:stretch>
            <a:fillRect/>
          </a:stretch>
        </p:blipFill>
        <p:spPr/>
      </p:pic>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spTree>
    <p:extLst>
      <p:ext uri="{BB962C8B-B14F-4D97-AF65-F5344CB8AC3E}">
        <p14:creationId xmlns:p14="http://schemas.microsoft.com/office/powerpoint/2010/main" val="1316600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7" name="Content Placeholder 6" descr="Screen Shot 2017-12-22 at 16.24.52 (2).png"/>
          <p:cNvPicPr>
            <a:picLocks noGrp="1" noChangeAspect="1"/>
          </p:cNvPicPr>
          <p:nvPr>
            <p:ph idx="1"/>
          </p:nvPr>
        </p:nvPicPr>
        <p:blipFill>
          <a:blip r:embed="rId2" cstate="print">
            <a:extLst>
              <a:ext uri="{28A0092B-C50C-407E-A947-70E740481C1C}">
                <a14:useLocalDpi xmlns:a14="http://schemas.microsoft.com/office/drawing/2010/main"/>
              </a:ext>
            </a:extLst>
          </a:blip>
          <a:srcRect l="-26052" r="-26052"/>
          <a:stretch>
            <a:fillRect/>
          </a:stretch>
        </p:blipFill>
        <p:spPr/>
      </p:pic>
    </p:spTree>
    <p:extLst>
      <p:ext uri="{BB962C8B-B14F-4D97-AF65-F5344CB8AC3E}">
        <p14:creationId xmlns:p14="http://schemas.microsoft.com/office/powerpoint/2010/main" val="78846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19 (2).png"/>
          <p:cNvPicPr>
            <a:picLocks noGrp="1" noChangeAspect="1"/>
          </p:cNvPicPr>
          <p:nvPr>
            <p:ph idx="1"/>
          </p:nvPr>
        </p:nvPicPr>
        <p:blipFill>
          <a:blip r:embed="rId2" cstate="print">
            <a:extLst>
              <a:ext uri="{28A0092B-C50C-407E-A947-70E740481C1C}">
                <a14:useLocalDpi xmlns:a14="http://schemas.microsoft.com/office/drawing/2010/main"/>
              </a:ext>
            </a:extLst>
          </a:blip>
          <a:srcRect l="-15769" r="-15769"/>
          <a:stretch>
            <a:fillRect/>
          </a:stretch>
        </p:blipFill>
        <p:spPr/>
      </p:pic>
    </p:spTree>
    <p:extLst>
      <p:ext uri="{BB962C8B-B14F-4D97-AF65-F5344CB8AC3E}">
        <p14:creationId xmlns:p14="http://schemas.microsoft.com/office/powerpoint/2010/main" val="2432575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46</a:t>
            </a:fld>
            <a:endParaRPr lang="en-US"/>
          </a:p>
        </p:txBody>
      </p:sp>
      <p:pic>
        <p:nvPicPr>
          <p:cNvPr id="6" name="Content Placeholder 5" descr="Screen Shot 2017-12-22 at 16.23.21 (2).png"/>
          <p:cNvPicPr>
            <a:picLocks noGrp="1" noChangeAspect="1"/>
          </p:cNvPicPr>
          <p:nvPr>
            <p:ph idx="1"/>
          </p:nvPr>
        </p:nvPicPr>
        <p:blipFill>
          <a:blip r:embed="rId2" cstate="print">
            <a:extLst>
              <a:ext uri="{28A0092B-C50C-407E-A947-70E740481C1C}">
                <a14:useLocalDpi xmlns:a14="http://schemas.microsoft.com/office/drawing/2010/main"/>
              </a:ext>
            </a:extLst>
          </a:blip>
          <a:srcRect l="-31137" r="-31137"/>
          <a:stretch>
            <a:fillRect/>
          </a:stretch>
        </p:blipFill>
        <p:spPr/>
      </p:pic>
    </p:spTree>
    <p:extLst>
      <p:ext uri="{BB962C8B-B14F-4D97-AF65-F5344CB8AC3E}">
        <p14:creationId xmlns:p14="http://schemas.microsoft.com/office/powerpoint/2010/main" val="33388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76200"/>
            <a:ext cx="7543800" cy="1295400"/>
          </a:xfrm>
        </p:spPr>
        <p:txBody>
          <a:bodyPr/>
          <a:lstStyle/>
          <a:p>
            <a:r>
              <a:rPr lang="en-US"/>
              <a:t>General Architecture</a:t>
            </a:r>
          </a:p>
        </p:txBody>
      </p:sp>
      <p:sp>
        <p:nvSpPr>
          <p:cNvPr id="6" name="Slide Number Placeholder 5"/>
          <p:cNvSpPr>
            <a:spLocks noGrp="1"/>
          </p:cNvSpPr>
          <p:nvPr>
            <p:ph type="sldNum" sz="quarter" idx="12"/>
          </p:nvPr>
        </p:nvSpPr>
        <p:spPr/>
        <p:txBody>
          <a:bodyPr/>
          <a:lstStyle/>
          <a:p>
            <a:fld id="{B3A78229-3126-9B4A-8B00-1ED9660AC9D7}" type="slidenum">
              <a:rPr lang="en-US"/>
              <a:pPr/>
              <a:t>5</a:t>
            </a:fld>
            <a:endParaRPr lang="en-US"/>
          </a:p>
        </p:txBody>
      </p:sp>
      <p:pic>
        <p:nvPicPr>
          <p:cNvPr id="3" name="Picture 2" descr="maxresdefault.jp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85799" y="1530095"/>
            <a:ext cx="8153401" cy="4565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lnSpcReduction="10000"/>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They need to be </a:t>
            </a:r>
            <a:r>
              <a:rPr lang="en-US" sz="2600" dirty="0">
                <a:solidFill>
                  <a:srgbClr val="E46C0A"/>
                </a:solidFill>
              </a:rPr>
              <a:t>downloaded separately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and must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pic>
        <p:nvPicPr>
          <p:cNvPr id="5" name="Picture 4" descr="Screen Shot 2017-12-22 at 14.43.02.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28800" y="1600200"/>
            <a:ext cx="6096000" cy="4567531"/>
          </a:xfrm>
          <a:prstGeom prst="rect">
            <a:avLst/>
          </a:prstGeom>
        </p:spPr>
      </p:pic>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9</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1351</TotalTime>
  <Words>2693</Words>
  <Application>Microsoft Macintosh PowerPoint</Application>
  <PresentationFormat>On-screen Show (4:3)</PresentationFormat>
  <Paragraphs>337</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 Unicode MS</vt:lpstr>
      <vt:lpstr>Arial</vt:lpstr>
      <vt:lpstr>Calibri</vt:lpstr>
      <vt:lpstr>Consolas</vt:lpstr>
      <vt:lpstr>Wingdings</vt:lpstr>
      <vt:lpstr>ING</vt:lpstr>
      <vt:lpstr>  JDBC – Java DB Connectivity  </vt:lpstr>
      <vt:lpstr>Networked DBMS</vt:lpstr>
      <vt:lpstr>Local DB</vt:lpstr>
      <vt:lpstr>What is JDBC?</vt:lpstr>
      <vt:lpstr>General Architecture</vt:lpstr>
      <vt:lpstr>Basic steps</vt:lpstr>
      <vt:lpstr>Vendor specific drivers</vt:lpstr>
      <vt:lpstr>Vendor specific drivers</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6. Close Connection</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LEHIGH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(Java DataBase Connectivity)</dc:title>
  <dc:creator>MURAT CAN GANIZ</dc:creator>
  <cp:lastModifiedBy>Microsoft Office User</cp:lastModifiedBy>
  <cp:revision>148</cp:revision>
  <cp:lastPrinted>2017-12-24T10:18:37Z</cp:lastPrinted>
  <dcterms:created xsi:type="dcterms:W3CDTF">2004-04-02T23:37:44Z</dcterms:created>
  <dcterms:modified xsi:type="dcterms:W3CDTF">2021-09-24T09:29:03Z</dcterms:modified>
</cp:coreProperties>
</file>