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6"/>
  </p:notesMasterIdLst>
  <p:handoutMasterIdLst>
    <p:handoutMasterId r:id="rId57"/>
  </p:handoutMasterIdLst>
  <p:sldIdLst>
    <p:sldId id="256" r:id="rId2"/>
    <p:sldId id="257" r:id="rId3"/>
    <p:sldId id="280" r:id="rId4"/>
    <p:sldId id="279" r:id="rId5"/>
    <p:sldId id="282" r:id="rId6"/>
    <p:sldId id="281" r:id="rId7"/>
    <p:sldId id="278" r:id="rId8"/>
    <p:sldId id="258" r:id="rId9"/>
    <p:sldId id="259" r:id="rId10"/>
    <p:sldId id="260" r:id="rId11"/>
    <p:sldId id="261" r:id="rId12"/>
    <p:sldId id="295" r:id="rId13"/>
    <p:sldId id="262" r:id="rId14"/>
    <p:sldId id="263" r:id="rId15"/>
    <p:sldId id="270" r:id="rId16"/>
    <p:sldId id="284" r:id="rId17"/>
    <p:sldId id="332" r:id="rId18"/>
    <p:sldId id="286" r:id="rId19"/>
    <p:sldId id="285" r:id="rId20"/>
    <p:sldId id="324" r:id="rId21"/>
    <p:sldId id="325" r:id="rId22"/>
    <p:sldId id="272" r:id="rId23"/>
    <p:sldId id="273" r:id="rId24"/>
    <p:sldId id="291" r:id="rId25"/>
    <p:sldId id="292" r:id="rId26"/>
    <p:sldId id="319" r:id="rId27"/>
    <p:sldId id="320" r:id="rId28"/>
    <p:sldId id="271" r:id="rId29"/>
    <p:sldId id="326" r:id="rId30"/>
    <p:sldId id="288" r:id="rId31"/>
    <p:sldId id="289" r:id="rId32"/>
    <p:sldId id="333" r:id="rId33"/>
    <p:sldId id="321" r:id="rId34"/>
    <p:sldId id="322" r:id="rId35"/>
    <p:sldId id="293" r:id="rId36"/>
    <p:sldId id="294" r:id="rId37"/>
    <p:sldId id="298" r:id="rId38"/>
    <p:sldId id="300" r:id="rId39"/>
    <p:sldId id="274" r:id="rId40"/>
    <p:sldId id="334" r:id="rId41"/>
    <p:sldId id="275" r:id="rId42"/>
    <p:sldId id="303" r:id="rId43"/>
    <p:sldId id="305" r:id="rId44"/>
    <p:sldId id="307" r:id="rId45"/>
    <p:sldId id="299" r:id="rId46"/>
    <p:sldId id="277" r:id="rId47"/>
    <p:sldId id="327" r:id="rId48"/>
    <p:sldId id="328" r:id="rId49"/>
    <p:sldId id="276" r:id="rId50"/>
    <p:sldId id="329" r:id="rId51"/>
    <p:sldId id="308" r:id="rId52"/>
    <p:sldId id="331" r:id="rId53"/>
    <p:sldId id="330" r:id="rId54"/>
    <p:sldId id="335" r:id="rId5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04/10/21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04/10/21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Data Structures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a:t>
            </a:r>
          </a:p>
        </p:txBody>
      </p:sp>
      <p:pic>
        <p:nvPicPr>
          <p:cNvPr id="4" name="Content Placeholder 3" descr="Screen Shot 2017-10-30 at 13.56.54.png"/>
          <p:cNvPicPr>
            <a:picLocks noGrp="1" noChangeAspect="1"/>
          </p:cNvPicPr>
          <p:nvPr>
            <p:ph idx="1"/>
          </p:nvPr>
        </p:nvPicPr>
        <p:blipFill>
          <a:blip r:embed="rId2">
            <a:extLst>
              <a:ext uri="{28A0092B-C50C-407E-A947-70E740481C1C}">
                <a14:useLocalDpi xmlns:a14="http://schemas.microsoft.com/office/drawing/2010/main" val="0"/>
              </a:ext>
            </a:extLst>
          </a:blip>
          <a:srcRect t="-4540" b="-4540"/>
          <a:stretch>
            <a:fillRect/>
          </a:stretch>
        </p:blipFill>
        <p:spPr>
          <a:xfrm>
            <a:off x="1696616" y="1556792"/>
            <a:ext cx="8798768" cy="4525963"/>
          </a:xfrm>
        </p:spPr>
      </p:pic>
    </p:spTree>
    <p:extLst>
      <p:ext uri="{BB962C8B-B14F-4D97-AF65-F5344CB8AC3E}">
        <p14:creationId xmlns:p14="http://schemas.microsoft.com/office/powerpoint/2010/main" val="83773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a:t>
            </a:r>
            <a:r>
              <a:rPr lang="en-US" dirty="0"/>
              <a:t> Interface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public interface </a:t>
            </a:r>
            <a:r>
              <a:rPr lang="en-US" sz="1800" dirty="0" err="1">
                <a:latin typeface="Consolas"/>
                <a:cs typeface="Consolas"/>
              </a:rPr>
              <a:t>Iterable</a:t>
            </a:r>
            <a:r>
              <a:rPr lang="en-US" sz="1800" dirty="0">
                <a:latin typeface="Consolas"/>
                <a:cs typeface="Consolas"/>
              </a:rPr>
              <a:t>&lt;T&gt; {</a:t>
            </a:r>
          </a:p>
          <a:p>
            <a:pPr marL="0" indent="0">
              <a:buNone/>
            </a:pPr>
            <a:r>
              <a:rPr lang="en-US" sz="1800" dirty="0">
                <a:latin typeface="Consolas"/>
                <a:cs typeface="Consolas"/>
              </a:rPr>
              <a:t>  public Iterator&lt;T&gt; iterator();    </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dirty="0" err="1">
                <a:latin typeface="Consolas"/>
                <a:cs typeface="Consolas"/>
              </a:rPr>
              <a:t>ArrayList</a:t>
            </a:r>
            <a:r>
              <a:rPr lang="en-US" sz="1800" dirty="0">
                <a:latin typeface="Consolas"/>
                <a:cs typeface="Consolas"/>
              </a:rPr>
              <a:t>&lt;Object&gt; l = new </a:t>
            </a:r>
            <a:r>
              <a:rPr lang="en-US" sz="1800" dirty="0" err="1">
                <a:latin typeface="Consolas"/>
                <a:cs typeface="Consolas"/>
              </a:rPr>
              <a:t>ArrayList</a:t>
            </a:r>
            <a:r>
              <a:rPr lang="en-US" sz="1800" dirty="0">
                <a:latin typeface="Consolas"/>
                <a:cs typeface="Consolas"/>
              </a:rPr>
              <a:t>&lt;Object&gt;();</a:t>
            </a:r>
          </a:p>
          <a:p>
            <a:pPr marL="0" indent="0">
              <a:buNone/>
            </a:pPr>
            <a:r>
              <a:rPr lang="en-US" sz="1800" dirty="0">
                <a:latin typeface="Consolas"/>
                <a:cs typeface="Consolas"/>
              </a:rPr>
              <a:t>for(Object o : l){</a:t>
            </a:r>
          </a:p>
          <a:p>
            <a:pPr marL="0" indent="0">
              <a:buNone/>
            </a:pPr>
            <a:r>
              <a:rPr lang="en-US" sz="1800" dirty="0">
                <a:latin typeface="Consolas"/>
                <a:cs typeface="Consolas"/>
              </a:rPr>
              <a:t>    //do something;    </a:t>
            </a:r>
          </a:p>
          <a:p>
            <a:pPr marL="0" indent="0">
              <a:buNone/>
            </a:pPr>
            <a:r>
              <a:rPr lang="en-US" sz="1800" dirty="0">
                <a:latin typeface="Consolas"/>
                <a:cs typeface="Consolas"/>
              </a:rPr>
              <a:t>}</a:t>
            </a:r>
            <a:endParaRPr lang="en-US" sz="1800" dirty="0"/>
          </a:p>
          <a:p>
            <a:pPr marL="0" indent="0">
              <a:buNone/>
            </a:pPr>
            <a:endParaRPr lang="en-US" sz="1800" dirty="0"/>
          </a:p>
          <a:p>
            <a:pPr marL="0" indent="0">
              <a:buNone/>
            </a:pPr>
            <a:r>
              <a:rPr lang="en-US" sz="1800" dirty="0"/>
              <a:t>The </a:t>
            </a:r>
            <a:r>
              <a:rPr lang="en-US" sz="1800" dirty="0" err="1">
                <a:solidFill>
                  <a:schemeClr val="accent6">
                    <a:lumMod val="75000"/>
                  </a:schemeClr>
                </a:solidFill>
              </a:rPr>
              <a:t>Iterable</a:t>
            </a:r>
            <a:r>
              <a:rPr lang="en-US" sz="1800" dirty="0"/>
              <a:t> interface (</a:t>
            </a:r>
            <a:r>
              <a:rPr lang="en-US" sz="1800" dirty="0" err="1"/>
              <a:t>java.lang.Iterable</a:t>
            </a:r>
            <a:r>
              <a:rPr lang="en-US" sz="1800" dirty="0"/>
              <a:t>) is the root interface of the Java collection framework. </a:t>
            </a:r>
            <a:r>
              <a:rPr lang="en-US" sz="1800" dirty="0" err="1">
                <a:solidFill>
                  <a:schemeClr val="accent6">
                    <a:lumMod val="75000"/>
                  </a:schemeClr>
                </a:solidFill>
              </a:rPr>
              <a:t>Iterable</a:t>
            </a:r>
            <a:r>
              <a:rPr lang="en-US" sz="1800" dirty="0"/>
              <a:t>, literally, means that “can be iterated”. Technically, it means that an </a:t>
            </a:r>
            <a:r>
              <a:rPr lang="en-US" sz="1800" dirty="0">
                <a:solidFill>
                  <a:srgbClr val="E46C0A"/>
                </a:solidFill>
              </a:rPr>
              <a:t>Iterator</a:t>
            </a:r>
            <a:r>
              <a:rPr lang="en-US" sz="1800" dirty="0"/>
              <a:t> can be returned. </a:t>
            </a:r>
            <a:r>
              <a:rPr lang="en-US" sz="1800" dirty="0" err="1">
                <a:solidFill>
                  <a:srgbClr val="E46C0A"/>
                </a:solidFill>
              </a:rPr>
              <a:t>Iterable</a:t>
            </a:r>
            <a:r>
              <a:rPr lang="en-US" sz="1800" dirty="0">
                <a:solidFill>
                  <a:srgbClr val="E46C0A"/>
                </a:solidFill>
              </a:rPr>
              <a:t> objects (objects implementing the </a:t>
            </a:r>
            <a:r>
              <a:rPr lang="en-US" sz="1800" dirty="0" err="1">
                <a:solidFill>
                  <a:srgbClr val="E46C0A"/>
                </a:solidFill>
              </a:rPr>
              <a:t>iterable</a:t>
            </a:r>
            <a:r>
              <a:rPr lang="en-US" sz="1800" dirty="0">
                <a:solidFill>
                  <a:srgbClr val="E46C0A"/>
                </a:solidFill>
              </a:rPr>
              <a:t> interface) can be used with the for-each loop</a:t>
            </a:r>
            <a:endParaRPr lang="en-US" sz="1800" dirty="0"/>
          </a:p>
          <a:p>
            <a:endParaRPr lang="en-US" sz="1800" dirty="0"/>
          </a:p>
        </p:txBody>
      </p:sp>
    </p:spTree>
    <p:extLst>
      <p:ext uri="{BB962C8B-B14F-4D97-AF65-F5344CB8AC3E}">
        <p14:creationId xmlns:p14="http://schemas.microsoft.com/office/powerpoint/2010/main" val="266753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a:t>
            </a:r>
          </a:p>
        </p:txBody>
      </p:sp>
      <p:sp>
        <p:nvSpPr>
          <p:cNvPr id="3" name="Content Placeholder 2"/>
          <p:cNvSpPr>
            <a:spLocks noGrp="1"/>
          </p:cNvSpPr>
          <p:nvPr>
            <p:ph idx="1"/>
          </p:nvPr>
        </p:nvSpPr>
        <p:spPr/>
        <p:txBody>
          <a:bodyPr>
            <a:normAutofit/>
          </a:bodyPr>
          <a:lstStyle/>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pPr marL="0" indent="0">
              <a:buNone/>
            </a:pPr>
            <a:endParaRPr lang="en-US" dirty="0">
              <a:latin typeface="Consolas"/>
              <a:cs typeface="Consolas"/>
            </a:endParaRPr>
          </a:p>
          <a:p>
            <a:pPr marL="0" indent="0">
              <a:buNone/>
            </a:pPr>
            <a:r>
              <a:rPr lang="it-IT" sz="2000" dirty="0" err="1">
                <a:latin typeface="Consolas" panose="020B0609020204030204" pitchFamily="49" charset="0"/>
                <a:cs typeface="Consolas" panose="020B0609020204030204" pitchFamily="49" charset="0"/>
              </a:rPr>
              <a:t>ArrayList</a:t>
            </a:r>
            <a:r>
              <a:rPr lang="it-IT" sz="2000" dirty="0">
                <a:latin typeface="Consolas" panose="020B0609020204030204" pitchFamily="49" charset="0"/>
                <a:cs typeface="Consolas" panose="020B0609020204030204" pitchFamily="49" charset="0"/>
              </a:rPr>
              <a:t>&lt;Object&gt; l = new </a:t>
            </a:r>
            <a:r>
              <a:rPr lang="it-IT" sz="2000" dirty="0" err="1">
                <a:latin typeface="Consolas" panose="020B0609020204030204" pitchFamily="49" charset="0"/>
                <a:cs typeface="Consolas" panose="020B0609020204030204" pitchFamily="49" charset="0"/>
              </a:rPr>
              <a:t>ArrayList</a:t>
            </a:r>
            <a:r>
              <a:rPr lang="it-IT" sz="2000" dirty="0">
                <a:latin typeface="Consolas" panose="020B0609020204030204" pitchFamily="49" charset="0"/>
                <a:cs typeface="Consolas" panose="020B0609020204030204" pitchFamily="49" charset="0"/>
              </a:rPr>
              <a:t>&lt;Object&gt;();</a:t>
            </a:r>
          </a:p>
          <a:p>
            <a:pPr marL="0" indent="0">
              <a:buNone/>
            </a:pPr>
            <a:r>
              <a:rPr lang="it-IT" sz="2000" dirty="0">
                <a:latin typeface="Consolas" panose="020B0609020204030204" pitchFamily="49" charset="0"/>
                <a:cs typeface="Consolas" panose="020B0609020204030204" pitchFamily="49" charset="0"/>
              </a:rPr>
              <a:t>for (Iterator&lt;Object&gt; i = </a:t>
            </a:r>
            <a:r>
              <a:rPr lang="it-IT" sz="2000" dirty="0" err="1">
                <a:latin typeface="Consolas" panose="020B0609020204030204" pitchFamily="49" charset="0"/>
                <a:cs typeface="Consolas" panose="020B0609020204030204" pitchFamily="49" charset="0"/>
              </a:rPr>
              <a:t>l.iterator</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i.hasNext</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Object </a:t>
            </a:r>
            <a:r>
              <a:rPr lang="it-IT" sz="2000" u="sng" dirty="0">
                <a:latin typeface="Consolas" panose="020B0609020204030204" pitchFamily="49" charset="0"/>
                <a:cs typeface="Consolas" panose="020B0609020204030204" pitchFamily="49" charset="0"/>
              </a:rPr>
              <a:t>o</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i.next</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something</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75696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Group of elements (references to objects)</a:t>
            </a:r>
          </a:p>
          <a:p>
            <a:r>
              <a:rPr lang="en-US" dirty="0"/>
              <a:t>It is </a:t>
            </a:r>
            <a:r>
              <a:rPr lang="en-US" dirty="0">
                <a:solidFill>
                  <a:schemeClr val="accent6">
                    <a:lumMod val="75000"/>
                  </a:schemeClr>
                </a:solidFill>
              </a:rPr>
              <a:t>not specified </a:t>
            </a:r>
            <a:r>
              <a:rPr lang="en-US" dirty="0"/>
              <a:t>whether they are</a:t>
            </a:r>
          </a:p>
          <a:p>
            <a:pPr lvl="1"/>
            <a:r>
              <a:rPr lang="en-US" dirty="0"/>
              <a:t>Ordered / not ordered</a:t>
            </a:r>
          </a:p>
          <a:p>
            <a:pPr lvl="1"/>
            <a:r>
              <a:rPr lang="en-US" dirty="0"/>
              <a:t>Duplicated / not duplicated</a:t>
            </a:r>
          </a:p>
          <a:p>
            <a:r>
              <a:rPr lang="en-US" dirty="0"/>
              <a:t>Common constructors </a:t>
            </a:r>
          </a:p>
          <a:p>
            <a:pPr lvl="1"/>
            <a:r>
              <a:rPr lang="en-US" dirty="0"/>
              <a:t>Collection()</a:t>
            </a:r>
          </a:p>
          <a:p>
            <a:pPr lvl="1"/>
            <a:r>
              <a:rPr lang="en-US" dirty="0"/>
              <a:t>Collection(Collection c)</a:t>
            </a:r>
          </a:p>
        </p:txBody>
      </p:sp>
      <p:pic>
        <p:nvPicPr>
          <p:cNvPr id="4" name="Picture 3" descr="Screen Shot 2017-10-30 at 13.53.22 2.png">
            <a:extLst>
              <a:ext uri="{FF2B5EF4-FFF2-40B4-BE49-F238E27FC236}">
                <a16:creationId xmlns:a16="http://schemas.microsoft.com/office/drawing/2014/main" id="{707D4D3E-4D26-6841-9C19-A911C6824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73512"/>
            <a:ext cx="3459238" cy="2584489"/>
          </a:xfrm>
          <a:prstGeom prst="rect">
            <a:avLst/>
          </a:prstGeom>
        </p:spPr>
      </p:pic>
    </p:spTree>
    <p:extLst>
      <p:ext uri="{BB962C8B-B14F-4D97-AF65-F5344CB8AC3E}">
        <p14:creationId xmlns:p14="http://schemas.microsoft.com/office/powerpoint/2010/main" val="356901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fontScale="77500" lnSpcReduction="20000"/>
          </a:bodyPr>
          <a:lstStyle/>
          <a:p>
            <a:r>
              <a:rPr lang="en-US" dirty="0" err="1">
                <a:latin typeface="Consolas"/>
                <a:cs typeface="Consolas"/>
              </a:rPr>
              <a:t>int</a:t>
            </a:r>
            <a:r>
              <a:rPr lang="en-US" dirty="0">
                <a:latin typeface="Consolas"/>
                <a:cs typeface="Consolas"/>
              </a:rPr>
              <a:t> </a:t>
            </a:r>
            <a:r>
              <a:rPr lang="en-US" dirty="0">
                <a:solidFill>
                  <a:srgbClr val="E46C0A"/>
                </a:solidFill>
                <a:latin typeface="Consolas"/>
                <a:cs typeface="Consolas"/>
              </a:rPr>
              <a:t>size</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isEmpty</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contains</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containsAll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add</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addAll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remove</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removeAll</a:t>
            </a:r>
            <a:r>
              <a:rPr lang="en-US" dirty="0">
                <a:latin typeface="Consolas"/>
                <a:cs typeface="Consolas"/>
              </a:rPr>
              <a:t>(Collection c)</a:t>
            </a:r>
          </a:p>
          <a:p>
            <a:r>
              <a:rPr lang="en-US" dirty="0">
                <a:latin typeface="Consolas"/>
                <a:cs typeface="Consolas"/>
              </a:rPr>
              <a:t>void </a:t>
            </a:r>
            <a:r>
              <a:rPr lang="en-US" dirty="0">
                <a:solidFill>
                  <a:srgbClr val="E46C0A"/>
                </a:solidFill>
                <a:latin typeface="Consolas"/>
                <a:cs typeface="Consolas"/>
              </a:rPr>
              <a:t>clear</a:t>
            </a:r>
            <a:r>
              <a:rPr lang="en-US" dirty="0">
                <a:latin typeface="Consolas"/>
                <a:cs typeface="Consolas"/>
              </a:rPr>
              <a:t>()</a:t>
            </a:r>
          </a:p>
          <a:p>
            <a:r>
              <a:rPr lang="en-US" dirty="0">
                <a:latin typeface="Consolas"/>
                <a:cs typeface="Consolas"/>
              </a:rPr>
              <a:t>Object[] </a:t>
            </a:r>
            <a:r>
              <a:rPr lang="en-US" dirty="0" err="1">
                <a:solidFill>
                  <a:srgbClr val="E46C0A"/>
                </a:solidFill>
                <a:latin typeface="Consolas"/>
                <a:cs typeface="Consolas"/>
              </a:rPr>
              <a:t>toArray</a:t>
            </a:r>
            <a:r>
              <a:rPr lang="en-US" dirty="0">
                <a:latin typeface="Consolas"/>
                <a:cs typeface="Consolas"/>
              </a:rPr>
              <a:t>()</a:t>
            </a:r>
          </a:p>
          <a:p>
            <a:r>
              <a:rPr lang="en-US" dirty="0">
                <a:latin typeface="Consolas"/>
                <a:cs typeface="Consolas"/>
              </a:rPr>
              <a:t>Iterator </a:t>
            </a:r>
            <a:r>
              <a:rPr lang="en-US" dirty="0">
                <a:solidFill>
                  <a:srgbClr val="E46C0A"/>
                </a:solidFill>
                <a:latin typeface="Consolas"/>
                <a:cs typeface="Consolas"/>
              </a:rPr>
              <a:t>iterator</a:t>
            </a:r>
            <a:r>
              <a:rPr lang="en-US" dirty="0">
                <a:latin typeface="Consolas"/>
                <a:cs typeface="Consolas"/>
              </a:rPr>
              <a:t>()</a:t>
            </a:r>
          </a:p>
        </p:txBody>
      </p:sp>
    </p:spTree>
    <p:extLst>
      <p:ext uri="{BB962C8B-B14F-4D97-AF65-F5344CB8AC3E}">
        <p14:creationId xmlns:p14="http://schemas.microsoft.com/office/powerpoint/2010/main" val="359832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a:lstStyle/>
          <a:p>
            <a:r>
              <a:rPr lang="en-US" dirty="0"/>
              <a:t>Can contain </a:t>
            </a:r>
            <a:r>
              <a:rPr lang="en-US" dirty="0">
                <a:solidFill>
                  <a:srgbClr val="E46C0A"/>
                </a:solidFill>
              </a:rPr>
              <a:t>duplicate elements </a:t>
            </a:r>
          </a:p>
          <a:p>
            <a:r>
              <a:rPr lang="en-US" dirty="0">
                <a:solidFill>
                  <a:schemeClr val="accent6">
                    <a:lumMod val="75000"/>
                  </a:schemeClr>
                </a:solidFill>
              </a:rPr>
              <a:t>Insertion order is preserved</a:t>
            </a:r>
          </a:p>
          <a:p>
            <a:r>
              <a:rPr lang="en-US" dirty="0"/>
              <a:t>User can select </a:t>
            </a:r>
            <a:r>
              <a:rPr lang="en-US" dirty="0">
                <a:solidFill>
                  <a:schemeClr val="accent6">
                    <a:lumMod val="75000"/>
                  </a:schemeClr>
                </a:solidFill>
              </a:rPr>
              <a:t>arbitrary insertion points</a:t>
            </a:r>
          </a:p>
          <a:p>
            <a:r>
              <a:rPr lang="en-US" dirty="0"/>
              <a:t>Elements can be accessed </a:t>
            </a:r>
            <a:r>
              <a:rPr lang="en-US" dirty="0">
                <a:solidFill>
                  <a:srgbClr val="E46C0A"/>
                </a:solidFill>
              </a:rPr>
              <a:t>by position</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00942"/>
            <a:ext cx="3459238" cy="2584489"/>
          </a:xfrm>
          <a:prstGeom prst="rect">
            <a:avLst/>
          </a:prstGeom>
        </p:spPr>
      </p:pic>
    </p:spTree>
    <p:extLst>
      <p:ext uri="{BB962C8B-B14F-4D97-AF65-F5344CB8AC3E}">
        <p14:creationId xmlns:p14="http://schemas.microsoft.com/office/powerpoint/2010/main" val="235024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additional methods</a:t>
            </a:r>
          </a:p>
        </p:txBody>
      </p:sp>
      <p:sp>
        <p:nvSpPr>
          <p:cNvPr id="3" name="Content Placeholder 2"/>
          <p:cNvSpPr>
            <a:spLocks noGrp="1"/>
          </p:cNvSpPr>
          <p:nvPr>
            <p:ph idx="1"/>
          </p:nvPr>
        </p:nvSpPr>
        <p:spPr/>
        <p:txBody>
          <a:bodyPr>
            <a:normAutofit/>
          </a:bodyPr>
          <a:lstStyle/>
          <a:p>
            <a:r>
              <a:rPr lang="en-US" sz="2200" dirty="0">
                <a:latin typeface="Consolas"/>
                <a:cs typeface="Consolas"/>
              </a:rPr>
              <a:t>Object </a:t>
            </a:r>
            <a:r>
              <a:rPr lang="en-US" sz="2200" dirty="0">
                <a:solidFill>
                  <a:srgbClr val="E46C0A"/>
                </a:solidFill>
                <a:latin typeface="Consolas"/>
                <a:cs typeface="Consolas"/>
              </a:rPr>
              <a:t>get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a:t>
            </a:r>
          </a:p>
          <a:p>
            <a:r>
              <a:rPr lang="en-US" sz="2200" dirty="0">
                <a:latin typeface="Consolas"/>
                <a:cs typeface="Consolas"/>
              </a:rPr>
              <a:t>Object </a:t>
            </a:r>
            <a:r>
              <a:rPr lang="en-US" sz="2200" dirty="0">
                <a:solidFill>
                  <a:srgbClr val="E46C0A"/>
                </a:solidFill>
                <a:latin typeface="Consolas"/>
                <a:cs typeface="Consolas"/>
              </a:rPr>
              <a:t>set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a:latin typeface="Consolas"/>
                <a:cs typeface="Consolas"/>
              </a:rPr>
              <a:t>Object </a:t>
            </a:r>
            <a:r>
              <a:rPr lang="en-US" sz="2200" dirty="0">
                <a:solidFill>
                  <a:srgbClr val="E46C0A"/>
                </a:solidFill>
                <a:latin typeface="Consolas"/>
                <a:cs typeface="Consolas"/>
              </a:rPr>
              <a:t>remove</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a:t>
            </a:r>
          </a:p>
          <a:p>
            <a:r>
              <a:rPr lang="en-US" sz="2200" dirty="0">
                <a:latin typeface="Consolas"/>
                <a:cs typeface="Consolas"/>
              </a:rPr>
              <a:t>void </a:t>
            </a:r>
            <a:r>
              <a:rPr lang="en-US" sz="2200" dirty="0">
                <a:solidFill>
                  <a:srgbClr val="E46C0A"/>
                </a:solidFill>
                <a:latin typeface="Consolas"/>
                <a:cs typeface="Consolas"/>
              </a:rPr>
              <a:t>add</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err="1">
                <a:latin typeface="Consolas"/>
                <a:cs typeface="Consolas"/>
              </a:rPr>
              <a:t>boolean</a:t>
            </a:r>
            <a:r>
              <a:rPr lang="en-US" sz="2200" dirty="0">
                <a:latin typeface="Consolas"/>
                <a:cs typeface="Consolas"/>
              </a:rPr>
              <a:t> </a:t>
            </a:r>
            <a:r>
              <a:rPr lang="en-US" sz="2200" dirty="0" err="1">
                <a:solidFill>
                  <a:srgbClr val="E46C0A"/>
                </a:solidFill>
                <a:latin typeface="Consolas"/>
                <a:cs typeface="Consolas"/>
              </a:rPr>
              <a:t>addAll</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Collection c)</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indexOf</a:t>
            </a:r>
            <a:r>
              <a:rPr lang="en-US" sz="2200" dirty="0">
                <a:latin typeface="Consolas"/>
                <a:cs typeface="Consolas"/>
              </a:rPr>
              <a:t>(Object o) </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lastIndexOf</a:t>
            </a:r>
            <a:r>
              <a:rPr lang="en-US" sz="2200" dirty="0">
                <a:latin typeface="Consolas"/>
                <a:cs typeface="Consolas"/>
              </a:rPr>
              <a:t>(Object o) </a:t>
            </a:r>
          </a:p>
          <a:p>
            <a:r>
              <a:rPr lang="en-US" sz="2200" dirty="0">
                <a:latin typeface="Consolas"/>
                <a:cs typeface="Consolas"/>
              </a:rPr>
              <a:t>List </a:t>
            </a:r>
            <a:r>
              <a:rPr lang="en-US" sz="2200" dirty="0" err="1">
                <a:solidFill>
                  <a:srgbClr val="E46C0A"/>
                </a:solidFill>
                <a:latin typeface="Consolas"/>
                <a:cs typeface="Consolas"/>
              </a:rPr>
              <a:t>subList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fromIndex</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toIndex</a:t>
            </a:r>
            <a:r>
              <a:rPr lang="en-US" sz="2200" dirty="0">
                <a:latin typeface="Consolas"/>
                <a:cs typeface="Consolas"/>
              </a:rPr>
              <a:t>)</a:t>
            </a:r>
          </a:p>
          <a:p>
            <a:endParaRPr lang="en-US" sz="2200" dirty="0">
              <a:latin typeface="Consolas"/>
              <a:cs typeface="Consolas"/>
            </a:endParaRPr>
          </a:p>
        </p:txBody>
      </p:sp>
    </p:spTree>
    <p:extLst>
      <p:ext uri="{BB962C8B-B14F-4D97-AF65-F5344CB8AC3E}">
        <p14:creationId xmlns:p14="http://schemas.microsoft.com/office/powerpoint/2010/main" val="43188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9D49-34A3-F74F-81F6-9C43BBDECDF0}"/>
              </a:ext>
            </a:extLst>
          </p:cNvPr>
          <p:cNvSpPr>
            <a:spLocks noGrp="1"/>
          </p:cNvSpPr>
          <p:nvPr>
            <p:ph type="title"/>
          </p:nvPr>
        </p:nvSpPr>
        <p:spPr/>
        <p:txBody>
          <a:bodyPr/>
          <a:lstStyle/>
          <a:p>
            <a:r>
              <a:rPr lang="it-IT" dirty="0"/>
              <a:t>List </a:t>
            </a:r>
            <a:r>
              <a:rPr lang="it-IT" dirty="0" err="1"/>
              <a:t>Initialization</a:t>
            </a:r>
            <a:endParaRPr lang="it-IT" dirty="0"/>
          </a:p>
        </p:txBody>
      </p:sp>
      <p:sp>
        <p:nvSpPr>
          <p:cNvPr id="3" name="Content Placeholder 2">
            <a:extLst>
              <a:ext uri="{FF2B5EF4-FFF2-40B4-BE49-F238E27FC236}">
                <a16:creationId xmlns:a16="http://schemas.microsoft.com/office/drawing/2014/main" id="{4714FC69-0A45-9643-9EAF-315C644C9698}"/>
              </a:ext>
            </a:extLst>
          </p:cNvPr>
          <p:cNvSpPr>
            <a:spLocks noGrp="1"/>
          </p:cNvSpPr>
          <p:nvPr>
            <p:ph idx="1"/>
          </p:nvPr>
        </p:nvSpPr>
        <p:spPr/>
        <p:txBody>
          <a:bodyPr>
            <a:normAutofit/>
          </a:bodyPr>
          <a:lstStyle/>
          <a:p>
            <a:pPr marL="0" indent="0">
              <a:buNone/>
            </a:pP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plain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simple</a:t>
            </a:r>
            <a:r>
              <a:rPr lang="it-IT" sz="2200" dirty="0">
                <a:latin typeface="Consolas" panose="020B0609020204030204" pitchFamily="49" charset="0"/>
                <a:cs typeface="Consolas" panose="020B0609020204030204" pitchFamily="49" charset="0"/>
              </a:rPr>
              <a:t>, long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(14);</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(73);</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(18);</a:t>
            </a:r>
          </a:p>
          <a:p>
            <a:pPr marL="0" indent="0">
              <a:buNone/>
            </a:pPr>
            <a:r>
              <a:rPr lang="it-IT" sz="2200" dirty="0">
                <a:latin typeface="Consolas" panose="020B0609020204030204" pitchFamily="49" charset="0"/>
                <a:cs typeface="Consolas" panose="020B0609020204030204" pitchFamily="49" charset="0"/>
              </a:rPr>
              <a:t>…</a:t>
            </a:r>
          </a:p>
          <a:p>
            <a:pPr marL="0" indent="0">
              <a:buNone/>
            </a:pP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 more compact </a:t>
            </a:r>
            <a:r>
              <a:rPr lang="it-IT" sz="2200" dirty="0" err="1">
                <a:latin typeface="Consolas" panose="020B0609020204030204" pitchFamily="49" charset="0"/>
                <a:cs typeface="Consolas" panose="020B0609020204030204" pitchFamily="49" charset="0"/>
              </a:rPr>
              <a:t>version</a:t>
            </a:r>
            <a:r>
              <a:rPr lang="it-IT" sz="2200" dirty="0">
                <a:latin typeface="Consolas" panose="020B0609020204030204" pitchFamily="49" charset="0"/>
                <a:cs typeface="Consolas" panose="020B0609020204030204" pitchFamily="49" charset="0"/>
              </a:rPr>
              <a:t>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solidFill>
                  <a:schemeClr val="accent6">
                    <a:lumMod val="75000"/>
                  </a:schemeClr>
                </a:solidFill>
                <a:latin typeface="Consolas" panose="020B0609020204030204" pitchFamily="49" charset="0"/>
                <a:cs typeface="Consolas" panose="020B0609020204030204" pitchFamily="49" charset="0"/>
              </a:rPr>
              <a:t>&gt;(</a:t>
            </a:r>
            <a:r>
              <a:rPr lang="it-IT" sz="2200" dirty="0" err="1">
                <a:solidFill>
                  <a:schemeClr val="accent6">
                    <a:lumMod val="75000"/>
                  </a:schemeClr>
                </a:solidFill>
                <a:latin typeface="Consolas" panose="020B0609020204030204" pitchFamily="49" charset="0"/>
                <a:cs typeface="Consolas" panose="020B0609020204030204" pitchFamily="49" charset="0"/>
              </a:rPr>
              <a:t>Arrays.asList</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endParaRPr lang="it-IT"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2740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3" name="Content Placeholder 2"/>
          <p:cNvSpPr>
            <a:spLocks noGrp="1"/>
          </p:cNvSpPr>
          <p:nvPr>
            <p:ph sz="half" idx="1"/>
          </p:nvPr>
        </p:nvSpPr>
        <p:spPr/>
        <p:txBody>
          <a:bodyPr>
            <a:noAutofit/>
          </a:bodyPr>
          <a:lstStyle/>
          <a:p>
            <a:pPr marL="0" indent="0">
              <a:buNone/>
            </a:pPr>
            <a:r>
              <a:rPr lang="en-US" sz="1400" dirty="0">
                <a:solidFill>
                  <a:schemeClr val="accent6">
                    <a:lumMod val="75000"/>
                  </a:schemeClr>
                </a:solidFill>
                <a:latin typeface="Consolas"/>
                <a:cs typeface="Consolas"/>
              </a:rPr>
              <a:t>List&lt;Car&gt; garage = </a:t>
            </a:r>
          </a:p>
          <a:p>
            <a:pPr marL="0" indent="0">
              <a:buNone/>
            </a:pPr>
            <a:r>
              <a:rPr lang="en-US" sz="1400" dirty="0">
                <a:solidFill>
                  <a:schemeClr val="accent6">
                    <a:lumMod val="75000"/>
                  </a:schemeClr>
                </a:solidFill>
                <a:latin typeface="Consolas"/>
                <a:cs typeface="Consolas"/>
              </a:rPr>
              <a:t>new </a:t>
            </a:r>
            <a:r>
              <a:rPr lang="en-US" sz="1400" dirty="0" err="1">
                <a:solidFill>
                  <a:schemeClr val="accent6">
                    <a:lumMod val="75000"/>
                  </a:schemeClr>
                </a:solidFill>
                <a:latin typeface="Consolas"/>
                <a:cs typeface="Consolas"/>
              </a:rPr>
              <a:t>ArrayList</a:t>
            </a:r>
            <a:r>
              <a:rPr lang="en-US" sz="1400" dirty="0">
                <a:solidFill>
                  <a:schemeClr val="accent6">
                    <a:lumMod val="75000"/>
                  </a:schemeClr>
                </a:solidFill>
                <a:latin typeface="Consolas"/>
                <a:cs typeface="Consolas"/>
              </a:rPr>
              <a:t>&lt;Car&gt;();</a:t>
            </a:r>
          </a:p>
          <a:p>
            <a:pPr marL="0" indent="0">
              <a:buNone/>
            </a:pPr>
            <a:endParaRPr lang="en-US" sz="1400" dirty="0">
              <a:latin typeface="Consolas"/>
              <a:cs typeface="Consolas"/>
            </a:endParaRPr>
          </a:p>
          <a:p>
            <a:pPr marL="0" indent="0">
              <a:buNone/>
            </a:pPr>
            <a:r>
              <a:rPr lang="en-US" sz="1400" dirty="0" err="1">
                <a:latin typeface="Consolas"/>
                <a:cs typeface="Consolas"/>
              </a:rPr>
              <a:t>garage.add</a:t>
            </a:r>
            <a:r>
              <a:rPr lang="en-US" sz="1400" dirty="0">
                <a:latin typeface="Consolas"/>
                <a:cs typeface="Consolas"/>
              </a:rPr>
              <a:t>(new Car());</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Car());</a:t>
            </a:r>
          </a:p>
          <a:p>
            <a:pPr marL="0" indent="0">
              <a:buNone/>
            </a:pPr>
            <a:endParaRPr lang="en-US" sz="1400" dirty="0">
              <a:latin typeface="Consolas"/>
              <a:cs typeface="Consolas"/>
            </a:endParaRPr>
          </a:p>
          <a:p>
            <a:pPr marL="0" indent="0">
              <a:buNone/>
            </a:pPr>
            <a:r>
              <a:rPr lang="en-US" sz="1400" dirty="0">
                <a:latin typeface="Consolas"/>
                <a:cs typeface="Consolas"/>
              </a:rPr>
              <a:t>for(Car c : garage) {</a:t>
            </a:r>
          </a:p>
          <a:p>
            <a:pPr marL="0" indent="0">
              <a:buNone/>
            </a:pPr>
            <a:r>
              <a:rPr lang="en-US" sz="1400" dirty="0">
                <a:latin typeface="Consolas"/>
                <a:cs typeface="Consolas"/>
              </a:rPr>
              <a:t>	</a:t>
            </a:r>
            <a:r>
              <a:rPr lang="en-US" sz="1400" dirty="0" err="1">
                <a:latin typeface="Consolas"/>
                <a:cs typeface="Consolas"/>
              </a:rPr>
              <a:t>c.turnOn</a:t>
            </a:r>
            <a:r>
              <a:rPr lang="en-US" sz="1400" dirty="0">
                <a:latin typeface="Consolas"/>
                <a:cs typeface="Consolas"/>
              </a:rPr>
              <a:t>();</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a:solidFill>
                  <a:schemeClr val="accent6">
                    <a:lumMod val="75000"/>
                  </a:schemeClr>
                </a:solidFill>
                <a:latin typeface="Consolas"/>
                <a:cs typeface="Consolas"/>
              </a:rPr>
              <a:t>/* Decoupling references from actual objects allows to change implementation (and related performance!) by changing a single line of code! */ </a:t>
            </a:r>
          </a:p>
        </p:txBody>
      </p:sp>
      <p:sp>
        <p:nvSpPr>
          <p:cNvPr id="4" name="Content Placeholder 3">
            <a:extLst>
              <a:ext uri="{FF2B5EF4-FFF2-40B4-BE49-F238E27FC236}">
                <a16:creationId xmlns:a16="http://schemas.microsoft.com/office/drawing/2014/main" id="{3074C8C1-E5E3-A346-999F-06A2E866400E}"/>
              </a:ext>
            </a:extLst>
          </p:cNvPr>
          <p:cNvSpPr>
            <a:spLocks noGrp="1"/>
          </p:cNvSpPr>
          <p:nvPr>
            <p:ph sz="half" idx="2"/>
          </p:nvPr>
        </p:nvSpPr>
        <p:spPr/>
        <p:txBody>
          <a:bodyPr>
            <a:normAutofit/>
          </a:bodyPr>
          <a:lstStyle/>
          <a:p>
            <a:pPr marL="0" indent="0">
              <a:buNone/>
            </a:pPr>
            <a:r>
              <a:rPr lang="en-US" sz="1400" dirty="0">
                <a:solidFill>
                  <a:schemeClr val="accent6">
                    <a:lumMod val="75000"/>
                  </a:schemeClr>
                </a:solidFill>
                <a:latin typeface="Consolas"/>
                <a:cs typeface="Consolas"/>
              </a:rPr>
              <a:t>List&lt;Car&gt; garage = </a:t>
            </a:r>
          </a:p>
          <a:p>
            <a:pPr marL="0" indent="0">
              <a:buNone/>
            </a:pPr>
            <a:r>
              <a:rPr lang="en-US" sz="1400" dirty="0">
                <a:solidFill>
                  <a:schemeClr val="accent6">
                    <a:lumMod val="75000"/>
                  </a:schemeClr>
                </a:solidFill>
                <a:latin typeface="Consolas"/>
                <a:cs typeface="Consolas"/>
              </a:rPr>
              <a:t>new LinkedList&lt;Car&gt;();</a:t>
            </a:r>
          </a:p>
          <a:p>
            <a:pPr marL="0" indent="0">
              <a:buNone/>
            </a:pPr>
            <a:endParaRPr lang="en-US" sz="1400" dirty="0">
              <a:latin typeface="Consolas"/>
              <a:cs typeface="Consolas"/>
            </a:endParaRPr>
          </a:p>
          <a:p>
            <a:pPr marL="0" indent="0">
              <a:buNone/>
            </a:pPr>
            <a:r>
              <a:rPr lang="en-US" sz="1400" dirty="0" err="1">
                <a:latin typeface="Consolas"/>
                <a:cs typeface="Consolas"/>
              </a:rPr>
              <a:t>garage.add</a:t>
            </a:r>
            <a:r>
              <a:rPr lang="en-US" sz="1400" dirty="0">
                <a:latin typeface="Consolas"/>
                <a:cs typeface="Consolas"/>
              </a:rPr>
              <a:t>(new Car());</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Car());</a:t>
            </a:r>
          </a:p>
          <a:p>
            <a:pPr marL="0" indent="0">
              <a:buNone/>
            </a:pPr>
            <a:endParaRPr lang="en-US" sz="1400" dirty="0">
              <a:latin typeface="Consolas"/>
              <a:cs typeface="Consolas"/>
            </a:endParaRPr>
          </a:p>
          <a:p>
            <a:pPr marL="0" indent="0">
              <a:buNone/>
            </a:pPr>
            <a:r>
              <a:rPr lang="en-US" sz="1400" dirty="0">
                <a:latin typeface="Consolas"/>
                <a:cs typeface="Consolas"/>
              </a:rPr>
              <a:t>for(Car c : garage) {</a:t>
            </a:r>
          </a:p>
          <a:p>
            <a:pPr marL="0" indent="0">
              <a:buNone/>
            </a:pPr>
            <a:r>
              <a:rPr lang="en-US" sz="1400" dirty="0">
                <a:latin typeface="Consolas"/>
                <a:cs typeface="Consolas"/>
              </a:rPr>
              <a:t>	</a:t>
            </a:r>
            <a:r>
              <a:rPr lang="en-US" sz="1400" dirty="0" err="1">
                <a:latin typeface="Consolas"/>
                <a:cs typeface="Consolas"/>
              </a:rPr>
              <a:t>c.turnOn</a:t>
            </a:r>
            <a:r>
              <a:rPr lang="en-US" sz="1400" dirty="0">
                <a:latin typeface="Consolas"/>
                <a:cs typeface="Consolas"/>
              </a:rPr>
              <a:t>();</a:t>
            </a:r>
          </a:p>
          <a:p>
            <a:pPr marL="0" indent="0">
              <a:buNone/>
            </a:pPr>
            <a:r>
              <a:rPr lang="en-US" sz="1400" dirty="0">
                <a:latin typeface="Consolas"/>
                <a:cs typeface="Consolas"/>
              </a:rPr>
              <a:t>}</a:t>
            </a:r>
          </a:p>
          <a:p>
            <a:pPr marL="0" indent="0">
              <a:buNone/>
            </a:pPr>
            <a:endParaRPr lang="en-US" sz="1400" dirty="0">
              <a:latin typeface="Consolas"/>
              <a:cs typeface="Consolas"/>
            </a:endParaRPr>
          </a:p>
          <a:p>
            <a:endParaRPr lang="it-IT" sz="1400" dirty="0"/>
          </a:p>
        </p:txBody>
      </p:sp>
    </p:spTree>
    <p:extLst>
      <p:ext uri="{BB962C8B-B14F-4D97-AF65-F5344CB8AC3E}">
        <p14:creationId xmlns:p14="http://schemas.microsoft.com/office/powerpoint/2010/main" val="287674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4" name="Text Placeholder 3"/>
          <p:cNvSpPr>
            <a:spLocks noGrp="1"/>
          </p:cNvSpPr>
          <p:nvPr>
            <p:ph idx="1"/>
          </p:nvPr>
        </p:nvSpPr>
        <p:spPr/>
        <p:txBody>
          <a:bodyPr>
            <a:normAutofit/>
          </a:bodyPr>
          <a:lstStyle/>
          <a:p>
            <a:r>
              <a:rPr lang="en-US" sz="2600" dirty="0" err="1">
                <a:solidFill>
                  <a:srgbClr val="E46C0A"/>
                </a:solidFill>
              </a:rPr>
              <a:t>ArrayList</a:t>
            </a:r>
            <a:r>
              <a:rPr lang="en-US" sz="2600" dirty="0">
                <a:solidFill>
                  <a:srgbClr val="E46C0A"/>
                </a:solidFill>
              </a:rPr>
              <a:t> </a:t>
            </a:r>
            <a:r>
              <a:rPr lang="en-US" sz="2600" dirty="0"/>
              <a:t>implements</a:t>
            </a:r>
            <a:r>
              <a:rPr lang="en-US" sz="2600" dirty="0">
                <a:solidFill>
                  <a:srgbClr val="E46C0A"/>
                </a:solidFill>
              </a:rPr>
              <a:t> List</a:t>
            </a:r>
          </a:p>
          <a:p>
            <a:pPr lvl="1"/>
            <a:r>
              <a:rPr lang="en-US" sz="2600" dirty="0"/>
              <a:t>get(index) -&gt; Constant time</a:t>
            </a:r>
          </a:p>
          <a:p>
            <a:pPr lvl="1"/>
            <a:r>
              <a:rPr lang="en-US" sz="2600" dirty="0"/>
              <a:t>add(index, </a:t>
            </a:r>
            <a:r>
              <a:rPr lang="en-US" sz="2600" dirty="0" err="1"/>
              <a:t>obj</a:t>
            </a:r>
            <a:r>
              <a:rPr lang="en-US" sz="2600" dirty="0"/>
              <a:t>) -&gt; Linear time</a:t>
            </a:r>
          </a:p>
          <a:p>
            <a:pPr marL="457200" lvl="1" indent="0">
              <a:buNone/>
            </a:pPr>
            <a:endParaRPr lang="en-US" sz="2600" dirty="0"/>
          </a:p>
          <a:p>
            <a:r>
              <a:rPr lang="en-US" sz="2600" dirty="0">
                <a:solidFill>
                  <a:srgbClr val="E46C0A"/>
                </a:solidFill>
              </a:rPr>
              <a:t>LinkedList </a:t>
            </a:r>
            <a:r>
              <a:rPr lang="en-US" sz="2600" dirty="0"/>
              <a:t>implements</a:t>
            </a:r>
            <a:r>
              <a:rPr lang="en-US" sz="2600" dirty="0">
                <a:solidFill>
                  <a:srgbClr val="E46C0A"/>
                </a:solidFill>
              </a:rPr>
              <a:t> List, Queue</a:t>
            </a:r>
          </a:p>
          <a:p>
            <a:pPr lvl="1"/>
            <a:r>
              <a:rPr lang="en-US" sz="2600" dirty="0"/>
              <a:t>get(index) -&gt; Linear time</a:t>
            </a:r>
          </a:p>
          <a:p>
            <a:pPr lvl="1"/>
            <a:r>
              <a:rPr lang="en-US" sz="2600" dirty="0"/>
              <a:t>add(index, </a:t>
            </a:r>
            <a:r>
              <a:rPr lang="en-US" sz="2600" dirty="0" err="1"/>
              <a:t>obj</a:t>
            </a:r>
            <a:r>
              <a:rPr lang="en-US" sz="2600" dirty="0"/>
              <a:t>) -&gt; Linear time (but more lightweight)</a:t>
            </a:r>
          </a:p>
        </p:txBody>
      </p:sp>
    </p:spTree>
    <p:extLst>
      <p:ext uri="{BB962C8B-B14F-4D97-AF65-F5344CB8AC3E}">
        <p14:creationId xmlns:p14="http://schemas.microsoft.com/office/powerpoint/2010/main" val="163108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a:t>
            </a:r>
          </a:p>
        </p:txBody>
      </p:sp>
      <p:sp>
        <p:nvSpPr>
          <p:cNvPr id="3" name="Content Placeholder 2"/>
          <p:cNvSpPr>
            <a:spLocks noGrp="1"/>
          </p:cNvSpPr>
          <p:nvPr>
            <p:ph idx="1"/>
          </p:nvPr>
        </p:nvSpPr>
        <p:spPr/>
        <p:txBody>
          <a:bodyPr>
            <a:normAutofit/>
          </a:bodyPr>
          <a:lstStyle/>
          <a:p>
            <a:r>
              <a:rPr lang="en-US" dirty="0"/>
              <a:t>The Java Collection Framework (JCF) is a set of classes and interfaces implementing commonly reusable data structures. </a:t>
            </a:r>
          </a:p>
          <a:p>
            <a:r>
              <a:rPr lang="en-US" dirty="0"/>
              <a:t>The JCF (package </a:t>
            </a:r>
            <a:r>
              <a:rPr lang="en-US" dirty="0" err="1"/>
              <a:t>java.util</a:t>
            </a:r>
            <a:r>
              <a:rPr lang="en-US" dirty="0"/>
              <a:t>) provides </a:t>
            </a:r>
          </a:p>
          <a:p>
            <a:pPr lvl="1"/>
            <a:r>
              <a:rPr lang="en-US" dirty="0">
                <a:solidFill>
                  <a:schemeClr val="accent6">
                    <a:lumMod val="75000"/>
                  </a:schemeClr>
                </a:solidFill>
              </a:rPr>
              <a:t>interfaces</a:t>
            </a:r>
            <a:r>
              <a:rPr lang="en-US" dirty="0"/>
              <a:t> defining functionalities</a:t>
            </a:r>
          </a:p>
          <a:p>
            <a:pPr lvl="1"/>
            <a:r>
              <a:rPr lang="en-US" dirty="0">
                <a:solidFill>
                  <a:schemeClr val="accent6">
                    <a:lumMod val="75000"/>
                  </a:schemeClr>
                </a:solidFill>
              </a:rPr>
              <a:t>abstract classes </a:t>
            </a:r>
            <a:r>
              <a:rPr lang="en-US" dirty="0"/>
              <a:t>for shared code aggregation</a:t>
            </a:r>
          </a:p>
          <a:p>
            <a:pPr lvl="1"/>
            <a:r>
              <a:rPr lang="en-US" dirty="0">
                <a:solidFill>
                  <a:srgbClr val="E46C0A"/>
                </a:solidFill>
              </a:rPr>
              <a:t>concrete classes</a:t>
            </a:r>
            <a:r>
              <a:rPr lang="en-US" dirty="0"/>
              <a:t> implementing functionalities</a:t>
            </a:r>
          </a:p>
          <a:p>
            <a:pPr lvl="1"/>
            <a:r>
              <a:rPr lang="en-US" dirty="0">
                <a:solidFill>
                  <a:schemeClr val="accent6">
                    <a:lumMod val="75000"/>
                  </a:schemeClr>
                </a:solidFill>
              </a:rPr>
              <a:t>algorithms</a:t>
            </a:r>
            <a:r>
              <a:rPr lang="en-US" dirty="0"/>
              <a:t> (</a:t>
            </a:r>
            <a:r>
              <a:rPr lang="en-US" dirty="0" err="1"/>
              <a:t>java.util.Collections</a:t>
            </a:r>
            <a:r>
              <a:rPr lang="en-US" dirty="0"/>
              <a:t>)</a:t>
            </a:r>
          </a:p>
        </p:txBody>
      </p:sp>
    </p:spTree>
    <p:extLst>
      <p:ext uri="{BB962C8B-B14F-4D97-AF65-F5344CB8AC3E}">
        <p14:creationId xmlns:p14="http://schemas.microsoft.com/office/powerpoint/2010/main" val="320025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6" name="Rounded Rectangle 5">
            <a:extLst>
              <a:ext uri="{FF2B5EF4-FFF2-40B4-BE49-F238E27FC236}">
                <a16:creationId xmlns:a16="http://schemas.microsoft.com/office/drawing/2014/main" id="{C6854A01-AD93-5E4C-9EA7-FE3A4230FFC7}"/>
              </a:ext>
            </a:extLst>
          </p:cNvPr>
          <p:cNvSpPr/>
          <p:nvPr/>
        </p:nvSpPr>
        <p:spPr>
          <a:xfrm>
            <a:off x="2867248" y="185361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Rounded Rectangle 6">
            <a:extLst>
              <a:ext uri="{FF2B5EF4-FFF2-40B4-BE49-F238E27FC236}">
                <a16:creationId xmlns:a16="http://schemas.microsoft.com/office/drawing/2014/main" id="{A0A39165-118C-A74E-87EF-C852BCBA4974}"/>
              </a:ext>
            </a:extLst>
          </p:cNvPr>
          <p:cNvSpPr/>
          <p:nvPr/>
        </p:nvSpPr>
        <p:spPr>
          <a:xfrm>
            <a:off x="2229295" y="185361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06511D87-C7D9-B74A-BE2E-CB03D343842C}"/>
              </a:ext>
            </a:extLst>
          </p:cNvPr>
          <p:cNvSpPr/>
          <p:nvPr/>
        </p:nvSpPr>
        <p:spPr>
          <a:xfrm>
            <a:off x="3505201" y="18642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9" name="Rounded Rectangle 8">
            <a:extLst>
              <a:ext uri="{FF2B5EF4-FFF2-40B4-BE49-F238E27FC236}">
                <a16:creationId xmlns:a16="http://schemas.microsoft.com/office/drawing/2014/main" id="{3F391FBE-95E1-0642-9EE5-39B6A3756920}"/>
              </a:ext>
            </a:extLst>
          </p:cNvPr>
          <p:cNvSpPr/>
          <p:nvPr/>
        </p:nvSpPr>
        <p:spPr>
          <a:xfrm>
            <a:off x="4136066" y="187487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Rounded Rectangle 9">
            <a:extLst>
              <a:ext uri="{FF2B5EF4-FFF2-40B4-BE49-F238E27FC236}">
                <a16:creationId xmlns:a16="http://schemas.microsoft.com/office/drawing/2014/main" id="{AADB280C-E5D8-EF4E-9267-38018CE538A0}"/>
              </a:ext>
            </a:extLst>
          </p:cNvPr>
          <p:cNvSpPr/>
          <p:nvPr/>
        </p:nvSpPr>
        <p:spPr>
          <a:xfrm>
            <a:off x="4784651"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Rounded Rectangle 10">
            <a:extLst>
              <a:ext uri="{FF2B5EF4-FFF2-40B4-BE49-F238E27FC236}">
                <a16:creationId xmlns:a16="http://schemas.microsoft.com/office/drawing/2014/main" id="{41CC2E2A-5F4F-AD4B-88D7-BE0C9C692962}"/>
              </a:ext>
            </a:extLst>
          </p:cNvPr>
          <p:cNvSpPr/>
          <p:nvPr/>
        </p:nvSpPr>
        <p:spPr>
          <a:xfrm>
            <a:off x="5424376"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Rounded Rectangle 11">
            <a:extLst>
              <a:ext uri="{FF2B5EF4-FFF2-40B4-BE49-F238E27FC236}">
                <a16:creationId xmlns:a16="http://schemas.microsoft.com/office/drawing/2014/main" id="{4E162211-321A-464F-809B-DDA3B92579F2}"/>
              </a:ext>
            </a:extLst>
          </p:cNvPr>
          <p:cNvSpPr/>
          <p:nvPr/>
        </p:nvSpPr>
        <p:spPr>
          <a:xfrm>
            <a:off x="6703826"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 name="Rounded Rectangle 12">
            <a:extLst>
              <a:ext uri="{FF2B5EF4-FFF2-40B4-BE49-F238E27FC236}">
                <a16:creationId xmlns:a16="http://schemas.microsoft.com/office/drawing/2014/main" id="{9CAAF6E7-65A0-484F-AA85-5C97B3F89D70}"/>
              </a:ext>
            </a:extLst>
          </p:cNvPr>
          <p:cNvSpPr/>
          <p:nvPr/>
        </p:nvSpPr>
        <p:spPr>
          <a:xfrm>
            <a:off x="6065873" y="1864243"/>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4" name="Rounded Rectangle 13">
            <a:extLst>
              <a:ext uri="{FF2B5EF4-FFF2-40B4-BE49-F238E27FC236}">
                <a16:creationId xmlns:a16="http://schemas.microsoft.com/office/drawing/2014/main" id="{BC340D62-20DF-CF44-BC92-068A1FA74DCD}"/>
              </a:ext>
            </a:extLst>
          </p:cNvPr>
          <p:cNvSpPr/>
          <p:nvPr/>
        </p:nvSpPr>
        <p:spPr>
          <a:xfrm>
            <a:off x="7341779" y="187487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 name="Rounded Rectangle 14">
            <a:extLst>
              <a:ext uri="{FF2B5EF4-FFF2-40B4-BE49-F238E27FC236}">
                <a16:creationId xmlns:a16="http://schemas.microsoft.com/office/drawing/2014/main" id="{EBF60EAA-CEC4-E446-AFF5-FB206D7AA1EC}"/>
              </a:ext>
            </a:extLst>
          </p:cNvPr>
          <p:cNvSpPr/>
          <p:nvPr/>
        </p:nvSpPr>
        <p:spPr>
          <a:xfrm>
            <a:off x="7972644" y="188550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Rounded Rectangle 15">
            <a:extLst>
              <a:ext uri="{FF2B5EF4-FFF2-40B4-BE49-F238E27FC236}">
                <a16:creationId xmlns:a16="http://schemas.microsoft.com/office/drawing/2014/main" id="{397E6D82-1919-8043-864B-355F11EDAA5A}"/>
              </a:ext>
            </a:extLst>
          </p:cNvPr>
          <p:cNvSpPr/>
          <p:nvPr/>
        </p:nvSpPr>
        <p:spPr>
          <a:xfrm>
            <a:off x="8621229" y="187487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Rounded Rectangle 17">
            <a:extLst>
              <a:ext uri="{FF2B5EF4-FFF2-40B4-BE49-F238E27FC236}">
                <a16:creationId xmlns:a16="http://schemas.microsoft.com/office/drawing/2014/main" id="{C3807F0D-9679-9047-B7E4-482BE42D3C19}"/>
              </a:ext>
            </a:extLst>
          </p:cNvPr>
          <p:cNvSpPr/>
          <p:nvPr/>
        </p:nvSpPr>
        <p:spPr>
          <a:xfrm>
            <a:off x="2863704" y="338292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9" name="Rounded Rectangle 18">
            <a:extLst>
              <a:ext uri="{FF2B5EF4-FFF2-40B4-BE49-F238E27FC236}">
                <a16:creationId xmlns:a16="http://schemas.microsoft.com/office/drawing/2014/main" id="{96E51A55-CDA9-FF45-BABA-A96423F6DFEC}"/>
              </a:ext>
            </a:extLst>
          </p:cNvPr>
          <p:cNvSpPr/>
          <p:nvPr/>
        </p:nvSpPr>
        <p:spPr>
          <a:xfrm>
            <a:off x="2225751" y="3382924"/>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0" name="Rounded Rectangle 19">
            <a:extLst>
              <a:ext uri="{FF2B5EF4-FFF2-40B4-BE49-F238E27FC236}">
                <a16:creationId xmlns:a16="http://schemas.microsoft.com/office/drawing/2014/main" id="{1A335261-89A9-8745-8B9E-2CF0B995EFE9}"/>
              </a:ext>
            </a:extLst>
          </p:cNvPr>
          <p:cNvSpPr/>
          <p:nvPr/>
        </p:nvSpPr>
        <p:spPr>
          <a:xfrm>
            <a:off x="3501657" y="339355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1" name="Rounded Rectangle 20">
            <a:extLst>
              <a:ext uri="{FF2B5EF4-FFF2-40B4-BE49-F238E27FC236}">
                <a16:creationId xmlns:a16="http://schemas.microsoft.com/office/drawing/2014/main" id="{DEED75F4-9C2D-5B4B-A902-6F1F0D6004DC}"/>
              </a:ext>
            </a:extLst>
          </p:cNvPr>
          <p:cNvSpPr/>
          <p:nvPr/>
        </p:nvSpPr>
        <p:spPr>
          <a:xfrm>
            <a:off x="4132522" y="3404189"/>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2" name="Rounded Rectangle 21">
            <a:extLst>
              <a:ext uri="{FF2B5EF4-FFF2-40B4-BE49-F238E27FC236}">
                <a16:creationId xmlns:a16="http://schemas.microsoft.com/office/drawing/2014/main" id="{8B6C465E-4BE6-9B4D-8B9C-023FAA7935C6}"/>
              </a:ext>
            </a:extLst>
          </p:cNvPr>
          <p:cNvSpPr/>
          <p:nvPr/>
        </p:nvSpPr>
        <p:spPr>
          <a:xfrm>
            <a:off x="4781107"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2DE3DADA-5DB4-3D4B-8017-89DB43B5FFCC}"/>
              </a:ext>
            </a:extLst>
          </p:cNvPr>
          <p:cNvSpPr/>
          <p:nvPr/>
        </p:nvSpPr>
        <p:spPr>
          <a:xfrm>
            <a:off x="5420832"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ADE6921B-45BF-1641-AF4D-85E29BC5FEF6}"/>
              </a:ext>
            </a:extLst>
          </p:cNvPr>
          <p:cNvSpPr/>
          <p:nvPr/>
        </p:nvSpPr>
        <p:spPr>
          <a:xfrm>
            <a:off x="6700282"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74A3669C-7573-CA4F-A943-69C969848145}"/>
              </a:ext>
            </a:extLst>
          </p:cNvPr>
          <p:cNvSpPr/>
          <p:nvPr/>
        </p:nvSpPr>
        <p:spPr>
          <a:xfrm>
            <a:off x="6062329" y="339355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6" name="Rounded Rectangle 25">
            <a:extLst>
              <a:ext uri="{FF2B5EF4-FFF2-40B4-BE49-F238E27FC236}">
                <a16:creationId xmlns:a16="http://schemas.microsoft.com/office/drawing/2014/main" id="{A456DD90-9D9B-E24F-A7EF-86F35613AF71}"/>
              </a:ext>
            </a:extLst>
          </p:cNvPr>
          <p:cNvSpPr/>
          <p:nvPr/>
        </p:nvSpPr>
        <p:spPr>
          <a:xfrm>
            <a:off x="7338235" y="340418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7" name="Rounded Rectangle 26">
            <a:extLst>
              <a:ext uri="{FF2B5EF4-FFF2-40B4-BE49-F238E27FC236}">
                <a16:creationId xmlns:a16="http://schemas.microsoft.com/office/drawing/2014/main" id="{897941C7-5891-2B4C-AE5F-D4C7C3708E2B}"/>
              </a:ext>
            </a:extLst>
          </p:cNvPr>
          <p:cNvSpPr/>
          <p:nvPr/>
        </p:nvSpPr>
        <p:spPr>
          <a:xfrm>
            <a:off x="7969100" y="341482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8" name="Rounded Rectangle 27">
            <a:extLst>
              <a:ext uri="{FF2B5EF4-FFF2-40B4-BE49-F238E27FC236}">
                <a16:creationId xmlns:a16="http://schemas.microsoft.com/office/drawing/2014/main" id="{766FE321-66B0-C945-A789-AC421E07B543}"/>
              </a:ext>
            </a:extLst>
          </p:cNvPr>
          <p:cNvSpPr/>
          <p:nvPr/>
        </p:nvSpPr>
        <p:spPr>
          <a:xfrm>
            <a:off x="8617685" y="3404187"/>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9" name="Rounded Rectangle 28">
            <a:extLst>
              <a:ext uri="{FF2B5EF4-FFF2-40B4-BE49-F238E27FC236}">
                <a16:creationId xmlns:a16="http://schemas.microsoft.com/office/drawing/2014/main" id="{A4BFAB54-2B8D-2E46-B7FD-EB32408FE07C}"/>
              </a:ext>
            </a:extLst>
          </p:cNvPr>
          <p:cNvSpPr/>
          <p:nvPr/>
        </p:nvSpPr>
        <p:spPr>
          <a:xfrm>
            <a:off x="2867248" y="505046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0" name="Rounded Rectangle 29">
            <a:extLst>
              <a:ext uri="{FF2B5EF4-FFF2-40B4-BE49-F238E27FC236}">
                <a16:creationId xmlns:a16="http://schemas.microsoft.com/office/drawing/2014/main" id="{1E2E92EC-47C4-8548-8059-CE0BD0933189}"/>
              </a:ext>
            </a:extLst>
          </p:cNvPr>
          <p:cNvSpPr/>
          <p:nvPr/>
        </p:nvSpPr>
        <p:spPr>
          <a:xfrm>
            <a:off x="2229295" y="5050468"/>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1" name="Rounded Rectangle 30">
            <a:extLst>
              <a:ext uri="{FF2B5EF4-FFF2-40B4-BE49-F238E27FC236}">
                <a16:creationId xmlns:a16="http://schemas.microsoft.com/office/drawing/2014/main" id="{4789A1D5-83FD-5045-A21A-FDA29FE8F7FA}"/>
              </a:ext>
            </a:extLst>
          </p:cNvPr>
          <p:cNvSpPr/>
          <p:nvPr/>
        </p:nvSpPr>
        <p:spPr>
          <a:xfrm>
            <a:off x="3505201" y="506110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2" name="Rounded Rectangle 31">
            <a:extLst>
              <a:ext uri="{FF2B5EF4-FFF2-40B4-BE49-F238E27FC236}">
                <a16:creationId xmlns:a16="http://schemas.microsoft.com/office/drawing/2014/main" id="{C4DD3E91-5D6C-B140-BCFF-31B6B34356B5}"/>
              </a:ext>
            </a:extLst>
          </p:cNvPr>
          <p:cNvSpPr/>
          <p:nvPr/>
        </p:nvSpPr>
        <p:spPr>
          <a:xfrm>
            <a:off x="4136066" y="507173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Rounded Rectangle 32">
            <a:extLst>
              <a:ext uri="{FF2B5EF4-FFF2-40B4-BE49-F238E27FC236}">
                <a16:creationId xmlns:a16="http://schemas.microsoft.com/office/drawing/2014/main" id="{926539A4-1B84-EB4C-BC95-453EF9D5AFAE}"/>
              </a:ext>
            </a:extLst>
          </p:cNvPr>
          <p:cNvSpPr/>
          <p:nvPr/>
        </p:nvSpPr>
        <p:spPr>
          <a:xfrm>
            <a:off x="4784651"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4" name="Rounded Rectangle 33">
            <a:extLst>
              <a:ext uri="{FF2B5EF4-FFF2-40B4-BE49-F238E27FC236}">
                <a16:creationId xmlns:a16="http://schemas.microsoft.com/office/drawing/2014/main" id="{095091CC-9992-C24A-8A35-D9B3152FA939}"/>
              </a:ext>
            </a:extLst>
          </p:cNvPr>
          <p:cNvSpPr/>
          <p:nvPr/>
        </p:nvSpPr>
        <p:spPr>
          <a:xfrm>
            <a:off x="5424376"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5" name="Rounded Rectangle 34">
            <a:extLst>
              <a:ext uri="{FF2B5EF4-FFF2-40B4-BE49-F238E27FC236}">
                <a16:creationId xmlns:a16="http://schemas.microsoft.com/office/drawing/2014/main" id="{8255EE48-558C-1049-96B1-C2494F9DF1FD}"/>
              </a:ext>
            </a:extLst>
          </p:cNvPr>
          <p:cNvSpPr/>
          <p:nvPr/>
        </p:nvSpPr>
        <p:spPr>
          <a:xfrm>
            <a:off x="6703826"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6" name="Rounded Rectangle 35">
            <a:extLst>
              <a:ext uri="{FF2B5EF4-FFF2-40B4-BE49-F238E27FC236}">
                <a16:creationId xmlns:a16="http://schemas.microsoft.com/office/drawing/2014/main" id="{9C07A2C9-B2C7-9D44-9333-66A5ECC86237}"/>
              </a:ext>
            </a:extLst>
          </p:cNvPr>
          <p:cNvSpPr/>
          <p:nvPr/>
        </p:nvSpPr>
        <p:spPr>
          <a:xfrm>
            <a:off x="6065873" y="5061100"/>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7" name="Rounded Rectangle 36">
            <a:extLst>
              <a:ext uri="{FF2B5EF4-FFF2-40B4-BE49-F238E27FC236}">
                <a16:creationId xmlns:a16="http://schemas.microsoft.com/office/drawing/2014/main" id="{689CE10C-4B2B-0942-9845-89C389773377}"/>
              </a:ext>
            </a:extLst>
          </p:cNvPr>
          <p:cNvSpPr/>
          <p:nvPr/>
        </p:nvSpPr>
        <p:spPr>
          <a:xfrm>
            <a:off x="7341779" y="507173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8" name="Rounded Rectangle 37">
            <a:extLst>
              <a:ext uri="{FF2B5EF4-FFF2-40B4-BE49-F238E27FC236}">
                <a16:creationId xmlns:a16="http://schemas.microsoft.com/office/drawing/2014/main" id="{C25970F8-032A-1E41-8DC0-39F2BDB7165D}"/>
              </a:ext>
            </a:extLst>
          </p:cNvPr>
          <p:cNvSpPr/>
          <p:nvPr/>
        </p:nvSpPr>
        <p:spPr>
          <a:xfrm>
            <a:off x="7972644" y="508236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9" name="Rounded Rectangle 38">
            <a:extLst>
              <a:ext uri="{FF2B5EF4-FFF2-40B4-BE49-F238E27FC236}">
                <a16:creationId xmlns:a16="http://schemas.microsoft.com/office/drawing/2014/main" id="{F6A36BBC-D662-F540-B14E-106F548A73C7}"/>
              </a:ext>
            </a:extLst>
          </p:cNvPr>
          <p:cNvSpPr/>
          <p:nvPr/>
        </p:nvSpPr>
        <p:spPr>
          <a:xfrm>
            <a:off x="8621229" y="507173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2" name="Curved Down Arrow 41">
            <a:extLst>
              <a:ext uri="{FF2B5EF4-FFF2-40B4-BE49-F238E27FC236}">
                <a16:creationId xmlns:a16="http://schemas.microsoft.com/office/drawing/2014/main" id="{485A56E9-EF14-384C-B2BE-55290370AD43}"/>
              </a:ext>
            </a:extLst>
          </p:cNvPr>
          <p:cNvSpPr/>
          <p:nvPr/>
        </p:nvSpPr>
        <p:spPr>
          <a:xfrm>
            <a:off x="321900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3" name="Curved Down Arrow 42">
            <a:extLst>
              <a:ext uri="{FF2B5EF4-FFF2-40B4-BE49-F238E27FC236}">
                <a16:creationId xmlns:a16="http://schemas.microsoft.com/office/drawing/2014/main" id="{D3410AEB-347F-5640-A32B-042C4199A3D7}"/>
              </a:ext>
            </a:extLst>
          </p:cNvPr>
          <p:cNvSpPr/>
          <p:nvPr/>
        </p:nvSpPr>
        <p:spPr>
          <a:xfrm>
            <a:off x="263421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4" name="Curved Down Arrow 43">
            <a:extLst>
              <a:ext uri="{FF2B5EF4-FFF2-40B4-BE49-F238E27FC236}">
                <a16:creationId xmlns:a16="http://schemas.microsoft.com/office/drawing/2014/main" id="{3A80FA52-E920-CF45-A5ED-D04A6EF2ABCF}"/>
              </a:ext>
            </a:extLst>
          </p:cNvPr>
          <p:cNvSpPr/>
          <p:nvPr/>
        </p:nvSpPr>
        <p:spPr>
          <a:xfrm>
            <a:off x="380379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5" name="TextBox 44">
            <a:extLst>
              <a:ext uri="{FF2B5EF4-FFF2-40B4-BE49-F238E27FC236}">
                <a16:creationId xmlns:a16="http://schemas.microsoft.com/office/drawing/2014/main" id="{613AB1CD-F5CB-6149-9E46-64A045C8EFB5}"/>
              </a:ext>
            </a:extLst>
          </p:cNvPr>
          <p:cNvSpPr txBox="1"/>
          <p:nvPr/>
        </p:nvSpPr>
        <p:spPr>
          <a:xfrm>
            <a:off x="5110715" y="3012468"/>
            <a:ext cx="433644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46" name="TextBox 45">
            <a:extLst>
              <a:ext uri="{FF2B5EF4-FFF2-40B4-BE49-F238E27FC236}">
                <a16:creationId xmlns:a16="http://schemas.microsoft.com/office/drawing/2014/main" id="{FD980004-01CB-3149-A4FB-848E708D58B6}"/>
              </a:ext>
            </a:extLst>
          </p:cNvPr>
          <p:cNvSpPr txBox="1"/>
          <p:nvPr/>
        </p:nvSpPr>
        <p:spPr>
          <a:xfrm>
            <a:off x="4451500" y="4653465"/>
            <a:ext cx="500970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47" name="TextBox 46">
            <a:extLst>
              <a:ext uri="{FF2B5EF4-FFF2-40B4-BE49-F238E27FC236}">
                <a16:creationId xmlns:a16="http://schemas.microsoft.com/office/drawing/2014/main" id="{6179715A-06FD-334F-B46B-C6405B3F2908}"/>
              </a:ext>
            </a:extLst>
          </p:cNvPr>
          <p:cNvSpPr txBox="1"/>
          <p:nvPr/>
        </p:nvSpPr>
        <p:spPr>
          <a:xfrm>
            <a:off x="5709555" y="1507097"/>
            <a:ext cx="377539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Tree>
    <p:extLst>
      <p:ext uri="{BB962C8B-B14F-4D97-AF65-F5344CB8AC3E}">
        <p14:creationId xmlns:p14="http://schemas.microsoft.com/office/powerpoint/2010/main" val="257350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3B76-B6E7-CA4D-BD89-8B497D08280D}"/>
              </a:ext>
            </a:extLst>
          </p:cNvPr>
          <p:cNvSpPr>
            <a:spLocks noGrp="1"/>
          </p:cNvSpPr>
          <p:nvPr>
            <p:ph type="title"/>
          </p:nvPr>
        </p:nvSpPr>
        <p:spPr>
          <a:xfrm>
            <a:off x="1981200" y="274638"/>
            <a:ext cx="8229600" cy="1143000"/>
          </a:xfrm>
        </p:spPr>
        <p:txBody>
          <a:bodyPr/>
          <a:lstStyle/>
          <a:p>
            <a:r>
              <a:rPr lang="en-US" dirty="0"/>
              <a:t>List Implementations</a:t>
            </a:r>
            <a:endParaRPr lang="it-IT" dirty="0"/>
          </a:p>
        </p:txBody>
      </p:sp>
      <p:sp>
        <p:nvSpPr>
          <p:cNvPr id="5" name="Rounded Rectangle 4">
            <a:extLst>
              <a:ext uri="{FF2B5EF4-FFF2-40B4-BE49-F238E27FC236}">
                <a16:creationId xmlns:a16="http://schemas.microsoft.com/office/drawing/2014/main" id="{363E15B8-C19B-9941-AE9F-460B1781A569}"/>
              </a:ext>
            </a:extLst>
          </p:cNvPr>
          <p:cNvSpPr/>
          <p:nvPr/>
        </p:nvSpPr>
        <p:spPr>
          <a:xfrm>
            <a:off x="2638646" y="203254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Rounded Rectangle 5">
            <a:extLst>
              <a:ext uri="{FF2B5EF4-FFF2-40B4-BE49-F238E27FC236}">
                <a16:creationId xmlns:a16="http://schemas.microsoft.com/office/drawing/2014/main" id="{09F7D9A9-6369-2D4E-8292-7EDD3551791A}"/>
              </a:ext>
            </a:extLst>
          </p:cNvPr>
          <p:cNvSpPr/>
          <p:nvPr/>
        </p:nvSpPr>
        <p:spPr>
          <a:xfrm>
            <a:off x="3914552" y="2043178"/>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8E0BBE43-769C-7D4E-B9B1-39B6950A2B6B}"/>
              </a:ext>
            </a:extLst>
          </p:cNvPr>
          <p:cNvSpPr/>
          <p:nvPr/>
        </p:nvSpPr>
        <p:spPr>
          <a:xfrm>
            <a:off x="5194002" y="204317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16" name="Straight Arrow Connector 15">
            <a:extLst>
              <a:ext uri="{FF2B5EF4-FFF2-40B4-BE49-F238E27FC236}">
                <a16:creationId xmlns:a16="http://schemas.microsoft.com/office/drawing/2014/main" id="{056DB9DE-7414-9C47-88FB-C55F85FBCED0}"/>
              </a:ext>
            </a:extLst>
          </p:cNvPr>
          <p:cNvCxnSpPr>
            <a:stCxn id="5" idx="3"/>
            <a:endCxn id="6" idx="1"/>
          </p:cNvCxnSpPr>
          <p:nvPr/>
        </p:nvCxnSpPr>
        <p:spPr>
          <a:xfrm>
            <a:off x="3276599" y="2351522"/>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C6B37C9-127C-4D46-9673-EEF893433C9B}"/>
              </a:ext>
            </a:extLst>
          </p:cNvPr>
          <p:cNvCxnSpPr/>
          <p:nvPr/>
        </p:nvCxnSpPr>
        <p:spPr>
          <a:xfrm>
            <a:off x="4550733" y="234088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564D93D7-E1CC-9D4A-B82D-6B882232CDA7}"/>
              </a:ext>
            </a:extLst>
          </p:cNvPr>
          <p:cNvSpPr/>
          <p:nvPr/>
        </p:nvSpPr>
        <p:spPr>
          <a:xfrm>
            <a:off x="2633330" y="354241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547F9D07-62AB-2F4A-A09F-7D9B3B1CF8F5}"/>
              </a:ext>
            </a:extLst>
          </p:cNvPr>
          <p:cNvSpPr/>
          <p:nvPr/>
        </p:nvSpPr>
        <p:spPr>
          <a:xfrm>
            <a:off x="3909236" y="3553044"/>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B4320979-759B-EB45-9481-8D7443F70052}"/>
              </a:ext>
            </a:extLst>
          </p:cNvPr>
          <p:cNvSpPr/>
          <p:nvPr/>
        </p:nvSpPr>
        <p:spPr>
          <a:xfrm>
            <a:off x="5188686" y="35530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1A19E058-0877-5B4F-A46E-410BCC6477C3}"/>
              </a:ext>
            </a:extLst>
          </p:cNvPr>
          <p:cNvSpPr/>
          <p:nvPr/>
        </p:nvSpPr>
        <p:spPr>
          <a:xfrm>
            <a:off x="6469908" y="3553044"/>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28" name="Straight Arrow Connector 27">
            <a:extLst>
              <a:ext uri="{FF2B5EF4-FFF2-40B4-BE49-F238E27FC236}">
                <a16:creationId xmlns:a16="http://schemas.microsoft.com/office/drawing/2014/main" id="{6261A5C2-4825-FB44-8156-8E785CCC1D44}"/>
              </a:ext>
            </a:extLst>
          </p:cNvPr>
          <p:cNvCxnSpPr>
            <a:stCxn id="22" idx="3"/>
            <a:endCxn id="23" idx="1"/>
          </p:cNvCxnSpPr>
          <p:nvPr/>
        </p:nvCxnSpPr>
        <p:spPr>
          <a:xfrm>
            <a:off x="3271283" y="3861388"/>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E57F438-0A4A-1242-8527-C5945F3EEBC8}"/>
              </a:ext>
            </a:extLst>
          </p:cNvPr>
          <p:cNvCxnSpPr/>
          <p:nvPr/>
        </p:nvCxnSpPr>
        <p:spPr>
          <a:xfrm>
            <a:off x="4545417" y="3850755"/>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C9A839C-0688-9F4D-A901-90C820CA630A}"/>
              </a:ext>
            </a:extLst>
          </p:cNvPr>
          <p:cNvCxnSpPr/>
          <p:nvPr/>
        </p:nvCxnSpPr>
        <p:spPr>
          <a:xfrm>
            <a:off x="5862083" y="3856071"/>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urved Down Arrow 36">
            <a:extLst>
              <a:ext uri="{FF2B5EF4-FFF2-40B4-BE49-F238E27FC236}">
                <a16:creationId xmlns:a16="http://schemas.microsoft.com/office/drawing/2014/main" id="{05AAAE62-4F01-D14C-8B17-29EE1C2AC6CC}"/>
              </a:ext>
            </a:extLst>
          </p:cNvPr>
          <p:cNvSpPr/>
          <p:nvPr/>
        </p:nvSpPr>
        <p:spPr>
          <a:xfrm>
            <a:off x="2984204" y="1561009"/>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38" name="Curved Down Arrow 37">
            <a:extLst>
              <a:ext uri="{FF2B5EF4-FFF2-40B4-BE49-F238E27FC236}">
                <a16:creationId xmlns:a16="http://schemas.microsoft.com/office/drawing/2014/main" id="{4177F070-1CD7-AE48-8DEB-FEBFEE486769}"/>
              </a:ext>
            </a:extLst>
          </p:cNvPr>
          <p:cNvSpPr/>
          <p:nvPr/>
        </p:nvSpPr>
        <p:spPr>
          <a:xfrm>
            <a:off x="4294665" y="1561008"/>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59" name="TextBox 58">
            <a:extLst>
              <a:ext uri="{FF2B5EF4-FFF2-40B4-BE49-F238E27FC236}">
                <a16:creationId xmlns:a16="http://schemas.microsoft.com/office/drawing/2014/main" id="{638A6E52-F027-DB44-B2E3-B2CAA084A26C}"/>
              </a:ext>
            </a:extLst>
          </p:cNvPr>
          <p:cNvSpPr txBox="1"/>
          <p:nvPr/>
        </p:nvSpPr>
        <p:spPr>
          <a:xfrm>
            <a:off x="5247159" y="4213094"/>
            <a:ext cx="444865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60" name="TextBox 59">
            <a:extLst>
              <a:ext uri="{FF2B5EF4-FFF2-40B4-BE49-F238E27FC236}">
                <a16:creationId xmlns:a16="http://schemas.microsoft.com/office/drawing/2014/main" id="{89C5B7D5-5BD8-5C4E-806B-893923CF01F7}"/>
              </a:ext>
            </a:extLst>
          </p:cNvPr>
          <p:cNvSpPr txBox="1"/>
          <p:nvPr/>
        </p:nvSpPr>
        <p:spPr>
          <a:xfrm>
            <a:off x="5176282" y="5684882"/>
            <a:ext cx="512191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61" name="TextBox 60">
            <a:extLst>
              <a:ext uri="{FF2B5EF4-FFF2-40B4-BE49-F238E27FC236}">
                <a16:creationId xmlns:a16="http://schemas.microsoft.com/office/drawing/2014/main" id="{C2CA73DF-F217-F24D-AF0C-52BA33F4435D}"/>
              </a:ext>
            </a:extLst>
          </p:cNvPr>
          <p:cNvSpPr txBox="1"/>
          <p:nvPr/>
        </p:nvSpPr>
        <p:spPr>
          <a:xfrm>
            <a:off x="5247160" y="2666855"/>
            <a:ext cx="388760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cxnSp>
        <p:nvCxnSpPr>
          <p:cNvPr id="62" name="Straight Arrow Connector 61">
            <a:extLst>
              <a:ext uri="{FF2B5EF4-FFF2-40B4-BE49-F238E27FC236}">
                <a16:creationId xmlns:a16="http://schemas.microsoft.com/office/drawing/2014/main" id="{E0F830AC-DFE1-9A4F-9A45-6AA4AD52B1C4}"/>
              </a:ext>
            </a:extLst>
          </p:cNvPr>
          <p:cNvCxnSpPr/>
          <p:nvPr/>
        </p:nvCxnSpPr>
        <p:spPr>
          <a:xfrm>
            <a:off x="2015757" y="230190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3EEEC8F8-A56B-8B4F-9FF1-19AD04DC90D8}"/>
              </a:ext>
            </a:extLst>
          </p:cNvPr>
          <p:cNvCxnSpPr/>
          <p:nvPr/>
        </p:nvCxnSpPr>
        <p:spPr>
          <a:xfrm>
            <a:off x="1986517" y="386845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Rounded Rectangle 64">
            <a:extLst>
              <a:ext uri="{FF2B5EF4-FFF2-40B4-BE49-F238E27FC236}">
                <a16:creationId xmlns:a16="http://schemas.microsoft.com/office/drawing/2014/main" id="{502BA20D-F042-5648-A1D7-354A05FD9171}"/>
              </a:ext>
            </a:extLst>
          </p:cNvPr>
          <p:cNvSpPr/>
          <p:nvPr/>
        </p:nvSpPr>
        <p:spPr>
          <a:xfrm>
            <a:off x="2626242" y="4992100"/>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6" name="Rounded Rectangle 65">
            <a:extLst>
              <a:ext uri="{FF2B5EF4-FFF2-40B4-BE49-F238E27FC236}">
                <a16:creationId xmlns:a16="http://schemas.microsoft.com/office/drawing/2014/main" id="{565AD790-D710-6F4D-AF9F-1E4A4119FDB2}"/>
              </a:ext>
            </a:extLst>
          </p:cNvPr>
          <p:cNvSpPr/>
          <p:nvPr/>
        </p:nvSpPr>
        <p:spPr>
          <a:xfrm>
            <a:off x="3902148" y="5002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7" name="Rounded Rectangle 66">
            <a:extLst>
              <a:ext uri="{FF2B5EF4-FFF2-40B4-BE49-F238E27FC236}">
                <a16:creationId xmlns:a16="http://schemas.microsoft.com/office/drawing/2014/main" id="{38F223A0-52F2-054B-9FD5-51652F563504}"/>
              </a:ext>
            </a:extLst>
          </p:cNvPr>
          <p:cNvSpPr/>
          <p:nvPr/>
        </p:nvSpPr>
        <p:spPr>
          <a:xfrm>
            <a:off x="5181598" y="500273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8" name="Rounded Rectangle 67">
            <a:extLst>
              <a:ext uri="{FF2B5EF4-FFF2-40B4-BE49-F238E27FC236}">
                <a16:creationId xmlns:a16="http://schemas.microsoft.com/office/drawing/2014/main" id="{7109E3F8-EBF1-724D-A9EC-DF0AD0A991BD}"/>
              </a:ext>
            </a:extLst>
          </p:cNvPr>
          <p:cNvSpPr/>
          <p:nvPr/>
        </p:nvSpPr>
        <p:spPr>
          <a:xfrm>
            <a:off x="6462820" y="5002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69" name="Straight Arrow Connector 68">
            <a:extLst>
              <a:ext uri="{FF2B5EF4-FFF2-40B4-BE49-F238E27FC236}">
                <a16:creationId xmlns:a16="http://schemas.microsoft.com/office/drawing/2014/main" id="{5F75EF04-D968-334E-9D75-D35741C89796}"/>
              </a:ext>
            </a:extLst>
          </p:cNvPr>
          <p:cNvCxnSpPr>
            <a:stCxn id="65" idx="3"/>
            <a:endCxn id="66" idx="1"/>
          </p:cNvCxnSpPr>
          <p:nvPr/>
        </p:nvCxnSpPr>
        <p:spPr>
          <a:xfrm>
            <a:off x="3264195" y="531107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13F3310-E9B4-1A45-B2F7-45237AF9FCA9}"/>
              </a:ext>
            </a:extLst>
          </p:cNvPr>
          <p:cNvCxnSpPr/>
          <p:nvPr/>
        </p:nvCxnSpPr>
        <p:spPr>
          <a:xfrm>
            <a:off x="4538329" y="530044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DA8E0FE3-B82E-E14C-AAC4-725F774AE766}"/>
              </a:ext>
            </a:extLst>
          </p:cNvPr>
          <p:cNvCxnSpPr/>
          <p:nvPr/>
        </p:nvCxnSpPr>
        <p:spPr>
          <a:xfrm>
            <a:off x="5854995" y="530575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96F22160-43D8-5A4B-8BA6-2FC0D0C00DBD}"/>
              </a:ext>
            </a:extLst>
          </p:cNvPr>
          <p:cNvCxnSpPr/>
          <p:nvPr/>
        </p:nvCxnSpPr>
        <p:spPr>
          <a:xfrm>
            <a:off x="1979429" y="5318144"/>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Curved Down Arrow 75">
            <a:extLst>
              <a:ext uri="{FF2B5EF4-FFF2-40B4-BE49-F238E27FC236}">
                <a16:creationId xmlns:a16="http://schemas.microsoft.com/office/drawing/2014/main" id="{60253BFC-0C48-8044-A9E6-B299A7ABC2D3}"/>
              </a:ext>
            </a:extLst>
          </p:cNvPr>
          <p:cNvSpPr/>
          <p:nvPr/>
        </p:nvSpPr>
        <p:spPr>
          <a:xfrm>
            <a:off x="2876994" y="3072705"/>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7" name="Curved Down Arrow 76">
            <a:extLst>
              <a:ext uri="{FF2B5EF4-FFF2-40B4-BE49-F238E27FC236}">
                <a16:creationId xmlns:a16="http://schemas.microsoft.com/office/drawing/2014/main" id="{7AF53FB9-2659-E049-87A0-F4B25D1E6046}"/>
              </a:ext>
            </a:extLst>
          </p:cNvPr>
          <p:cNvSpPr/>
          <p:nvPr/>
        </p:nvSpPr>
        <p:spPr>
          <a:xfrm>
            <a:off x="4187455" y="3072704"/>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8" name="Curved Down Arrow 77">
            <a:extLst>
              <a:ext uri="{FF2B5EF4-FFF2-40B4-BE49-F238E27FC236}">
                <a16:creationId xmlns:a16="http://schemas.microsoft.com/office/drawing/2014/main" id="{B4CABDEB-8EF0-3C4B-94E5-054893C71ABD}"/>
              </a:ext>
            </a:extLst>
          </p:cNvPr>
          <p:cNvSpPr/>
          <p:nvPr/>
        </p:nvSpPr>
        <p:spPr>
          <a:xfrm>
            <a:off x="5497916" y="3074530"/>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1735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Interface</a:t>
            </a:r>
          </a:p>
        </p:txBody>
      </p:sp>
      <p:sp>
        <p:nvSpPr>
          <p:cNvPr id="3" name="Content Placeholder 2"/>
          <p:cNvSpPr>
            <a:spLocks noGrp="1"/>
          </p:cNvSpPr>
          <p:nvPr>
            <p:ph idx="1"/>
          </p:nvPr>
        </p:nvSpPr>
        <p:spPr/>
        <p:txBody>
          <a:bodyPr/>
          <a:lstStyle/>
          <a:p>
            <a:r>
              <a:rPr lang="en-US" dirty="0"/>
              <a:t>Contains no methods other than those inherited from Collection</a:t>
            </a:r>
          </a:p>
          <a:p>
            <a:r>
              <a:rPr lang="en-US" dirty="0">
                <a:solidFill>
                  <a:schemeClr val="accent6">
                    <a:lumMod val="75000"/>
                  </a:schemeClr>
                </a:solidFill>
              </a:rPr>
              <a:t>No duplicate elements are allowed</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287" y="4261417"/>
            <a:ext cx="3459238" cy="2584489"/>
          </a:xfrm>
          <a:prstGeom prst="rect">
            <a:avLst/>
          </a:prstGeom>
        </p:spPr>
      </p:pic>
    </p:spTree>
    <p:extLst>
      <p:ext uri="{BB962C8B-B14F-4D97-AF65-F5344CB8AC3E}">
        <p14:creationId xmlns:p14="http://schemas.microsoft.com/office/powerpoint/2010/main" val="70991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Implementations</a:t>
            </a:r>
          </a:p>
        </p:txBody>
      </p:sp>
      <p:sp>
        <p:nvSpPr>
          <p:cNvPr id="3" name="Content Placeholder 2"/>
          <p:cNvSpPr>
            <a:spLocks noGrp="1"/>
          </p:cNvSpPr>
          <p:nvPr>
            <p:ph idx="1"/>
          </p:nvPr>
        </p:nvSpPr>
        <p:spPr/>
        <p:txBody>
          <a:bodyPr>
            <a:normAutofit/>
          </a:bodyPr>
          <a:lstStyle/>
          <a:p>
            <a:r>
              <a:rPr lang="en-US" sz="2400" dirty="0" err="1">
                <a:solidFill>
                  <a:srgbClr val="E46C0A"/>
                </a:solidFill>
              </a:rPr>
              <a:t>HashSet</a:t>
            </a:r>
            <a:r>
              <a:rPr lang="en-US" sz="2400" dirty="0">
                <a:solidFill>
                  <a:srgbClr val="E46C0A"/>
                </a:solidFill>
              </a:rPr>
              <a:t> </a:t>
            </a:r>
            <a:r>
              <a:rPr lang="en-US" sz="2400" dirty="0"/>
              <a:t>implements </a:t>
            </a:r>
            <a:r>
              <a:rPr lang="en-US" sz="2400" dirty="0">
                <a:solidFill>
                  <a:srgbClr val="E46C0A"/>
                </a:solidFill>
              </a:rPr>
              <a:t>Set</a:t>
            </a:r>
          </a:p>
          <a:p>
            <a:pPr lvl="1"/>
            <a:r>
              <a:rPr lang="en-US" sz="2400" dirty="0"/>
              <a:t>Hash tables as internal data structure (fast!)</a:t>
            </a:r>
          </a:p>
          <a:p>
            <a:pPr lvl="1"/>
            <a:r>
              <a:rPr lang="en-US" sz="2400" dirty="0"/>
              <a:t>Insertion order not preserved</a:t>
            </a:r>
          </a:p>
          <a:p>
            <a:r>
              <a:rPr lang="en-US" sz="2400" dirty="0" err="1">
                <a:solidFill>
                  <a:srgbClr val="E46C0A"/>
                </a:solidFill>
              </a:rPr>
              <a:t>LinkedHashSet</a:t>
            </a:r>
            <a:r>
              <a:rPr lang="en-US" sz="2400" dirty="0">
                <a:solidFill>
                  <a:srgbClr val="E46C0A"/>
                </a:solidFill>
              </a:rPr>
              <a:t> </a:t>
            </a:r>
            <a:r>
              <a:rPr lang="en-US" sz="2400" dirty="0"/>
              <a:t>extends </a:t>
            </a:r>
            <a:r>
              <a:rPr lang="en-US" sz="2400" dirty="0" err="1">
                <a:solidFill>
                  <a:srgbClr val="E46C0A"/>
                </a:solidFill>
              </a:rPr>
              <a:t>HashSet</a:t>
            </a:r>
            <a:endParaRPr lang="en-US" sz="2400" dirty="0">
              <a:solidFill>
                <a:srgbClr val="E46C0A"/>
              </a:solidFill>
            </a:endParaRPr>
          </a:p>
          <a:p>
            <a:pPr lvl="1"/>
            <a:r>
              <a:rPr lang="en-US" sz="2400" dirty="0"/>
              <a:t>Insertion order preserved</a:t>
            </a:r>
          </a:p>
          <a:p>
            <a:r>
              <a:rPr lang="en-US" sz="2400" dirty="0" err="1">
                <a:solidFill>
                  <a:srgbClr val="E46C0A"/>
                </a:solidFill>
              </a:rPr>
              <a:t>TreeSet</a:t>
            </a:r>
            <a:r>
              <a:rPr lang="en-US" sz="2400" dirty="0">
                <a:solidFill>
                  <a:srgbClr val="E46C0A"/>
                </a:solidFill>
              </a:rPr>
              <a:t> </a:t>
            </a:r>
            <a:r>
              <a:rPr lang="en-US" sz="2400" dirty="0"/>
              <a:t>implements </a:t>
            </a:r>
            <a:r>
              <a:rPr lang="en-US" sz="2400" dirty="0" err="1">
                <a:solidFill>
                  <a:srgbClr val="E46C0A"/>
                </a:solidFill>
              </a:rPr>
              <a:t>SortedSet</a:t>
            </a:r>
            <a:r>
              <a:rPr lang="en-US" sz="2400" dirty="0">
                <a:solidFill>
                  <a:srgbClr val="E46C0A"/>
                </a:solidFill>
              </a:rPr>
              <a:t> (an extension of Set)</a:t>
            </a:r>
          </a:p>
          <a:p>
            <a:pPr lvl="1"/>
            <a:r>
              <a:rPr lang="en-US" sz="2400" dirty="0"/>
              <a:t>R-B trees as internal data structure </a:t>
            </a:r>
          </a:p>
          <a:p>
            <a:pPr lvl="1"/>
            <a:r>
              <a:rPr lang="en-US" sz="2400" dirty="0"/>
              <a:t>User definable internal ordering</a:t>
            </a:r>
          </a:p>
          <a:p>
            <a:pPr lvl="1"/>
            <a:r>
              <a:rPr lang="en-US" sz="2400" dirty="0"/>
              <a:t>Slow when compared to hash-based implementations</a:t>
            </a:r>
          </a:p>
        </p:txBody>
      </p:sp>
    </p:spTree>
    <p:extLst>
      <p:ext uri="{BB962C8B-B14F-4D97-AF65-F5344CB8AC3E}">
        <p14:creationId xmlns:p14="http://schemas.microsoft.com/office/powerpoint/2010/main" val="135739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Internal Ordering</a:t>
            </a:r>
          </a:p>
        </p:txBody>
      </p:sp>
      <p:sp>
        <p:nvSpPr>
          <p:cNvPr id="3" name="Content Placeholder 2"/>
          <p:cNvSpPr>
            <a:spLocks noGrp="1"/>
          </p:cNvSpPr>
          <p:nvPr>
            <p:ph idx="1"/>
          </p:nvPr>
        </p:nvSpPr>
        <p:spPr/>
        <p:txBody>
          <a:bodyPr>
            <a:normAutofit/>
          </a:bodyPr>
          <a:lstStyle/>
          <a:p>
            <a:r>
              <a:rPr lang="en-US" dirty="0"/>
              <a:t>Depending on the constructor used, </a:t>
            </a:r>
            <a:r>
              <a:rPr lang="en-US" dirty="0" err="1"/>
              <a:t>SortedSet</a:t>
            </a:r>
            <a:r>
              <a:rPr lang="en-US" dirty="0"/>
              <a:t> implementations can use different orderings</a:t>
            </a:r>
          </a:p>
          <a:p>
            <a:r>
              <a:rPr lang="en-US" dirty="0" err="1">
                <a:solidFill>
                  <a:srgbClr val="E46C0A"/>
                </a:solidFill>
              </a:rPr>
              <a:t>TreeSet</a:t>
            </a:r>
            <a:r>
              <a:rPr lang="en-US" dirty="0">
                <a:solidFill>
                  <a:srgbClr val="E46C0A"/>
                </a:solidFill>
              </a:rPr>
              <a:t>()</a:t>
            </a:r>
          </a:p>
          <a:p>
            <a:pPr lvl="1"/>
            <a:r>
              <a:rPr lang="en-US" dirty="0"/>
              <a:t>Natural ascending ordering</a:t>
            </a:r>
          </a:p>
          <a:p>
            <a:pPr lvl="1"/>
            <a:r>
              <a:rPr lang="en-US" dirty="0"/>
              <a:t>Elements must implement the </a:t>
            </a:r>
            <a:r>
              <a:rPr lang="en-US" dirty="0">
                <a:solidFill>
                  <a:schemeClr val="accent6">
                    <a:lumMod val="75000"/>
                  </a:schemeClr>
                </a:solidFill>
              </a:rPr>
              <a:t>Comparable Interface</a:t>
            </a:r>
          </a:p>
          <a:p>
            <a:r>
              <a:rPr lang="en-US" dirty="0" err="1">
                <a:solidFill>
                  <a:srgbClr val="E46C0A"/>
                </a:solidFill>
              </a:rPr>
              <a:t>TreeSet</a:t>
            </a:r>
            <a:r>
              <a:rPr lang="en-US" dirty="0">
                <a:solidFill>
                  <a:srgbClr val="E46C0A"/>
                </a:solidFill>
              </a:rPr>
              <a:t>(Comparator c)</a:t>
            </a:r>
          </a:p>
          <a:p>
            <a:pPr lvl="1"/>
            <a:r>
              <a:rPr lang="en-US" dirty="0"/>
              <a:t>Ordering is defined by the Comparator c</a:t>
            </a:r>
          </a:p>
        </p:txBody>
      </p:sp>
    </p:spTree>
    <p:extLst>
      <p:ext uri="{BB962C8B-B14F-4D97-AF65-F5344CB8AC3E}">
        <p14:creationId xmlns:p14="http://schemas.microsoft.com/office/powerpoint/2010/main" val="276263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hs</a:t>
            </a:r>
            <a:r>
              <a:rPr lang="en-US" sz="2000" dirty="0">
                <a:solidFill>
                  <a:srgbClr val="E46C0A"/>
                </a:solidFill>
                <a:latin typeface="Consolas"/>
                <a:cs typeface="Consolas"/>
              </a:rPr>
              <a:t> = new </a:t>
            </a:r>
            <a:r>
              <a:rPr lang="en-US" sz="2000" dirty="0" err="1">
                <a:solidFill>
                  <a:srgbClr val="E46C0A"/>
                </a:solidFill>
                <a:latin typeface="Consolas"/>
                <a:cs typeface="Consolas"/>
              </a:rPr>
              <a:t>HashSet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a:t>
            </a:r>
            <a:r>
              <a:rPr lang="en-US" sz="2000" i="1" dirty="0" err="1">
                <a:latin typeface="Consolas"/>
                <a:cs typeface="Consolas"/>
              </a:rPr>
              <a:t>hs</a:t>
            </a:r>
            <a:r>
              <a:rPr lang="en-US" sz="2000" i="1" dirty="0">
                <a:latin typeface="Consolas"/>
                <a:cs typeface="Consolas"/>
              </a:rPr>
              <a:t>);</a:t>
            </a:r>
          </a:p>
          <a:p>
            <a:pPr marL="0" indent="0">
              <a:buNone/>
            </a:pPr>
            <a:r>
              <a:rPr lang="en-US" sz="2000" i="1" dirty="0">
                <a:solidFill>
                  <a:srgbClr val="E46C0A"/>
                </a:solidFill>
                <a:latin typeface="Consolas"/>
                <a:cs typeface="Consolas"/>
              </a:rPr>
              <a:t>[</a:t>
            </a:r>
            <a:r>
              <a:rPr lang="en-US" sz="2000" i="1" dirty="0" err="1">
                <a:solidFill>
                  <a:srgbClr val="E46C0A"/>
                </a:solidFill>
                <a:latin typeface="Consolas"/>
                <a:cs typeface="Consolas"/>
              </a:rPr>
              <a:t>Marzia</a:t>
            </a:r>
            <a:r>
              <a:rPr lang="en-US" sz="2000" i="1" dirty="0">
                <a:solidFill>
                  <a:srgbClr val="E46C0A"/>
                </a:solidFill>
                <a:latin typeface="Consolas"/>
                <a:cs typeface="Consolas"/>
              </a:rPr>
              <a:t>, Nicola, </a:t>
            </a:r>
            <a:r>
              <a:rPr lang="en-US" sz="2000" i="1" dirty="0" err="1">
                <a:solidFill>
                  <a:srgbClr val="E46C0A"/>
                </a:solidFill>
                <a:latin typeface="Consolas"/>
                <a:cs typeface="Consolas"/>
              </a:rPr>
              <a:t>Agata</a:t>
            </a:r>
            <a:r>
              <a:rPr lang="en-US" sz="2000" i="1" dirty="0">
                <a:solidFill>
                  <a:srgbClr val="E46C0A"/>
                </a:solidFill>
                <a:latin typeface="Consolas"/>
                <a:cs typeface="Consolas"/>
              </a:rPr>
              <a:t>]</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11000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LinkedHashSet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lhs</a:t>
            </a:r>
            <a:r>
              <a:rPr lang="en-US" sz="2000" dirty="0">
                <a:solidFill>
                  <a:srgbClr val="E46C0A"/>
                </a:solidFill>
                <a:latin typeface="Consolas"/>
                <a:cs typeface="Consolas"/>
              </a:rPr>
              <a:t> = new </a:t>
            </a:r>
            <a:r>
              <a:rPr lang="en-US" sz="2000" dirty="0" err="1">
                <a:solidFill>
                  <a:srgbClr val="E46C0A"/>
                </a:solidFill>
                <a:latin typeface="Consolas"/>
                <a:cs typeface="Consolas"/>
              </a:rPr>
              <a:t>LinkedHashSet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(lhs);</a:t>
            </a:r>
          </a:p>
          <a:p>
            <a:pPr marL="0" indent="0">
              <a:buNone/>
            </a:pPr>
            <a:r>
              <a:rPr lang="en-US" sz="2000" i="1" dirty="0">
                <a:solidFill>
                  <a:srgbClr val="E46C0A"/>
                </a:solidFill>
                <a:latin typeface="Consolas"/>
                <a:cs typeface="Consolas"/>
              </a:rPr>
              <a:t>[Nicola, </a:t>
            </a:r>
            <a:r>
              <a:rPr lang="en-US" sz="2000" i="1" dirty="0" err="1">
                <a:solidFill>
                  <a:srgbClr val="E46C0A"/>
                </a:solidFill>
                <a:latin typeface="Consolas"/>
                <a:cs typeface="Consolas"/>
              </a:rPr>
              <a:t>Agata</a:t>
            </a:r>
            <a:r>
              <a:rPr lang="en-US" sz="2000" i="1" dirty="0">
                <a:solidFill>
                  <a:srgbClr val="E46C0A"/>
                </a:solidFill>
                <a:latin typeface="Consolas"/>
                <a:cs typeface="Consolas"/>
              </a:rPr>
              <a:t>, </a:t>
            </a:r>
            <a:r>
              <a:rPr lang="en-US" sz="2000" i="1" dirty="0" err="1">
                <a:solidFill>
                  <a:srgbClr val="E46C0A"/>
                </a:solidFill>
                <a:latin typeface="Consolas"/>
                <a:cs typeface="Consolas"/>
              </a:rPr>
              <a:t>Marzia</a:t>
            </a:r>
            <a:r>
              <a:rPr lang="en-US" sz="2000" i="1" dirty="0">
                <a:solidFill>
                  <a:srgbClr val="E46C0A"/>
                </a:solidFill>
                <a:latin typeface="Consolas"/>
                <a:cs typeface="Consolas"/>
              </a:rPr>
              <a:t>]</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91299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ts</a:t>
            </a:r>
            <a:r>
              <a:rPr lang="en-US" sz="2000" dirty="0">
                <a:solidFill>
                  <a:srgbClr val="E46C0A"/>
                </a:solidFill>
                <a:latin typeface="Consolas"/>
                <a:cs typeface="Consolas"/>
              </a:rPr>
              <a:t> = new </a:t>
            </a:r>
            <a:r>
              <a:rPr lang="en-US" sz="2000" dirty="0" err="1">
                <a:solidFill>
                  <a:srgbClr val="E46C0A"/>
                </a:solidFill>
                <a:latin typeface="Consolas"/>
                <a:cs typeface="Consolas"/>
              </a:rPr>
              <a:t>TreeSet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a:t>
            </a:r>
            <a:r>
              <a:rPr lang="en-US" sz="2000" i="1" dirty="0" err="1">
                <a:latin typeface="Consolas"/>
                <a:cs typeface="Consolas"/>
              </a:rPr>
              <a:t>ts</a:t>
            </a:r>
            <a:r>
              <a:rPr lang="en-US" sz="2000" i="1" dirty="0">
                <a:latin typeface="Consolas"/>
                <a:cs typeface="Consolas"/>
              </a:rPr>
              <a:t>);</a:t>
            </a:r>
          </a:p>
          <a:p>
            <a:pPr marL="0" indent="0">
              <a:buNone/>
            </a:pPr>
            <a:r>
              <a:rPr lang="en-US" sz="2000" i="1" dirty="0">
                <a:solidFill>
                  <a:srgbClr val="E46C0A"/>
                </a:solidFill>
                <a:latin typeface="Consolas"/>
                <a:cs typeface="Consolas"/>
              </a:rPr>
              <a:t>[</a:t>
            </a:r>
            <a:r>
              <a:rPr lang="en-US" sz="2000" i="1" dirty="0" err="1">
                <a:solidFill>
                  <a:srgbClr val="E46C0A"/>
                </a:solidFill>
                <a:latin typeface="Consolas"/>
                <a:cs typeface="Consolas"/>
              </a:rPr>
              <a:t>Agata</a:t>
            </a:r>
            <a:r>
              <a:rPr lang="en-US" sz="2000" i="1" dirty="0">
                <a:solidFill>
                  <a:srgbClr val="E46C0A"/>
                </a:solidFill>
                <a:latin typeface="Consolas"/>
                <a:cs typeface="Consolas"/>
              </a:rPr>
              <a:t>, </a:t>
            </a:r>
            <a:r>
              <a:rPr lang="en-US" sz="2000" i="1" dirty="0" err="1">
                <a:solidFill>
                  <a:srgbClr val="E46C0A"/>
                </a:solidFill>
                <a:latin typeface="Consolas"/>
                <a:cs typeface="Consolas"/>
              </a:rPr>
              <a:t>Marzia</a:t>
            </a:r>
            <a:r>
              <a:rPr lang="en-US" sz="2000" i="1" dirty="0">
                <a:solidFill>
                  <a:srgbClr val="E46C0A"/>
                </a:solidFill>
                <a:latin typeface="Consolas"/>
                <a:cs typeface="Consolas"/>
              </a:rPr>
              <a:t>, Nicola]</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2434321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Interface</a:t>
            </a:r>
          </a:p>
        </p:txBody>
      </p:sp>
      <p:sp>
        <p:nvSpPr>
          <p:cNvPr id="3" name="Content Placeholder 2"/>
          <p:cNvSpPr>
            <a:spLocks noGrp="1"/>
          </p:cNvSpPr>
          <p:nvPr>
            <p:ph idx="1"/>
          </p:nvPr>
        </p:nvSpPr>
        <p:spPr/>
        <p:txBody>
          <a:bodyPr>
            <a:normAutofit/>
          </a:bodyPr>
          <a:lstStyle/>
          <a:p>
            <a:r>
              <a:rPr lang="it-IT" sz="2800" dirty="0"/>
              <a:t>A </a:t>
            </a:r>
            <a:r>
              <a:rPr lang="it-IT" sz="2800" dirty="0" err="1"/>
              <a:t>collection</a:t>
            </a:r>
            <a:r>
              <a:rPr lang="it-IT" sz="2800" dirty="0"/>
              <a:t> </a:t>
            </a:r>
            <a:r>
              <a:rPr lang="it-IT" sz="2800" dirty="0" err="1"/>
              <a:t>designed</a:t>
            </a:r>
            <a:r>
              <a:rPr lang="it-IT" sz="2800" dirty="0"/>
              <a:t> for </a:t>
            </a:r>
            <a:r>
              <a:rPr lang="it-IT" sz="2800" dirty="0">
                <a:solidFill>
                  <a:schemeClr val="accent6">
                    <a:lumMod val="75000"/>
                  </a:schemeClr>
                </a:solidFill>
              </a:rPr>
              <a:t>holding </a:t>
            </a:r>
            <a:r>
              <a:rPr lang="it-IT" sz="2800" dirty="0" err="1">
                <a:solidFill>
                  <a:schemeClr val="accent6">
                    <a:lumMod val="75000"/>
                  </a:schemeClr>
                </a:solidFill>
              </a:rPr>
              <a:t>elements</a:t>
            </a:r>
            <a:r>
              <a:rPr lang="it-IT" sz="2800" dirty="0">
                <a:solidFill>
                  <a:schemeClr val="accent6">
                    <a:lumMod val="75000"/>
                  </a:schemeClr>
                </a:solidFill>
              </a:rPr>
              <a:t> </a:t>
            </a:r>
            <a:r>
              <a:rPr lang="it-IT" sz="2800" dirty="0" err="1">
                <a:solidFill>
                  <a:schemeClr val="accent6">
                    <a:lumMod val="75000"/>
                  </a:schemeClr>
                </a:solidFill>
              </a:rPr>
              <a:t>prior</a:t>
            </a:r>
            <a:r>
              <a:rPr lang="it-IT" sz="2800" dirty="0">
                <a:solidFill>
                  <a:schemeClr val="accent6">
                    <a:lumMod val="75000"/>
                  </a:schemeClr>
                </a:solidFill>
              </a:rPr>
              <a:t> to processing</a:t>
            </a:r>
          </a:p>
          <a:p>
            <a:r>
              <a:rPr lang="it-IT" sz="2800" dirty="0" err="1"/>
              <a:t>Provides</a:t>
            </a:r>
            <a:r>
              <a:rPr lang="it-IT" sz="2800" dirty="0"/>
              <a:t> </a:t>
            </a:r>
            <a:r>
              <a:rPr lang="it-IT" sz="2800" dirty="0" err="1"/>
              <a:t>additional</a:t>
            </a:r>
            <a:r>
              <a:rPr lang="it-IT" sz="2800" dirty="0"/>
              <a:t> </a:t>
            </a:r>
            <a:r>
              <a:rPr lang="it-IT" sz="2800" dirty="0" err="1"/>
              <a:t>insertion</a:t>
            </a:r>
            <a:r>
              <a:rPr lang="it-IT" sz="2800" dirty="0"/>
              <a:t>, </a:t>
            </a:r>
            <a:r>
              <a:rPr lang="it-IT" sz="2800" dirty="0" err="1"/>
              <a:t>extraction</a:t>
            </a:r>
            <a:r>
              <a:rPr lang="it-IT" sz="2800" dirty="0"/>
              <a:t>, and </a:t>
            </a:r>
            <a:r>
              <a:rPr lang="it-IT" sz="2800" dirty="0" err="1"/>
              <a:t>inspection</a:t>
            </a:r>
            <a:r>
              <a:rPr lang="it-IT" sz="2800" dirty="0"/>
              <a:t> </a:t>
            </a:r>
            <a:r>
              <a:rPr lang="it-IT" sz="2800" dirty="0" err="1"/>
              <a:t>operations</a:t>
            </a:r>
            <a:r>
              <a:rPr lang="it-IT" sz="2800" dirty="0"/>
              <a:t>.</a:t>
            </a:r>
            <a:r>
              <a:rPr lang="it-IT" sz="2800" dirty="0">
                <a:solidFill>
                  <a:schemeClr val="accent6">
                    <a:lumMod val="75000"/>
                  </a:schemeClr>
                </a:solidFill>
              </a:rPr>
              <a:t> </a:t>
            </a:r>
            <a:r>
              <a:rPr lang="it-IT" sz="2800" dirty="0" err="1"/>
              <a:t>It</a:t>
            </a:r>
            <a:r>
              <a:rPr lang="it-IT" sz="2800" dirty="0"/>
              <a:t> </a:t>
            </a:r>
            <a:r>
              <a:rPr lang="it-IT" sz="2800" dirty="0" err="1"/>
              <a:t>also</a:t>
            </a:r>
            <a:r>
              <a:rPr lang="it-IT" sz="2800" dirty="0"/>
              <a:t> </a:t>
            </a:r>
            <a:r>
              <a:rPr lang="en-US" sz="2800" dirty="0"/>
              <a:t>defines a </a:t>
            </a:r>
            <a:r>
              <a:rPr lang="en-US" sz="2800" dirty="0">
                <a:solidFill>
                  <a:srgbClr val="E46C0A"/>
                </a:solidFill>
              </a:rPr>
              <a:t>head</a:t>
            </a:r>
            <a:r>
              <a:rPr lang="en-US" sz="2800" dirty="0"/>
              <a:t> (first element) and a </a:t>
            </a:r>
            <a:r>
              <a:rPr lang="en-US" sz="2800" dirty="0">
                <a:solidFill>
                  <a:srgbClr val="E46C0A"/>
                </a:solidFill>
              </a:rPr>
              <a:t>tail</a:t>
            </a:r>
            <a:r>
              <a:rPr lang="en-US" sz="2800" dirty="0"/>
              <a:t> (last element)</a:t>
            </a:r>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00942"/>
            <a:ext cx="3459238" cy="2584489"/>
          </a:xfrm>
          <a:prstGeom prst="rect">
            <a:avLst/>
          </a:prstGeom>
        </p:spPr>
      </p:pic>
    </p:spTree>
    <p:extLst>
      <p:ext uri="{BB962C8B-B14F-4D97-AF65-F5344CB8AC3E}">
        <p14:creationId xmlns:p14="http://schemas.microsoft.com/office/powerpoint/2010/main" val="66604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additional methods</a:t>
            </a:r>
          </a:p>
        </p:txBody>
      </p:sp>
      <p:sp>
        <p:nvSpPr>
          <p:cNvPr id="3" name="Content Placeholder 2"/>
          <p:cNvSpPr>
            <a:spLocks noGrp="1"/>
          </p:cNvSpPr>
          <p:nvPr>
            <p:ph idx="1"/>
          </p:nvPr>
        </p:nvSpPr>
        <p:spPr/>
        <p:txBody>
          <a:bodyPr>
            <a:normAutofit/>
          </a:bodyPr>
          <a:lstStyle/>
          <a:p>
            <a:r>
              <a:rPr lang="en-US" sz="2600" dirty="0" err="1">
                <a:latin typeface="Consolas"/>
                <a:cs typeface="Consolas"/>
              </a:rPr>
              <a:t>boolean</a:t>
            </a:r>
            <a:r>
              <a:rPr lang="en-US" sz="2600" dirty="0">
                <a:latin typeface="Consolas"/>
                <a:cs typeface="Consolas"/>
              </a:rPr>
              <a:t> </a:t>
            </a:r>
            <a:r>
              <a:rPr lang="en-US" sz="2600" dirty="0">
                <a:solidFill>
                  <a:srgbClr val="E46C0A"/>
                </a:solidFill>
                <a:latin typeface="Consolas"/>
                <a:cs typeface="Consolas"/>
              </a:rPr>
              <a:t>add</a:t>
            </a:r>
            <a:r>
              <a:rPr lang="en-US" sz="2600" dirty="0">
                <a:latin typeface="Consolas"/>
                <a:cs typeface="Consolas"/>
              </a:rPr>
              <a:t>(Object o) </a:t>
            </a:r>
          </a:p>
          <a:p>
            <a:endParaRPr lang="en-US" sz="2600" dirty="0">
              <a:latin typeface="Consolas"/>
              <a:cs typeface="Consolas"/>
            </a:endParaRPr>
          </a:p>
          <a:p>
            <a:pPr marL="0" indent="0">
              <a:buNone/>
            </a:pPr>
            <a:r>
              <a:rPr lang="en-US" sz="2600" dirty="0">
                <a:latin typeface="Consolas"/>
                <a:cs typeface="Consolas"/>
              </a:rPr>
              <a:t>/* </a:t>
            </a:r>
            <a:r>
              <a:rPr lang="en-US" sz="2600" b="1" dirty="0">
                <a:latin typeface="Consolas"/>
                <a:cs typeface="Consolas"/>
              </a:rPr>
              <a:t>not throwing </a:t>
            </a:r>
            <a:r>
              <a:rPr lang="en-US" sz="2600" dirty="0">
                <a:latin typeface="Consolas"/>
                <a:cs typeface="Consolas"/>
              </a:rPr>
              <a:t>exception on error */</a:t>
            </a:r>
          </a:p>
          <a:p>
            <a:r>
              <a:rPr lang="en-US" sz="2600" dirty="0">
                <a:latin typeface="Consolas"/>
                <a:cs typeface="Consolas"/>
              </a:rPr>
              <a:t>Object </a:t>
            </a:r>
            <a:r>
              <a:rPr lang="en-US" sz="2600" dirty="0">
                <a:solidFill>
                  <a:srgbClr val="E46C0A"/>
                </a:solidFill>
                <a:latin typeface="Consolas"/>
                <a:cs typeface="Consolas"/>
              </a:rPr>
              <a:t>peek</a:t>
            </a:r>
            <a:r>
              <a:rPr lang="en-US" sz="2600" dirty="0">
                <a:latin typeface="Consolas"/>
                <a:cs typeface="Consolas"/>
              </a:rPr>
              <a:t>()</a:t>
            </a:r>
          </a:p>
          <a:p>
            <a:r>
              <a:rPr lang="en-US" sz="2600" dirty="0">
                <a:latin typeface="Consolas"/>
                <a:cs typeface="Consolas"/>
              </a:rPr>
              <a:t>Object </a:t>
            </a:r>
            <a:r>
              <a:rPr lang="en-US" sz="2600" dirty="0">
                <a:solidFill>
                  <a:srgbClr val="E46C0A"/>
                </a:solidFill>
                <a:latin typeface="Consolas"/>
                <a:cs typeface="Consolas"/>
              </a:rPr>
              <a:t>poll</a:t>
            </a:r>
            <a:r>
              <a:rPr lang="en-US" sz="2600" dirty="0">
                <a:latin typeface="Consolas"/>
                <a:cs typeface="Consolas"/>
              </a:rPr>
              <a:t>()</a:t>
            </a:r>
          </a:p>
          <a:p>
            <a:endParaRPr lang="en-US" sz="2600" dirty="0">
              <a:latin typeface="Consolas"/>
              <a:cs typeface="Consolas"/>
            </a:endParaRPr>
          </a:p>
          <a:p>
            <a:pPr marL="0" indent="0">
              <a:buNone/>
            </a:pPr>
            <a:r>
              <a:rPr lang="en-US" sz="2600" dirty="0">
                <a:latin typeface="Consolas"/>
                <a:cs typeface="Consolas"/>
              </a:rPr>
              <a:t>/* </a:t>
            </a:r>
            <a:r>
              <a:rPr lang="en-US" sz="2600" b="1" dirty="0">
                <a:latin typeface="Consolas"/>
                <a:cs typeface="Consolas"/>
              </a:rPr>
              <a:t>throwing </a:t>
            </a:r>
            <a:r>
              <a:rPr lang="en-US" sz="2600" dirty="0">
                <a:latin typeface="Consolas"/>
                <a:cs typeface="Consolas"/>
              </a:rPr>
              <a:t>exception on error */</a:t>
            </a:r>
          </a:p>
          <a:p>
            <a:r>
              <a:rPr lang="en-US" sz="2600" dirty="0">
                <a:latin typeface="Consolas"/>
                <a:cs typeface="Consolas"/>
              </a:rPr>
              <a:t>Object </a:t>
            </a:r>
            <a:r>
              <a:rPr lang="en-US" sz="2600" dirty="0">
                <a:solidFill>
                  <a:srgbClr val="E46C0A"/>
                </a:solidFill>
                <a:latin typeface="Consolas"/>
                <a:cs typeface="Consolas"/>
              </a:rPr>
              <a:t>element</a:t>
            </a:r>
            <a:r>
              <a:rPr lang="en-US" sz="2600" dirty="0">
                <a:latin typeface="Consolas"/>
                <a:cs typeface="Consolas"/>
              </a:rPr>
              <a:t>()</a:t>
            </a:r>
          </a:p>
          <a:p>
            <a:r>
              <a:rPr lang="en-US" sz="2600" dirty="0">
                <a:latin typeface="Consolas"/>
                <a:cs typeface="Consolas"/>
              </a:rPr>
              <a:t>Object </a:t>
            </a:r>
            <a:r>
              <a:rPr lang="en-US" sz="2600" dirty="0">
                <a:solidFill>
                  <a:srgbClr val="E46C0A"/>
                </a:solidFill>
                <a:latin typeface="Consolas"/>
                <a:cs typeface="Consolas"/>
              </a:rPr>
              <a:t>remove</a:t>
            </a:r>
            <a:r>
              <a:rPr lang="en-US" sz="2600" dirty="0">
                <a:latin typeface="Consolas"/>
                <a:cs typeface="Consolas"/>
              </a:rPr>
              <a:t>()</a:t>
            </a:r>
          </a:p>
          <a:p>
            <a:endParaRPr lang="en-US" dirty="0">
              <a:latin typeface="Consolas"/>
              <a:cs typeface="Consolas"/>
            </a:endParaRPr>
          </a:p>
          <a:p>
            <a:pPr marL="0" indent="0">
              <a:buNone/>
            </a:pPr>
            <a:endParaRPr lang="en-US" dirty="0">
              <a:latin typeface="Consolas"/>
              <a:cs typeface="Consolas"/>
            </a:endParaRPr>
          </a:p>
        </p:txBody>
      </p:sp>
    </p:spTree>
    <p:extLst>
      <p:ext uri="{BB962C8B-B14F-4D97-AF65-F5344CB8AC3E}">
        <p14:creationId xmlns:p14="http://schemas.microsoft.com/office/powerpoint/2010/main" val="266770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idx="1"/>
          </p:nvPr>
        </p:nvSpPr>
        <p:spPr/>
        <p:txBody>
          <a:bodyPr/>
          <a:lstStyle/>
          <a:p>
            <a:r>
              <a:rPr lang="en-US" dirty="0"/>
              <a:t>Resizable Array</a:t>
            </a:r>
          </a:p>
          <a:p>
            <a:r>
              <a:rPr lang="en-US" dirty="0"/>
              <a:t>Linked List</a:t>
            </a:r>
          </a:p>
          <a:p>
            <a:r>
              <a:rPr lang="en-US" dirty="0"/>
              <a:t>Balanced Tree</a:t>
            </a:r>
          </a:p>
          <a:p>
            <a:r>
              <a:rPr lang="en-US" dirty="0"/>
              <a:t>Hash Table</a:t>
            </a:r>
          </a:p>
          <a:p>
            <a:pPr marL="0" indent="0">
              <a:buNone/>
            </a:pPr>
            <a:endParaRPr lang="en-US" dirty="0"/>
          </a:p>
        </p:txBody>
      </p:sp>
    </p:spTree>
    <p:extLst>
      <p:ext uri="{BB962C8B-B14F-4D97-AF65-F5344CB8AC3E}">
        <p14:creationId xmlns:p14="http://schemas.microsoft.com/office/powerpoint/2010/main" val="2449417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Implementations</a:t>
            </a:r>
          </a:p>
        </p:txBody>
      </p:sp>
      <p:sp>
        <p:nvSpPr>
          <p:cNvPr id="3" name="Content Placeholder 2"/>
          <p:cNvSpPr>
            <a:spLocks noGrp="1"/>
          </p:cNvSpPr>
          <p:nvPr>
            <p:ph idx="1"/>
          </p:nvPr>
        </p:nvSpPr>
        <p:spPr/>
        <p:txBody>
          <a:bodyPr/>
          <a:lstStyle/>
          <a:p>
            <a:r>
              <a:rPr lang="en-US" dirty="0">
                <a:solidFill>
                  <a:srgbClr val="E46C0A"/>
                </a:solidFill>
              </a:rPr>
              <a:t>LinkedList </a:t>
            </a:r>
            <a:r>
              <a:rPr lang="en-US" dirty="0"/>
              <a:t>implements</a:t>
            </a:r>
            <a:r>
              <a:rPr lang="en-US" dirty="0">
                <a:solidFill>
                  <a:srgbClr val="E46C0A"/>
                </a:solidFill>
              </a:rPr>
              <a:t> List, Queue</a:t>
            </a:r>
          </a:p>
          <a:p>
            <a:pPr lvl="1"/>
            <a:r>
              <a:rPr lang="en-US" dirty="0">
                <a:solidFill>
                  <a:srgbClr val="E46C0A"/>
                </a:solidFill>
              </a:rPr>
              <a:t>Insertion order conserved</a:t>
            </a:r>
          </a:p>
          <a:p>
            <a:pPr lvl="1"/>
            <a:r>
              <a:rPr lang="en-US" dirty="0"/>
              <a:t>Head is the first element of the list</a:t>
            </a:r>
          </a:p>
          <a:p>
            <a:pPr lvl="1"/>
            <a:r>
              <a:rPr lang="en-US" dirty="0"/>
              <a:t>FIFO (First-In-First-Out) policy</a:t>
            </a:r>
          </a:p>
          <a:p>
            <a:r>
              <a:rPr lang="en-US" dirty="0" err="1">
                <a:solidFill>
                  <a:srgbClr val="E46C0A"/>
                </a:solidFill>
              </a:rPr>
              <a:t>PriorityQueue</a:t>
            </a:r>
            <a:r>
              <a:rPr lang="en-US" dirty="0">
                <a:solidFill>
                  <a:srgbClr val="E46C0A"/>
                </a:solidFill>
              </a:rPr>
              <a:t> </a:t>
            </a:r>
            <a:r>
              <a:rPr lang="en-US" dirty="0"/>
              <a:t>implements</a:t>
            </a:r>
            <a:r>
              <a:rPr lang="en-US" dirty="0">
                <a:solidFill>
                  <a:srgbClr val="E46C0A"/>
                </a:solidFill>
              </a:rPr>
              <a:t> Queue</a:t>
            </a:r>
          </a:p>
          <a:p>
            <a:pPr lvl="1"/>
            <a:r>
              <a:rPr lang="en-US" dirty="0">
                <a:solidFill>
                  <a:schemeClr val="accent6">
                    <a:lumMod val="75000"/>
                  </a:schemeClr>
                </a:solidFill>
              </a:rPr>
              <a:t>Internal ordering policy</a:t>
            </a:r>
            <a:r>
              <a:rPr lang="en-US" dirty="0"/>
              <a:t>. Default is natural ascending ordering, if defined. Can be modified by implementing the </a:t>
            </a:r>
            <a:r>
              <a:rPr lang="en-US" dirty="0">
                <a:solidFill>
                  <a:schemeClr val="accent6">
                    <a:lumMod val="75000"/>
                  </a:schemeClr>
                </a:solidFill>
              </a:rPr>
              <a:t>Comparable</a:t>
            </a:r>
            <a:r>
              <a:rPr lang="en-US" dirty="0"/>
              <a:t> interface</a:t>
            </a:r>
          </a:p>
          <a:p>
            <a:endParaRPr lang="en-US" dirty="0"/>
          </a:p>
        </p:txBody>
      </p:sp>
    </p:spTree>
    <p:extLst>
      <p:ext uri="{BB962C8B-B14F-4D97-AF65-F5344CB8AC3E}">
        <p14:creationId xmlns:p14="http://schemas.microsoft.com/office/powerpoint/2010/main" val="1711154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&lt;Integer&gt; l = new </a:t>
            </a:r>
            <a:r>
              <a:rPr lang="en-US" sz="2000" dirty="0" err="1">
                <a:latin typeface="Consolas"/>
                <a:cs typeface="Consolas"/>
              </a:rPr>
              <a:t>ArrayList</a:t>
            </a:r>
            <a:r>
              <a:rPr lang="en-US" sz="2000" dirty="0">
                <a:latin typeface="Consolas"/>
                <a:cs typeface="Consolas"/>
              </a:rPr>
              <a:t>&lt;Integer&gt;(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(3, 1, 2));</a:t>
            </a:r>
          </a:p>
          <a:p>
            <a:pPr marL="0" indent="0">
              <a:buNone/>
            </a:pPr>
            <a:r>
              <a:rPr lang="en-US" sz="2000" dirty="0">
                <a:latin typeface="Consolas"/>
                <a:cs typeface="Consolas"/>
              </a:rPr>
              <a:t>Queue&lt;Integer&gt; </a:t>
            </a:r>
            <a:r>
              <a:rPr lang="en-US" sz="2000" dirty="0" err="1">
                <a:latin typeface="Consolas"/>
                <a:cs typeface="Consolas"/>
              </a:rPr>
              <a:t>fifo</a:t>
            </a:r>
            <a:r>
              <a:rPr lang="en-US" sz="2000" dirty="0">
                <a:latin typeface="Consolas"/>
                <a:cs typeface="Consolas"/>
              </a:rPr>
              <a:t> = new </a:t>
            </a:r>
            <a:r>
              <a:rPr lang="en-US" sz="2000" dirty="0">
                <a:solidFill>
                  <a:schemeClr val="accent6">
                    <a:lumMod val="75000"/>
                  </a:schemeClr>
                </a:solidFill>
                <a:latin typeface="Consolas"/>
                <a:cs typeface="Consolas"/>
              </a:rPr>
              <a:t>LinkedList</a:t>
            </a:r>
            <a:r>
              <a:rPr lang="en-US" sz="2000" dirty="0">
                <a:latin typeface="Consolas"/>
                <a:cs typeface="Consolas"/>
              </a:rPr>
              <a:t>&lt;Integer&gt;(l);</a:t>
            </a:r>
          </a:p>
          <a:p>
            <a:pPr marL="0" indent="0">
              <a:buNone/>
            </a:pPr>
            <a:r>
              <a:rPr lang="en-US" sz="2000" dirty="0">
                <a:latin typeface="Consolas"/>
                <a:cs typeface="Consolas"/>
              </a:rPr>
              <a:t>Queue&lt;Integer&gt; </a:t>
            </a:r>
            <a:r>
              <a:rPr lang="en-US" sz="2000" dirty="0" err="1">
                <a:latin typeface="Consolas"/>
                <a:cs typeface="Consolas"/>
              </a:rPr>
              <a:t>pqueue</a:t>
            </a:r>
            <a:r>
              <a:rPr lang="en-US" sz="2000" dirty="0">
                <a:latin typeface="Consolas"/>
                <a:cs typeface="Consolas"/>
              </a:rPr>
              <a:t> = new </a:t>
            </a:r>
            <a:r>
              <a:rPr lang="en-US" sz="2000" dirty="0" err="1">
                <a:solidFill>
                  <a:schemeClr val="accent6">
                    <a:lumMod val="75000"/>
                  </a:schemeClr>
                </a:solidFill>
                <a:latin typeface="Consolas"/>
                <a:cs typeface="Consolas"/>
              </a:rPr>
              <a:t>PriorityQueue</a:t>
            </a:r>
            <a:r>
              <a:rPr lang="en-US" sz="2000" dirty="0">
                <a:latin typeface="Consolas"/>
                <a:cs typeface="Consolas"/>
              </a:rPr>
              <a:t>&lt;Integer&gt;(l);</a:t>
            </a:r>
          </a:p>
          <a:p>
            <a:pPr marL="0" indent="0">
              <a:buNone/>
            </a:pPr>
            <a:endParaRPr lang="en-US" sz="2000" dirty="0">
              <a:latin typeface="Consolas"/>
              <a:cs typeface="Consolas"/>
            </a:endParaRP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fifo.peek</a:t>
            </a:r>
            <a:r>
              <a:rPr lang="en-US" sz="2000" dirty="0">
                <a:latin typeface="Consolas"/>
                <a:cs typeface="Consolas"/>
              </a:rPr>
              <a:t>());     // 3</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pqueue.peek</a:t>
            </a:r>
            <a:r>
              <a:rPr lang="en-US" sz="2000" dirty="0">
                <a:latin typeface="Consolas"/>
                <a:cs typeface="Consolas"/>
              </a:rPr>
              <a:t>());   // 1</a:t>
            </a:r>
          </a:p>
        </p:txBody>
      </p:sp>
    </p:spTree>
    <p:extLst>
      <p:ext uri="{BB962C8B-B14F-4D97-AF65-F5344CB8AC3E}">
        <p14:creationId xmlns:p14="http://schemas.microsoft.com/office/powerpoint/2010/main" val="2803875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88CC-1F5B-FF40-BB80-0B043E506976}"/>
              </a:ext>
            </a:extLst>
          </p:cNvPr>
          <p:cNvSpPr>
            <a:spLocks noGrp="1"/>
          </p:cNvSpPr>
          <p:nvPr>
            <p:ph type="title"/>
          </p:nvPr>
        </p:nvSpPr>
        <p:spPr/>
        <p:txBody>
          <a:bodyPr/>
          <a:lstStyle/>
          <a:p>
            <a:r>
              <a:rPr lang="it-IT" dirty="0" err="1"/>
              <a:t>PriorityQueue</a:t>
            </a:r>
            <a:r>
              <a:rPr lang="it-IT" dirty="0"/>
              <a:t> or </a:t>
            </a:r>
            <a:r>
              <a:rPr lang="it-IT" dirty="0" err="1"/>
              <a:t>TreeSet</a:t>
            </a:r>
            <a:r>
              <a:rPr lang="it-IT" dirty="0"/>
              <a:t>?!?</a:t>
            </a:r>
          </a:p>
        </p:txBody>
      </p:sp>
      <p:sp>
        <p:nvSpPr>
          <p:cNvPr id="3" name="Content Placeholder 2">
            <a:extLst>
              <a:ext uri="{FF2B5EF4-FFF2-40B4-BE49-F238E27FC236}">
                <a16:creationId xmlns:a16="http://schemas.microsoft.com/office/drawing/2014/main" id="{378BAA8B-7E95-D242-A609-A3EF976E1A7F}"/>
              </a:ext>
            </a:extLst>
          </p:cNvPr>
          <p:cNvSpPr>
            <a:spLocks noGrp="1"/>
          </p:cNvSpPr>
          <p:nvPr>
            <p:ph idx="1"/>
          </p:nvPr>
        </p:nvSpPr>
        <p:spPr/>
        <p:txBody>
          <a:bodyPr>
            <a:normAutofit fontScale="77500" lnSpcReduction="20000"/>
          </a:bodyPr>
          <a:lstStyle/>
          <a:p>
            <a:r>
              <a:rPr lang="it-IT" b="1" dirty="0" err="1"/>
              <a:t>Similarities</a:t>
            </a:r>
            <a:endParaRPr lang="it-IT" b="1" dirty="0"/>
          </a:p>
          <a:p>
            <a:pPr lvl="1"/>
            <a:r>
              <a:rPr lang="it-IT" dirty="0" err="1"/>
              <a:t>Both</a:t>
            </a:r>
            <a:r>
              <a:rPr lang="it-IT" dirty="0"/>
              <a:t> </a:t>
            </a:r>
            <a:r>
              <a:rPr lang="it-IT" dirty="0" err="1"/>
              <a:t>provide</a:t>
            </a:r>
            <a:r>
              <a:rPr lang="it-IT" dirty="0"/>
              <a:t> O(log(</a:t>
            </a:r>
            <a:r>
              <a:rPr lang="it-IT" dirty="0" err="1"/>
              <a:t>N</a:t>
            </a:r>
            <a:r>
              <a:rPr lang="it-IT" dirty="0"/>
              <a:t>)) time </a:t>
            </a:r>
            <a:r>
              <a:rPr lang="it-IT" dirty="0" err="1"/>
              <a:t>complexity</a:t>
            </a:r>
            <a:r>
              <a:rPr lang="it-IT" dirty="0"/>
              <a:t> for </a:t>
            </a:r>
            <a:r>
              <a:rPr lang="it-IT" dirty="0" err="1"/>
              <a:t>adding</a:t>
            </a:r>
            <a:r>
              <a:rPr lang="it-IT" dirty="0"/>
              <a:t>, </a:t>
            </a:r>
            <a:r>
              <a:rPr lang="it-IT" dirty="0" err="1"/>
              <a:t>removing</a:t>
            </a:r>
            <a:r>
              <a:rPr lang="it-IT" dirty="0"/>
              <a:t>, and </a:t>
            </a:r>
            <a:r>
              <a:rPr lang="it-IT" dirty="0" err="1"/>
              <a:t>searching</a:t>
            </a:r>
            <a:r>
              <a:rPr lang="it-IT" dirty="0"/>
              <a:t> </a:t>
            </a:r>
            <a:r>
              <a:rPr lang="it-IT" dirty="0" err="1"/>
              <a:t>elements</a:t>
            </a:r>
            <a:r>
              <a:rPr lang="it-IT" dirty="0"/>
              <a:t> </a:t>
            </a:r>
          </a:p>
          <a:p>
            <a:pPr lvl="1"/>
            <a:r>
              <a:rPr lang="it-IT" dirty="0" err="1"/>
              <a:t>Both</a:t>
            </a:r>
            <a:r>
              <a:rPr lang="it-IT" dirty="0"/>
              <a:t> </a:t>
            </a:r>
            <a:r>
              <a:rPr lang="it-IT" dirty="0" err="1"/>
              <a:t>provide</a:t>
            </a:r>
            <a:r>
              <a:rPr lang="it-IT" dirty="0"/>
              <a:t> </a:t>
            </a:r>
            <a:r>
              <a:rPr lang="it-IT" dirty="0" err="1"/>
              <a:t>elements</a:t>
            </a:r>
            <a:r>
              <a:rPr lang="it-IT" dirty="0"/>
              <a:t> in </a:t>
            </a:r>
            <a:r>
              <a:rPr lang="it-IT" dirty="0" err="1"/>
              <a:t>sorted</a:t>
            </a:r>
            <a:r>
              <a:rPr lang="it-IT" dirty="0"/>
              <a:t> </a:t>
            </a:r>
            <a:r>
              <a:rPr lang="it-IT" dirty="0" err="1"/>
              <a:t>order</a:t>
            </a:r>
            <a:endParaRPr lang="it-IT" dirty="0"/>
          </a:p>
          <a:p>
            <a:pPr marL="0" indent="0">
              <a:buNone/>
            </a:pPr>
            <a:endParaRPr lang="it-IT" dirty="0"/>
          </a:p>
          <a:p>
            <a:r>
              <a:rPr lang="it-IT" b="1" dirty="0" err="1"/>
              <a:t>Differences</a:t>
            </a:r>
            <a:endParaRPr lang="it-IT" b="1" dirty="0"/>
          </a:p>
          <a:p>
            <a:pPr lvl="1"/>
            <a:r>
              <a:rPr lang="it-IT" dirty="0" err="1">
                <a:solidFill>
                  <a:schemeClr val="accent6">
                    <a:lumMod val="75000"/>
                  </a:schemeClr>
                </a:solidFill>
              </a:rPr>
              <a:t>TreeSet</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 Set and </a:t>
            </a:r>
            <a:r>
              <a:rPr lang="it-IT" dirty="0" err="1">
                <a:solidFill>
                  <a:schemeClr val="accent6">
                    <a:lumMod val="75000"/>
                  </a:schemeClr>
                </a:solidFill>
              </a:rPr>
              <a:t>doesn't</a:t>
            </a:r>
            <a:r>
              <a:rPr lang="it-IT" dirty="0">
                <a:solidFill>
                  <a:schemeClr val="accent6">
                    <a:lumMod val="75000"/>
                  </a:schemeClr>
                </a:solidFill>
              </a:rPr>
              <a:t> </a:t>
            </a:r>
            <a:r>
              <a:rPr lang="it-IT" dirty="0" err="1">
                <a:solidFill>
                  <a:schemeClr val="accent6">
                    <a:lumMod val="75000"/>
                  </a:schemeClr>
                </a:solidFill>
              </a:rPr>
              <a:t>allow</a:t>
            </a:r>
            <a:r>
              <a:rPr lang="it-IT" dirty="0">
                <a:solidFill>
                  <a:schemeClr val="accent6">
                    <a:lumMod val="75000"/>
                  </a:schemeClr>
                </a:solidFill>
              </a:rPr>
              <a:t> a duplicate </a:t>
            </a:r>
            <a:r>
              <a:rPr lang="it-IT" dirty="0" err="1">
                <a:solidFill>
                  <a:schemeClr val="accent6">
                    <a:lumMod val="75000"/>
                  </a:schemeClr>
                </a:solidFill>
              </a:rPr>
              <a:t>element</a:t>
            </a:r>
            <a:r>
              <a:rPr lang="it-IT" dirty="0">
                <a:solidFill>
                  <a:schemeClr val="accent6">
                    <a:lumMod val="75000"/>
                  </a:schemeClr>
                </a:solidFill>
              </a:rPr>
              <a:t>, </a:t>
            </a:r>
            <a:r>
              <a:rPr lang="it-IT" dirty="0" err="1"/>
              <a:t>while</a:t>
            </a:r>
            <a:r>
              <a:rPr lang="it-IT" dirty="0"/>
              <a:t> </a:t>
            </a:r>
            <a:r>
              <a:rPr lang="it-IT" dirty="0" err="1"/>
              <a:t>PriorityQueue</a:t>
            </a:r>
            <a:r>
              <a:rPr lang="it-IT" dirty="0"/>
              <a:t> </a:t>
            </a:r>
            <a:r>
              <a:rPr lang="it-IT" dirty="0" err="1"/>
              <a:t>is</a:t>
            </a:r>
            <a:r>
              <a:rPr lang="it-IT" dirty="0"/>
              <a:t> a </a:t>
            </a:r>
            <a:r>
              <a:rPr lang="it-IT" dirty="0" err="1"/>
              <a:t>queue</a:t>
            </a:r>
            <a:r>
              <a:rPr lang="it-IT" dirty="0"/>
              <a:t> and </a:t>
            </a:r>
            <a:r>
              <a:rPr lang="it-IT" dirty="0" err="1"/>
              <a:t>doesn't</a:t>
            </a:r>
            <a:r>
              <a:rPr lang="it-IT" dirty="0"/>
              <a:t> </a:t>
            </a:r>
            <a:r>
              <a:rPr lang="it-IT" dirty="0" err="1"/>
              <a:t>have</a:t>
            </a:r>
            <a:r>
              <a:rPr lang="it-IT" dirty="0"/>
              <a:t> </a:t>
            </a:r>
            <a:r>
              <a:rPr lang="it-IT" dirty="0" err="1"/>
              <a:t>such</a:t>
            </a:r>
            <a:r>
              <a:rPr lang="it-IT" dirty="0"/>
              <a:t> </a:t>
            </a:r>
            <a:r>
              <a:rPr lang="it-IT" dirty="0" err="1"/>
              <a:t>restriction</a:t>
            </a:r>
            <a:r>
              <a:rPr lang="it-IT" dirty="0"/>
              <a:t>.</a:t>
            </a:r>
          </a:p>
          <a:p>
            <a:pPr lvl="1"/>
            <a:r>
              <a:rPr lang="it-IT" dirty="0" err="1"/>
              <a:t>Another</a:t>
            </a:r>
            <a:r>
              <a:rPr lang="it-IT" dirty="0"/>
              <a:t> </a:t>
            </a:r>
            <a:r>
              <a:rPr lang="it-IT" dirty="0" err="1"/>
              <a:t>key</a:t>
            </a:r>
            <a:r>
              <a:rPr lang="it-IT" dirty="0"/>
              <a:t> </a:t>
            </a:r>
            <a:r>
              <a:rPr lang="it-IT" dirty="0" err="1"/>
              <a:t>difference</a:t>
            </a:r>
            <a:r>
              <a:rPr lang="it-IT" dirty="0"/>
              <a:t> </a:t>
            </a:r>
            <a:r>
              <a:rPr lang="it-IT" dirty="0" err="1"/>
              <a:t>between</a:t>
            </a:r>
            <a:r>
              <a:rPr lang="it-IT" dirty="0"/>
              <a:t> </a:t>
            </a:r>
            <a:r>
              <a:rPr lang="it-IT" dirty="0" err="1"/>
              <a:t>TreeSet</a:t>
            </a:r>
            <a:r>
              <a:rPr lang="it-IT" dirty="0"/>
              <a:t> and </a:t>
            </a:r>
            <a:r>
              <a:rPr lang="it-IT" dirty="0" err="1"/>
              <a:t>PriorityQueue</a:t>
            </a:r>
            <a:r>
              <a:rPr lang="it-IT" dirty="0"/>
              <a:t> </a:t>
            </a:r>
            <a:r>
              <a:rPr lang="it-IT" dirty="0" err="1"/>
              <a:t>is</a:t>
            </a:r>
            <a:r>
              <a:rPr lang="it-IT" dirty="0"/>
              <a:t> </a:t>
            </a:r>
            <a:r>
              <a:rPr lang="it-IT" i="1" dirty="0" err="1"/>
              <a:t>iteration</a:t>
            </a:r>
            <a:r>
              <a:rPr lang="it-IT" i="1" dirty="0"/>
              <a:t> </a:t>
            </a:r>
            <a:r>
              <a:rPr lang="it-IT" i="1" dirty="0" err="1"/>
              <a:t>order</a:t>
            </a:r>
            <a:r>
              <a:rPr lang="it-IT" dirty="0"/>
              <a:t>, </a:t>
            </a:r>
            <a:r>
              <a:rPr lang="it-IT" dirty="0" err="1"/>
              <a:t>though</a:t>
            </a:r>
            <a:r>
              <a:rPr lang="it-IT" dirty="0"/>
              <a:t> </a:t>
            </a:r>
            <a:r>
              <a:rPr lang="it-IT" dirty="0" err="1"/>
              <a:t>you</a:t>
            </a:r>
            <a:r>
              <a:rPr lang="it-IT" dirty="0"/>
              <a:t> can </a:t>
            </a:r>
            <a:r>
              <a:rPr lang="it-IT" dirty="0" err="1"/>
              <a:t>access</a:t>
            </a:r>
            <a:r>
              <a:rPr lang="it-IT" dirty="0"/>
              <a:t> </a:t>
            </a:r>
            <a:r>
              <a:rPr lang="it-IT" dirty="0" err="1"/>
              <a:t>elements</a:t>
            </a:r>
            <a:r>
              <a:rPr lang="it-IT" dirty="0"/>
              <a:t> from the head in a </a:t>
            </a:r>
            <a:r>
              <a:rPr lang="it-IT" dirty="0" err="1"/>
              <a:t>sorted</a:t>
            </a:r>
            <a:r>
              <a:rPr lang="it-IT" dirty="0"/>
              <a:t> </a:t>
            </a:r>
            <a:r>
              <a:rPr lang="it-IT" dirty="0" err="1"/>
              <a:t>order</a:t>
            </a:r>
            <a:r>
              <a:rPr lang="it-IT" dirty="0"/>
              <a:t> e.g. head </a:t>
            </a:r>
            <a:r>
              <a:rPr lang="it-IT" dirty="0" err="1"/>
              <a:t>always</a:t>
            </a:r>
            <a:r>
              <a:rPr lang="it-IT" dirty="0"/>
              <a:t> </a:t>
            </a:r>
            <a:r>
              <a:rPr lang="it-IT" dirty="0" err="1"/>
              <a:t>give</a:t>
            </a:r>
            <a:r>
              <a:rPr lang="it-IT" dirty="0"/>
              <a:t> </a:t>
            </a:r>
            <a:r>
              <a:rPr lang="it-IT" dirty="0" err="1"/>
              <a:t>you</a:t>
            </a:r>
            <a:r>
              <a:rPr lang="it-IT" dirty="0"/>
              <a:t> </a:t>
            </a:r>
            <a:r>
              <a:rPr lang="it-IT" dirty="0" err="1"/>
              <a:t>lowest</a:t>
            </a:r>
            <a:r>
              <a:rPr lang="it-IT" dirty="0"/>
              <a:t> or </a:t>
            </a:r>
            <a:r>
              <a:rPr lang="it-IT" dirty="0" err="1"/>
              <a:t>highest</a:t>
            </a:r>
            <a:r>
              <a:rPr lang="it-IT" dirty="0"/>
              <a:t> </a:t>
            </a:r>
            <a:r>
              <a:rPr lang="it-IT" dirty="0" err="1"/>
              <a:t>priority</a:t>
            </a:r>
            <a:r>
              <a:rPr lang="it-IT" dirty="0"/>
              <a:t> </a:t>
            </a:r>
            <a:r>
              <a:rPr lang="it-IT" dirty="0" err="1"/>
              <a:t>element</a:t>
            </a:r>
            <a:r>
              <a:rPr lang="it-IT" dirty="0"/>
              <a:t> </a:t>
            </a:r>
            <a:r>
              <a:rPr lang="it-IT" dirty="0" err="1"/>
              <a:t>depending</a:t>
            </a:r>
            <a:r>
              <a:rPr lang="it-IT" dirty="0"/>
              <a:t> </a:t>
            </a:r>
            <a:r>
              <a:rPr lang="it-IT" dirty="0" err="1"/>
              <a:t>upon</a:t>
            </a:r>
            <a:r>
              <a:rPr lang="it-IT" dirty="0"/>
              <a:t> </a:t>
            </a:r>
            <a:r>
              <a:rPr lang="it-IT" dirty="0" err="1"/>
              <a:t>your</a:t>
            </a:r>
            <a:r>
              <a:rPr lang="it-IT" dirty="0"/>
              <a:t> </a:t>
            </a:r>
            <a:r>
              <a:rPr lang="it-IT" dirty="0" err="1"/>
              <a:t>Comparable</a:t>
            </a:r>
            <a:r>
              <a:rPr lang="it-IT" dirty="0"/>
              <a:t> or </a:t>
            </a:r>
            <a:r>
              <a:rPr lang="it-IT" dirty="0" err="1"/>
              <a:t>Comparator</a:t>
            </a:r>
            <a:r>
              <a:rPr lang="it-IT" dirty="0"/>
              <a:t> </a:t>
            </a:r>
            <a:r>
              <a:rPr lang="it-IT" dirty="0" err="1"/>
              <a:t>implementation</a:t>
            </a:r>
            <a:r>
              <a:rPr lang="it-IT" dirty="0"/>
              <a:t> </a:t>
            </a:r>
            <a:r>
              <a:rPr lang="it-IT" dirty="0" err="1"/>
              <a:t>but</a:t>
            </a:r>
            <a:r>
              <a:rPr lang="it-IT" dirty="0"/>
              <a:t> </a:t>
            </a:r>
            <a:r>
              <a:rPr lang="it-IT" dirty="0">
                <a:solidFill>
                  <a:schemeClr val="accent6">
                    <a:lumMod val="75000"/>
                  </a:schemeClr>
                </a:solidFill>
              </a:rPr>
              <a:t>iterator </a:t>
            </a:r>
            <a:r>
              <a:rPr lang="it-IT" dirty="0" err="1">
                <a:solidFill>
                  <a:schemeClr val="accent6">
                    <a:lumMod val="75000"/>
                  </a:schemeClr>
                </a:solidFill>
              </a:rPr>
              <a:t>returned</a:t>
            </a:r>
            <a:r>
              <a:rPr lang="it-IT" dirty="0">
                <a:solidFill>
                  <a:schemeClr val="accent6">
                    <a:lumMod val="75000"/>
                  </a:schemeClr>
                </a:solidFill>
              </a:rPr>
              <a:t> by </a:t>
            </a:r>
            <a:r>
              <a:rPr lang="it-IT" dirty="0" err="1">
                <a:solidFill>
                  <a:schemeClr val="accent6">
                    <a:lumMod val="75000"/>
                  </a:schemeClr>
                </a:solidFill>
              </a:rPr>
              <a:t>PriorityQueue</a:t>
            </a:r>
            <a:r>
              <a:rPr lang="it-IT" dirty="0">
                <a:solidFill>
                  <a:schemeClr val="accent6">
                    <a:lumMod val="75000"/>
                  </a:schemeClr>
                </a:solidFill>
              </a:rPr>
              <a:t> </a:t>
            </a:r>
            <a:r>
              <a:rPr lang="it-IT" dirty="0" err="1">
                <a:solidFill>
                  <a:schemeClr val="accent6">
                    <a:lumMod val="75000"/>
                  </a:schemeClr>
                </a:solidFill>
              </a:rPr>
              <a:t>doesn't</a:t>
            </a:r>
            <a:r>
              <a:rPr lang="it-IT" dirty="0">
                <a:solidFill>
                  <a:schemeClr val="accent6">
                    <a:lumMod val="75000"/>
                  </a:schemeClr>
                </a:solidFill>
              </a:rPr>
              <a:t> </a:t>
            </a:r>
            <a:r>
              <a:rPr lang="it-IT" dirty="0" err="1">
                <a:solidFill>
                  <a:schemeClr val="accent6">
                    <a:lumMod val="75000"/>
                  </a:schemeClr>
                </a:solidFill>
              </a:rPr>
              <a:t>provide</a:t>
            </a:r>
            <a:r>
              <a:rPr lang="it-IT" dirty="0">
                <a:solidFill>
                  <a:schemeClr val="accent6">
                    <a:lumMod val="75000"/>
                  </a:schemeClr>
                </a:solidFill>
              </a:rPr>
              <a:t> </a:t>
            </a:r>
            <a:r>
              <a:rPr lang="it-IT" dirty="0" err="1">
                <a:solidFill>
                  <a:schemeClr val="accent6">
                    <a:lumMod val="75000"/>
                  </a:schemeClr>
                </a:solidFill>
              </a:rPr>
              <a:t>any</a:t>
            </a:r>
            <a:r>
              <a:rPr lang="it-IT" dirty="0">
                <a:solidFill>
                  <a:schemeClr val="accent6">
                    <a:lumMod val="75000"/>
                  </a:schemeClr>
                </a:solidFill>
              </a:rPr>
              <a:t> </a:t>
            </a:r>
            <a:r>
              <a:rPr lang="it-IT" dirty="0" err="1">
                <a:solidFill>
                  <a:schemeClr val="accent6">
                    <a:lumMod val="75000"/>
                  </a:schemeClr>
                </a:solidFill>
              </a:rPr>
              <a:t>ordering</a:t>
            </a:r>
            <a:r>
              <a:rPr lang="it-IT" dirty="0">
                <a:solidFill>
                  <a:schemeClr val="accent6">
                    <a:lumMod val="75000"/>
                  </a:schemeClr>
                </a:solidFill>
              </a:rPr>
              <a:t> </a:t>
            </a:r>
            <a:r>
              <a:rPr lang="it-IT" dirty="0" err="1">
                <a:solidFill>
                  <a:schemeClr val="accent6">
                    <a:lumMod val="75000"/>
                  </a:schemeClr>
                </a:solidFill>
              </a:rPr>
              <a:t>guarantee</a:t>
            </a:r>
            <a:r>
              <a:rPr lang="it-IT" dirty="0">
                <a:solidFill>
                  <a:schemeClr val="accent6">
                    <a:lumMod val="75000"/>
                  </a:schemeClr>
                </a:solidFill>
              </a:rPr>
              <a:t>.</a:t>
            </a:r>
            <a:br>
              <a:rPr lang="it-IT" dirty="0"/>
            </a:br>
            <a:br>
              <a:rPr lang="it-IT" dirty="0"/>
            </a:br>
            <a:endParaRPr lang="it-IT" dirty="0"/>
          </a:p>
        </p:txBody>
      </p:sp>
    </p:spTree>
    <p:extLst>
      <p:ext uri="{BB962C8B-B14F-4D97-AF65-F5344CB8AC3E}">
        <p14:creationId xmlns:p14="http://schemas.microsoft.com/office/powerpoint/2010/main" val="497640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dirty="0"/>
              <a:t>An object storing pairs of (</a:t>
            </a:r>
            <a:r>
              <a:rPr lang="en-US" dirty="0">
                <a:solidFill>
                  <a:srgbClr val="E46C0A"/>
                </a:solidFill>
              </a:rPr>
              <a:t>key, value</a:t>
            </a:r>
            <a:r>
              <a:rPr lang="en-US" dirty="0"/>
              <a:t>)</a:t>
            </a:r>
            <a:r>
              <a:rPr lang="en-US" dirty="0">
                <a:solidFill>
                  <a:srgbClr val="E46C0A"/>
                </a:solidFill>
              </a:rPr>
              <a:t> </a:t>
            </a:r>
          </a:p>
          <a:p>
            <a:pPr marL="0" indent="0">
              <a:buNone/>
            </a:pPr>
            <a:r>
              <a:rPr lang="en-US" dirty="0"/>
              <a:t>(e.g., key: surname, value: phone number)</a:t>
            </a:r>
          </a:p>
          <a:p>
            <a:pPr lvl="1"/>
            <a:r>
              <a:rPr lang="en-US" dirty="0">
                <a:solidFill>
                  <a:srgbClr val="E46C0A"/>
                </a:solidFill>
              </a:rPr>
              <a:t>Keys and values must be objects</a:t>
            </a:r>
          </a:p>
          <a:p>
            <a:pPr lvl="1"/>
            <a:r>
              <a:rPr lang="en-US" dirty="0">
                <a:solidFill>
                  <a:srgbClr val="E46C0A"/>
                </a:solidFill>
              </a:rPr>
              <a:t>Keys must be unique</a:t>
            </a:r>
          </a:p>
          <a:p>
            <a:r>
              <a:rPr lang="en-US" dirty="0"/>
              <a:t>Common constructors:</a:t>
            </a:r>
          </a:p>
          <a:p>
            <a:pPr lvl="1"/>
            <a:r>
              <a:rPr lang="en-US" dirty="0"/>
              <a:t>Map()</a:t>
            </a:r>
          </a:p>
          <a:p>
            <a:pPr lvl="1"/>
            <a:r>
              <a:rPr lang="en-US" dirty="0"/>
              <a:t>Map(Map m)</a:t>
            </a:r>
          </a:p>
        </p:txBody>
      </p:sp>
      <p:pic>
        <p:nvPicPr>
          <p:cNvPr id="4" name="Picture 3" descr="Screen Shot 2017-10-30 at 13.53.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388" y="4390571"/>
            <a:ext cx="2822612" cy="2365073"/>
          </a:xfrm>
          <a:prstGeom prst="rect">
            <a:avLst/>
          </a:prstGeom>
        </p:spPr>
      </p:pic>
    </p:spTree>
    <p:extLst>
      <p:ext uri="{BB962C8B-B14F-4D97-AF65-F5344CB8AC3E}">
        <p14:creationId xmlns:p14="http://schemas.microsoft.com/office/powerpoint/2010/main" val="3743131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sz="2400" dirty="0">
                <a:latin typeface="Consolas"/>
                <a:cs typeface="Consolas"/>
              </a:rPr>
              <a:t>Object </a:t>
            </a:r>
            <a:r>
              <a:rPr lang="en-US" sz="2400" dirty="0">
                <a:solidFill>
                  <a:srgbClr val="E46C0A"/>
                </a:solidFill>
                <a:latin typeface="Consolas"/>
                <a:cs typeface="Consolas"/>
              </a:rPr>
              <a:t>put</a:t>
            </a:r>
            <a:r>
              <a:rPr lang="en-US" sz="2400" dirty="0">
                <a:latin typeface="Consolas"/>
                <a:cs typeface="Consolas"/>
              </a:rPr>
              <a:t>(Object key, Object value)</a:t>
            </a:r>
          </a:p>
          <a:p>
            <a:r>
              <a:rPr lang="en-US" sz="2400" dirty="0">
                <a:latin typeface="Consolas"/>
                <a:cs typeface="Consolas"/>
              </a:rPr>
              <a:t>Object </a:t>
            </a:r>
            <a:r>
              <a:rPr lang="en-US" sz="2400" dirty="0">
                <a:solidFill>
                  <a:srgbClr val="E46C0A"/>
                </a:solidFill>
                <a:latin typeface="Consolas"/>
                <a:cs typeface="Consolas"/>
              </a:rPr>
              <a:t>get</a:t>
            </a:r>
            <a:r>
              <a:rPr lang="en-US" sz="2400" dirty="0">
                <a:latin typeface="Consolas"/>
                <a:cs typeface="Consolas"/>
              </a:rPr>
              <a:t>(Object key)</a:t>
            </a:r>
          </a:p>
          <a:p>
            <a:r>
              <a:rPr lang="en-US" sz="2400" dirty="0">
                <a:latin typeface="Consolas"/>
                <a:cs typeface="Consolas"/>
              </a:rPr>
              <a:t>Object </a:t>
            </a:r>
            <a:r>
              <a:rPr lang="en-US" sz="2400" dirty="0">
                <a:solidFill>
                  <a:srgbClr val="E46C0A"/>
                </a:solidFill>
                <a:latin typeface="Consolas"/>
                <a:cs typeface="Consolas"/>
              </a:rPr>
              <a:t>remove</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containsKey</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containsValue</a:t>
            </a:r>
            <a:r>
              <a:rPr lang="en-US" sz="2400" dirty="0">
                <a:latin typeface="Consolas"/>
                <a:cs typeface="Consolas"/>
              </a:rPr>
              <a:t>(Object value)</a:t>
            </a:r>
          </a:p>
          <a:p>
            <a:r>
              <a:rPr lang="en-US" sz="2400" dirty="0">
                <a:latin typeface="Consolas"/>
                <a:cs typeface="Consolas"/>
              </a:rPr>
              <a:t>public Set </a:t>
            </a:r>
            <a:r>
              <a:rPr lang="en-US" sz="2400" dirty="0" err="1">
                <a:solidFill>
                  <a:srgbClr val="E46C0A"/>
                </a:solidFill>
                <a:latin typeface="Consolas"/>
                <a:cs typeface="Consolas"/>
              </a:rPr>
              <a:t>keySet</a:t>
            </a:r>
            <a:r>
              <a:rPr lang="en-US" sz="2400" dirty="0">
                <a:latin typeface="Consolas"/>
                <a:cs typeface="Consolas"/>
              </a:rPr>
              <a:t>()</a:t>
            </a:r>
          </a:p>
          <a:p>
            <a:r>
              <a:rPr lang="en-US" sz="2400" dirty="0">
                <a:latin typeface="Consolas"/>
                <a:cs typeface="Consolas"/>
              </a:rPr>
              <a:t>public Collection </a:t>
            </a:r>
            <a:r>
              <a:rPr lang="en-US" sz="2400" dirty="0">
                <a:solidFill>
                  <a:srgbClr val="E46C0A"/>
                </a:solidFill>
                <a:latin typeface="Consolas"/>
                <a:cs typeface="Consolas"/>
              </a:rPr>
              <a:t>values</a:t>
            </a:r>
            <a:r>
              <a:rPr lang="en-US" sz="2400" dirty="0">
                <a:latin typeface="Consolas"/>
                <a:cs typeface="Consolas"/>
              </a:rPr>
              <a:t>()</a:t>
            </a:r>
          </a:p>
          <a:p>
            <a:r>
              <a:rPr lang="en-US" sz="2400" dirty="0" err="1">
                <a:latin typeface="Consolas"/>
                <a:cs typeface="Consolas"/>
              </a:rPr>
              <a:t>int</a:t>
            </a:r>
            <a:r>
              <a:rPr lang="en-US" sz="2400" dirty="0">
                <a:latin typeface="Consolas"/>
                <a:cs typeface="Consolas"/>
              </a:rPr>
              <a:t> </a:t>
            </a:r>
            <a:r>
              <a:rPr lang="en-US" sz="2400" dirty="0">
                <a:solidFill>
                  <a:srgbClr val="E46C0A"/>
                </a:solidFill>
                <a:latin typeface="Consolas"/>
                <a:cs typeface="Consolas"/>
              </a:rPr>
              <a:t>size</a:t>
            </a:r>
            <a:r>
              <a:rPr lang="en-US" sz="2400" dirty="0">
                <a:latin typeface="Consolas"/>
                <a:cs typeface="Consolas"/>
              </a:rPr>
              <a:t>()</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isEmpty</a:t>
            </a:r>
            <a:r>
              <a:rPr lang="en-US" sz="2400" dirty="0">
                <a:latin typeface="Consolas"/>
                <a:cs typeface="Consolas"/>
              </a:rPr>
              <a:t>()</a:t>
            </a:r>
          </a:p>
          <a:p>
            <a:r>
              <a:rPr lang="en-US" sz="2400" dirty="0">
                <a:latin typeface="Consolas"/>
                <a:cs typeface="Consolas"/>
              </a:rPr>
              <a:t>void </a:t>
            </a:r>
            <a:r>
              <a:rPr lang="en-US" sz="2400" dirty="0">
                <a:solidFill>
                  <a:srgbClr val="E46C0A"/>
                </a:solidFill>
                <a:latin typeface="Consolas"/>
                <a:cs typeface="Consolas"/>
              </a:rPr>
              <a:t>clear</a:t>
            </a:r>
            <a:r>
              <a:rPr lang="en-US" sz="2400" dirty="0">
                <a:latin typeface="Consolas"/>
                <a:cs typeface="Consolas"/>
              </a:rPr>
              <a:t>()</a:t>
            </a:r>
          </a:p>
        </p:txBody>
      </p:sp>
    </p:spTree>
    <p:extLst>
      <p:ext uri="{BB962C8B-B14F-4D97-AF65-F5344CB8AC3E}">
        <p14:creationId xmlns:p14="http://schemas.microsoft.com/office/powerpoint/2010/main" val="3644505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Implementations</a:t>
            </a:r>
          </a:p>
        </p:txBody>
      </p:sp>
      <p:sp>
        <p:nvSpPr>
          <p:cNvPr id="3" name="Content Placeholder 2"/>
          <p:cNvSpPr>
            <a:spLocks noGrp="1"/>
          </p:cNvSpPr>
          <p:nvPr>
            <p:ph idx="1"/>
          </p:nvPr>
        </p:nvSpPr>
        <p:spPr/>
        <p:txBody>
          <a:bodyPr>
            <a:normAutofit/>
          </a:bodyPr>
          <a:lstStyle/>
          <a:p>
            <a:r>
              <a:rPr lang="en-US" sz="2200" dirty="0">
                <a:solidFill>
                  <a:srgbClr val="E46C0A"/>
                </a:solidFill>
              </a:rPr>
              <a:t>HashMap </a:t>
            </a:r>
            <a:r>
              <a:rPr lang="en-US" sz="2200" dirty="0"/>
              <a:t>implements </a:t>
            </a:r>
            <a:r>
              <a:rPr lang="en-US" sz="2200" dirty="0">
                <a:solidFill>
                  <a:srgbClr val="E46C0A"/>
                </a:solidFill>
              </a:rPr>
              <a:t>Map</a:t>
            </a:r>
          </a:p>
          <a:p>
            <a:pPr lvl="1"/>
            <a:r>
              <a:rPr lang="en-US" sz="2000" dirty="0"/>
              <a:t>Hash tables as internal data structure (fast!)</a:t>
            </a:r>
          </a:p>
          <a:p>
            <a:pPr lvl="1"/>
            <a:r>
              <a:rPr lang="en-US" sz="2000" dirty="0"/>
              <a:t>Insertion order not preserved</a:t>
            </a:r>
          </a:p>
          <a:p>
            <a:r>
              <a:rPr lang="en-US" sz="2200" dirty="0" err="1">
                <a:solidFill>
                  <a:srgbClr val="E46C0A"/>
                </a:solidFill>
              </a:rPr>
              <a:t>LinkedHashMap</a:t>
            </a:r>
            <a:r>
              <a:rPr lang="en-US" sz="2200" dirty="0">
                <a:solidFill>
                  <a:srgbClr val="E46C0A"/>
                </a:solidFill>
              </a:rPr>
              <a:t> </a:t>
            </a:r>
            <a:r>
              <a:rPr lang="en-US" sz="2200" dirty="0"/>
              <a:t>extends </a:t>
            </a:r>
            <a:r>
              <a:rPr lang="en-US" sz="2200" dirty="0" err="1">
                <a:solidFill>
                  <a:srgbClr val="E46C0A"/>
                </a:solidFill>
              </a:rPr>
              <a:t>HashMap</a:t>
            </a:r>
            <a:endParaRPr lang="en-US" sz="2200" dirty="0">
              <a:solidFill>
                <a:srgbClr val="E46C0A"/>
              </a:solidFill>
            </a:endParaRPr>
          </a:p>
          <a:p>
            <a:pPr lvl="1"/>
            <a:r>
              <a:rPr lang="en-US" sz="2000" dirty="0"/>
              <a:t>Insertion order preserved</a:t>
            </a:r>
          </a:p>
          <a:p>
            <a:r>
              <a:rPr lang="en-US" sz="2200" dirty="0" err="1">
                <a:solidFill>
                  <a:srgbClr val="E46C0A"/>
                </a:solidFill>
              </a:rPr>
              <a:t>TreeMap</a:t>
            </a:r>
            <a:r>
              <a:rPr lang="en-US" sz="2200" dirty="0">
                <a:solidFill>
                  <a:srgbClr val="E46C0A"/>
                </a:solidFill>
              </a:rPr>
              <a:t> </a:t>
            </a:r>
            <a:r>
              <a:rPr lang="en-US" sz="2200" dirty="0"/>
              <a:t>implements </a:t>
            </a:r>
            <a:r>
              <a:rPr lang="en-US" sz="2200" dirty="0" err="1">
                <a:solidFill>
                  <a:srgbClr val="E46C0A"/>
                </a:solidFill>
              </a:rPr>
              <a:t>SortedMap</a:t>
            </a:r>
            <a:endParaRPr lang="en-US" sz="2200" dirty="0">
              <a:solidFill>
                <a:srgbClr val="E46C0A"/>
              </a:solidFill>
            </a:endParaRPr>
          </a:p>
          <a:p>
            <a:pPr lvl="1"/>
            <a:r>
              <a:rPr lang="en-US" sz="2000" dirty="0"/>
              <a:t>R-B trees as internal data structure </a:t>
            </a:r>
          </a:p>
          <a:p>
            <a:pPr lvl="1"/>
            <a:r>
              <a:rPr lang="en-US" sz="2000" dirty="0"/>
              <a:t>User definable internal ordering</a:t>
            </a:r>
          </a:p>
          <a:p>
            <a:pPr lvl="1"/>
            <a:r>
              <a:rPr lang="en-US" sz="2000" dirty="0"/>
              <a:t>Slow when compared to hash-based implementations</a:t>
            </a:r>
          </a:p>
          <a:p>
            <a:endParaRPr lang="en-US" sz="2000" dirty="0"/>
          </a:p>
          <a:p>
            <a:pPr marL="0" indent="0">
              <a:buNone/>
            </a:pPr>
            <a:r>
              <a:rPr lang="en-US" sz="2000" dirty="0"/>
              <a:t>* Similar to Set implementations</a:t>
            </a:r>
          </a:p>
          <a:p>
            <a:endParaRPr lang="en-US" sz="2000" dirty="0"/>
          </a:p>
        </p:txBody>
      </p:sp>
    </p:spTree>
    <p:extLst>
      <p:ext uri="{BB962C8B-B14F-4D97-AF65-F5344CB8AC3E}">
        <p14:creationId xmlns:p14="http://schemas.microsoft.com/office/powerpoint/2010/main" val="897957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HashMap</a:t>
            </a:r>
            <a:endParaRPr lang="en-US" dirty="0"/>
          </a:p>
        </p:txBody>
      </p:sp>
      <p:sp>
        <p:nvSpPr>
          <p:cNvPr id="3" name="Content Placeholder 2"/>
          <p:cNvSpPr>
            <a:spLocks noGrp="1"/>
          </p:cNvSpPr>
          <p:nvPr>
            <p:ph idx="1"/>
          </p:nvPr>
        </p:nvSpPr>
        <p:spPr/>
        <p:txBody>
          <a:bodyPr/>
          <a:lstStyle/>
          <a:p>
            <a:r>
              <a:rPr lang="en-US" dirty="0"/>
              <a:t>Get/set takes </a:t>
            </a:r>
            <a:r>
              <a:rPr lang="en-US" dirty="0">
                <a:solidFill>
                  <a:srgbClr val="E46C0A"/>
                </a:solidFill>
              </a:rPr>
              <a:t>constant time </a:t>
            </a:r>
            <a:r>
              <a:rPr lang="en-US" dirty="0"/>
              <a:t>(without considering collisions)</a:t>
            </a:r>
          </a:p>
          <a:p>
            <a:r>
              <a:rPr lang="en-US" dirty="0"/>
              <a:t>Automatic re-allocation when load factor reached</a:t>
            </a:r>
          </a:p>
          <a:p>
            <a:r>
              <a:rPr lang="en-US" dirty="0"/>
              <a:t>Constructor optional arguments</a:t>
            </a:r>
          </a:p>
          <a:p>
            <a:pPr lvl="1"/>
            <a:r>
              <a:rPr lang="en-US" dirty="0">
                <a:solidFill>
                  <a:srgbClr val="E46C0A"/>
                </a:solidFill>
              </a:rPr>
              <a:t>load factor</a:t>
            </a:r>
            <a:r>
              <a:rPr lang="en-US" dirty="0"/>
              <a:t>(default = .75)</a:t>
            </a:r>
          </a:p>
          <a:p>
            <a:pPr lvl="1"/>
            <a:r>
              <a:rPr lang="en-US" dirty="0">
                <a:solidFill>
                  <a:srgbClr val="E46C0A"/>
                </a:solidFill>
              </a:rPr>
              <a:t>initial capacity</a:t>
            </a:r>
            <a:r>
              <a:rPr lang="en-US" dirty="0"/>
              <a:t>(default = 16)</a:t>
            </a:r>
          </a:p>
          <a:p>
            <a:endParaRPr lang="en-US" dirty="0"/>
          </a:p>
        </p:txBody>
      </p:sp>
    </p:spTree>
    <p:extLst>
      <p:ext uri="{BB962C8B-B14F-4D97-AF65-F5344CB8AC3E}">
        <p14:creationId xmlns:p14="http://schemas.microsoft.com/office/powerpoint/2010/main" val="1905488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a:t>
            </a:r>
          </a:p>
        </p:txBody>
      </p:sp>
      <p:sp>
        <p:nvSpPr>
          <p:cNvPr id="3" name="Content Placeholder 2"/>
          <p:cNvSpPr>
            <a:spLocks noGrp="1"/>
          </p:cNvSpPr>
          <p:nvPr>
            <p:ph idx="1"/>
          </p:nvPr>
        </p:nvSpPr>
        <p:spPr/>
        <p:txBody>
          <a:bodyPr>
            <a:noAutofit/>
          </a:bodyPr>
          <a:lstStyle/>
          <a:p>
            <a:pPr marL="0" indent="0">
              <a:buNone/>
            </a:pPr>
            <a:r>
              <a:rPr lang="en-US" sz="2000" dirty="0">
                <a:latin typeface="Consolas"/>
                <a:cs typeface="Consolas"/>
              </a:rPr>
              <a:t>Map&lt;String, Integer&gt; m = new </a:t>
            </a:r>
            <a:r>
              <a:rPr lang="en-US" sz="2000" dirty="0" err="1">
                <a:latin typeface="Consolas"/>
                <a:cs typeface="Consolas"/>
              </a:rPr>
              <a:t>HashMap</a:t>
            </a:r>
            <a:r>
              <a:rPr lang="en-US" sz="2000" dirty="0">
                <a:latin typeface="Consolas"/>
                <a:cs typeface="Consolas"/>
              </a:rPr>
              <a:t>&lt;String, Integer&gt;();</a:t>
            </a:r>
          </a:p>
          <a:p>
            <a:pPr marL="0" indent="0">
              <a:buNone/>
            </a:pPr>
            <a:r>
              <a:rPr lang="en-US" sz="2000" dirty="0">
                <a:latin typeface="Consolas"/>
                <a:cs typeface="Consolas"/>
              </a:rPr>
              <a:t>		</a:t>
            </a:r>
          </a:p>
          <a:p>
            <a:pPr marL="0" indent="0">
              <a:buNone/>
            </a:pPr>
            <a:r>
              <a:rPr lang="mr-IN" sz="2000" dirty="0">
                <a:latin typeface="Consolas"/>
                <a:cs typeface="Consolas"/>
              </a:rPr>
              <a:t>m.put(</a:t>
            </a:r>
            <a:r>
              <a:rPr lang="it-IT" sz="2000" dirty="0">
                <a:latin typeface="Consolas"/>
                <a:cs typeface="Consolas"/>
              </a:rPr>
              <a:t>“Agata”</a:t>
            </a:r>
            <a:r>
              <a:rPr lang="mr-IN" sz="2000" dirty="0">
                <a:latin typeface="Consolas"/>
                <a:cs typeface="Consolas"/>
              </a:rPr>
              <a:t>, </a:t>
            </a:r>
            <a:r>
              <a:rPr lang="it-IT" sz="2000" dirty="0">
                <a:latin typeface="Consolas"/>
                <a:cs typeface="Consolas"/>
              </a:rPr>
              <a:t> </a:t>
            </a:r>
            <a:r>
              <a:rPr lang="mr-IN" sz="2000" dirty="0">
                <a:latin typeface="Consolas"/>
                <a:cs typeface="Consolas"/>
              </a:rPr>
              <a:t>2);</a:t>
            </a:r>
            <a:r>
              <a:rPr lang="it-IT" sz="2000" dirty="0">
                <a:latin typeface="Consolas"/>
                <a:cs typeface="Consolas"/>
              </a:rPr>
              <a:t> </a:t>
            </a:r>
          </a:p>
          <a:p>
            <a:pPr marL="0" indent="0">
              <a:buNone/>
            </a:pPr>
            <a:r>
              <a:rPr lang="it-IT" sz="2000" dirty="0" err="1">
                <a:latin typeface="Consolas"/>
                <a:cs typeface="Consolas"/>
              </a:rPr>
              <a:t>m.put</a:t>
            </a:r>
            <a:r>
              <a:rPr lang="it-IT" sz="2000" dirty="0">
                <a:latin typeface="Consolas"/>
                <a:cs typeface="Consolas"/>
              </a:rPr>
              <a:t>(“Marzia”, 3);</a:t>
            </a:r>
          </a:p>
          <a:p>
            <a:pPr marL="0" indent="0">
              <a:buNone/>
            </a:pPr>
            <a:r>
              <a:rPr lang="mr-IN" sz="2000" dirty="0">
                <a:latin typeface="Consolas"/>
                <a:cs typeface="Consolas"/>
              </a:rPr>
              <a:t>m.put(</a:t>
            </a:r>
            <a:r>
              <a:rPr lang="it-IT" sz="2000" dirty="0">
                <a:latin typeface="Consolas"/>
                <a:cs typeface="Consolas"/>
              </a:rPr>
              <a:t>“Agata”</a:t>
            </a:r>
            <a:r>
              <a:rPr lang="mr-IN" sz="2000" dirty="0">
                <a:latin typeface="Consolas"/>
                <a:cs typeface="Consolas"/>
              </a:rPr>
              <a:t>, </a:t>
            </a:r>
            <a:r>
              <a:rPr lang="it-IT" sz="2000" dirty="0">
                <a:latin typeface="Consolas"/>
                <a:cs typeface="Consolas"/>
              </a:rPr>
              <a:t> </a:t>
            </a:r>
            <a:r>
              <a:rPr lang="mr-IN" sz="2000" dirty="0">
                <a:latin typeface="Consolas"/>
                <a:cs typeface="Consolas"/>
              </a:rPr>
              <a:t>4);</a:t>
            </a:r>
            <a:r>
              <a:rPr lang="it-IT" sz="2000" dirty="0">
                <a:latin typeface="Consolas"/>
                <a:cs typeface="Consolas"/>
              </a:rPr>
              <a:t> </a:t>
            </a:r>
          </a:p>
          <a:p>
            <a:pPr marL="0" indent="0">
              <a:buNone/>
            </a:pPr>
            <a:r>
              <a:rPr lang="mr-IN" sz="2000" dirty="0">
                <a:latin typeface="Consolas"/>
                <a:cs typeface="Consolas"/>
              </a:rPr>
              <a:t>m.put(</a:t>
            </a:r>
            <a:r>
              <a:rPr lang="it-IT" sz="2000" dirty="0">
                <a:latin typeface="Consolas"/>
                <a:cs typeface="Consolas"/>
              </a:rPr>
              <a:t>“</a:t>
            </a:r>
            <a:r>
              <a:rPr lang="mr-IN" sz="2000" dirty="0">
                <a:latin typeface="Consolas"/>
                <a:cs typeface="Consolas"/>
              </a:rPr>
              <a:t>Nicola</a:t>
            </a:r>
            <a:r>
              <a:rPr lang="it-IT" sz="2000" dirty="0">
                <a:latin typeface="Consolas"/>
                <a:cs typeface="Consolas"/>
              </a:rPr>
              <a:t>”</a:t>
            </a:r>
            <a:r>
              <a:rPr lang="mr-IN" sz="2000" dirty="0">
                <a:latin typeface="Consolas"/>
                <a:cs typeface="Consolas"/>
              </a:rPr>
              <a:t>, 1);</a:t>
            </a:r>
          </a:p>
          <a:p>
            <a:pPr marL="0" indent="0">
              <a:buNone/>
            </a:pPr>
            <a:r>
              <a:rPr lang="mr-IN"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(m);    </a:t>
            </a:r>
          </a:p>
          <a:p>
            <a:pPr marL="0" indent="0">
              <a:buNone/>
            </a:pPr>
            <a:r>
              <a:rPr lang="en-US" sz="2000" dirty="0">
                <a:latin typeface="Consolas"/>
                <a:cs typeface="Consolas"/>
              </a:rPr>
              <a:t>{</a:t>
            </a:r>
            <a:r>
              <a:rPr lang="en-US" sz="2000" dirty="0" err="1">
                <a:latin typeface="Consolas"/>
                <a:cs typeface="Consolas"/>
              </a:rPr>
              <a:t>Agata</a:t>
            </a:r>
            <a:r>
              <a:rPr lang="en-US" sz="2000" dirty="0">
                <a:latin typeface="Consolas"/>
                <a:cs typeface="Consolas"/>
              </a:rPr>
              <a:t>=4, Nicola=1, </a:t>
            </a:r>
            <a:r>
              <a:rPr lang="en-US" sz="2000" dirty="0" err="1">
                <a:latin typeface="Consolas"/>
                <a:cs typeface="Consolas"/>
              </a:rPr>
              <a:t>Marzia</a:t>
            </a:r>
            <a:r>
              <a:rPr lang="en-US" sz="2000" dirty="0">
                <a:latin typeface="Consolas"/>
                <a:cs typeface="Consolas"/>
              </a:rPr>
              <a:t>=3}</a:t>
            </a:r>
            <a:endParaRPr lang="en-US" sz="2000" i="1" dirty="0">
              <a:latin typeface="Consolas"/>
              <a:cs typeface="Consolas"/>
            </a:endParaRPr>
          </a:p>
        </p:txBody>
      </p:sp>
    </p:spTree>
    <p:extLst>
      <p:ext uri="{BB962C8B-B14F-4D97-AF65-F5344CB8AC3E}">
        <p14:creationId xmlns:p14="http://schemas.microsoft.com/office/powerpoint/2010/main" val="2077211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II</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Map&lt;String, Integer&gt; m = new </a:t>
            </a:r>
            <a:r>
              <a:rPr lang="en-US" sz="2000" dirty="0" err="1">
                <a:latin typeface="Consolas"/>
                <a:cs typeface="Consolas"/>
              </a:rPr>
              <a:t>HashMap</a:t>
            </a:r>
            <a:r>
              <a:rPr lang="en-US" sz="2000" dirty="0">
                <a:latin typeface="Consolas"/>
                <a:cs typeface="Consolas"/>
              </a:rPr>
              <a:t>&lt;String, Integer&gt;();</a:t>
            </a:r>
          </a:p>
          <a:p>
            <a:pPr marL="0" indent="0">
              <a:buNone/>
            </a:pPr>
            <a:r>
              <a:rPr lang="en-US" sz="2000" dirty="0">
                <a:latin typeface="Consolas"/>
                <a:cs typeface="Consolas"/>
              </a:rPr>
              <a:t>…</a:t>
            </a:r>
          </a:p>
          <a:p>
            <a:pPr marL="0" indent="0">
              <a:buNone/>
            </a:pPr>
            <a:r>
              <a:rPr lang="en-US" sz="2000" dirty="0">
                <a:solidFill>
                  <a:srgbClr val="E46C0A"/>
                </a:solidFill>
                <a:latin typeface="Consolas"/>
                <a:cs typeface="Consolas"/>
              </a:rPr>
              <a:t>// looping keys and accessing values</a:t>
            </a:r>
          </a:p>
          <a:p>
            <a:pPr marL="0" indent="0">
              <a:buNone/>
            </a:pPr>
            <a:r>
              <a:rPr lang="en-US" sz="2000" dirty="0">
                <a:latin typeface="Consolas"/>
                <a:cs typeface="Consolas"/>
              </a:rPr>
              <a:t>Set&lt;String&gt; keys = </a:t>
            </a:r>
            <a:r>
              <a:rPr lang="en-US" sz="2000" dirty="0" err="1">
                <a:latin typeface="Consolas"/>
                <a:cs typeface="Consolas"/>
              </a:rPr>
              <a:t>m.keySet</a:t>
            </a:r>
            <a:r>
              <a:rPr lang="en-US" sz="2000" dirty="0">
                <a:latin typeface="Consolas"/>
                <a:cs typeface="Consolas"/>
              </a:rPr>
              <a:t>();</a:t>
            </a:r>
          </a:p>
          <a:p>
            <a:pPr marL="0" indent="0">
              <a:buNone/>
            </a:pPr>
            <a:r>
              <a:rPr lang="en-US" sz="2000" dirty="0">
                <a:latin typeface="Consolas"/>
                <a:cs typeface="Consolas"/>
              </a:rPr>
              <a:t>for(String key : keys)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(key + " -&gt; " + </a:t>
            </a:r>
            <a:r>
              <a:rPr lang="en-US" sz="2000" dirty="0" err="1">
                <a:latin typeface="Consolas"/>
                <a:cs typeface="Consolas"/>
              </a:rPr>
              <a:t>m.get</a:t>
            </a:r>
            <a:r>
              <a:rPr lang="en-US" sz="2000" dirty="0">
                <a:latin typeface="Consolas"/>
                <a:cs typeface="Consolas"/>
              </a:rPr>
              <a:t>(key));</a:t>
            </a:r>
          </a:p>
          <a:p>
            <a:pPr marL="0" indent="0">
              <a:buNone/>
            </a:pPr>
            <a:r>
              <a:rPr lang="en-US" sz="2000" dirty="0">
                <a:latin typeface="Consolas"/>
                <a:cs typeface="Consolas"/>
              </a:rPr>
              <a:t>}</a:t>
            </a:r>
          </a:p>
          <a:p>
            <a:pPr marL="0" indent="0">
              <a:buNone/>
            </a:pPr>
            <a:endParaRPr lang="en-US" sz="2000" dirty="0">
              <a:solidFill>
                <a:srgbClr val="E46C0A"/>
              </a:solidFill>
              <a:latin typeface="Consolas"/>
              <a:cs typeface="Consolas"/>
            </a:endParaRPr>
          </a:p>
          <a:p>
            <a:pPr marL="0" indent="0">
              <a:buNone/>
            </a:pPr>
            <a:r>
              <a:rPr lang="en-US" sz="2000" dirty="0">
                <a:solidFill>
                  <a:srgbClr val="E46C0A"/>
                </a:solidFill>
                <a:latin typeface="Consolas"/>
                <a:cs typeface="Consolas"/>
              </a:rPr>
              <a:t>// contains key</a:t>
            </a:r>
          </a:p>
          <a:p>
            <a:pPr marL="0" indent="0">
              <a:buNone/>
            </a:pPr>
            <a:r>
              <a:rPr lang="en-US" sz="2000" dirty="0">
                <a:latin typeface="Consolas"/>
                <a:cs typeface="Consolas"/>
              </a:rPr>
              <a:t>if (</a:t>
            </a:r>
            <a:r>
              <a:rPr lang="en-US" sz="2000" dirty="0" err="1">
                <a:latin typeface="Consolas"/>
                <a:cs typeface="Consolas"/>
              </a:rPr>
              <a:t>m.containsKey</a:t>
            </a:r>
            <a:r>
              <a:rPr lang="en-US" sz="2000" dirty="0">
                <a:latin typeface="Consolas"/>
                <a:cs typeface="Consolas"/>
              </a:rPr>
              <a:t>(key))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m.get</a:t>
            </a:r>
            <a:r>
              <a:rPr lang="en-US" sz="2000" dirty="0">
                <a:latin typeface="Consolas"/>
                <a:cs typeface="Consolas"/>
              </a:rPr>
              <a:t>(key));</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Tree>
    <p:extLst>
      <p:ext uri="{BB962C8B-B14F-4D97-AF65-F5344CB8AC3E}">
        <p14:creationId xmlns:p14="http://schemas.microsoft.com/office/powerpoint/2010/main" val="942583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Autofit/>
          </a:bodyPr>
          <a:lstStyle/>
          <a:p>
            <a:r>
              <a:rPr lang="en-US" sz="2000" dirty="0">
                <a:solidFill>
                  <a:schemeClr val="accent6">
                    <a:lumMod val="75000"/>
                  </a:schemeClr>
                </a:solidFill>
                <a:latin typeface="Calibri" panose="020F0502020204030204" pitchFamily="34" charset="0"/>
                <a:cs typeface="Calibri" panose="020F0502020204030204" pitchFamily="34" charset="0"/>
              </a:rPr>
              <a:t>It is unsafe to modify (add or remove elements) a Collection while iterating over it! </a:t>
            </a:r>
          </a:p>
          <a:p>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List&lt;Double&gt; l = new LinkedList&lt;Double&gt;(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Arrays.asList</a:t>
            </a:r>
            <a:r>
              <a:rPr lang="en-US" sz="2000" dirty="0">
                <a:latin typeface="Consolas" panose="020B0609020204030204" pitchFamily="49" charset="0"/>
                <a:cs typeface="Consolas" panose="020B0609020204030204" pitchFamily="49" charset="0"/>
              </a:rPr>
              <a:t>(10.8, 11.1, 13.2, 30.2));</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count = 0;</a:t>
            </a:r>
          </a:p>
          <a:p>
            <a:pPr marL="0" indent="0">
              <a:buNone/>
            </a:pPr>
            <a:r>
              <a:rPr lang="en-US" sz="2000" dirty="0">
                <a:latin typeface="Consolas" panose="020B0609020204030204" pitchFamily="49" charset="0"/>
                <a:cs typeface="Consolas" panose="020B0609020204030204" pitchFamily="49" charset="0"/>
              </a:rPr>
              <a:t>for (double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l) {</a:t>
            </a:r>
          </a:p>
          <a:p>
            <a:pPr marL="0" indent="0">
              <a:buNone/>
            </a:pPr>
            <a:r>
              <a:rPr lang="en-US" sz="2000" dirty="0">
                <a:latin typeface="Consolas" panose="020B0609020204030204" pitchFamily="49" charset="0"/>
                <a:cs typeface="Consolas" panose="020B0609020204030204" pitchFamily="49" charset="0"/>
              </a:rPr>
              <a:t>	if (count == 1) </a:t>
            </a:r>
            <a:r>
              <a:rPr lang="en-US" sz="2000" dirty="0" err="1">
                <a:latin typeface="Consolas" panose="020B0609020204030204" pitchFamily="49" charset="0"/>
                <a:cs typeface="Consolas" panose="020B0609020204030204" pitchFamily="49" charset="0"/>
              </a:rPr>
              <a:t>l.remove</a:t>
            </a:r>
            <a:r>
              <a:rPr lang="en-US" sz="2000" dirty="0">
                <a:latin typeface="Consolas" panose="020B0609020204030204" pitchFamily="49" charset="0"/>
                <a:cs typeface="Consolas" panose="020B0609020204030204" pitchFamily="49" charset="0"/>
              </a:rPr>
              <a:t>(count);</a:t>
            </a:r>
          </a:p>
          <a:p>
            <a:pPr marL="0" indent="0">
              <a:buNone/>
            </a:pPr>
            <a:r>
              <a:rPr lang="en-US" sz="2000" dirty="0">
                <a:latin typeface="Consolas" panose="020B0609020204030204" pitchFamily="49" charset="0"/>
                <a:cs typeface="Consolas" panose="020B0609020204030204" pitchFamily="49" charset="0"/>
              </a:rPr>
              <a:t>	if (count == 2) </a:t>
            </a:r>
            <a:r>
              <a:rPr lang="en-US" sz="2000" dirty="0" err="1">
                <a:latin typeface="Consolas" panose="020B0609020204030204" pitchFamily="49" charset="0"/>
                <a:cs typeface="Consolas" panose="020B0609020204030204" pitchFamily="49" charset="0"/>
              </a:rPr>
              <a:t>l.add</a:t>
            </a:r>
            <a:r>
              <a:rPr lang="en-US" sz="2000" dirty="0">
                <a:latin typeface="Consolas" panose="020B0609020204030204" pitchFamily="49" charset="0"/>
                <a:cs typeface="Consolas" panose="020B0609020204030204" pitchFamily="49" charset="0"/>
              </a:rPr>
              <a:t>(22.3);</a:t>
            </a:r>
          </a:p>
          <a:p>
            <a:pPr marL="0" indent="0">
              <a:buNone/>
            </a:pPr>
            <a:r>
              <a:rPr lang="en-US" sz="2000" dirty="0">
                <a:latin typeface="Consolas" panose="020B0609020204030204" pitchFamily="49" charset="0"/>
                <a:cs typeface="Consolas" panose="020B0609020204030204" pitchFamily="49" charset="0"/>
              </a:rPr>
              <a:t>	count++;</a:t>
            </a:r>
          </a:p>
          <a:p>
            <a:pPr marL="0" indent="0">
              <a:buNone/>
            </a:pPr>
            <a:r>
              <a:rPr lang="en-US" sz="2000" dirty="0">
                <a:latin typeface="Consolas" panose="020B0609020204030204" pitchFamily="49" charset="0"/>
                <a:cs typeface="Consolas" panose="020B0609020204030204" pitchFamily="49" charset="0"/>
              </a:rPr>
              <a:t>} </a:t>
            </a:r>
            <a:r>
              <a:rPr lang="en-US" sz="2000" dirty="0">
                <a:solidFill>
                  <a:srgbClr val="E46C0A"/>
                </a:solidFill>
                <a:latin typeface="Consolas" panose="020B0609020204030204" pitchFamily="49" charset="0"/>
                <a:cs typeface="Consolas" panose="020B0609020204030204" pitchFamily="49" charset="0"/>
              </a:rPr>
              <a:t>// Wrong! We modify the list while iterating</a:t>
            </a: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0749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Resizable Array ~O(n)</a:t>
            </a:r>
          </a:p>
        </p:txBody>
      </p:sp>
      <p:pic>
        <p:nvPicPr>
          <p:cNvPr id="4" name="Content Placeholder 3" descr="Dynamic-Table.png"/>
          <p:cNvPicPr>
            <a:picLocks noGrp="1" noChangeAspect="1"/>
          </p:cNvPicPr>
          <p:nvPr>
            <p:ph idx="1"/>
          </p:nvPr>
        </p:nvPicPr>
        <p:blipFill>
          <a:blip r:embed="rId2">
            <a:extLst>
              <a:ext uri="{28A0092B-C50C-407E-A947-70E740481C1C}">
                <a14:useLocalDpi xmlns:a14="http://schemas.microsoft.com/office/drawing/2010/main" val="0"/>
              </a:ext>
            </a:extLst>
          </a:blip>
          <a:srcRect l="-22065" r="-22065"/>
          <a:stretch>
            <a:fillRect/>
          </a:stretch>
        </p:blipFill>
        <p:spPr>
          <a:xfrm>
            <a:off x="1415480" y="1700808"/>
            <a:ext cx="9662864" cy="4525963"/>
          </a:xfrm>
        </p:spPr>
      </p:pic>
    </p:spTree>
    <p:extLst>
      <p:ext uri="{BB962C8B-B14F-4D97-AF65-F5344CB8AC3E}">
        <p14:creationId xmlns:p14="http://schemas.microsoft.com/office/powerpoint/2010/main" val="2940906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rmAutofit/>
          </a:bodyPr>
          <a:lstStyle/>
          <a:p>
            <a:r>
              <a:rPr lang="en-US" dirty="0"/>
              <a:t>Interface </a:t>
            </a:r>
            <a:r>
              <a:rPr lang="en-US" dirty="0">
                <a:solidFill>
                  <a:srgbClr val="E46C0A"/>
                </a:solidFill>
              </a:rPr>
              <a:t>Iterator</a:t>
            </a:r>
            <a:r>
              <a:rPr lang="en-US" dirty="0"/>
              <a:t> provides a transparent means for cycling through all elements of a Collection (</a:t>
            </a:r>
            <a:r>
              <a:rPr lang="en-US" dirty="0">
                <a:solidFill>
                  <a:schemeClr val="accent6">
                    <a:lumMod val="75000"/>
                  </a:schemeClr>
                </a:solidFill>
              </a:rPr>
              <a:t>forward only</a:t>
            </a:r>
            <a:r>
              <a:rPr lang="en-US" dirty="0"/>
              <a:t>) and </a:t>
            </a:r>
            <a:r>
              <a:rPr lang="en-US" dirty="0">
                <a:solidFill>
                  <a:schemeClr val="accent6">
                    <a:lumMod val="75000"/>
                  </a:schemeClr>
                </a:solidFill>
              </a:rPr>
              <a:t>removing elements</a:t>
            </a:r>
          </a:p>
          <a:p>
            <a:r>
              <a:rPr lang="en-US" dirty="0"/>
              <a:t>Interface </a:t>
            </a:r>
            <a:r>
              <a:rPr lang="en-US" dirty="0" err="1">
                <a:solidFill>
                  <a:schemeClr val="accent6">
                    <a:lumMod val="75000"/>
                  </a:schemeClr>
                </a:solidFill>
              </a:rPr>
              <a:t>ListIterator</a:t>
            </a:r>
            <a:r>
              <a:rPr lang="en-US" dirty="0"/>
              <a:t> provides a transparent means for cycling through all elements of a Collection (</a:t>
            </a:r>
            <a:r>
              <a:rPr lang="en-US" dirty="0">
                <a:solidFill>
                  <a:schemeClr val="accent6">
                    <a:lumMod val="75000"/>
                  </a:schemeClr>
                </a:solidFill>
              </a:rPr>
              <a:t>forward and backward</a:t>
            </a:r>
            <a:r>
              <a:rPr lang="en-US" dirty="0"/>
              <a:t>) and </a:t>
            </a:r>
            <a:r>
              <a:rPr lang="en-US" dirty="0">
                <a:solidFill>
                  <a:schemeClr val="accent6">
                    <a:lumMod val="75000"/>
                  </a:schemeClr>
                </a:solidFill>
              </a:rPr>
              <a:t>removing and adding elements</a:t>
            </a:r>
          </a:p>
          <a:p>
            <a:endParaRPr lang="en-US" dirty="0"/>
          </a:p>
          <a:p>
            <a:endParaRPr lang="en-US" dirty="0"/>
          </a:p>
        </p:txBody>
      </p:sp>
    </p:spTree>
    <p:extLst>
      <p:ext uri="{BB962C8B-B14F-4D97-AF65-F5344CB8AC3E}">
        <p14:creationId xmlns:p14="http://schemas.microsoft.com/office/powerpoint/2010/main" val="2837893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a:t>
            </a:r>
          </a:p>
        </p:txBody>
      </p:sp>
      <p:sp>
        <p:nvSpPr>
          <p:cNvPr id="3" name="Content Placeholder 2"/>
          <p:cNvSpPr>
            <a:spLocks noGrp="1"/>
          </p:cNvSpPr>
          <p:nvPr>
            <p:ph idx="1"/>
          </p:nvPr>
        </p:nvSpPr>
        <p:spPr/>
        <p:txBody>
          <a:bodyPr>
            <a:normAutofit/>
          </a:bodyPr>
          <a:lstStyle/>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3233994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ListIterator</a:t>
            </a:r>
            <a:r>
              <a:rPr lang="en-US" dirty="0"/>
              <a:t> Interface</a:t>
            </a:r>
          </a:p>
        </p:txBody>
      </p:sp>
      <p:sp>
        <p:nvSpPr>
          <p:cNvPr id="3" name="Content Placeholder 2"/>
          <p:cNvSpPr>
            <a:spLocks noGrp="1"/>
          </p:cNvSpPr>
          <p:nvPr>
            <p:ph idx="1"/>
          </p:nvPr>
        </p:nvSpPr>
        <p:spPr/>
        <p:txBody>
          <a:bodyPr>
            <a:normAutofit fontScale="92500" lnSpcReduction="20000"/>
          </a:bodyPr>
          <a:lstStyle/>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hasPrevious</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previous</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add</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set</a:t>
            </a:r>
            <a:r>
              <a:rPr lang="en-US" dirty="0">
                <a:latin typeface="Consolas"/>
                <a:cs typeface="Consolas"/>
              </a:rPr>
              <a:t>() </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r>
              <a:rPr lang="en-US" dirty="0" err="1">
                <a:latin typeface="Consolas"/>
                <a:cs typeface="Consolas"/>
              </a:rPr>
              <a:t>int</a:t>
            </a:r>
            <a:r>
              <a:rPr lang="en-US" dirty="0">
                <a:latin typeface="Consolas"/>
                <a:cs typeface="Consolas"/>
              </a:rPr>
              <a:t> </a:t>
            </a:r>
            <a:r>
              <a:rPr lang="en-US" dirty="0" err="1">
                <a:solidFill>
                  <a:srgbClr val="E46C0A"/>
                </a:solidFill>
                <a:latin typeface="Consolas"/>
                <a:cs typeface="Consolas"/>
              </a:rPr>
              <a:t>nextIndex</a:t>
            </a:r>
            <a:r>
              <a:rPr lang="en-US" dirty="0">
                <a:latin typeface="Consolas"/>
                <a:cs typeface="Consolas"/>
              </a:rPr>
              <a:t>()</a:t>
            </a:r>
          </a:p>
          <a:p>
            <a:r>
              <a:rPr lang="en-US" dirty="0" err="1">
                <a:latin typeface="Consolas"/>
                <a:cs typeface="Consolas"/>
              </a:rPr>
              <a:t>int</a:t>
            </a:r>
            <a:r>
              <a:rPr lang="en-US" dirty="0">
                <a:latin typeface="Consolas"/>
                <a:cs typeface="Consolas"/>
              </a:rPr>
              <a:t> </a:t>
            </a:r>
            <a:r>
              <a:rPr lang="en-US" dirty="0" err="1">
                <a:solidFill>
                  <a:srgbClr val="E46C0A"/>
                </a:solidFill>
                <a:latin typeface="Consolas"/>
                <a:cs typeface="Consolas"/>
              </a:rPr>
              <a:t>previousIndex</a:t>
            </a:r>
            <a:r>
              <a:rPr lang="en-US" dirty="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4168486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Iterator Example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Arrays.asList</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(Iterator&lt;Double&gt;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Tree>
    <p:extLst>
      <p:ext uri="{BB962C8B-B14F-4D97-AF65-F5344CB8AC3E}">
        <p14:creationId xmlns:p14="http://schemas.microsoft.com/office/powerpoint/2010/main" val="3578437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ListIterator</a:t>
            </a:r>
            <a:r>
              <a:rPr lang="en-US" dirty="0"/>
              <a:t> Example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Arrays.asList</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a:t>
            </a:r>
            <a:r>
              <a:rPr lang="en-US" sz="1800" dirty="0" err="1">
                <a:solidFill>
                  <a:srgbClr val="00B050"/>
                </a:solidFill>
                <a:latin typeface="Consolas"/>
                <a:cs typeface="Consolas"/>
              </a:rPr>
              <a:t>ListIterator</a:t>
            </a:r>
            <a:r>
              <a:rPr lang="en-US" sz="1800" dirty="0">
                <a:solidFill>
                  <a:srgbClr val="00B050"/>
                </a:solidFill>
                <a:latin typeface="Consolas"/>
                <a:cs typeface="Consolas"/>
              </a:rPr>
              <a:t>&lt;Double&gt;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l.listIterator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if (count == 2) </a:t>
            </a:r>
            <a:r>
              <a:rPr lang="en-US" sz="1800" dirty="0" err="1">
                <a:latin typeface="Consolas"/>
                <a:cs typeface="Consolas"/>
              </a:rPr>
              <a:t>i.add</a:t>
            </a:r>
            <a:r>
              <a:rPr lang="en-US" sz="1800" dirty="0">
                <a:latin typeface="Consolas"/>
                <a:cs typeface="Consolas"/>
              </a:rPr>
              <a:t>(22.3);</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Tree>
    <p:extLst>
      <p:ext uri="{BB962C8B-B14F-4D97-AF65-F5344CB8AC3E}">
        <p14:creationId xmlns:p14="http://schemas.microsoft.com/office/powerpoint/2010/main" val="978637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and Iterators</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latin typeface="Consolas"/>
                <a:cs typeface="Consolas"/>
              </a:rPr>
              <a:t>List&lt;Person&gt; </a:t>
            </a:r>
            <a:r>
              <a:rPr lang="en-US" sz="1800" dirty="0" err="1">
                <a:latin typeface="Consolas"/>
                <a:cs typeface="Consolas"/>
              </a:rPr>
              <a:t>pl</a:t>
            </a:r>
            <a:r>
              <a:rPr lang="en-US" sz="1800" dirty="0">
                <a:latin typeface="Consolas"/>
                <a:cs typeface="Consolas"/>
              </a:rPr>
              <a:t> = new </a:t>
            </a:r>
            <a:r>
              <a:rPr lang="en-US" sz="1800" dirty="0" err="1">
                <a:latin typeface="Consolas"/>
                <a:cs typeface="Consolas"/>
              </a:rPr>
              <a:t>ArrayList</a:t>
            </a:r>
            <a:r>
              <a:rPr lang="en-US" sz="1800" dirty="0">
                <a:latin typeface="Consolas"/>
                <a:cs typeface="Consolas"/>
              </a:rPr>
              <a:t>&lt;Person&gt;();</a:t>
            </a:r>
          </a:p>
          <a:p>
            <a:pPr marL="0" indent="0">
              <a:buNone/>
            </a:pPr>
            <a:endParaRPr lang="it-IT" sz="1800" b="1" dirty="0">
              <a:solidFill>
                <a:srgbClr val="E46C0A"/>
              </a:solidFill>
              <a:latin typeface="Consolas"/>
              <a:cs typeface="Consolas"/>
            </a:endParaRPr>
          </a:p>
          <a:p>
            <a:pPr marL="0" indent="0">
              <a:buNone/>
            </a:pPr>
            <a:r>
              <a:rPr lang="it-IT" sz="1800" b="1" dirty="0">
                <a:solidFill>
                  <a:srgbClr val="E46C0A"/>
                </a:solidFill>
                <a:latin typeface="Consolas"/>
                <a:cs typeface="Consolas"/>
              </a:rPr>
              <a:t>/* C style */</a:t>
            </a:r>
            <a:endParaRPr lang="mr-IN" sz="1800" b="1" dirty="0">
              <a:solidFill>
                <a:srgbClr val="E46C0A"/>
              </a:solidFill>
              <a:latin typeface="Consolas"/>
              <a:cs typeface="Consolas"/>
            </a:endParaRPr>
          </a:p>
          <a:p>
            <a:pPr marL="0" indent="0">
              <a:buNone/>
            </a:pPr>
            <a:r>
              <a:rPr lang="en-US" sz="1800" dirty="0">
                <a:latin typeface="Consolas"/>
                <a:cs typeface="Consolas"/>
              </a:rPr>
              <a:t>for (</a:t>
            </a:r>
            <a:r>
              <a:rPr lang="en-US" sz="1800" dirty="0" err="1">
                <a:latin typeface="Consolas"/>
                <a:cs typeface="Consolas"/>
              </a:rPr>
              <a:t>int</a:t>
            </a:r>
            <a:r>
              <a:rPr lang="en-US" sz="1800" dirty="0">
                <a:latin typeface="Consolas"/>
                <a:cs typeface="Consolas"/>
              </a:rPr>
              <a:t> </a:t>
            </a:r>
            <a:r>
              <a:rPr lang="en-US" sz="1800" dirty="0" err="1">
                <a:latin typeface="Consolas"/>
                <a:cs typeface="Consolas"/>
              </a:rPr>
              <a:t>i</a:t>
            </a:r>
            <a:r>
              <a:rPr lang="en-US" sz="1800" dirty="0">
                <a:latin typeface="Consolas"/>
                <a:cs typeface="Consolas"/>
              </a:rPr>
              <a:t> = 0; </a:t>
            </a:r>
            <a:r>
              <a:rPr lang="en-US" sz="1800" dirty="0" err="1">
                <a:latin typeface="Consolas"/>
                <a:cs typeface="Consolas"/>
              </a:rPr>
              <a:t>i</a:t>
            </a:r>
            <a:r>
              <a:rPr lang="en-US" sz="1800" dirty="0">
                <a:latin typeface="Consolas"/>
                <a:cs typeface="Consolas"/>
              </a:rPr>
              <a:t> &lt; </a:t>
            </a:r>
            <a:r>
              <a:rPr lang="en-US" sz="1800" dirty="0" err="1">
                <a:latin typeface="Consolas"/>
                <a:cs typeface="Consolas"/>
              </a:rPr>
              <a:t>pl.size</a:t>
            </a:r>
            <a:r>
              <a:rPr lang="en-US" sz="1800" dirty="0">
                <a:latin typeface="Consolas"/>
                <a:cs typeface="Consolas"/>
              </a:rPr>
              <a:t>(); </a:t>
            </a:r>
            <a:r>
              <a:rPr lang="en-US" sz="1800" dirty="0" err="1">
                <a:latin typeface="Consolas"/>
                <a:cs typeface="Consolas"/>
              </a:rPr>
              <a:t>i</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a:t>
            </a:r>
            <a:r>
              <a:rPr lang="en-US" sz="1800" dirty="0" err="1">
                <a:latin typeface="Consolas"/>
                <a:cs typeface="Consolas"/>
              </a:rPr>
              <a:t>pl.get</a:t>
            </a:r>
            <a:r>
              <a:rPr lang="en-US" sz="1800" dirty="0">
                <a:latin typeface="Consolas"/>
                <a:cs typeface="Consolas"/>
              </a:rPr>
              <a:t>(</a:t>
            </a:r>
            <a:r>
              <a:rPr lang="en-US" sz="1800" dirty="0" err="1">
                <a:latin typeface="Consolas"/>
                <a:cs typeface="Consolas"/>
              </a:rPr>
              <a:t>i</a:t>
            </a:r>
            <a:r>
              <a:rPr lang="en-US" sz="1800" dirty="0">
                <a:latin typeface="Consolas"/>
                <a:cs typeface="Consolas"/>
              </a:rPr>
              <a:t>))</a:t>
            </a:r>
          </a:p>
          <a:p>
            <a:pPr marL="0" indent="0">
              <a:buNone/>
            </a:pPr>
            <a:endParaRPr lang="en-US" sz="1800" b="1" dirty="0">
              <a:solidFill>
                <a:srgbClr val="E46C0A"/>
              </a:solidFill>
              <a:latin typeface="Consolas"/>
              <a:cs typeface="Consolas"/>
            </a:endParaRPr>
          </a:p>
          <a:p>
            <a:pPr marL="0" indent="0">
              <a:buNone/>
            </a:pPr>
            <a:r>
              <a:rPr lang="en-US" sz="1800" b="1" dirty="0">
                <a:solidFill>
                  <a:srgbClr val="E46C0A"/>
                </a:solidFill>
                <a:latin typeface="Consolas"/>
                <a:cs typeface="Consolas"/>
              </a:rPr>
              <a:t>/* Java style */</a:t>
            </a:r>
          </a:p>
          <a:p>
            <a:pPr marL="0" indent="0">
              <a:buNone/>
            </a:pPr>
            <a:r>
              <a:rPr lang="en-US" sz="1800" dirty="0">
                <a:latin typeface="Consolas"/>
                <a:cs typeface="Consolas"/>
              </a:rPr>
              <a:t>for (Person p : </a:t>
            </a:r>
            <a:r>
              <a:rPr lang="en-US" sz="1800" dirty="0" err="1">
                <a:latin typeface="Consolas"/>
                <a:cs typeface="Consolas"/>
              </a:rPr>
              <a:t>pl</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 </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Iterator style */</a:t>
            </a:r>
          </a:p>
          <a:p>
            <a:pPr marL="0" indent="0">
              <a:buNone/>
            </a:pPr>
            <a:r>
              <a:rPr lang="en-US" sz="1800" dirty="0">
                <a:latin typeface="Consolas"/>
                <a:cs typeface="Consolas"/>
              </a:rPr>
              <a:t>for(Iterator&lt;Person&gt;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Person p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While style */</a:t>
            </a:r>
          </a:p>
          <a:p>
            <a:pPr marL="0" indent="0">
              <a:buNone/>
            </a:pPr>
            <a:r>
              <a:rPr lang="en-US" sz="1800" dirty="0">
                <a:latin typeface="Consolas"/>
                <a:cs typeface="Consolas"/>
              </a:rPr>
              <a:t>Iterator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a:t>
            </a:r>
          </a:p>
          <a:p>
            <a:pPr marL="0" indent="0">
              <a:buNone/>
            </a:pPr>
            <a:r>
              <a:rPr lang="en-US" sz="1800" dirty="0">
                <a:latin typeface="Consolas"/>
                <a:cs typeface="Consolas"/>
              </a:rPr>
              <a:t>while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((Person)</a:t>
            </a:r>
            <a:r>
              <a:rPr lang="en-US" sz="1800" dirty="0" err="1">
                <a:latin typeface="Consolas"/>
                <a:cs typeface="Consolas"/>
              </a:rPr>
              <a:t>i.next</a:t>
            </a:r>
            <a:r>
              <a:rPr lang="en-US" sz="1800" dirty="0">
                <a:latin typeface="Consolas"/>
                <a:cs typeface="Consolas"/>
              </a:rPr>
              <a:t>());</a:t>
            </a:r>
          </a:p>
        </p:txBody>
      </p:sp>
    </p:spTree>
    <p:extLst>
      <p:ext uri="{BB962C8B-B14F-4D97-AF65-F5344CB8AC3E}">
        <p14:creationId xmlns:p14="http://schemas.microsoft.com/office/powerpoint/2010/main" val="3829878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a:bodyPr>
          <a:lstStyle/>
          <a:p>
            <a:r>
              <a:rPr lang="en-US" sz="2400" dirty="0" err="1">
                <a:solidFill>
                  <a:srgbClr val="E46C0A"/>
                </a:solidFill>
              </a:rPr>
              <a:t>java.util.Collections</a:t>
            </a:r>
            <a:r>
              <a:rPr lang="en-US" sz="2400" dirty="0"/>
              <a:t> provide frequently used utilities for manipulating collections (lists, sets, queues)</a:t>
            </a:r>
          </a:p>
          <a:p>
            <a:r>
              <a:rPr lang="en-US" sz="2400" dirty="0" err="1">
                <a:solidFill>
                  <a:srgbClr val="E46C0A"/>
                </a:solidFill>
              </a:rPr>
              <a:t>java.util.Arrays</a:t>
            </a:r>
            <a:r>
              <a:rPr lang="en-US" sz="2400" dirty="0"/>
              <a:t> provide frequently used utilities for manipulating arrays</a:t>
            </a:r>
          </a:p>
          <a:p>
            <a:r>
              <a:rPr lang="en-US" sz="2400" dirty="0"/>
              <a:t>Both of them contain </a:t>
            </a:r>
            <a:r>
              <a:rPr lang="en-US" sz="2400" dirty="0">
                <a:solidFill>
                  <a:schemeClr val="accent6">
                    <a:lumMod val="75000"/>
                  </a:schemeClr>
                </a:solidFill>
              </a:rPr>
              <a:t>only static methods</a:t>
            </a:r>
            <a:r>
              <a:rPr lang="en-US" sz="2400" dirty="0"/>
              <a:t>!</a:t>
            </a:r>
          </a:p>
          <a:p>
            <a:pPr marL="0" indent="0">
              <a:buNone/>
            </a:pPr>
            <a:endParaRPr lang="en-US" sz="2000" dirty="0">
              <a:solidFill>
                <a:srgbClr val="E46C0A"/>
              </a:solidFill>
              <a:latin typeface="Consolas"/>
              <a:cs typeface="Consolas"/>
            </a:endParaRPr>
          </a:p>
          <a:p>
            <a:r>
              <a:rPr lang="en-US" sz="2000" dirty="0">
                <a:solidFill>
                  <a:srgbClr val="E46C0A"/>
                </a:solidFill>
                <a:latin typeface="Consolas"/>
                <a:cs typeface="Consolas"/>
              </a:rPr>
              <a:t>sort</a:t>
            </a:r>
            <a:r>
              <a:rPr lang="en-US" sz="2000" dirty="0">
                <a:latin typeface="Consolas"/>
                <a:cs typeface="Consolas"/>
              </a:rPr>
              <a:t>() - merge sort implementation, n log(n)</a:t>
            </a:r>
          </a:p>
          <a:p>
            <a:r>
              <a:rPr lang="en-US" sz="2000" dirty="0" err="1">
                <a:solidFill>
                  <a:srgbClr val="E46C0A"/>
                </a:solidFill>
                <a:latin typeface="Consolas"/>
                <a:cs typeface="Consolas"/>
              </a:rPr>
              <a:t>binarySearch</a:t>
            </a:r>
            <a:r>
              <a:rPr lang="en-US" sz="2000" dirty="0">
                <a:latin typeface="Consolas"/>
                <a:cs typeface="Consolas"/>
              </a:rPr>
              <a:t>() - requires ordered collection</a:t>
            </a:r>
          </a:p>
          <a:p>
            <a:r>
              <a:rPr lang="en-US" sz="2000" dirty="0">
                <a:solidFill>
                  <a:srgbClr val="E46C0A"/>
                </a:solidFill>
                <a:latin typeface="Consolas"/>
                <a:cs typeface="Consolas"/>
              </a:rPr>
              <a:t>shuffle</a:t>
            </a:r>
            <a:r>
              <a:rPr lang="en-US" sz="2000" dirty="0">
                <a:latin typeface="Consolas"/>
                <a:cs typeface="Consolas"/>
              </a:rPr>
              <a:t>() - unsort</a:t>
            </a:r>
          </a:p>
          <a:p>
            <a:r>
              <a:rPr lang="en-US" sz="2000" dirty="0">
                <a:solidFill>
                  <a:srgbClr val="E46C0A"/>
                </a:solidFill>
                <a:latin typeface="Consolas"/>
                <a:cs typeface="Consolas"/>
              </a:rPr>
              <a:t>reverse</a:t>
            </a:r>
            <a:r>
              <a:rPr lang="en-US" sz="2000" dirty="0">
                <a:latin typeface="Consolas"/>
                <a:cs typeface="Consolas"/>
              </a:rPr>
              <a:t>() - requires ordered collection</a:t>
            </a:r>
          </a:p>
          <a:p>
            <a:r>
              <a:rPr lang="en-US" sz="2000" dirty="0">
                <a:solidFill>
                  <a:srgbClr val="E46C0A"/>
                </a:solidFill>
                <a:latin typeface="Consolas"/>
                <a:cs typeface="Consolas"/>
              </a:rPr>
              <a:t>rotate</a:t>
            </a:r>
            <a:r>
              <a:rPr lang="en-US" sz="2000" dirty="0">
                <a:latin typeface="Consolas"/>
                <a:cs typeface="Consolas"/>
              </a:rPr>
              <a:t>() – rotate elements of a given distance</a:t>
            </a:r>
          </a:p>
          <a:p>
            <a:r>
              <a:rPr lang="en-US" sz="2000" dirty="0">
                <a:solidFill>
                  <a:srgbClr val="E46C0A"/>
                </a:solidFill>
                <a:latin typeface="Consolas"/>
                <a:cs typeface="Consolas"/>
              </a:rPr>
              <a:t>min</a:t>
            </a:r>
            <a:r>
              <a:rPr lang="en-US" sz="2000" dirty="0">
                <a:latin typeface="Consolas"/>
                <a:cs typeface="Consolas"/>
              </a:rPr>
              <a:t>(), </a:t>
            </a:r>
            <a:r>
              <a:rPr lang="en-US" sz="2000" dirty="0">
                <a:solidFill>
                  <a:srgbClr val="E46C0A"/>
                </a:solidFill>
                <a:latin typeface="Consolas"/>
                <a:cs typeface="Consolas"/>
              </a:rPr>
              <a:t>max</a:t>
            </a:r>
            <a:r>
              <a:rPr lang="en-US" sz="2000" dirty="0">
                <a:latin typeface="Consolas"/>
                <a:cs typeface="Consolas"/>
              </a:rPr>
              <a:t>() - in a collection </a:t>
            </a:r>
          </a:p>
          <a:p>
            <a:endParaRPr lang="en-US" sz="2000" dirty="0"/>
          </a:p>
        </p:txBody>
      </p:sp>
    </p:spTree>
    <p:extLst>
      <p:ext uri="{BB962C8B-B14F-4D97-AF65-F5344CB8AC3E}">
        <p14:creationId xmlns:p14="http://schemas.microsoft.com/office/powerpoint/2010/main" val="4013678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Arrays.</a:t>
            </a:r>
            <a:r>
              <a:rPr lang="it-IT" sz="1800" i="1" dirty="0" err="1">
                <a:latin typeface="Consolas" panose="020B0609020204030204" pitchFamily="49" charset="0"/>
                <a:cs typeface="Consolas" panose="020B0609020204030204" pitchFamily="49" charset="0"/>
              </a:rPr>
              <a:t>asList</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sort</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reverse</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    </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shuffle</a:t>
            </a:r>
            <a:r>
              <a:rPr lang="it-IT" sz="1800" dirty="0">
                <a:latin typeface="Consolas" panose="020B0609020204030204" pitchFamily="49" charset="0"/>
                <a:cs typeface="Consolas" panose="020B0609020204030204" pitchFamily="49" charset="0"/>
              </a:rPr>
              <a:t>(l);    </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[Marzia, Agata, Agata,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rotate</a:t>
            </a:r>
            <a:r>
              <a:rPr lang="it-IT" sz="1800" dirty="0">
                <a:latin typeface="Consolas" panose="020B0609020204030204" pitchFamily="49" charset="0"/>
                <a:cs typeface="Consolas" panose="020B0609020204030204" pitchFamily="49" charset="0"/>
              </a:rPr>
              <a:t>(l, 1);</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00386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Arrays.</a:t>
            </a:r>
            <a:r>
              <a:rPr lang="it-IT" sz="1800" i="1" dirty="0" err="1">
                <a:latin typeface="Consolas" panose="020B0609020204030204" pitchFamily="49" charset="0"/>
                <a:cs typeface="Consolas" panose="020B0609020204030204" pitchFamily="49" charset="0"/>
              </a:rPr>
              <a:t>asList</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solidFill>
                  <a:schemeClr val="accent6">
                    <a:lumMod val="75000"/>
                  </a:schemeClr>
                </a:solidFill>
                <a:latin typeface="Consolas" panose="020B0609020204030204" pitchFamily="49" charset="0"/>
                <a:cs typeface="Consolas" panose="020B0609020204030204" pitchFamily="49" charset="0"/>
              </a:rPr>
              <a:t>Collections.sort</a:t>
            </a:r>
            <a:r>
              <a:rPr lang="it-IT" sz="1800" dirty="0">
                <a:solidFill>
                  <a:schemeClr val="accent6">
                    <a:lumMod val="75000"/>
                  </a:schemeClr>
                </a:solidFill>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"Nicola");  // 3</a:t>
            </a: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a:t>
            </a:r>
            <a:r>
              <a:rPr lang="it-IT" sz="1800" dirty="0" err="1">
                <a:latin typeface="Consolas" panose="020B0609020204030204" pitchFamily="49" charset="0"/>
                <a:cs typeface="Consolas" panose="020B0609020204030204" pitchFamily="49" charset="0"/>
              </a:rPr>
              <a:t>Zuck</a:t>
            </a:r>
            <a:r>
              <a:rPr lang="it-IT" sz="1800" dirty="0">
                <a:latin typeface="Consolas" panose="020B0609020204030204" pitchFamily="49" charset="0"/>
                <a:cs typeface="Consolas" panose="020B0609020204030204" pitchFamily="49" charset="0"/>
              </a:rPr>
              <a:t>"));   // -5</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alibri" panose="020F0502020204030204" pitchFamily="34" charset="0"/>
                <a:cs typeface="Calibri" panose="020F0502020204030204" pitchFamily="34" charset="0"/>
              </a:rPr>
              <a:t>The </a:t>
            </a:r>
            <a:r>
              <a:rPr lang="it-IT" sz="1800" dirty="0">
                <a:solidFill>
                  <a:schemeClr val="accent6">
                    <a:lumMod val="75000"/>
                  </a:schemeClr>
                </a:solidFill>
                <a:latin typeface="Calibri" panose="020F0502020204030204" pitchFamily="34" charset="0"/>
                <a:cs typeface="Calibri" panose="020F0502020204030204" pitchFamily="34" charset="0"/>
              </a:rPr>
              <a:t>list must be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into</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ascending</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order</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according</a:t>
            </a:r>
            <a:r>
              <a:rPr lang="it-IT" sz="1800" dirty="0">
                <a:latin typeface="Calibri" panose="020F0502020204030204" pitchFamily="34" charset="0"/>
                <a:cs typeface="Calibri" panose="020F0502020204030204" pitchFamily="34" charset="0"/>
              </a:rPr>
              <a:t> to the </a:t>
            </a:r>
            <a:r>
              <a:rPr lang="it-IT" sz="1800" dirty="0" err="1">
                <a:latin typeface="Calibri" panose="020F0502020204030204" pitchFamily="34" charset="0"/>
                <a:cs typeface="Calibri" panose="020F0502020204030204" pitchFamily="34" charset="0"/>
              </a:rPr>
              <a:t>natural</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ordering</a:t>
            </a:r>
            <a:r>
              <a:rPr lang="it-IT" sz="1800" dirty="0">
                <a:latin typeface="Calibri" panose="020F0502020204030204" pitchFamily="34" charset="0"/>
                <a:cs typeface="Calibri" panose="020F0502020204030204" pitchFamily="34" charset="0"/>
              </a:rPr>
              <a:t> of </a:t>
            </a:r>
            <a:r>
              <a:rPr lang="it-IT" sz="1800" dirty="0" err="1">
                <a:latin typeface="Calibri" panose="020F0502020204030204" pitchFamily="34" charset="0"/>
                <a:cs typeface="Calibri" panose="020F0502020204030204" pitchFamily="34" charset="0"/>
              </a:rPr>
              <a:t>its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elements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as</a:t>
            </a:r>
            <a:r>
              <a:rPr lang="it-IT" sz="1800" dirty="0">
                <a:latin typeface="Calibri" panose="020F0502020204030204" pitchFamily="34" charset="0"/>
                <a:cs typeface="Calibri" panose="020F0502020204030204" pitchFamily="34" charset="0"/>
              </a:rPr>
              <a:t> by the </a:t>
            </a:r>
            <a:r>
              <a:rPr lang="it-IT" sz="1800" dirty="0" err="1">
                <a:latin typeface="Calibri" panose="020F0502020204030204" pitchFamily="34" charset="0"/>
                <a:cs typeface="Calibri" panose="020F0502020204030204" pitchFamily="34" charset="0"/>
              </a:rPr>
              <a:t>sort</a:t>
            </a:r>
            <a:r>
              <a:rPr lang="it-IT" sz="1800" dirty="0">
                <a:latin typeface="Calibri" panose="020F0502020204030204" pitchFamily="34" charset="0"/>
                <a:cs typeface="Calibri" panose="020F0502020204030204" pitchFamily="34" charset="0"/>
              </a:rPr>
              <a:t>(List) </a:t>
            </a:r>
            <a:r>
              <a:rPr lang="it-IT" sz="1800" dirty="0" err="1">
                <a:latin typeface="Calibri" panose="020F0502020204030204" pitchFamily="34" charset="0"/>
                <a:cs typeface="Calibri" panose="020F0502020204030204" pitchFamily="34" charset="0"/>
              </a:rPr>
              <a:t>method</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prior</a:t>
            </a:r>
            <a:r>
              <a:rPr lang="it-IT" sz="1800" dirty="0">
                <a:latin typeface="Calibri" panose="020F0502020204030204" pitchFamily="34" charset="0"/>
                <a:cs typeface="Calibri" panose="020F0502020204030204" pitchFamily="34" charset="0"/>
              </a:rPr>
              <a:t> to </a:t>
            </a:r>
            <a:r>
              <a:rPr lang="it-IT" sz="1800" dirty="0" err="1">
                <a:latin typeface="Calibri" panose="020F0502020204030204" pitchFamily="34" charset="0"/>
                <a:cs typeface="Calibri" panose="020F0502020204030204" pitchFamily="34" charset="0"/>
              </a:rPr>
              <a:t>making</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this</a:t>
            </a:r>
            <a:r>
              <a:rPr lang="it-IT" sz="1800" dirty="0">
                <a:latin typeface="Calibri" panose="020F0502020204030204" pitchFamily="34" charset="0"/>
                <a:cs typeface="Calibri" panose="020F0502020204030204" pitchFamily="34" charset="0"/>
              </a:rPr>
              <a:t> call. </a:t>
            </a:r>
            <a:r>
              <a:rPr lang="it-IT" sz="1800" dirty="0" err="1">
                <a:solidFill>
                  <a:schemeClr val="accent6">
                    <a:lumMod val="75000"/>
                  </a:schemeClr>
                </a:solidFill>
                <a:latin typeface="Calibri" panose="020F0502020204030204" pitchFamily="34" charset="0"/>
                <a:cs typeface="Calibri" panose="020F0502020204030204" pitchFamily="34" charset="0"/>
              </a:rPr>
              <a:t>If</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is</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not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the </a:t>
            </a:r>
            <a:r>
              <a:rPr lang="it-IT" sz="1800" dirty="0" err="1">
                <a:solidFill>
                  <a:schemeClr val="accent6">
                    <a:lumMod val="75000"/>
                  </a:schemeClr>
                </a:solidFill>
                <a:latin typeface="Calibri" panose="020F0502020204030204" pitchFamily="34" charset="0"/>
                <a:cs typeface="Calibri" panose="020F0502020204030204" pitchFamily="34" charset="0"/>
              </a:rPr>
              <a:t>results</a:t>
            </a:r>
            <a:r>
              <a:rPr lang="it-IT" sz="1800" dirty="0">
                <a:solidFill>
                  <a:schemeClr val="accent6">
                    <a:lumMod val="75000"/>
                  </a:schemeClr>
                </a:solidFill>
                <a:latin typeface="Calibri" panose="020F0502020204030204" pitchFamily="34" charset="0"/>
                <a:cs typeface="Calibri" panose="020F0502020204030204" pitchFamily="34" charset="0"/>
              </a:rPr>
              <a:t> are </a:t>
            </a:r>
            <a:r>
              <a:rPr lang="it-IT" sz="1800" dirty="0" err="1">
                <a:solidFill>
                  <a:schemeClr val="accent6">
                    <a:lumMod val="75000"/>
                  </a:schemeClr>
                </a:solidFill>
                <a:latin typeface="Calibri" panose="020F0502020204030204" pitchFamily="34" charset="0"/>
                <a:cs typeface="Calibri" panose="020F0502020204030204" pitchFamily="34" charset="0"/>
              </a:rPr>
              <a:t>undefined</a:t>
            </a:r>
            <a:r>
              <a:rPr lang="it-IT" sz="1800" dirty="0">
                <a:solidFill>
                  <a:schemeClr val="accent6">
                    <a:lumMod val="75000"/>
                  </a:schemeClr>
                </a:solidFill>
                <a:latin typeface="Calibri" panose="020F0502020204030204" pitchFamily="34" charset="0"/>
                <a:cs typeface="Calibri" panose="020F0502020204030204" pitchFamily="34" charset="0"/>
              </a:rPr>
              <a:t>. </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10726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pPr marL="0" indent="0">
              <a:buNone/>
            </a:pPr>
            <a:r>
              <a:rPr lang="en-US" sz="2400" dirty="0"/>
              <a:t>How can we order collections of generic objects according to a policy we define?</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Comparable</a:t>
            </a:r>
            <a:r>
              <a:rPr lang="en-US" sz="2000" dirty="0">
                <a:latin typeface="Consolas"/>
                <a:cs typeface="Consolas"/>
              </a:rPr>
              <a:t>&lt;T&gt; { </a:t>
            </a:r>
          </a:p>
          <a:p>
            <a:pPr marL="0" indent="0">
              <a:buNone/>
            </a:pPr>
            <a:r>
              <a:rPr lang="en-US" sz="2000" dirty="0">
                <a:latin typeface="Consolas"/>
                <a:cs typeface="Consolas"/>
              </a:rPr>
              <a:t>  public </a:t>
            </a:r>
            <a:r>
              <a:rPr lang="en-US" sz="2000" dirty="0" err="1">
                <a:latin typeface="Consolas"/>
                <a:cs typeface="Consolas"/>
              </a:rPr>
              <a:t>int</a:t>
            </a:r>
            <a:r>
              <a:rPr lang="en-US" sz="2000" dirty="0">
                <a:latin typeface="Consolas"/>
                <a:cs typeface="Consolas"/>
              </a:rPr>
              <a:t> </a:t>
            </a:r>
            <a:r>
              <a:rPr lang="en-US" sz="2000" dirty="0" err="1">
                <a:latin typeface="Consolas"/>
                <a:cs typeface="Consolas"/>
              </a:rPr>
              <a:t>compareTo</a:t>
            </a:r>
            <a:r>
              <a:rPr lang="en-US" sz="2000" dirty="0">
                <a:latin typeface="Consolas"/>
                <a:cs typeface="Consolas"/>
              </a:rPr>
              <a:t>(T </a:t>
            </a:r>
            <a:r>
              <a:rPr lang="en-US" sz="2000" dirty="0" err="1">
                <a:latin typeface="Consolas"/>
                <a:cs typeface="Consolas"/>
              </a:rPr>
              <a:t>obj</a:t>
            </a:r>
            <a:r>
              <a:rPr lang="en-US" sz="2000" dirty="0">
                <a:latin typeface="Consolas"/>
                <a:cs typeface="Consolas"/>
              </a:rPr>
              <a:t>);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Comparator</a:t>
            </a:r>
            <a:r>
              <a:rPr lang="en-US" sz="2000" dirty="0">
                <a:latin typeface="Consolas"/>
                <a:cs typeface="Consolas"/>
              </a:rPr>
              <a:t>&lt;T&gt; { </a:t>
            </a:r>
          </a:p>
          <a:p>
            <a:pPr marL="0" indent="0">
              <a:buNone/>
            </a:pPr>
            <a:r>
              <a:rPr lang="en-US" sz="2000" dirty="0">
                <a:latin typeface="Consolas"/>
                <a:cs typeface="Consolas"/>
              </a:rPr>
              <a:t>  public </a:t>
            </a:r>
            <a:r>
              <a:rPr lang="en-US" sz="2000" dirty="0" err="1">
                <a:latin typeface="Consolas"/>
                <a:cs typeface="Consolas"/>
              </a:rPr>
              <a:t>int</a:t>
            </a:r>
            <a:r>
              <a:rPr lang="en-US" sz="2000" dirty="0">
                <a:latin typeface="Consolas"/>
                <a:cs typeface="Consolas"/>
              </a:rPr>
              <a:t> compare(T obj1, T obj2);</a:t>
            </a:r>
          </a:p>
          <a:p>
            <a:pPr marL="0" indent="0">
              <a:buNone/>
            </a:pPr>
            <a:r>
              <a:rPr lang="en-US" sz="2000" dirty="0">
                <a:latin typeface="Consolas"/>
                <a:cs typeface="Consolas"/>
              </a:rPr>
              <a:t>} </a:t>
            </a:r>
          </a:p>
          <a:p>
            <a:pPr marL="0" indent="0">
              <a:buNone/>
            </a:pPr>
            <a:endParaRPr lang="en-US" sz="2000" dirty="0"/>
          </a:p>
          <a:p>
            <a:endParaRPr lang="en-US" sz="2000" dirty="0"/>
          </a:p>
        </p:txBody>
      </p:sp>
    </p:spTree>
    <p:extLst>
      <p:ext uri="{BB962C8B-B14F-4D97-AF65-F5344CB8AC3E}">
        <p14:creationId xmlns:p14="http://schemas.microsoft.com/office/powerpoint/2010/main" val="34349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List ~O(n)</a:t>
            </a:r>
          </a:p>
        </p:txBody>
      </p:sp>
      <p:pic>
        <p:nvPicPr>
          <p:cNvPr id="6" name="Content Placeholder 5" descr="LLdefs.gif"/>
          <p:cNvPicPr>
            <a:picLocks noGrp="1" noChangeAspect="1"/>
          </p:cNvPicPr>
          <p:nvPr>
            <p:ph idx="1"/>
          </p:nvPr>
        </p:nvPicPr>
        <p:blipFill>
          <a:blip r:embed="rId2">
            <a:extLst>
              <a:ext uri="{28A0092B-C50C-407E-A947-70E740481C1C}">
                <a14:useLocalDpi xmlns:a14="http://schemas.microsoft.com/office/drawing/2010/main" val="0"/>
              </a:ext>
            </a:extLst>
          </a:blip>
          <a:srcRect t="-24768" b="-24768"/>
          <a:stretch>
            <a:fillRect/>
          </a:stretch>
        </p:blipFill>
        <p:spPr>
          <a:xfrm>
            <a:off x="1660612" y="1700808"/>
            <a:ext cx="8870776" cy="4525963"/>
          </a:xfrm>
        </p:spPr>
      </p:pic>
    </p:spTree>
    <p:extLst>
      <p:ext uri="{BB962C8B-B14F-4D97-AF65-F5344CB8AC3E}">
        <p14:creationId xmlns:p14="http://schemas.microsoft.com/office/powerpoint/2010/main" val="3499887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pPr marL="0" indent="0">
              <a:buNone/>
            </a:pPr>
            <a:r>
              <a:rPr lang="en-US" sz="2400" dirty="0"/>
              <a:t>The </a:t>
            </a:r>
            <a:r>
              <a:rPr lang="en-US" sz="2400" dirty="0">
                <a:solidFill>
                  <a:schemeClr val="accent6">
                    <a:lumMod val="75000"/>
                  </a:schemeClr>
                </a:solidFill>
              </a:rPr>
              <a:t>Comparable interface</a:t>
            </a:r>
            <a:r>
              <a:rPr lang="en-US" sz="2400" dirty="0"/>
              <a:t> must be implemented for </a:t>
            </a:r>
            <a:r>
              <a:rPr lang="en-US" sz="2400" dirty="0">
                <a:solidFill>
                  <a:schemeClr val="accent6">
                    <a:lumMod val="75000"/>
                  </a:schemeClr>
                </a:solidFill>
              </a:rPr>
              <a:t>making objects comparable to each other</a:t>
            </a:r>
            <a:r>
              <a:rPr lang="en-US" sz="2400" dirty="0"/>
              <a:t>. Thus, a generic collection of T can be sorted if T implements Comparable. </a:t>
            </a:r>
            <a:r>
              <a:rPr lang="en-US" sz="2400" dirty="0" err="1"/>
              <a:t>compareTo</a:t>
            </a:r>
            <a:r>
              <a:rPr lang="en-US" sz="2400" dirty="0"/>
              <a:t>() compares the object with the object passed as a parameter. Return value must be:</a:t>
            </a:r>
          </a:p>
          <a:p>
            <a:pPr marL="0" indent="0">
              <a:buNone/>
            </a:pPr>
            <a:endParaRPr lang="en-US" sz="2400" dirty="0"/>
          </a:p>
          <a:p>
            <a:pPr marL="0" indent="0">
              <a:buNone/>
            </a:pPr>
            <a:r>
              <a:rPr lang="en-US" sz="2400" dirty="0"/>
              <a:t>&lt; 0   if </a:t>
            </a:r>
            <a:r>
              <a:rPr lang="en-US" sz="2400" b="1" i="1" dirty="0"/>
              <a:t>this object </a:t>
            </a:r>
            <a:r>
              <a:rPr lang="en-US" sz="2400" dirty="0"/>
              <a:t>precedes </a:t>
            </a:r>
            <a:r>
              <a:rPr lang="en-US" sz="2400" b="1" i="1" dirty="0" err="1"/>
              <a:t>obj</a:t>
            </a:r>
            <a:endParaRPr lang="en-US" sz="2400" b="1" i="1" dirty="0"/>
          </a:p>
          <a:p>
            <a:pPr marL="0" indent="0">
              <a:buNone/>
            </a:pPr>
            <a:r>
              <a:rPr lang="en-US" sz="2400" dirty="0"/>
              <a:t>== 0 if </a:t>
            </a:r>
            <a:r>
              <a:rPr lang="en-US" sz="2400" b="1" i="1" dirty="0"/>
              <a:t>this object </a:t>
            </a:r>
            <a:r>
              <a:rPr lang="en-US" sz="2400" dirty="0"/>
              <a:t>has the same position as </a:t>
            </a:r>
            <a:r>
              <a:rPr lang="en-US" sz="2400" b="1" i="1" dirty="0" err="1"/>
              <a:t>obj</a:t>
            </a:r>
            <a:endParaRPr lang="en-US" sz="2400" b="1" i="1" dirty="0"/>
          </a:p>
          <a:p>
            <a:pPr marL="0" indent="0">
              <a:buNone/>
            </a:pPr>
            <a:r>
              <a:rPr lang="en-US" sz="2400" dirty="0"/>
              <a:t>&gt; 0   if </a:t>
            </a:r>
            <a:r>
              <a:rPr lang="en-US" sz="2400" b="1" i="1" dirty="0"/>
              <a:t>this object </a:t>
            </a:r>
            <a:r>
              <a:rPr lang="en-US" sz="2400" dirty="0"/>
              <a:t>follows </a:t>
            </a:r>
            <a:r>
              <a:rPr lang="en-US" sz="2400" b="1" i="1" dirty="0" err="1"/>
              <a:t>obj</a:t>
            </a:r>
            <a:endParaRPr lang="en-US" sz="2400" dirty="0"/>
          </a:p>
          <a:p>
            <a:endParaRPr lang="en-US" sz="2400" dirty="0"/>
          </a:p>
        </p:txBody>
      </p:sp>
    </p:spTree>
    <p:extLst>
      <p:ext uri="{BB962C8B-B14F-4D97-AF65-F5344CB8AC3E}">
        <p14:creationId xmlns:p14="http://schemas.microsoft.com/office/powerpoint/2010/main" val="3935691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r>
              <a:rPr lang="en-US" sz="1800" dirty="0"/>
              <a:t>The Comparable Interface is implemented for language common types in packages </a:t>
            </a:r>
            <a:r>
              <a:rPr lang="en-US" sz="1800" dirty="0" err="1">
                <a:solidFill>
                  <a:schemeClr val="accent6">
                    <a:lumMod val="75000"/>
                  </a:schemeClr>
                </a:solidFill>
              </a:rPr>
              <a:t>java.lang</a:t>
            </a:r>
            <a:r>
              <a:rPr lang="en-US" sz="1800" dirty="0"/>
              <a:t> and </a:t>
            </a:r>
            <a:r>
              <a:rPr lang="en-US" sz="1800" dirty="0" err="1">
                <a:solidFill>
                  <a:srgbClr val="E46C0A"/>
                </a:solidFill>
              </a:rPr>
              <a:t>java.util</a:t>
            </a:r>
            <a:r>
              <a:rPr lang="en-US" sz="1800" dirty="0"/>
              <a:t>. For example:</a:t>
            </a:r>
          </a:p>
          <a:p>
            <a:pPr lvl="1"/>
            <a:r>
              <a:rPr lang="en-US" sz="1800" dirty="0">
                <a:solidFill>
                  <a:schemeClr val="accent6">
                    <a:lumMod val="75000"/>
                  </a:schemeClr>
                </a:solidFill>
              </a:rPr>
              <a:t>String</a:t>
            </a:r>
            <a:r>
              <a:rPr lang="en-US" sz="1800" dirty="0"/>
              <a:t> objects are lexicographically ordered</a:t>
            </a:r>
          </a:p>
          <a:p>
            <a:pPr lvl="1"/>
            <a:r>
              <a:rPr lang="en-US" sz="1800" dirty="0">
                <a:solidFill>
                  <a:schemeClr val="accent6">
                    <a:lumMod val="75000"/>
                  </a:schemeClr>
                </a:solidFill>
              </a:rPr>
              <a:t>Date</a:t>
            </a:r>
            <a:r>
              <a:rPr lang="en-US" sz="1800" dirty="0"/>
              <a:t> objects are chronologically ordered</a:t>
            </a:r>
          </a:p>
          <a:p>
            <a:pPr lvl="1"/>
            <a:r>
              <a:rPr lang="en-US" sz="1800" dirty="0">
                <a:solidFill>
                  <a:schemeClr val="accent6">
                    <a:lumMod val="75000"/>
                  </a:schemeClr>
                </a:solidFill>
              </a:rPr>
              <a:t>Number</a:t>
            </a:r>
            <a:r>
              <a:rPr lang="en-US" sz="1800" dirty="0"/>
              <a:t> and sub-classes are ordered numerically</a:t>
            </a:r>
          </a:p>
          <a:p>
            <a:pPr lvl="1"/>
            <a:endParaRPr lang="en-US" sz="1800" dirty="0"/>
          </a:p>
          <a:p>
            <a:r>
              <a:rPr lang="en-US" sz="1800" dirty="0"/>
              <a:t>Let’s implement Comparable in the following class</a:t>
            </a:r>
          </a:p>
          <a:p>
            <a:pPr marL="0" indent="0">
              <a:buNone/>
            </a:pPr>
            <a:r>
              <a:rPr lang="en-US" sz="1800" dirty="0">
                <a:latin typeface="Consolas" panose="020B0609020204030204" pitchFamily="49" charset="0"/>
                <a:cs typeface="Consolas" panose="020B0609020204030204" pitchFamily="49" charset="0"/>
              </a:rPr>
              <a:t>class Person {</a:t>
            </a:r>
          </a:p>
          <a:p>
            <a:pPr marL="0" indent="0">
              <a:buNone/>
            </a:pPr>
            <a:r>
              <a:rPr lang="en-US" sz="1800" dirty="0">
                <a:latin typeface="Consolas" panose="020B0609020204030204" pitchFamily="49" charset="0"/>
                <a:cs typeface="Consolas" panose="020B0609020204030204" pitchFamily="49" charset="0"/>
              </a:rPr>
              <a:t>  protected String name;</a:t>
            </a:r>
          </a:p>
          <a:p>
            <a:pPr marL="0" indent="0">
              <a:buNone/>
            </a:pPr>
            <a:r>
              <a:rPr lang="en-US" sz="1800" dirty="0">
                <a:latin typeface="Consolas" panose="020B0609020204030204" pitchFamily="49" charset="0"/>
                <a:cs typeface="Consolas" panose="020B0609020204030204" pitchFamily="49" charset="0"/>
              </a:rPr>
              <a:t>  protected String </a:t>
            </a:r>
            <a:r>
              <a:rPr lang="en-US" sz="1800" dirty="0" err="1">
                <a:latin typeface="Consolas" panose="020B0609020204030204" pitchFamily="49" charset="0"/>
                <a:cs typeface="Consolas" panose="020B0609020204030204" pitchFamily="49" charset="0"/>
              </a:rPr>
              <a:t>lastname</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protected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age;</a:t>
            </a:r>
          </a:p>
          <a:p>
            <a:pPr marL="0" indent="0">
              <a:buNone/>
            </a:pP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p>
          <a:p>
            <a:endParaRPr lang="en-US" sz="1800" dirty="0"/>
          </a:p>
          <a:p>
            <a:pPr lvl="1"/>
            <a:endParaRPr lang="en-US" sz="1800" dirty="0"/>
          </a:p>
          <a:p>
            <a:endParaRPr lang="en-US" sz="1800" dirty="0"/>
          </a:p>
          <a:p>
            <a:endParaRPr lang="en-US" sz="1800" dirty="0"/>
          </a:p>
        </p:txBody>
      </p:sp>
    </p:spTree>
    <p:extLst>
      <p:ext uri="{BB962C8B-B14F-4D97-AF65-F5344CB8AC3E}">
        <p14:creationId xmlns:p14="http://schemas.microsoft.com/office/powerpoint/2010/main" val="803802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rmAutofit/>
          </a:bodyPr>
          <a:lstStyle/>
          <a:p>
            <a:pPr marL="0" indent="0">
              <a:buNone/>
            </a:pPr>
            <a:r>
              <a:rPr lang="en-US" sz="1800" dirty="0">
                <a:latin typeface="Consolas"/>
                <a:cs typeface="Consolas"/>
              </a:rPr>
              <a:t>class Person </a:t>
            </a:r>
            <a:r>
              <a:rPr lang="en-US" sz="1800" dirty="0">
                <a:solidFill>
                  <a:srgbClr val="E46C0A"/>
                </a:solidFill>
                <a:latin typeface="Consolas"/>
                <a:cs typeface="Consolas"/>
              </a:rPr>
              <a:t>implements Comparable&lt;Person&gt; </a:t>
            </a:r>
            <a:r>
              <a:rPr lang="en-US" sz="1800" dirty="0">
                <a:latin typeface="Consolas"/>
                <a:cs typeface="Consolas"/>
              </a:rPr>
              <a:t>{</a:t>
            </a:r>
          </a:p>
          <a:p>
            <a:pPr marL="0" indent="0">
              <a:buNone/>
            </a:pPr>
            <a:r>
              <a:rPr lang="en-US" sz="1800" dirty="0">
                <a:latin typeface="Consolas"/>
                <a:cs typeface="Consolas"/>
              </a:rPr>
              <a:t>  protected String name; </a:t>
            </a:r>
          </a:p>
          <a:p>
            <a:pPr marL="0" indent="0">
              <a:buNone/>
            </a:pPr>
            <a:r>
              <a:rPr lang="en-US" sz="1800" dirty="0">
                <a:latin typeface="Consolas"/>
                <a:cs typeface="Consolas"/>
              </a:rPr>
              <a:t>  protected String </a:t>
            </a:r>
            <a:r>
              <a:rPr lang="en-US" sz="1800" dirty="0" err="1">
                <a:latin typeface="Consolas"/>
                <a:cs typeface="Consolas"/>
              </a:rPr>
              <a:t>lastname</a:t>
            </a:r>
            <a:r>
              <a:rPr lang="en-US" sz="1800" dirty="0">
                <a:latin typeface="Consolas"/>
                <a:cs typeface="Consolas"/>
              </a:rPr>
              <a:t>;</a:t>
            </a:r>
          </a:p>
          <a:p>
            <a:pPr marL="0" indent="0">
              <a:buNone/>
            </a:pPr>
            <a:r>
              <a:rPr lang="it-IT" sz="1800" dirty="0">
                <a:latin typeface="Consolas"/>
                <a:cs typeface="Consolas"/>
              </a:rPr>
              <a:t>  </a:t>
            </a:r>
            <a:r>
              <a:rPr lang="it-IT" sz="1800" dirty="0" err="1">
                <a:latin typeface="Consolas"/>
                <a:cs typeface="Consolas"/>
              </a:rPr>
              <a:t>protected</a:t>
            </a:r>
            <a:r>
              <a:rPr lang="it-IT" sz="1800" dirty="0">
                <a:latin typeface="Consolas"/>
                <a:cs typeface="Consolas"/>
              </a:rPr>
              <a:t> </a:t>
            </a:r>
            <a:r>
              <a:rPr lang="it-IT" sz="1800" dirty="0" err="1">
                <a:latin typeface="Consolas"/>
                <a:cs typeface="Consolas"/>
              </a:rPr>
              <a:t>int</a:t>
            </a:r>
            <a:r>
              <a:rPr lang="it-IT" sz="1800" dirty="0">
                <a:latin typeface="Consolas"/>
                <a:cs typeface="Consolas"/>
              </a:rPr>
              <a:t> </a:t>
            </a:r>
            <a:r>
              <a:rPr lang="it-IT" sz="1800" dirty="0" err="1">
                <a:latin typeface="Consolas"/>
                <a:cs typeface="Consolas"/>
              </a:rPr>
              <a:t>age</a:t>
            </a:r>
            <a:r>
              <a:rPr lang="it-IT" sz="1800" dirty="0">
                <a:latin typeface="Consolas"/>
                <a:cs typeface="Consolas"/>
              </a:rPr>
              <a:t>;</a:t>
            </a:r>
          </a:p>
          <a:p>
            <a:pPr marL="0" indent="0">
              <a:buNone/>
            </a:pPr>
            <a:r>
              <a:rPr lang="en-US" sz="1800" dirty="0">
                <a:latin typeface="Consolas"/>
                <a:cs typeface="Consolas"/>
              </a:rPr>
              <a:t>   </a:t>
            </a:r>
          </a:p>
          <a:p>
            <a:pPr marL="0" indent="0">
              <a:buNone/>
            </a:pPr>
            <a:r>
              <a:rPr lang="en-US" sz="1800" dirty="0">
                <a:solidFill>
                  <a:schemeClr val="accent6">
                    <a:lumMod val="75000"/>
                  </a:schemeClr>
                </a:solidFill>
                <a:latin typeface="Consolas"/>
                <a:cs typeface="Consolas"/>
              </a:rPr>
              <a:t>  public </a:t>
            </a:r>
            <a:r>
              <a:rPr lang="en-US" sz="1800" dirty="0" err="1">
                <a:solidFill>
                  <a:schemeClr val="accent6">
                    <a:lumMod val="75000"/>
                  </a:schemeClr>
                </a:solidFill>
                <a:latin typeface="Consolas"/>
                <a:cs typeface="Consolas"/>
              </a:rPr>
              <a:t>int</a:t>
            </a:r>
            <a:r>
              <a:rPr lang="en-US" sz="1800" dirty="0">
                <a:solidFill>
                  <a:schemeClr val="accent6">
                    <a:lumMod val="75000"/>
                  </a:schemeClr>
                </a:solidFill>
                <a:latin typeface="Consolas"/>
                <a:cs typeface="Consolas"/>
              </a:rPr>
              <a:t> </a:t>
            </a:r>
            <a:r>
              <a:rPr lang="en-US" sz="1800" dirty="0" err="1">
                <a:solidFill>
                  <a:schemeClr val="accent6">
                    <a:lumMod val="75000"/>
                  </a:schemeClr>
                </a:solidFill>
                <a:latin typeface="Consolas"/>
                <a:cs typeface="Consolas"/>
              </a:rPr>
              <a:t>compareTo</a:t>
            </a:r>
            <a:r>
              <a:rPr lang="en-US" sz="1800" dirty="0">
                <a:solidFill>
                  <a:schemeClr val="accent6">
                    <a:lumMod val="75000"/>
                  </a:schemeClr>
                </a:solidFill>
                <a:latin typeface="Consolas"/>
                <a:cs typeface="Consolas"/>
              </a:rPr>
              <a:t>(Person p) {</a:t>
            </a:r>
          </a:p>
          <a:p>
            <a:pPr marL="0" indent="0">
              <a:buNone/>
            </a:pPr>
            <a:r>
              <a:rPr lang="en-US" sz="1800" dirty="0">
                <a:solidFill>
                  <a:schemeClr val="accent6">
                    <a:lumMod val="75000"/>
                  </a:schemeClr>
                </a:solidFill>
                <a:latin typeface="Consolas"/>
                <a:cs typeface="Consolas"/>
              </a:rPr>
              <a:t>	// order by surname</a:t>
            </a:r>
          </a:p>
          <a:p>
            <a:pPr marL="0" indent="0">
              <a:buNone/>
            </a:pPr>
            <a:r>
              <a:rPr lang="en-US" sz="1800" dirty="0">
                <a:solidFill>
                  <a:schemeClr val="accent6">
                    <a:lumMod val="75000"/>
                  </a:schemeClr>
                </a:solidFill>
                <a:latin typeface="Consolas"/>
                <a:cs typeface="Consolas"/>
              </a:rPr>
              <a:t>	</a:t>
            </a:r>
            <a:r>
              <a:rPr lang="en-US" sz="1800" dirty="0" err="1">
                <a:solidFill>
                  <a:schemeClr val="accent6">
                    <a:lumMod val="75000"/>
                  </a:schemeClr>
                </a:solidFill>
                <a:latin typeface="Consolas"/>
                <a:cs typeface="Consolas"/>
              </a:rPr>
              <a:t>cmp</a:t>
            </a:r>
            <a:r>
              <a:rPr lang="en-US" sz="1800" dirty="0">
                <a:solidFill>
                  <a:schemeClr val="accent6">
                    <a:lumMod val="75000"/>
                  </a:schemeClr>
                </a:solidFill>
                <a:latin typeface="Consolas"/>
                <a:cs typeface="Consolas"/>
              </a:rPr>
              <a:t> = </a:t>
            </a:r>
            <a:r>
              <a:rPr lang="en-US" sz="1800" dirty="0" err="1">
                <a:solidFill>
                  <a:schemeClr val="accent6">
                    <a:lumMod val="75000"/>
                  </a:schemeClr>
                </a:solidFill>
                <a:latin typeface="Consolas"/>
                <a:cs typeface="Consolas"/>
              </a:rPr>
              <a:t>lastname.compareTo</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p.lastname</a:t>
            </a:r>
            <a:r>
              <a:rPr lang="en-US" sz="1800" dirty="0">
                <a:solidFill>
                  <a:schemeClr val="accent6">
                    <a:lumMod val="75000"/>
                  </a:schemeClr>
                </a:solidFill>
                <a:latin typeface="Consolas"/>
                <a:cs typeface="Consolas"/>
              </a:rPr>
              <a:t>);</a:t>
            </a:r>
          </a:p>
          <a:p>
            <a:pPr marL="0" indent="0">
              <a:buNone/>
            </a:pPr>
            <a:r>
              <a:rPr lang="en-US" sz="1800" dirty="0">
                <a:solidFill>
                  <a:schemeClr val="accent6">
                    <a:lumMod val="75000"/>
                  </a:schemeClr>
                </a:solidFill>
                <a:latin typeface="Consolas"/>
                <a:cs typeface="Consolas"/>
              </a:rPr>
              <a:t>	</a:t>
            </a:r>
            <a:r>
              <a:rPr lang="mr-IN" sz="1800" dirty="0" err="1">
                <a:solidFill>
                  <a:schemeClr val="accent6">
                    <a:lumMod val="75000"/>
                  </a:schemeClr>
                </a:solidFill>
                <a:latin typeface="Consolas"/>
                <a:cs typeface="Consolas"/>
              </a:rPr>
              <a:t>if</a:t>
            </a:r>
            <a:r>
              <a:rPr lang="mr-IN" sz="1800" dirty="0">
                <a:solidFill>
                  <a:schemeClr val="accent6">
                    <a:lumMod val="75000"/>
                  </a:schemeClr>
                </a:solidFill>
                <a:latin typeface="Consolas"/>
                <a:cs typeface="Consolas"/>
              </a:rPr>
              <a:t>(</a:t>
            </a:r>
            <a:r>
              <a:rPr lang="it-IT" sz="1800" dirty="0" err="1">
                <a:solidFill>
                  <a:schemeClr val="accent6">
                    <a:lumMod val="75000"/>
                  </a:schemeClr>
                </a:solidFill>
                <a:latin typeface="Consolas"/>
                <a:cs typeface="Consolas"/>
              </a:rPr>
              <a:t>cmp</a:t>
            </a:r>
            <a:r>
              <a:rPr lang="it-IT" sz="1800" dirty="0">
                <a:solidFill>
                  <a:schemeClr val="accent6">
                    <a:lumMod val="75000"/>
                  </a:schemeClr>
                </a:solidFill>
                <a:latin typeface="Consolas"/>
                <a:cs typeface="Consolas"/>
              </a:rPr>
              <a:t> =</a:t>
            </a:r>
            <a:r>
              <a:rPr lang="mr-IN" sz="1800" dirty="0">
                <a:solidFill>
                  <a:schemeClr val="accent6">
                    <a:lumMod val="75000"/>
                  </a:schemeClr>
                </a:solidFill>
                <a:latin typeface="Consolas"/>
                <a:cs typeface="Consolas"/>
              </a:rPr>
              <a:t>=</a:t>
            </a:r>
            <a:r>
              <a:rPr lang="it-IT" sz="1800" dirty="0">
                <a:solidFill>
                  <a:schemeClr val="accent6">
                    <a:lumMod val="75000"/>
                  </a:schemeClr>
                </a:solidFill>
                <a:latin typeface="Consolas"/>
                <a:cs typeface="Consolas"/>
              </a:rPr>
              <a:t> </a:t>
            </a:r>
            <a:r>
              <a:rPr lang="mr-IN" sz="1800" dirty="0">
                <a:solidFill>
                  <a:schemeClr val="accent6">
                    <a:lumMod val="75000"/>
                  </a:schemeClr>
                </a:solidFill>
                <a:latin typeface="Consolas"/>
                <a:cs typeface="Consolas"/>
              </a:rPr>
              <a:t>0)</a:t>
            </a:r>
            <a:r>
              <a:rPr lang="it-IT" sz="1800" dirty="0">
                <a:solidFill>
                  <a:schemeClr val="accent6">
                    <a:lumMod val="75000"/>
                  </a:schemeClr>
                </a:solidFill>
                <a:latin typeface="Consolas"/>
                <a:cs typeface="Consolas"/>
              </a:rPr>
              <a:t> </a:t>
            </a:r>
          </a:p>
          <a:p>
            <a:pPr marL="0" indent="0">
              <a:buNone/>
            </a:pPr>
            <a:r>
              <a:rPr lang="it-IT" sz="1800" dirty="0">
                <a:solidFill>
                  <a:schemeClr val="accent6">
                    <a:lumMod val="75000"/>
                  </a:schemeClr>
                </a:solidFill>
                <a:latin typeface="Consolas"/>
                <a:cs typeface="Consolas"/>
              </a:rPr>
              <a:t>		// </a:t>
            </a:r>
            <a:r>
              <a:rPr lang="it-IT" sz="1800" dirty="0" err="1">
                <a:solidFill>
                  <a:schemeClr val="accent6">
                    <a:lumMod val="75000"/>
                  </a:schemeClr>
                </a:solidFill>
                <a:latin typeface="Consolas"/>
                <a:cs typeface="Consolas"/>
              </a:rPr>
              <a:t>if</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equal</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surnames</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order</a:t>
            </a:r>
            <a:r>
              <a:rPr lang="it-IT" sz="1800" dirty="0">
                <a:solidFill>
                  <a:schemeClr val="accent6">
                    <a:lumMod val="75000"/>
                  </a:schemeClr>
                </a:solidFill>
                <a:latin typeface="Consolas"/>
                <a:cs typeface="Consolas"/>
              </a:rPr>
              <a:t> by </a:t>
            </a:r>
            <a:r>
              <a:rPr lang="it-IT" sz="1800" dirty="0" err="1">
                <a:solidFill>
                  <a:schemeClr val="accent6">
                    <a:lumMod val="75000"/>
                  </a:schemeClr>
                </a:solidFill>
                <a:latin typeface="Consolas"/>
                <a:cs typeface="Consolas"/>
              </a:rPr>
              <a:t>name</a:t>
            </a:r>
            <a:endParaRPr lang="it-IT" sz="1800" dirty="0">
              <a:solidFill>
                <a:schemeClr val="accent6">
                  <a:lumMod val="75000"/>
                </a:schemeClr>
              </a:solidFill>
              <a:latin typeface="Consolas"/>
              <a:cs typeface="Consolas"/>
            </a:endParaRPr>
          </a:p>
          <a:p>
            <a:pPr marL="0" indent="0">
              <a:buNone/>
            </a:pP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cmp</a:t>
            </a:r>
            <a:r>
              <a:rPr lang="it-IT" sz="1800" dirty="0">
                <a:solidFill>
                  <a:schemeClr val="accent6">
                    <a:lumMod val="75000"/>
                  </a:schemeClr>
                </a:solidFill>
                <a:latin typeface="Consolas"/>
                <a:cs typeface="Consolas"/>
              </a:rPr>
              <a:t> = </a:t>
            </a:r>
            <a:r>
              <a:rPr lang="en-US" sz="1800" dirty="0" err="1">
                <a:solidFill>
                  <a:schemeClr val="accent6">
                    <a:lumMod val="75000"/>
                  </a:schemeClr>
                </a:solidFill>
                <a:latin typeface="Consolas"/>
                <a:cs typeface="Consolas"/>
              </a:rPr>
              <a:t>firstname.compareTo</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s.firstname</a:t>
            </a:r>
            <a:r>
              <a:rPr lang="en-US" sz="1800" dirty="0">
                <a:solidFill>
                  <a:schemeClr val="accent6">
                    <a:lumMod val="75000"/>
                  </a:schemeClr>
                </a:solidFill>
                <a:latin typeface="Consolas"/>
                <a:cs typeface="Consolas"/>
              </a:rPr>
              <a:t>);</a:t>
            </a:r>
            <a:endParaRPr lang="it-IT" sz="1800" dirty="0">
              <a:solidFill>
                <a:schemeClr val="accent6">
                  <a:lumMod val="75000"/>
                </a:schemeClr>
              </a:solidFill>
              <a:latin typeface="Consolas"/>
              <a:cs typeface="Consolas"/>
            </a:endParaRPr>
          </a:p>
          <a:p>
            <a:pPr marL="0" indent="0">
              <a:buNone/>
            </a:pPr>
            <a:r>
              <a:rPr lang="it-IT" sz="1800" dirty="0">
                <a:solidFill>
                  <a:schemeClr val="accent6">
                    <a:lumMod val="75000"/>
                  </a:schemeClr>
                </a:solidFill>
                <a:latin typeface="Consolas"/>
                <a:cs typeface="Consolas"/>
              </a:rPr>
              <a:t>	</a:t>
            </a:r>
            <a:r>
              <a:rPr lang="en-US" sz="1800" dirty="0">
                <a:solidFill>
                  <a:schemeClr val="accent6">
                    <a:lumMod val="75000"/>
                  </a:schemeClr>
                </a:solidFill>
                <a:latin typeface="Consolas"/>
                <a:cs typeface="Consolas"/>
              </a:rPr>
              <a:t>return </a:t>
            </a:r>
            <a:r>
              <a:rPr lang="it-IT" sz="1800" dirty="0" err="1">
                <a:solidFill>
                  <a:schemeClr val="accent6">
                    <a:lumMod val="75000"/>
                  </a:schemeClr>
                </a:solidFill>
                <a:latin typeface="Consolas"/>
                <a:cs typeface="Consolas"/>
              </a:rPr>
              <a:t>cmp</a:t>
            </a:r>
            <a:r>
              <a:rPr lang="en-US" sz="1800" dirty="0">
                <a:solidFill>
                  <a:schemeClr val="accent6">
                    <a:lumMod val="75000"/>
                  </a:schemeClr>
                </a:solidFill>
                <a:latin typeface="Consolas"/>
                <a:cs typeface="Consolas"/>
              </a:rPr>
              <a:t>;</a:t>
            </a:r>
          </a:p>
          <a:p>
            <a:pPr marL="0" indent="0">
              <a:buNone/>
            </a:pPr>
            <a:r>
              <a:rPr lang="en-US" sz="1800" dirty="0">
                <a:latin typeface="Consolas"/>
                <a:cs typeface="Consolas"/>
              </a:rPr>
              <a:t>} </a:t>
            </a:r>
          </a:p>
          <a:p>
            <a:pPr marL="57150" indent="0">
              <a:buNone/>
            </a:pPr>
            <a:endParaRPr lang="en-US" sz="1800" dirty="0">
              <a:latin typeface="Consolas"/>
              <a:cs typeface="Consolas"/>
            </a:endParaRPr>
          </a:p>
        </p:txBody>
      </p:sp>
    </p:spTree>
    <p:extLst>
      <p:ext uri="{BB962C8B-B14F-4D97-AF65-F5344CB8AC3E}">
        <p14:creationId xmlns:p14="http://schemas.microsoft.com/office/powerpoint/2010/main" val="3905063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Comparator Interface</a:t>
            </a:r>
          </a:p>
        </p:txBody>
      </p:sp>
      <p:sp>
        <p:nvSpPr>
          <p:cNvPr id="3" name="Content Placeholder 2"/>
          <p:cNvSpPr>
            <a:spLocks noGrp="1"/>
          </p:cNvSpPr>
          <p:nvPr>
            <p:ph sz="half" idx="1"/>
          </p:nvPr>
        </p:nvSpPr>
        <p:spPr/>
        <p:txBody>
          <a:bodyPr>
            <a:noAutofit/>
          </a:bodyPr>
          <a:lstStyle/>
          <a:p>
            <a:pPr marL="0" indent="0">
              <a:buNone/>
            </a:pPr>
            <a:r>
              <a:rPr lang="en-US" sz="1400" dirty="0">
                <a:solidFill>
                  <a:schemeClr val="accent6">
                    <a:lumMod val="75000"/>
                  </a:schemeClr>
                </a:solidFill>
                <a:latin typeface="Calibri" panose="020F0502020204030204" pitchFamily="34" charset="0"/>
                <a:cs typeface="Calibri" panose="020F0502020204030204" pitchFamily="34" charset="0"/>
              </a:rPr>
              <a:t>Given a class already implementing Comparable&lt;E&gt;, we can sort it using alternative orders using a Comparator&lt;E&gt;</a:t>
            </a:r>
          </a:p>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1200" dirty="0">
                <a:latin typeface="Consolas" panose="020B0609020204030204" pitchFamily="49" charset="0"/>
                <a:cs typeface="Consolas" panose="020B0609020204030204" pitchFamily="49" charset="0"/>
              </a:rPr>
              <a:t>public class </a:t>
            </a:r>
            <a:r>
              <a:rPr lang="en-US" sz="1200" dirty="0" err="1">
                <a:latin typeface="Consolas" panose="020B0609020204030204" pitchFamily="49" charset="0"/>
                <a:cs typeface="Consolas" panose="020B0609020204030204" pitchFamily="49" charset="0"/>
              </a:rPr>
              <a:t>SortByAge</a:t>
            </a:r>
            <a:r>
              <a:rPr lang="en-US" sz="1200" dirty="0">
                <a:latin typeface="Consolas" panose="020B0609020204030204" pitchFamily="49" charset="0"/>
                <a:cs typeface="Consolas" panose="020B0609020204030204" pitchFamily="49" charset="0"/>
              </a:rPr>
              <a:t> implements </a:t>
            </a:r>
            <a:r>
              <a:rPr lang="en-US" sz="1200" dirty="0">
                <a:solidFill>
                  <a:schemeClr val="accent6">
                    <a:lumMod val="75000"/>
                  </a:schemeClr>
                </a:solidFill>
                <a:latin typeface="Consolas" panose="020B0609020204030204" pitchFamily="49" charset="0"/>
                <a:cs typeface="Consolas" panose="020B0609020204030204" pitchFamily="49" charset="0"/>
              </a:rPr>
              <a:t>Comparator&lt;Person&gt; </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compare(Person o1, Person o2) {</a:t>
            </a:r>
          </a:p>
          <a:p>
            <a:pPr marL="0" indent="0">
              <a:buNone/>
            </a:pPr>
            <a:r>
              <a:rPr lang="en-US" sz="1200" dirty="0">
                <a:latin typeface="Consolas" panose="020B0609020204030204" pitchFamily="49" charset="0"/>
                <a:cs typeface="Consolas" panose="020B0609020204030204" pitchFamily="49" charset="0"/>
              </a:rPr>
              <a:t>    return o1.age - o2.age;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a:cs typeface="Consolas"/>
              </a:rPr>
              <a:t>class Person implements </a:t>
            </a:r>
            <a:r>
              <a:rPr lang="en-US" sz="1200" dirty="0">
                <a:solidFill>
                  <a:schemeClr val="accent6">
                    <a:lumMod val="75000"/>
                  </a:schemeClr>
                </a:solidFill>
                <a:latin typeface="Consolas"/>
                <a:cs typeface="Consolas"/>
              </a:rPr>
              <a:t>Comparable&lt;Person&gt; </a:t>
            </a:r>
            <a:r>
              <a:rPr lang="en-US" sz="1200" dirty="0">
                <a:latin typeface="Consolas"/>
                <a:cs typeface="Consolas"/>
              </a:rPr>
              <a:t>{</a:t>
            </a:r>
          </a:p>
          <a:p>
            <a:pPr marL="0" indent="0">
              <a:buNone/>
            </a:pPr>
            <a:r>
              <a:rPr lang="en-US" sz="1200" dirty="0">
                <a:latin typeface="Consolas"/>
                <a:cs typeface="Consolas"/>
              </a:rPr>
              <a:t>  protected String name; </a:t>
            </a:r>
          </a:p>
          <a:p>
            <a:pPr marL="0" indent="0">
              <a:buNone/>
            </a:pPr>
            <a:r>
              <a:rPr lang="en-US" sz="1200" dirty="0">
                <a:latin typeface="Consolas"/>
                <a:cs typeface="Consolas"/>
              </a:rPr>
              <a:t>  protected String </a:t>
            </a:r>
            <a:r>
              <a:rPr lang="en-US" sz="1200" dirty="0" err="1">
                <a:latin typeface="Consolas"/>
                <a:cs typeface="Consolas"/>
              </a:rPr>
              <a:t>lastname</a:t>
            </a:r>
            <a:r>
              <a:rPr lang="en-US" sz="1200" dirty="0">
                <a:latin typeface="Consolas"/>
                <a:cs typeface="Consolas"/>
              </a:rPr>
              <a:t>;</a:t>
            </a:r>
          </a:p>
          <a:p>
            <a:pPr marL="0" indent="0">
              <a:buNone/>
            </a:pPr>
            <a:r>
              <a:rPr lang="it-IT" sz="1200" dirty="0">
                <a:latin typeface="Consolas"/>
                <a:cs typeface="Consolas"/>
              </a:rPr>
              <a:t>  </a:t>
            </a:r>
            <a:r>
              <a:rPr lang="it-IT" sz="1200" dirty="0" err="1">
                <a:latin typeface="Consolas"/>
                <a:cs typeface="Consolas"/>
              </a:rPr>
              <a:t>protected</a:t>
            </a:r>
            <a:r>
              <a:rPr lang="it-IT" sz="1200" dirty="0">
                <a:latin typeface="Consolas"/>
                <a:cs typeface="Consolas"/>
              </a:rPr>
              <a:t> </a:t>
            </a:r>
            <a:r>
              <a:rPr lang="it-IT" sz="1200" dirty="0" err="1">
                <a:latin typeface="Consolas"/>
                <a:cs typeface="Consolas"/>
              </a:rPr>
              <a:t>int</a:t>
            </a:r>
            <a:r>
              <a:rPr lang="it-IT" sz="1200" dirty="0">
                <a:latin typeface="Consolas"/>
                <a:cs typeface="Consolas"/>
              </a:rPr>
              <a:t> </a:t>
            </a:r>
            <a:r>
              <a:rPr lang="it-IT" sz="1200" dirty="0" err="1">
                <a:latin typeface="Consolas"/>
                <a:cs typeface="Consolas"/>
              </a:rPr>
              <a:t>age</a:t>
            </a:r>
            <a:r>
              <a:rPr lang="it-IT"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compareTo</a:t>
            </a:r>
            <a:r>
              <a:rPr lang="en-US" sz="1200" dirty="0">
                <a:latin typeface="Consolas"/>
                <a:cs typeface="Consolas"/>
              </a:rPr>
              <a:t>(Person p) {</a:t>
            </a:r>
          </a:p>
          <a:p>
            <a:pPr marL="0" indent="0">
              <a:buNone/>
            </a:pPr>
            <a:r>
              <a:rPr lang="en-US" sz="1200" dirty="0">
                <a:latin typeface="Consolas"/>
                <a:cs typeface="Consolas"/>
              </a:rPr>
              <a:t>    return </a:t>
            </a:r>
            <a:r>
              <a:rPr lang="en-US" sz="1200" dirty="0" err="1">
                <a:latin typeface="Consolas"/>
                <a:cs typeface="Consolas"/>
              </a:rPr>
              <a:t>lastname.compareTo</a:t>
            </a:r>
            <a:r>
              <a:rPr lang="en-US" sz="1200" dirty="0">
                <a:latin typeface="Consolas"/>
                <a:cs typeface="Consolas"/>
              </a:rPr>
              <a:t>(</a:t>
            </a:r>
            <a:r>
              <a:rPr lang="en-US" sz="1200" dirty="0" err="1">
                <a:latin typeface="Consolas"/>
                <a:cs typeface="Consolas"/>
              </a:rPr>
              <a:t>p.lastname</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onsolas"/>
              <a:cs typeface="Consolas"/>
            </a:endParaRPr>
          </a:p>
          <a:p>
            <a:pPr marL="0" indent="0">
              <a:buNone/>
            </a:pPr>
            <a:endParaRPr lang="en-US" sz="1200" dirty="0">
              <a:latin typeface="Consolas"/>
              <a:cs typeface="Consolas"/>
            </a:endParaRPr>
          </a:p>
          <a:p>
            <a:pPr marL="0" indent="0">
              <a:buNone/>
            </a:pPr>
            <a:endParaRPr lang="en-US" sz="1200" dirty="0">
              <a:latin typeface="Consolas"/>
              <a:cs typeface="Consolas"/>
            </a:endParaRPr>
          </a:p>
        </p:txBody>
      </p:sp>
      <p:sp>
        <p:nvSpPr>
          <p:cNvPr id="4" name="Content Placeholder 3">
            <a:extLst>
              <a:ext uri="{FF2B5EF4-FFF2-40B4-BE49-F238E27FC236}">
                <a16:creationId xmlns:a16="http://schemas.microsoft.com/office/drawing/2014/main" id="{8723166D-814B-0947-A01F-CDC5DFCEDF23}"/>
              </a:ext>
            </a:extLst>
          </p:cNvPr>
          <p:cNvSpPr>
            <a:spLocks noGrp="1"/>
          </p:cNvSpPr>
          <p:nvPr>
            <p:ph sz="half" idx="2"/>
          </p:nvPr>
        </p:nvSpPr>
        <p:spPr/>
        <p:txBody>
          <a:bodyPr>
            <a:no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l = new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("Mario", "Rossi", 68));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("Luca", "Bianchi", 28));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("Carlo", "Antoni", 34));</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natural</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Comparable</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special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SortByAge</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 concise </a:t>
            </a:r>
            <a:r>
              <a:rPr lang="it-IT" sz="1200" dirty="0" err="1">
                <a:latin typeface="Consolas" panose="020B0609020204030204" pitchFamily="49" charset="0"/>
                <a:cs typeface="Consolas" panose="020B0609020204030204" pitchFamily="49" charset="0"/>
              </a:rPr>
              <a:t>form</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Override</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compare(</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o1,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o2)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o1.age - o2.age;</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14050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666001-5E82-AB47-BFD3-37D6D0490B78}"/>
              </a:ext>
            </a:extLst>
          </p:cNvPr>
          <p:cNvSpPr>
            <a:spLocks noGrp="1"/>
          </p:cNvSpPr>
          <p:nvPr>
            <p:ph type="title"/>
          </p:nvPr>
        </p:nvSpPr>
        <p:spPr/>
        <p:txBody>
          <a:bodyPr/>
          <a:lstStyle/>
          <a:p>
            <a:r>
              <a:rPr lang="en-IT" dirty="0"/>
              <a:t>Wisdom Pills</a:t>
            </a:r>
          </a:p>
        </p:txBody>
      </p:sp>
      <p:sp>
        <p:nvSpPr>
          <p:cNvPr id="7" name="Content Placeholder 6">
            <a:extLst>
              <a:ext uri="{FF2B5EF4-FFF2-40B4-BE49-F238E27FC236}">
                <a16:creationId xmlns:a16="http://schemas.microsoft.com/office/drawing/2014/main" id="{8FA15DEE-23D7-AF4C-9CBB-2EF980695DB7}"/>
              </a:ext>
            </a:extLst>
          </p:cNvPr>
          <p:cNvSpPr>
            <a:spLocks noGrp="1"/>
          </p:cNvSpPr>
          <p:nvPr>
            <p:ph idx="1"/>
          </p:nvPr>
        </p:nvSpPr>
        <p:spPr/>
        <p:txBody>
          <a:bodyPr/>
          <a:lstStyle/>
          <a:p>
            <a:r>
              <a:rPr lang="en-GB" sz="2800" i="1" dirty="0"/>
              <a:t>Making messes is always slower than staying clean</a:t>
            </a:r>
          </a:p>
          <a:p>
            <a:pPr marL="0" indent="0">
              <a:buNone/>
            </a:pPr>
            <a:r>
              <a:rPr lang="en-GB" sz="2800" b="1" i="1" dirty="0"/>
              <a:t>	</a:t>
            </a:r>
            <a:r>
              <a:rPr lang="en-GB" sz="2800" b="1" dirty="0"/>
              <a:t>Clean Architecture, Robert C. Martin</a:t>
            </a:r>
            <a:endParaRPr lang="en-GB" sz="2800" i="1" dirty="0"/>
          </a:p>
          <a:p>
            <a:endParaRPr lang="en-GB" sz="2800" dirty="0"/>
          </a:p>
          <a:p>
            <a:r>
              <a:rPr lang="en-GB" sz="2800" i="1" dirty="0"/>
              <a:t>The only way to go fast, is to go well. </a:t>
            </a:r>
          </a:p>
          <a:p>
            <a:pPr marL="457200" lvl="1" indent="0">
              <a:buNone/>
            </a:pPr>
            <a:r>
              <a:rPr lang="en-GB" b="1" dirty="0"/>
              <a:t>Clean Architecture, Robert C. Martin</a:t>
            </a:r>
            <a:endParaRPr lang="en-GB" i="1" dirty="0"/>
          </a:p>
          <a:p>
            <a:pPr marL="457200" lvl="1" indent="0">
              <a:buNone/>
            </a:pPr>
            <a:endParaRPr lang="en-GB" dirty="0"/>
          </a:p>
          <a:p>
            <a:endParaRPr lang="en-IT" dirty="0"/>
          </a:p>
        </p:txBody>
      </p:sp>
      <p:sp>
        <p:nvSpPr>
          <p:cNvPr id="5" name="Slide Number Placeholder 4">
            <a:extLst>
              <a:ext uri="{FF2B5EF4-FFF2-40B4-BE49-F238E27FC236}">
                <a16:creationId xmlns:a16="http://schemas.microsoft.com/office/drawing/2014/main" id="{C57DF635-1F59-E540-B67E-75161787A2D2}"/>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4618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Tree ~O(log(n))</a:t>
            </a:r>
          </a:p>
        </p:txBody>
      </p:sp>
      <p:pic>
        <p:nvPicPr>
          <p:cNvPr id="6" name="Content Placeholder 5" descr="502px-Unbalanced_binary_tree.svg.png"/>
          <p:cNvPicPr>
            <a:picLocks noGrp="1" noChangeAspect="1"/>
          </p:cNvPicPr>
          <p:nvPr>
            <p:ph sz="half" idx="1"/>
          </p:nvPr>
        </p:nvPicPr>
        <p:blipFill>
          <a:blip r:embed="rId2">
            <a:extLst>
              <a:ext uri="{28A0092B-C50C-407E-A947-70E740481C1C}">
                <a14:useLocalDpi xmlns:a14="http://schemas.microsoft.com/office/drawing/2010/main" val="0"/>
              </a:ext>
            </a:extLst>
          </a:blip>
          <a:srcRect t="-6034" b="-6034"/>
          <a:stretch>
            <a:fillRect/>
          </a:stretch>
        </p:blipFill>
        <p:spPr>
          <a:xfrm>
            <a:off x="1199456" y="1489867"/>
            <a:ext cx="3830216" cy="4209415"/>
          </a:xfrm>
        </p:spPr>
      </p:pic>
      <p:pic>
        <p:nvPicPr>
          <p:cNvPr id="8" name="Content Placeholder 7" descr="502px-AVLtreef.svg.png"/>
          <p:cNvPicPr>
            <a:picLocks noGrp="1" noChangeAspect="1"/>
          </p:cNvPicPr>
          <p:nvPr>
            <p:ph sz="half" idx="2"/>
          </p:nvPr>
        </p:nvPicPr>
        <p:blipFill>
          <a:blip r:embed="rId3">
            <a:extLst>
              <a:ext uri="{28A0092B-C50C-407E-A947-70E740481C1C}">
                <a14:useLocalDpi xmlns:a14="http://schemas.microsoft.com/office/drawing/2010/main" val="0"/>
              </a:ext>
            </a:extLst>
          </a:blip>
          <a:srcRect t="-75576" b="-75576"/>
          <a:stretch>
            <a:fillRect/>
          </a:stretch>
        </p:blipFill>
        <p:spPr>
          <a:xfrm>
            <a:off x="5735960" y="1052736"/>
            <a:ext cx="4973568" cy="5246043"/>
          </a:xfrm>
        </p:spPr>
      </p:pic>
      <p:sp>
        <p:nvSpPr>
          <p:cNvPr id="5" name="Content Placeholder 2"/>
          <p:cNvSpPr txBox="1">
            <a:spLocks/>
          </p:cNvSpPr>
          <p:nvPr/>
        </p:nvSpPr>
        <p:spPr>
          <a:xfrm>
            <a:off x="3289904" y="5867935"/>
            <a:ext cx="7317619" cy="1207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i="1" dirty="0"/>
              <a:t>* A binary tree is balanced if, for each node it holds that, the number of inner nodes in the left subtree and the number of inner nodes in the right subtree differ by at most 1. A binary tree is balanced if for any two leaves the difference of the depth is at most 1.</a:t>
            </a:r>
          </a:p>
        </p:txBody>
      </p:sp>
    </p:spTree>
    <p:extLst>
      <p:ext uri="{BB962C8B-B14F-4D97-AF65-F5344CB8AC3E}">
        <p14:creationId xmlns:p14="http://schemas.microsoft.com/office/powerpoint/2010/main" val="38855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a:t>
            </a:r>
            <a:r>
              <a:rPr lang="en-US" dirty="0">
                <a:solidFill>
                  <a:srgbClr val="E46C0A"/>
                </a:solidFill>
              </a:rPr>
              <a:t>~O(1)</a:t>
            </a:r>
          </a:p>
        </p:txBody>
      </p:sp>
      <p:pic>
        <p:nvPicPr>
          <p:cNvPr id="4" name="Content Placeholder 3" descr="hashcode.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5777" r="11918" b="3502"/>
          <a:stretch/>
        </p:blipFill>
        <p:spPr>
          <a:xfrm>
            <a:off x="2127242" y="1681237"/>
            <a:ext cx="7814643" cy="3604380"/>
          </a:xfrm>
        </p:spPr>
      </p:pic>
    </p:spTree>
    <p:extLst>
      <p:ext uri="{BB962C8B-B14F-4D97-AF65-F5344CB8AC3E}">
        <p14:creationId xmlns:p14="http://schemas.microsoft.com/office/powerpoint/2010/main" val="49154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pic>
        <p:nvPicPr>
          <p:cNvPr id="8" name="Content Placeholder 7" descr="Screen Shot 2017-10-30 at 13.53.22.png"/>
          <p:cNvPicPr>
            <a:picLocks noGrp="1" noChangeAspect="1"/>
          </p:cNvPicPr>
          <p:nvPr>
            <p:ph idx="1"/>
          </p:nvPr>
        </p:nvPicPr>
        <p:blipFill>
          <a:blip r:embed="rId2">
            <a:extLst>
              <a:ext uri="{28A0092B-C50C-407E-A947-70E740481C1C}">
                <a14:useLocalDpi xmlns:a14="http://schemas.microsoft.com/office/drawing/2010/main" val="0"/>
              </a:ext>
            </a:extLst>
          </a:blip>
          <a:srcRect t="-4843" b="-4843"/>
          <a:stretch>
            <a:fillRect/>
          </a:stretch>
        </p:blipFill>
        <p:spPr>
          <a:xfrm>
            <a:off x="1847528" y="1556792"/>
            <a:ext cx="8496944" cy="4525963"/>
          </a:xfrm>
        </p:spPr>
      </p:pic>
    </p:spTree>
    <p:extLst>
      <p:ext uri="{BB962C8B-B14F-4D97-AF65-F5344CB8AC3E}">
        <p14:creationId xmlns:p14="http://schemas.microsoft.com/office/powerpoint/2010/main" val="169760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Implementations</a:t>
            </a:r>
          </a:p>
        </p:txBody>
      </p:sp>
      <p:pic>
        <p:nvPicPr>
          <p:cNvPr id="4" name="Content Placeholder 3" descr="Screen Shot 2017-10-30 at 13.53.25.png"/>
          <p:cNvPicPr>
            <a:picLocks noGrp="1" noChangeAspect="1"/>
          </p:cNvPicPr>
          <p:nvPr>
            <p:ph idx="1"/>
          </p:nvPr>
        </p:nvPicPr>
        <p:blipFill>
          <a:blip r:embed="rId2">
            <a:extLst>
              <a:ext uri="{28A0092B-C50C-407E-A947-70E740481C1C}">
                <a14:useLocalDpi xmlns:a14="http://schemas.microsoft.com/office/drawing/2010/main" val="0"/>
              </a:ext>
            </a:extLst>
          </a:blip>
          <a:srcRect l="-5298" r="-5298"/>
          <a:stretch>
            <a:fillRect/>
          </a:stretch>
        </p:blipFill>
        <p:spPr>
          <a:xfrm>
            <a:off x="1696616" y="1556792"/>
            <a:ext cx="8798768" cy="4525963"/>
          </a:xfrm>
        </p:spPr>
      </p:pic>
    </p:spTree>
    <p:extLst>
      <p:ext uri="{BB962C8B-B14F-4D97-AF65-F5344CB8AC3E}">
        <p14:creationId xmlns:p14="http://schemas.microsoft.com/office/powerpoint/2010/main" val="3225675708"/>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4</TotalTime>
  <Words>3172</Words>
  <Application>Microsoft Macintosh PowerPoint</Application>
  <PresentationFormat>Widescreen</PresentationFormat>
  <Paragraphs>481</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Consolas</vt:lpstr>
      <vt:lpstr>Nicola</vt:lpstr>
      <vt:lpstr>Java Data Structures</vt:lpstr>
      <vt:lpstr>Framework</vt:lpstr>
      <vt:lpstr>Key Concepts</vt:lpstr>
      <vt:lpstr>Resizable Array ~O(n)</vt:lpstr>
      <vt:lpstr>Linked List ~O(n)</vt:lpstr>
      <vt:lpstr>Balanced Tree ~O(log(n))</vt:lpstr>
      <vt:lpstr>Hash Table ~O(1)</vt:lpstr>
      <vt:lpstr>Interfaces</vt:lpstr>
      <vt:lpstr>Implementations</vt:lpstr>
      <vt:lpstr>Internals</vt:lpstr>
      <vt:lpstr>Iterable Interface</vt:lpstr>
      <vt:lpstr>Iterator Interface</vt:lpstr>
      <vt:lpstr>Collection Interface</vt:lpstr>
      <vt:lpstr>Collection Interface</vt:lpstr>
      <vt:lpstr>List Interface</vt:lpstr>
      <vt:lpstr>List additional methods</vt:lpstr>
      <vt:lpstr>List Initialization</vt:lpstr>
      <vt:lpstr>List Implementations</vt:lpstr>
      <vt:lpstr>List Implementations</vt:lpstr>
      <vt:lpstr>List Implementations</vt:lpstr>
      <vt:lpstr>List Implementations</vt:lpstr>
      <vt:lpstr>Set Interface</vt:lpstr>
      <vt:lpstr>Set Implementations</vt:lpstr>
      <vt:lpstr>TreeSet Internal Ordering</vt:lpstr>
      <vt:lpstr>HashSet Example</vt:lpstr>
      <vt:lpstr>LinkedHashSet Example</vt:lpstr>
      <vt:lpstr>TreeSet Example</vt:lpstr>
      <vt:lpstr>Queue Interface</vt:lpstr>
      <vt:lpstr>Queue additional methods</vt:lpstr>
      <vt:lpstr>Queue Implementations</vt:lpstr>
      <vt:lpstr>Queue Example</vt:lpstr>
      <vt:lpstr>PriorityQueue or TreeSet?!?</vt:lpstr>
      <vt:lpstr>Map Interface</vt:lpstr>
      <vt:lpstr>Map Interface</vt:lpstr>
      <vt:lpstr>Map Implementations</vt:lpstr>
      <vt:lpstr>HashMap</vt:lpstr>
      <vt:lpstr>Map Example I</vt:lpstr>
      <vt:lpstr>Map Example II</vt:lpstr>
      <vt:lpstr>Collections and Iterators</vt:lpstr>
      <vt:lpstr>Collections and Iterators</vt:lpstr>
      <vt:lpstr>Iterator Interface</vt:lpstr>
      <vt:lpstr>ListIterator Interface</vt:lpstr>
      <vt:lpstr> Iterator Example</vt:lpstr>
      <vt:lpstr> ListIterator Example</vt:lpstr>
      <vt:lpstr>for() and Iterators</vt:lpstr>
      <vt:lpstr>Algorithms</vt:lpstr>
      <vt:lpstr>Algorithms</vt:lpstr>
      <vt:lpstr>Algorithms</vt:lpstr>
      <vt:lpstr>The Comparable Interface</vt:lpstr>
      <vt:lpstr>The Comparable Interface</vt:lpstr>
      <vt:lpstr>The Comparable Interface</vt:lpstr>
      <vt:lpstr>The Comparable Interface</vt:lpstr>
      <vt:lpstr>The Comparator Interface</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Structures</dc:title>
  <dc:creator>Microsoft Office User</dc:creator>
  <cp:lastModifiedBy>Microsoft Office User</cp:lastModifiedBy>
  <cp:revision>4</cp:revision>
  <dcterms:created xsi:type="dcterms:W3CDTF">2021-09-29T20:38:41Z</dcterms:created>
  <dcterms:modified xsi:type="dcterms:W3CDTF">2021-10-04T07:15:28Z</dcterms:modified>
</cp:coreProperties>
</file>