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1"/>
  </p:notesMasterIdLst>
  <p:handoutMasterIdLst>
    <p:handoutMasterId r:id="rId32"/>
  </p:handoutMasterIdLst>
  <p:sldIdLst>
    <p:sldId id="257" r:id="rId2"/>
    <p:sldId id="276" r:id="rId3"/>
    <p:sldId id="262" r:id="rId4"/>
    <p:sldId id="263" r:id="rId5"/>
    <p:sldId id="265" r:id="rId6"/>
    <p:sldId id="290" r:id="rId7"/>
    <p:sldId id="264" r:id="rId8"/>
    <p:sldId id="279" r:id="rId9"/>
    <p:sldId id="278" r:id="rId10"/>
    <p:sldId id="280" r:id="rId11"/>
    <p:sldId id="281" r:id="rId12"/>
    <p:sldId id="282" r:id="rId13"/>
    <p:sldId id="258" r:id="rId14"/>
    <p:sldId id="260" r:id="rId15"/>
    <p:sldId id="261" r:id="rId16"/>
    <p:sldId id="283" r:id="rId17"/>
    <p:sldId id="267" r:id="rId18"/>
    <p:sldId id="285" r:id="rId19"/>
    <p:sldId id="268" r:id="rId20"/>
    <p:sldId id="287" r:id="rId21"/>
    <p:sldId id="288" r:id="rId22"/>
    <p:sldId id="269" r:id="rId23"/>
    <p:sldId id="291" r:id="rId24"/>
    <p:sldId id="292" r:id="rId25"/>
    <p:sldId id="277" r:id="rId26"/>
    <p:sldId id="270" r:id="rId27"/>
    <p:sldId id="271" r:id="rId28"/>
    <p:sldId id="273" r:id="rId29"/>
    <p:sldId id="293" r:id="rId3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02"/>
    <p:restoredTop sz="96281"/>
  </p:normalViewPr>
  <p:slideViewPr>
    <p:cSldViewPr>
      <p:cViewPr varScale="1">
        <p:scale>
          <a:sx n="124" d="100"/>
          <a:sy n="124" d="100"/>
        </p:scale>
        <p:origin x="192" y="23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04/10/21</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04/10/21</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4BEF00D-F5E6-CC47-B444-9ABDFEBF23F1}" type="slidenum">
              <a:rPr lang="en-GB" smtClean="0"/>
              <a:t>1</a:t>
            </a:fld>
            <a:endParaRPr lang="en-GB"/>
          </a:p>
        </p:txBody>
      </p:sp>
    </p:spTree>
    <p:extLst>
      <p:ext uri="{BB962C8B-B14F-4D97-AF65-F5344CB8AC3E}">
        <p14:creationId xmlns:p14="http://schemas.microsoft.com/office/powerpoint/2010/main" val="269665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4BEF00D-F5E6-CC47-B444-9ABDFEBF23F1}" type="slidenum">
              <a:rPr lang="en-GB" smtClean="0"/>
              <a:t>16</a:t>
            </a:fld>
            <a:endParaRPr lang="en-GB"/>
          </a:p>
        </p:txBody>
      </p:sp>
    </p:spTree>
    <p:extLst>
      <p:ext uri="{BB962C8B-B14F-4D97-AF65-F5344CB8AC3E}">
        <p14:creationId xmlns:p14="http://schemas.microsoft.com/office/powerpoint/2010/main" val="3162884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4BEF00D-F5E6-CC47-B444-9ABDFEBF23F1}" type="slidenum">
              <a:rPr lang="en-GB" smtClean="0"/>
              <a:t>17</a:t>
            </a:fld>
            <a:endParaRPr lang="en-GB"/>
          </a:p>
        </p:txBody>
      </p:sp>
    </p:spTree>
    <p:extLst>
      <p:ext uri="{BB962C8B-B14F-4D97-AF65-F5344CB8AC3E}">
        <p14:creationId xmlns:p14="http://schemas.microsoft.com/office/powerpoint/2010/main" val="3143230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4BEF00D-F5E6-CC47-B444-9ABDFEBF23F1}" type="slidenum">
              <a:rPr lang="en-GB" smtClean="0"/>
              <a:t>18</a:t>
            </a:fld>
            <a:endParaRPr lang="en-GB"/>
          </a:p>
        </p:txBody>
      </p:sp>
    </p:spTree>
    <p:extLst>
      <p:ext uri="{BB962C8B-B14F-4D97-AF65-F5344CB8AC3E}">
        <p14:creationId xmlns:p14="http://schemas.microsoft.com/office/powerpoint/2010/main" val="813157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4BEF00D-F5E6-CC47-B444-9ABDFEBF23F1}" type="slidenum">
              <a:rPr lang="en-GB" smtClean="0"/>
              <a:t>19</a:t>
            </a:fld>
            <a:endParaRPr lang="en-GB"/>
          </a:p>
        </p:txBody>
      </p:sp>
    </p:spTree>
    <p:extLst>
      <p:ext uri="{BB962C8B-B14F-4D97-AF65-F5344CB8AC3E}">
        <p14:creationId xmlns:p14="http://schemas.microsoft.com/office/powerpoint/2010/main" val="1660279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Generic Data Structures</a:t>
            </a:r>
          </a:p>
        </p:txBody>
      </p:sp>
      <p:sp>
        <p:nvSpPr>
          <p:cNvPr id="5"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4021683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One type works fine!</a:t>
            </a:r>
          </a:p>
        </p:txBody>
      </p:sp>
      <p:sp>
        <p:nvSpPr>
          <p:cNvPr id="5" name="Content Placeholder 4">
            <a:extLst>
              <a:ext uri="{FF2B5EF4-FFF2-40B4-BE49-F238E27FC236}">
                <a16:creationId xmlns:a16="http://schemas.microsoft.com/office/drawing/2014/main" id="{9E1E64AD-60D4-7D4E-8E44-23EB3F542C89}"/>
              </a:ext>
            </a:extLst>
          </p:cNvPr>
          <p:cNvSpPr>
            <a:spLocks noGrp="1"/>
          </p:cNvSpPr>
          <p:nvPr>
            <p:ph idx="1"/>
          </p:nvPr>
        </p:nvSpPr>
        <p:spPr/>
        <p:txBody>
          <a:bodyPr>
            <a:normAutofit fontScale="47500" lnSpcReduction="20000"/>
          </a:bodyPr>
          <a:lstStyle/>
          <a:p>
            <a:pPr marL="0" indent="0">
              <a:buNone/>
            </a:pPr>
            <a:r>
              <a:rPr lang="en-US" dirty="0">
                <a:latin typeface="Consolas"/>
                <a:cs typeface="Consolas"/>
              </a:rPr>
              <a:t>Shop&lt;Fruit&gt; fs = new Shop&lt;Fruit&gt;;</a:t>
            </a:r>
          </a:p>
          <a:p>
            <a:pPr marL="0" indent="0">
              <a:buNone/>
            </a:pPr>
            <a:endParaRPr lang="en-US" dirty="0">
              <a:latin typeface="Consolas"/>
              <a:cs typeface="Consolas"/>
            </a:endParaRPr>
          </a:p>
          <a:p>
            <a:pPr marL="0" indent="0">
              <a:buNone/>
            </a:pPr>
            <a:r>
              <a:rPr lang="en-US" dirty="0">
                <a:latin typeface="Consolas"/>
                <a:cs typeface="Consolas"/>
              </a:rPr>
              <a:t>// Individual purchase and resale</a:t>
            </a:r>
          </a:p>
          <a:p>
            <a:pPr marL="0" indent="0">
              <a:buNone/>
            </a:pPr>
            <a:r>
              <a:rPr lang="en-US" dirty="0" err="1">
                <a:latin typeface="Consolas"/>
                <a:cs typeface="Consolas"/>
              </a:rPr>
              <a:t>fs.buy</a:t>
            </a:r>
            <a:r>
              <a:rPr lang="en-US" dirty="0">
                <a:latin typeface="Consolas"/>
                <a:cs typeface="Consolas"/>
              </a:rPr>
              <a:t>(new Fruit());</a:t>
            </a:r>
          </a:p>
          <a:p>
            <a:pPr marL="0" indent="0">
              <a:buNone/>
            </a:pPr>
            <a:r>
              <a:rPr lang="en-US" dirty="0">
                <a:latin typeface="Consolas"/>
                <a:cs typeface="Consolas"/>
              </a:rPr>
              <a:t>Fruit f = </a:t>
            </a:r>
            <a:r>
              <a:rPr lang="en-US" dirty="0" err="1">
                <a:latin typeface="Consolas"/>
                <a:cs typeface="Consolas"/>
              </a:rPr>
              <a:t>fs.sell</a:t>
            </a:r>
            <a:r>
              <a:rPr lang="en-US" dirty="0">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 Bulk purchase and resale</a:t>
            </a:r>
          </a:p>
          <a:p>
            <a:pPr marL="0" indent="0">
              <a:buNone/>
            </a:pPr>
            <a:r>
              <a:rPr lang="en-US" dirty="0">
                <a:latin typeface="Consolas"/>
                <a:cs typeface="Consolas"/>
              </a:rPr>
              <a:t>List&lt;Fruit&gt; fruits = new </a:t>
            </a:r>
            <a:r>
              <a:rPr lang="en-US" dirty="0" err="1">
                <a:latin typeface="Consolas"/>
                <a:cs typeface="Consolas"/>
              </a:rPr>
              <a:t>ArrayList</a:t>
            </a:r>
            <a:r>
              <a:rPr lang="en-US" dirty="0">
                <a:latin typeface="Consolas"/>
                <a:cs typeface="Consolas"/>
              </a:rPr>
              <a:t>&lt;Fruit&gt;();</a:t>
            </a:r>
          </a:p>
          <a:p>
            <a:pPr marL="0" indent="0">
              <a:buNone/>
            </a:pPr>
            <a:r>
              <a:rPr lang="en-US" dirty="0" err="1">
                <a:latin typeface="Consolas"/>
                <a:cs typeface="Consolas"/>
              </a:rPr>
              <a:t>fs.buy</a:t>
            </a:r>
            <a:r>
              <a:rPr lang="en-US" dirty="0">
                <a:latin typeface="Consolas"/>
                <a:cs typeface="Consolas"/>
              </a:rPr>
              <a:t>(fruits);</a:t>
            </a:r>
          </a:p>
          <a:p>
            <a:pPr marL="0" indent="0">
              <a:buNone/>
            </a:pPr>
            <a:r>
              <a:rPr lang="en-US" dirty="0" err="1">
                <a:latin typeface="Consolas"/>
                <a:cs typeface="Consolas"/>
              </a:rPr>
              <a:t>fs.sell</a:t>
            </a:r>
            <a:r>
              <a:rPr lang="en-US" dirty="0">
                <a:latin typeface="Consolas"/>
                <a:cs typeface="Consolas"/>
              </a:rPr>
              <a:t>(fruits, 5);</a:t>
            </a:r>
          </a:p>
          <a:p>
            <a:pPr marL="0" indent="0">
              <a:buNone/>
            </a:pPr>
            <a:endParaRPr lang="en-US" dirty="0">
              <a:latin typeface="Consolas"/>
              <a:cs typeface="Consolas"/>
            </a:endParaRPr>
          </a:p>
          <a:p>
            <a:pPr marL="0" indent="0">
              <a:buNone/>
            </a:pPr>
            <a:r>
              <a:rPr lang="en-US" dirty="0">
                <a:solidFill>
                  <a:schemeClr val="accent6">
                    <a:lumMod val="75000"/>
                  </a:schemeClr>
                </a:solidFill>
                <a:latin typeface="Consolas"/>
                <a:cs typeface="Consolas"/>
              </a:rPr>
              <a:t>public interface Shop&lt;T&gt; {</a:t>
            </a:r>
          </a:p>
          <a:p>
            <a:pPr marL="0" indent="0">
              <a:buNone/>
            </a:pPr>
            <a:r>
              <a:rPr lang="en-US" dirty="0">
                <a:solidFill>
                  <a:schemeClr val="accent6">
                    <a:lumMod val="75000"/>
                  </a:schemeClr>
                </a:solidFill>
                <a:latin typeface="Consolas"/>
                <a:cs typeface="Consolas"/>
              </a:rPr>
              <a:t>	T sell();</a:t>
            </a:r>
          </a:p>
          <a:p>
            <a:pPr marL="0" indent="0">
              <a:buNone/>
            </a:pPr>
            <a:r>
              <a:rPr lang="en-US" dirty="0">
                <a:solidFill>
                  <a:schemeClr val="accent6">
                    <a:lumMod val="75000"/>
                  </a:schemeClr>
                </a:solidFill>
                <a:latin typeface="Consolas"/>
                <a:cs typeface="Consolas"/>
              </a:rPr>
              <a:t>	void buy(T item);</a:t>
            </a:r>
          </a:p>
          <a:p>
            <a:pPr marL="0" indent="0">
              <a:buNone/>
            </a:pPr>
            <a:r>
              <a:rPr lang="en-US" dirty="0">
                <a:solidFill>
                  <a:schemeClr val="accent6">
                    <a:lumMod val="75000"/>
                  </a:schemeClr>
                </a:solidFill>
                <a:latin typeface="Consolas"/>
                <a:cs typeface="Consolas"/>
              </a:rPr>
              <a:t>	void sell(Collection&lt;T&gt; item, </a:t>
            </a:r>
            <a:r>
              <a:rPr lang="en-US" dirty="0" err="1">
                <a:solidFill>
                  <a:schemeClr val="accent6">
                    <a:lumMod val="75000"/>
                  </a:schemeClr>
                </a:solidFill>
                <a:latin typeface="Consolas"/>
                <a:cs typeface="Consolas"/>
              </a:rPr>
              <a:t>int</a:t>
            </a:r>
            <a:r>
              <a:rPr lang="en-US" dirty="0">
                <a:solidFill>
                  <a:schemeClr val="accent6">
                    <a:lumMod val="75000"/>
                  </a:schemeClr>
                </a:solidFill>
                <a:latin typeface="Consolas"/>
                <a:cs typeface="Consolas"/>
              </a:rPr>
              <a:t> </a:t>
            </a:r>
            <a:r>
              <a:rPr lang="en-US" dirty="0" err="1">
                <a:solidFill>
                  <a:schemeClr val="accent6">
                    <a:lumMod val="75000"/>
                  </a:schemeClr>
                </a:solidFill>
                <a:latin typeface="Consolas"/>
                <a:cs typeface="Consolas"/>
              </a:rPr>
              <a:t>nItems</a:t>
            </a:r>
            <a:r>
              <a:rPr lang="en-US" dirty="0">
                <a:solidFill>
                  <a:schemeClr val="accent6">
                    <a:lumMod val="75000"/>
                  </a:schemeClr>
                </a:solidFill>
                <a:latin typeface="Consolas"/>
                <a:cs typeface="Consolas"/>
              </a:rPr>
              <a:t>);</a:t>
            </a:r>
          </a:p>
          <a:p>
            <a:pPr marL="0" indent="0">
              <a:buNone/>
            </a:pPr>
            <a:r>
              <a:rPr lang="en-US" dirty="0">
                <a:solidFill>
                  <a:schemeClr val="accent6">
                    <a:lumMod val="75000"/>
                  </a:schemeClr>
                </a:solidFill>
                <a:latin typeface="Consolas"/>
                <a:cs typeface="Consolas"/>
              </a:rPr>
              <a:t>	void buy(Collection&lt;T&gt; item);</a:t>
            </a:r>
          </a:p>
          <a:p>
            <a:pPr marL="0" indent="0">
              <a:buNone/>
            </a:pPr>
            <a:r>
              <a:rPr lang="en-US" dirty="0">
                <a:solidFill>
                  <a:schemeClr val="accent6">
                    <a:lumMod val="75000"/>
                  </a:schemeClr>
                </a:solidFill>
                <a:latin typeface="Consolas"/>
                <a:cs typeface="Consolas"/>
              </a:rPr>
              <a:t>}</a:t>
            </a:r>
          </a:p>
          <a:p>
            <a:pPr marL="0" indent="0">
              <a:buNone/>
            </a:pPr>
            <a:endParaRPr lang="en-US" dirty="0">
              <a:latin typeface="Consolas"/>
              <a:cs typeface="Consolas"/>
            </a:endParaRPr>
          </a:p>
          <a:p>
            <a:endParaRPr lang="en-GB" dirty="0"/>
          </a:p>
        </p:txBody>
      </p:sp>
    </p:spTree>
    <p:extLst>
      <p:ext uri="{BB962C8B-B14F-4D97-AF65-F5344CB8AC3E}">
        <p14:creationId xmlns:p14="http://schemas.microsoft.com/office/powerpoint/2010/main" val="3164732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Single-object subtyping works fine!</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Consolas"/>
                <a:cs typeface="Consolas"/>
              </a:rPr>
              <a:t>// You can buy a Product from a Fruit shop</a:t>
            </a:r>
          </a:p>
          <a:p>
            <a:pPr marL="0" indent="0">
              <a:buNone/>
            </a:pPr>
            <a:r>
              <a:rPr lang="en-US" dirty="0">
                <a:latin typeface="Consolas"/>
                <a:cs typeface="Consolas"/>
              </a:rPr>
              <a:t>Product p = </a:t>
            </a:r>
            <a:r>
              <a:rPr lang="en-US" dirty="0" err="1">
                <a:latin typeface="Consolas"/>
                <a:cs typeface="Consolas"/>
              </a:rPr>
              <a:t>fs.sell</a:t>
            </a:r>
            <a:r>
              <a:rPr lang="en-US" dirty="0">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 You can sell a Fruit to Product shop</a:t>
            </a:r>
          </a:p>
          <a:p>
            <a:pPr marL="0" indent="0">
              <a:buNone/>
            </a:pPr>
            <a:r>
              <a:rPr lang="en-US" dirty="0">
                <a:latin typeface="Consolas"/>
                <a:cs typeface="Consolas"/>
              </a:rPr>
              <a:t>Shop&lt;Product&gt; </a:t>
            </a:r>
            <a:r>
              <a:rPr lang="en-US" dirty="0" err="1">
                <a:latin typeface="Consolas"/>
                <a:cs typeface="Consolas"/>
              </a:rPr>
              <a:t>ps</a:t>
            </a:r>
            <a:r>
              <a:rPr lang="en-US" dirty="0">
                <a:latin typeface="Consolas"/>
                <a:cs typeface="Consolas"/>
              </a:rPr>
              <a:t> = new Shop&lt;Product&gt;;</a:t>
            </a:r>
          </a:p>
          <a:p>
            <a:pPr marL="0" indent="0">
              <a:buNone/>
            </a:pPr>
            <a:r>
              <a:rPr lang="en-US" dirty="0" err="1">
                <a:latin typeface="Consolas"/>
                <a:cs typeface="Consolas"/>
              </a:rPr>
              <a:t>productShop.buy</a:t>
            </a:r>
            <a:r>
              <a:rPr lang="en-US" dirty="0">
                <a:latin typeface="Consolas"/>
                <a:cs typeface="Consolas"/>
              </a:rPr>
              <a:t>(new Fruit());</a:t>
            </a:r>
          </a:p>
          <a:p>
            <a:pPr marL="0" indent="0">
              <a:buNone/>
            </a:pPr>
            <a:endParaRPr lang="en-US" dirty="0">
              <a:latin typeface="Consolas"/>
              <a:cs typeface="Consolas"/>
            </a:endParaRPr>
          </a:p>
          <a:p>
            <a:pPr marL="0" indent="0">
              <a:buNone/>
            </a:pPr>
            <a:r>
              <a:rPr lang="en-US" dirty="0">
                <a:solidFill>
                  <a:schemeClr val="accent6">
                    <a:lumMod val="75000"/>
                  </a:schemeClr>
                </a:solidFill>
                <a:latin typeface="Consolas"/>
                <a:cs typeface="Consolas"/>
              </a:rPr>
              <a:t>public interface Shop&lt;T&gt; {</a:t>
            </a:r>
          </a:p>
          <a:p>
            <a:pPr marL="0" indent="0">
              <a:buNone/>
            </a:pPr>
            <a:r>
              <a:rPr lang="en-US" dirty="0">
                <a:solidFill>
                  <a:schemeClr val="accent6">
                    <a:lumMod val="75000"/>
                  </a:schemeClr>
                </a:solidFill>
                <a:latin typeface="Consolas"/>
                <a:cs typeface="Consolas"/>
              </a:rPr>
              <a:t>	T sell();</a:t>
            </a:r>
          </a:p>
          <a:p>
            <a:pPr marL="0" indent="0">
              <a:buNone/>
            </a:pPr>
            <a:r>
              <a:rPr lang="en-US" dirty="0">
                <a:solidFill>
                  <a:schemeClr val="accent6">
                    <a:lumMod val="75000"/>
                  </a:schemeClr>
                </a:solidFill>
                <a:latin typeface="Consolas"/>
                <a:cs typeface="Consolas"/>
              </a:rPr>
              <a:t>	void buy(T item);</a:t>
            </a:r>
          </a:p>
          <a:p>
            <a:pPr marL="0" indent="0">
              <a:buNone/>
            </a:pPr>
            <a:r>
              <a:rPr lang="en-US" dirty="0">
                <a:solidFill>
                  <a:schemeClr val="accent6">
                    <a:lumMod val="75000"/>
                  </a:schemeClr>
                </a:solidFill>
                <a:latin typeface="Consolas"/>
                <a:cs typeface="Consolas"/>
              </a:rPr>
              <a:t>	void sell(Collection&lt;T&gt; item, </a:t>
            </a:r>
            <a:r>
              <a:rPr lang="en-US" dirty="0" err="1">
                <a:solidFill>
                  <a:schemeClr val="accent6">
                    <a:lumMod val="75000"/>
                  </a:schemeClr>
                </a:solidFill>
                <a:latin typeface="Consolas"/>
                <a:cs typeface="Consolas"/>
              </a:rPr>
              <a:t>int</a:t>
            </a:r>
            <a:r>
              <a:rPr lang="en-US" dirty="0">
                <a:solidFill>
                  <a:schemeClr val="accent6">
                    <a:lumMod val="75000"/>
                  </a:schemeClr>
                </a:solidFill>
                <a:latin typeface="Consolas"/>
                <a:cs typeface="Consolas"/>
              </a:rPr>
              <a:t> </a:t>
            </a:r>
            <a:r>
              <a:rPr lang="en-US" dirty="0" err="1">
                <a:solidFill>
                  <a:schemeClr val="accent6">
                    <a:lumMod val="75000"/>
                  </a:schemeClr>
                </a:solidFill>
                <a:latin typeface="Consolas"/>
                <a:cs typeface="Consolas"/>
              </a:rPr>
              <a:t>nItems</a:t>
            </a:r>
            <a:r>
              <a:rPr lang="en-US" dirty="0">
                <a:solidFill>
                  <a:schemeClr val="accent6">
                    <a:lumMod val="75000"/>
                  </a:schemeClr>
                </a:solidFill>
                <a:latin typeface="Consolas"/>
                <a:cs typeface="Consolas"/>
              </a:rPr>
              <a:t>);</a:t>
            </a:r>
          </a:p>
          <a:p>
            <a:pPr marL="0" indent="0">
              <a:buNone/>
            </a:pPr>
            <a:r>
              <a:rPr lang="en-US" dirty="0">
                <a:solidFill>
                  <a:schemeClr val="accent6">
                    <a:lumMod val="75000"/>
                  </a:schemeClr>
                </a:solidFill>
                <a:latin typeface="Consolas"/>
                <a:cs typeface="Consolas"/>
              </a:rPr>
              <a:t>	void buy(Collection&lt;T&gt; item);</a:t>
            </a:r>
          </a:p>
          <a:p>
            <a:pPr marL="0" indent="0">
              <a:buNone/>
            </a:pPr>
            <a:r>
              <a:rPr lang="en-US" dirty="0">
                <a:solidFill>
                  <a:schemeClr val="accent6">
                    <a:lumMod val="75000"/>
                  </a:schemeClr>
                </a:solidFill>
                <a:latin typeface="Consolas"/>
                <a:cs typeface="Consolas"/>
              </a:rPr>
              <a:t>}</a:t>
            </a:r>
          </a:p>
        </p:txBody>
      </p:sp>
    </p:spTree>
    <p:extLst>
      <p:ext uri="{BB962C8B-B14F-4D97-AF65-F5344CB8AC3E}">
        <p14:creationId xmlns:p14="http://schemas.microsoft.com/office/powerpoint/2010/main" val="1375832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Collection subtyping </a:t>
            </a:r>
            <a:r>
              <a:rPr lang="en-US" b="1" dirty="0"/>
              <a:t>do not work!</a:t>
            </a:r>
          </a:p>
        </p:txBody>
      </p:sp>
      <p:sp>
        <p:nvSpPr>
          <p:cNvPr id="3" name="Content Placeholder 2"/>
          <p:cNvSpPr>
            <a:spLocks noGrp="1"/>
          </p:cNvSpPr>
          <p:nvPr>
            <p:ph idx="1"/>
          </p:nvPr>
        </p:nvSpPr>
        <p:spPr/>
        <p:txBody>
          <a:bodyPr>
            <a:normAutofit/>
          </a:bodyPr>
          <a:lstStyle/>
          <a:p>
            <a:pPr marL="0" indent="0">
              <a:buNone/>
            </a:pPr>
            <a:r>
              <a:rPr lang="en-US" sz="1600" dirty="0">
                <a:latin typeface="Consolas"/>
                <a:cs typeface="Consolas"/>
              </a:rPr>
              <a:t>// The fruit shop cannot store a list of fruits in a list of products</a:t>
            </a:r>
          </a:p>
          <a:p>
            <a:pPr marL="0" indent="0">
              <a:buNone/>
            </a:pPr>
            <a:r>
              <a:rPr lang="en-US" sz="1600" dirty="0">
                <a:latin typeface="Consolas"/>
                <a:cs typeface="Consolas"/>
              </a:rPr>
              <a:t>List&lt;Product&gt; </a:t>
            </a:r>
            <a:r>
              <a:rPr lang="en-US" sz="1600" dirty="0" err="1">
                <a:latin typeface="Consolas"/>
                <a:cs typeface="Consolas"/>
              </a:rPr>
              <a:t>myProducts</a:t>
            </a:r>
            <a:r>
              <a:rPr lang="en-US" sz="1600" dirty="0">
                <a:latin typeface="Consolas"/>
                <a:cs typeface="Consolas"/>
              </a:rPr>
              <a:t> = new </a:t>
            </a:r>
            <a:r>
              <a:rPr lang="en-US" sz="1600" dirty="0" err="1">
                <a:latin typeface="Consolas"/>
                <a:cs typeface="Consolas"/>
              </a:rPr>
              <a:t>ArrayList</a:t>
            </a:r>
            <a:r>
              <a:rPr lang="en-US" sz="1600" dirty="0">
                <a:latin typeface="Consolas"/>
                <a:cs typeface="Consolas"/>
              </a:rPr>
              <a:t>&lt;Product&gt;();</a:t>
            </a:r>
          </a:p>
          <a:p>
            <a:pPr marL="0" indent="0">
              <a:buNone/>
            </a:pPr>
            <a:r>
              <a:rPr lang="en-US" sz="1600" dirty="0" err="1">
                <a:latin typeface="Consolas"/>
                <a:cs typeface="Consolas"/>
              </a:rPr>
              <a:t>fs.sell</a:t>
            </a:r>
            <a:r>
              <a:rPr lang="en-US" sz="1600" dirty="0">
                <a:latin typeface="Consolas"/>
                <a:cs typeface="Consolas"/>
              </a:rPr>
              <a:t>(</a:t>
            </a:r>
            <a:r>
              <a:rPr lang="en-US" sz="1600" dirty="0" err="1">
                <a:latin typeface="Consolas"/>
                <a:cs typeface="Consolas"/>
              </a:rPr>
              <a:t>myProducts</a:t>
            </a:r>
            <a:r>
              <a:rPr lang="en-US" sz="1600" dirty="0">
                <a:latin typeface="Consolas"/>
                <a:cs typeface="Consolas"/>
              </a:rPr>
              <a:t>, 5); </a:t>
            </a:r>
            <a:r>
              <a:rPr lang="en-US" sz="1600" dirty="0">
                <a:solidFill>
                  <a:schemeClr val="accent6">
                    <a:lumMod val="75000"/>
                  </a:schemeClr>
                </a:solidFill>
                <a:latin typeface="Consolas"/>
                <a:cs typeface="Consolas"/>
              </a:rPr>
              <a:t>// Compile error</a:t>
            </a:r>
          </a:p>
          <a:p>
            <a:pPr marL="0" indent="0">
              <a:buNone/>
            </a:pPr>
            <a:endParaRPr lang="en-US" sz="1600" dirty="0">
              <a:latin typeface="Consolas"/>
              <a:cs typeface="Consolas"/>
            </a:endParaRPr>
          </a:p>
          <a:p>
            <a:pPr marL="0" indent="0">
              <a:buNone/>
            </a:pPr>
            <a:r>
              <a:rPr lang="en-US" sz="1600" dirty="0">
                <a:latin typeface="Consolas"/>
                <a:cs typeface="Consolas"/>
              </a:rPr>
              <a:t>// The product shop cannot buy products from a list of fruits</a:t>
            </a:r>
          </a:p>
          <a:p>
            <a:pPr marL="0" indent="0">
              <a:buNone/>
            </a:pPr>
            <a:r>
              <a:rPr lang="en-US" sz="1600" dirty="0">
                <a:latin typeface="Consolas"/>
                <a:cs typeface="Consolas"/>
              </a:rPr>
              <a:t>List&lt;Fruit&gt; </a:t>
            </a:r>
            <a:r>
              <a:rPr lang="en-US" sz="1600" dirty="0" err="1">
                <a:latin typeface="Consolas"/>
                <a:cs typeface="Consolas"/>
              </a:rPr>
              <a:t>myFruits</a:t>
            </a:r>
            <a:r>
              <a:rPr lang="en-US" sz="1600" dirty="0">
                <a:latin typeface="Consolas"/>
                <a:cs typeface="Consolas"/>
              </a:rPr>
              <a:t> = new </a:t>
            </a:r>
            <a:r>
              <a:rPr lang="en-US" sz="1600" dirty="0" err="1">
                <a:latin typeface="Consolas"/>
                <a:cs typeface="Consolas"/>
              </a:rPr>
              <a:t>ArrayList</a:t>
            </a:r>
            <a:r>
              <a:rPr lang="en-US" sz="1600" dirty="0">
                <a:latin typeface="Consolas"/>
                <a:cs typeface="Consolas"/>
              </a:rPr>
              <a:t>&lt;Fruit&gt;();</a:t>
            </a:r>
          </a:p>
          <a:p>
            <a:pPr marL="0" indent="0">
              <a:buNone/>
            </a:pPr>
            <a:r>
              <a:rPr lang="en-US" sz="1600" dirty="0" err="1">
                <a:latin typeface="Consolas"/>
                <a:cs typeface="Consolas"/>
              </a:rPr>
              <a:t>ps.buy</a:t>
            </a:r>
            <a:r>
              <a:rPr lang="en-US" sz="1600" dirty="0">
                <a:latin typeface="Consolas"/>
                <a:cs typeface="Consolas"/>
              </a:rPr>
              <a:t>(</a:t>
            </a:r>
            <a:r>
              <a:rPr lang="en-US" sz="1600" dirty="0" err="1">
                <a:latin typeface="Consolas"/>
                <a:cs typeface="Consolas"/>
              </a:rPr>
              <a:t>myFruits</a:t>
            </a:r>
            <a:r>
              <a:rPr lang="en-US" sz="1600" dirty="0">
                <a:latin typeface="Consolas"/>
                <a:cs typeface="Consolas"/>
              </a:rPr>
              <a:t>);    </a:t>
            </a:r>
            <a:r>
              <a:rPr lang="en-US" sz="1600" dirty="0">
                <a:solidFill>
                  <a:srgbClr val="E46C0A"/>
                </a:solidFill>
                <a:latin typeface="Consolas"/>
                <a:cs typeface="Consolas"/>
              </a:rPr>
              <a:t>// Compile error</a:t>
            </a:r>
          </a:p>
          <a:p>
            <a:pPr marL="0" indent="0">
              <a:buNone/>
            </a:pPr>
            <a:endParaRPr lang="en-US" sz="1600" dirty="0">
              <a:latin typeface="Consolas"/>
              <a:cs typeface="Consolas"/>
            </a:endParaRPr>
          </a:p>
          <a:p>
            <a:pPr marL="0" indent="0">
              <a:buNone/>
            </a:pPr>
            <a:r>
              <a:rPr lang="en-US" sz="1600" dirty="0">
                <a:solidFill>
                  <a:schemeClr val="accent6">
                    <a:lumMod val="75000"/>
                  </a:schemeClr>
                </a:solidFill>
                <a:latin typeface="Consolas"/>
                <a:cs typeface="Consolas"/>
              </a:rPr>
              <a:t>public interface Shop&lt;T&gt; {</a:t>
            </a:r>
          </a:p>
          <a:p>
            <a:pPr marL="0" indent="0">
              <a:buNone/>
            </a:pPr>
            <a:r>
              <a:rPr lang="en-US" sz="1600" dirty="0">
                <a:solidFill>
                  <a:schemeClr val="accent6">
                    <a:lumMod val="75000"/>
                  </a:schemeClr>
                </a:solidFill>
                <a:latin typeface="Consolas"/>
                <a:cs typeface="Consolas"/>
              </a:rPr>
              <a:t>	T sell();</a:t>
            </a:r>
          </a:p>
          <a:p>
            <a:pPr marL="0" indent="0">
              <a:buNone/>
            </a:pPr>
            <a:r>
              <a:rPr lang="en-US" sz="1600" dirty="0">
                <a:solidFill>
                  <a:schemeClr val="accent6">
                    <a:lumMod val="75000"/>
                  </a:schemeClr>
                </a:solidFill>
                <a:latin typeface="Consolas"/>
                <a:cs typeface="Consolas"/>
              </a:rPr>
              <a:t>	void buy(T item);</a:t>
            </a:r>
          </a:p>
          <a:p>
            <a:pPr marL="0" indent="0">
              <a:buNone/>
            </a:pPr>
            <a:r>
              <a:rPr lang="en-US" sz="1600" dirty="0">
                <a:solidFill>
                  <a:schemeClr val="accent6">
                    <a:lumMod val="75000"/>
                  </a:schemeClr>
                </a:solidFill>
                <a:latin typeface="Consolas"/>
                <a:cs typeface="Consolas"/>
              </a:rPr>
              <a:t>	void sell(Collection&lt;T&gt; item, </a:t>
            </a:r>
            <a:r>
              <a:rPr lang="en-US" sz="1600" dirty="0" err="1">
                <a:solidFill>
                  <a:schemeClr val="accent6">
                    <a:lumMod val="75000"/>
                  </a:schemeClr>
                </a:solidFill>
                <a:latin typeface="Consolas"/>
                <a:cs typeface="Consolas"/>
              </a:rPr>
              <a:t>int</a:t>
            </a:r>
            <a:r>
              <a:rPr lang="en-US" sz="1600" dirty="0">
                <a:solidFill>
                  <a:schemeClr val="accent6">
                    <a:lumMod val="75000"/>
                  </a:schemeClr>
                </a:solidFill>
                <a:latin typeface="Consolas"/>
                <a:cs typeface="Consolas"/>
              </a:rPr>
              <a:t> </a:t>
            </a:r>
            <a:r>
              <a:rPr lang="en-US" sz="1600" dirty="0" err="1">
                <a:solidFill>
                  <a:schemeClr val="accent6">
                    <a:lumMod val="75000"/>
                  </a:schemeClr>
                </a:solidFill>
                <a:latin typeface="Consolas"/>
                <a:cs typeface="Consolas"/>
              </a:rPr>
              <a:t>nItems</a:t>
            </a:r>
            <a:r>
              <a:rPr lang="en-US" sz="1600" dirty="0">
                <a:solidFill>
                  <a:schemeClr val="accent6">
                    <a:lumMod val="75000"/>
                  </a:schemeClr>
                </a:solidFill>
                <a:latin typeface="Consolas"/>
                <a:cs typeface="Consolas"/>
              </a:rPr>
              <a:t>);</a:t>
            </a:r>
          </a:p>
          <a:p>
            <a:pPr marL="0" indent="0">
              <a:buNone/>
            </a:pPr>
            <a:r>
              <a:rPr lang="en-US" sz="1600" dirty="0">
                <a:solidFill>
                  <a:schemeClr val="accent6">
                    <a:lumMod val="75000"/>
                  </a:schemeClr>
                </a:solidFill>
                <a:latin typeface="Consolas"/>
                <a:cs typeface="Consolas"/>
              </a:rPr>
              <a:t>	void buy(Collection&lt;T&gt; item);</a:t>
            </a:r>
          </a:p>
          <a:p>
            <a:pPr marL="0" indent="0">
              <a:buNone/>
            </a:pPr>
            <a:r>
              <a:rPr lang="en-US" sz="1600" dirty="0">
                <a:solidFill>
                  <a:schemeClr val="accent6">
                    <a:lumMod val="75000"/>
                  </a:schemeClr>
                </a:solidFill>
                <a:latin typeface="Consolas"/>
                <a:cs typeface="Consolas"/>
              </a:rPr>
              <a:t>}</a:t>
            </a:r>
          </a:p>
        </p:txBody>
      </p:sp>
    </p:spTree>
    <p:extLst>
      <p:ext uri="{BB962C8B-B14F-4D97-AF65-F5344CB8AC3E}">
        <p14:creationId xmlns:p14="http://schemas.microsoft.com/office/powerpoint/2010/main" val="2725860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Subtyping and Collections</a:t>
            </a:r>
          </a:p>
        </p:txBody>
      </p:sp>
      <p:sp>
        <p:nvSpPr>
          <p:cNvPr id="3" name="Content Placeholder 2"/>
          <p:cNvSpPr>
            <a:spLocks noGrp="1"/>
          </p:cNvSpPr>
          <p:nvPr>
            <p:ph idx="1"/>
          </p:nvPr>
        </p:nvSpPr>
        <p:spPr/>
        <p:txBody>
          <a:bodyPr>
            <a:normAutofit/>
          </a:bodyPr>
          <a:lstStyle/>
          <a:p>
            <a:pPr marL="0" indent="0">
              <a:buNone/>
            </a:pPr>
            <a:r>
              <a:rPr lang="en-US" sz="1800" b="1" dirty="0"/>
              <a:t>Since Product is a subtype of Object, is List&lt;Product&gt; a subtype of List&lt;Object&gt;?</a:t>
            </a:r>
            <a:endParaRPr lang="en-US" sz="1800" b="1" dirty="0">
              <a:latin typeface="Consolas"/>
              <a:cs typeface="Consolas"/>
            </a:endParaRPr>
          </a:p>
          <a:p>
            <a:pPr marL="0" indent="0">
              <a:buNone/>
            </a:pPr>
            <a:r>
              <a:rPr lang="en-US" sz="1800" dirty="0">
                <a:latin typeface="Consolas"/>
                <a:cs typeface="Consolas"/>
              </a:rPr>
              <a:t>List&lt;Product&gt; </a:t>
            </a:r>
            <a:r>
              <a:rPr lang="en-US" sz="1800" dirty="0" err="1">
                <a:latin typeface="Consolas"/>
                <a:cs typeface="Consolas"/>
              </a:rPr>
              <a:t>pl</a:t>
            </a:r>
            <a:r>
              <a:rPr lang="en-US" sz="1800" dirty="0">
                <a:latin typeface="Consolas"/>
                <a:cs typeface="Consolas"/>
              </a:rPr>
              <a:t> = new </a:t>
            </a:r>
            <a:r>
              <a:rPr lang="en-US" sz="1800" dirty="0" err="1">
                <a:latin typeface="Consolas"/>
                <a:cs typeface="Consolas"/>
              </a:rPr>
              <a:t>ArrayList</a:t>
            </a:r>
            <a:r>
              <a:rPr lang="en-US" sz="1800" dirty="0">
                <a:latin typeface="Consolas"/>
                <a:cs typeface="Consolas"/>
              </a:rPr>
              <a:t>&lt;Product&gt;(); </a:t>
            </a:r>
          </a:p>
          <a:p>
            <a:pPr marL="0" indent="0">
              <a:buNone/>
            </a:pPr>
            <a:r>
              <a:rPr lang="en-US" sz="1800" dirty="0">
                <a:latin typeface="Consolas"/>
                <a:cs typeface="Consolas"/>
              </a:rPr>
              <a:t>List&lt;Object&gt; </a:t>
            </a:r>
            <a:r>
              <a:rPr lang="en-US" sz="1800" dirty="0" err="1">
                <a:latin typeface="Consolas"/>
                <a:cs typeface="Consolas"/>
              </a:rPr>
              <a:t>ol</a:t>
            </a:r>
            <a:r>
              <a:rPr lang="en-US" sz="1800" dirty="0">
                <a:latin typeface="Consolas"/>
                <a:cs typeface="Consolas"/>
              </a:rPr>
              <a:t> = pl;   </a:t>
            </a:r>
            <a:r>
              <a:rPr lang="en-US" sz="1800" dirty="0">
                <a:solidFill>
                  <a:srgbClr val="E46C0A"/>
                </a:solidFill>
                <a:latin typeface="Consolas"/>
                <a:cs typeface="Consolas"/>
              </a:rPr>
              <a:t>// Does  this  compile? (Hopefully not!)</a:t>
            </a:r>
          </a:p>
          <a:p>
            <a:pPr marL="0" indent="0">
              <a:buNone/>
            </a:pPr>
            <a:endParaRPr lang="en-US" sz="1800" b="1" dirty="0"/>
          </a:p>
          <a:p>
            <a:pPr marL="0" indent="0">
              <a:buNone/>
            </a:pPr>
            <a:r>
              <a:rPr lang="en-US" sz="1800" b="1" dirty="0"/>
              <a:t>If that worked, we could put any object inside List&lt;Product&gt;. </a:t>
            </a:r>
          </a:p>
          <a:p>
            <a:pPr marL="0" indent="0">
              <a:buNone/>
            </a:pPr>
            <a:r>
              <a:rPr lang="en-US" sz="1800" b="1" dirty="0"/>
              <a:t>For example, a line like the one below would allow to add a String to a List of Products!</a:t>
            </a:r>
          </a:p>
          <a:p>
            <a:pPr marL="0" indent="0">
              <a:buNone/>
            </a:pPr>
            <a:r>
              <a:rPr lang="en-US" sz="1800" dirty="0" err="1">
                <a:latin typeface="Consolas"/>
                <a:cs typeface="Consolas"/>
              </a:rPr>
              <a:t>ol.add</a:t>
            </a:r>
            <a:r>
              <a:rPr lang="en-US" sz="1800" dirty="0">
                <a:latin typeface="Consolas"/>
                <a:cs typeface="Consolas"/>
              </a:rPr>
              <a:t>(new String(“a crash is likely imminent”)); </a:t>
            </a:r>
          </a:p>
          <a:p>
            <a:pPr marL="0" indent="0">
              <a:buNone/>
            </a:pPr>
            <a:endParaRPr lang="en-US" sz="1800" dirty="0">
              <a:latin typeface="Consolas"/>
              <a:cs typeface="Consolas"/>
            </a:endParaRPr>
          </a:p>
          <a:p>
            <a:pPr marL="0" indent="0">
              <a:buNone/>
            </a:pPr>
            <a:r>
              <a:rPr lang="en-US" sz="1800" dirty="0">
                <a:latin typeface="Consolas"/>
                <a:cs typeface="Consolas"/>
              </a:rPr>
              <a:t>Product p = </a:t>
            </a:r>
            <a:r>
              <a:rPr lang="en-US" sz="1800" dirty="0" err="1">
                <a:latin typeface="Consolas"/>
                <a:cs typeface="Consolas"/>
              </a:rPr>
              <a:t>pl.remove</a:t>
            </a:r>
            <a:r>
              <a:rPr lang="en-US" sz="1800" dirty="0">
                <a:latin typeface="Consolas"/>
                <a:cs typeface="Consolas"/>
              </a:rPr>
              <a:t>(0);           </a:t>
            </a:r>
          </a:p>
          <a:p>
            <a:pPr marL="0" indent="0">
              <a:buNone/>
            </a:pPr>
            <a:r>
              <a:rPr lang="en-US" sz="1800" dirty="0">
                <a:solidFill>
                  <a:srgbClr val="E46C0A"/>
                </a:solidFill>
                <a:latin typeface="Consolas"/>
                <a:cs typeface="Consolas"/>
              </a:rPr>
              <a:t>// Would assign a String object to Product reference </a:t>
            </a:r>
          </a:p>
          <a:p>
            <a:pPr marL="0" indent="0">
              <a:buNone/>
            </a:pPr>
            <a:r>
              <a:rPr lang="en-US" sz="1800" dirty="0">
                <a:solidFill>
                  <a:srgbClr val="E46C0A"/>
                </a:solidFill>
                <a:latin typeface="Consolas"/>
                <a:cs typeface="Consolas"/>
              </a:rPr>
              <a:t>// (</a:t>
            </a:r>
            <a:r>
              <a:rPr lang="en-US" sz="1800" dirty="0" err="1">
                <a:solidFill>
                  <a:srgbClr val="E46C0A"/>
                </a:solidFill>
                <a:latin typeface="Consolas"/>
                <a:cs typeface="Consolas"/>
              </a:rPr>
              <a:t>ClassCastException</a:t>
            </a:r>
            <a:r>
              <a:rPr lang="en-US" sz="1800" dirty="0">
                <a:solidFill>
                  <a:srgbClr val="E46C0A"/>
                </a:solidFill>
                <a:latin typeface="Consolas"/>
                <a:cs typeface="Consolas"/>
              </a:rPr>
              <a:t>)!</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3319412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Wildcard Types</a:t>
            </a:r>
          </a:p>
        </p:txBody>
      </p:sp>
      <p:sp>
        <p:nvSpPr>
          <p:cNvPr id="3" name="Content Placeholder 2"/>
          <p:cNvSpPr>
            <a:spLocks noGrp="1"/>
          </p:cNvSpPr>
          <p:nvPr>
            <p:ph idx="1"/>
          </p:nvPr>
        </p:nvSpPr>
        <p:spPr/>
        <p:txBody>
          <a:bodyPr>
            <a:normAutofit/>
          </a:bodyPr>
          <a:lstStyle/>
          <a:p>
            <a:r>
              <a:rPr lang="en-US" dirty="0"/>
              <a:t>So, what is List&lt;Product&gt; a subtype of?</a:t>
            </a:r>
          </a:p>
          <a:p>
            <a:r>
              <a:rPr lang="en-US" dirty="0">
                <a:solidFill>
                  <a:srgbClr val="E46C0A"/>
                </a:solidFill>
              </a:rPr>
              <a:t>The </a:t>
            </a:r>
            <a:r>
              <a:rPr lang="en-US" dirty="0" err="1">
                <a:solidFill>
                  <a:srgbClr val="E46C0A"/>
                </a:solidFill>
              </a:rPr>
              <a:t>supertype</a:t>
            </a:r>
            <a:r>
              <a:rPr lang="en-US" dirty="0">
                <a:solidFill>
                  <a:srgbClr val="E46C0A"/>
                </a:solidFill>
              </a:rPr>
              <a:t> of all kinds of lists is not List&lt;Object&gt; but </a:t>
            </a:r>
            <a:r>
              <a:rPr lang="en-US" b="1" dirty="0">
                <a:solidFill>
                  <a:srgbClr val="E46C0A"/>
                </a:solidFill>
              </a:rPr>
              <a:t>List&lt;?&gt; (the list of unknown)</a:t>
            </a:r>
          </a:p>
          <a:p>
            <a:r>
              <a:rPr lang="en-US" dirty="0"/>
              <a:t>The </a:t>
            </a:r>
            <a:r>
              <a:rPr lang="en-US" b="1" dirty="0"/>
              <a:t>? is a wildcard </a:t>
            </a:r>
            <a:r>
              <a:rPr lang="en-US" dirty="0"/>
              <a:t>matching with anything</a:t>
            </a:r>
          </a:p>
          <a:p>
            <a:r>
              <a:rPr lang="en-US" dirty="0">
                <a:solidFill>
                  <a:schemeClr val="accent6">
                    <a:lumMod val="75000"/>
                  </a:schemeClr>
                </a:solidFill>
              </a:rPr>
              <a:t>We can’t add things (except null) to a List&lt;?&gt;, since we don’t know what the List is really of. However, we can retrieve things and treat them as Objects, since we know they are at least Objects!</a:t>
            </a:r>
          </a:p>
          <a:p>
            <a:endParaRPr lang="en-US" dirty="0"/>
          </a:p>
        </p:txBody>
      </p:sp>
    </p:spTree>
    <p:extLst>
      <p:ext uri="{BB962C8B-B14F-4D97-AF65-F5344CB8AC3E}">
        <p14:creationId xmlns:p14="http://schemas.microsoft.com/office/powerpoint/2010/main" val="1977484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Wildcards Types (Bounded)</a:t>
            </a:r>
          </a:p>
        </p:txBody>
      </p:sp>
      <p:sp>
        <p:nvSpPr>
          <p:cNvPr id="3" name="Content Placeholder 2"/>
          <p:cNvSpPr>
            <a:spLocks noGrp="1"/>
          </p:cNvSpPr>
          <p:nvPr>
            <p:ph idx="1"/>
          </p:nvPr>
        </p:nvSpPr>
        <p:spPr/>
        <p:txBody>
          <a:bodyPr>
            <a:normAutofit/>
          </a:bodyPr>
          <a:lstStyle/>
          <a:p>
            <a:r>
              <a:rPr lang="en-US" dirty="0"/>
              <a:t>Wildcard types can have </a:t>
            </a:r>
            <a:r>
              <a:rPr lang="en-US" dirty="0">
                <a:solidFill>
                  <a:srgbClr val="E46C0A"/>
                </a:solidFill>
              </a:rPr>
              <a:t>upper and lower bounds</a:t>
            </a:r>
          </a:p>
          <a:p>
            <a:r>
              <a:rPr lang="en-US" dirty="0"/>
              <a:t>A </a:t>
            </a:r>
            <a:r>
              <a:rPr lang="en-US" dirty="0">
                <a:solidFill>
                  <a:srgbClr val="E46C0A"/>
                </a:solidFill>
              </a:rPr>
              <a:t>List&lt;? extends Fruit&gt; </a:t>
            </a:r>
            <a:r>
              <a:rPr lang="en-US" dirty="0"/>
              <a:t>is a List of items that have unknown type but are all at least Fruits</a:t>
            </a:r>
          </a:p>
          <a:p>
            <a:pPr lvl="1"/>
            <a:r>
              <a:rPr lang="en-US" dirty="0"/>
              <a:t>So it can contain Fruits and Apples but not Objects</a:t>
            </a:r>
          </a:p>
          <a:p>
            <a:r>
              <a:rPr lang="en-US" dirty="0"/>
              <a:t>A </a:t>
            </a:r>
            <a:r>
              <a:rPr lang="en-US" dirty="0">
                <a:solidFill>
                  <a:srgbClr val="E46C0A"/>
                </a:solidFill>
              </a:rPr>
              <a:t>List&lt;? super Fruit&gt; </a:t>
            </a:r>
            <a:r>
              <a:rPr lang="en-US" dirty="0"/>
              <a:t>is a List of items that have unknown type but are all at most Fruits</a:t>
            </a:r>
          </a:p>
          <a:p>
            <a:pPr lvl="1"/>
            <a:r>
              <a:rPr lang="en-US" dirty="0"/>
              <a:t>So it can contain Fruits and Objects but not Apples</a:t>
            </a:r>
          </a:p>
          <a:p>
            <a:endParaRPr lang="en-US" dirty="0"/>
          </a:p>
        </p:txBody>
      </p:sp>
    </p:spTree>
    <p:extLst>
      <p:ext uri="{BB962C8B-B14F-4D97-AF65-F5344CB8AC3E}">
        <p14:creationId xmlns:p14="http://schemas.microsoft.com/office/powerpoint/2010/main" val="2629517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Bounded Wildcards to the Rescue</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List&lt;Product&gt; </a:t>
            </a:r>
            <a:r>
              <a:rPr lang="en-US" sz="2000" dirty="0" err="1">
                <a:latin typeface="Consolas"/>
                <a:cs typeface="Consolas"/>
              </a:rPr>
              <a:t>myProducts</a:t>
            </a:r>
            <a:r>
              <a:rPr lang="en-US" sz="2000" dirty="0">
                <a:latin typeface="Consolas"/>
                <a:cs typeface="Consolas"/>
              </a:rPr>
              <a:t> = new </a:t>
            </a:r>
            <a:r>
              <a:rPr lang="en-US" sz="2000" dirty="0" err="1">
                <a:latin typeface="Consolas"/>
                <a:cs typeface="Consolas"/>
              </a:rPr>
              <a:t>ArrayList</a:t>
            </a:r>
            <a:r>
              <a:rPr lang="en-US" sz="2000" dirty="0">
                <a:latin typeface="Consolas"/>
                <a:cs typeface="Consolas"/>
              </a:rPr>
              <a:t>&lt;Product&gt;();</a:t>
            </a:r>
          </a:p>
          <a:p>
            <a:pPr marL="0" indent="0">
              <a:buNone/>
            </a:pPr>
            <a:r>
              <a:rPr lang="en-US" sz="2000" dirty="0" err="1">
                <a:latin typeface="Consolas"/>
                <a:cs typeface="Consolas"/>
              </a:rPr>
              <a:t>fs.sell</a:t>
            </a:r>
            <a:r>
              <a:rPr lang="en-US" sz="2000" dirty="0">
                <a:latin typeface="Consolas"/>
                <a:cs typeface="Consolas"/>
              </a:rPr>
              <a:t>(</a:t>
            </a:r>
            <a:r>
              <a:rPr lang="en-US" sz="2000" dirty="0" err="1">
                <a:latin typeface="Consolas"/>
                <a:cs typeface="Consolas"/>
              </a:rPr>
              <a:t>myProducts</a:t>
            </a:r>
            <a:r>
              <a:rPr lang="en-US" sz="2000" dirty="0">
                <a:latin typeface="Consolas"/>
                <a:cs typeface="Consolas"/>
              </a:rPr>
              <a:t>, 5); </a:t>
            </a:r>
            <a:r>
              <a:rPr lang="en-US" sz="2000" dirty="0">
                <a:solidFill>
                  <a:schemeClr val="accent3">
                    <a:lumMod val="75000"/>
                  </a:schemeClr>
                </a:solidFill>
                <a:latin typeface="Consolas"/>
                <a:cs typeface="Consolas"/>
              </a:rPr>
              <a:t>// OK!</a:t>
            </a:r>
          </a:p>
          <a:p>
            <a:pPr marL="0" indent="0">
              <a:buNone/>
            </a:pPr>
            <a:endParaRPr lang="en-US" sz="2000" dirty="0">
              <a:latin typeface="Consolas"/>
              <a:cs typeface="Consolas"/>
            </a:endParaRPr>
          </a:p>
          <a:p>
            <a:pPr marL="0" indent="0">
              <a:buNone/>
            </a:pPr>
            <a:r>
              <a:rPr lang="en-US" sz="2000" dirty="0">
                <a:latin typeface="Consolas"/>
                <a:cs typeface="Consolas"/>
              </a:rPr>
              <a:t>List&lt;Fruit&gt; </a:t>
            </a:r>
            <a:r>
              <a:rPr lang="en-US" sz="2000" dirty="0" err="1">
                <a:latin typeface="Consolas"/>
                <a:cs typeface="Consolas"/>
              </a:rPr>
              <a:t>myFruits</a:t>
            </a:r>
            <a:r>
              <a:rPr lang="en-US" sz="2000" dirty="0">
                <a:latin typeface="Consolas"/>
                <a:cs typeface="Consolas"/>
              </a:rPr>
              <a:t> = new </a:t>
            </a:r>
            <a:r>
              <a:rPr lang="en-US" sz="2000" dirty="0" err="1">
                <a:latin typeface="Consolas"/>
                <a:cs typeface="Consolas"/>
              </a:rPr>
              <a:t>ArrayList</a:t>
            </a:r>
            <a:r>
              <a:rPr lang="en-US" sz="2000" dirty="0">
                <a:latin typeface="Consolas"/>
                <a:cs typeface="Consolas"/>
              </a:rPr>
              <a:t>&lt;Fruit&gt;();</a:t>
            </a:r>
          </a:p>
          <a:p>
            <a:pPr marL="0" indent="0">
              <a:buNone/>
            </a:pPr>
            <a:r>
              <a:rPr lang="en-US" sz="2000" dirty="0" err="1">
                <a:latin typeface="Consolas"/>
                <a:cs typeface="Consolas"/>
              </a:rPr>
              <a:t>ps.buy</a:t>
            </a:r>
            <a:r>
              <a:rPr lang="en-US" sz="2000" dirty="0">
                <a:latin typeface="Consolas"/>
                <a:cs typeface="Consolas"/>
              </a:rPr>
              <a:t>(</a:t>
            </a:r>
            <a:r>
              <a:rPr lang="en-US" sz="2000" dirty="0" err="1">
                <a:latin typeface="Consolas"/>
                <a:cs typeface="Consolas"/>
              </a:rPr>
              <a:t>myFruits</a:t>
            </a:r>
            <a:r>
              <a:rPr lang="en-US" sz="2000" dirty="0">
                <a:latin typeface="Consolas"/>
                <a:cs typeface="Consolas"/>
              </a:rPr>
              <a:t>);     </a:t>
            </a:r>
            <a:r>
              <a:rPr lang="en-US" sz="2000" dirty="0">
                <a:solidFill>
                  <a:srgbClr val="77933C"/>
                </a:solidFill>
                <a:latin typeface="Consolas"/>
                <a:cs typeface="Consolas"/>
              </a:rPr>
              <a:t>// OK!</a:t>
            </a:r>
          </a:p>
          <a:p>
            <a:pPr marL="0" indent="0">
              <a:buNone/>
            </a:pPr>
            <a:endParaRPr lang="en-US" sz="2000" dirty="0">
              <a:latin typeface="Consolas"/>
              <a:cs typeface="Consolas"/>
            </a:endParaRPr>
          </a:p>
          <a:p>
            <a:pPr marL="0" indent="0">
              <a:buNone/>
            </a:pPr>
            <a:r>
              <a:rPr lang="en-US" sz="2000" dirty="0">
                <a:latin typeface="Consolas"/>
                <a:cs typeface="Consolas"/>
              </a:rPr>
              <a:t>public interface Shop&lt;T&gt; {</a:t>
            </a:r>
          </a:p>
          <a:p>
            <a:pPr marL="0" indent="0">
              <a:buNone/>
            </a:pPr>
            <a:r>
              <a:rPr lang="en-US" sz="2000" dirty="0">
                <a:latin typeface="Consolas"/>
                <a:cs typeface="Consolas"/>
              </a:rPr>
              <a:t>	T sell();</a:t>
            </a:r>
          </a:p>
          <a:p>
            <a:pPr marL="0" indent="0">
              <a:buNone/>
            </a:pPr>
            <a:r>
              <a:rPr lang="en-US" sz="2000" dirty="0">
                <a:latin typeface="Consolas"/>
                <a:cs typeface="Consolas"/>
              </a:rPr>
              <a:t>	void buy(T item);</a:t>
            </a:r>
          </a:p>
          <a:p>
            <a:pPr marL="0" indent="0">
              <a:buNone/>
            </a:pPr>
            <a:r>
              <a:rPr lang="en-US" sz="2000" dirty="0">
                <a:latin typeface="Consolas"/>
                <a:cs typeface="Consolas"/>
              </a:rPr>
              <a:t>	</a:t>
            </a:r>
            <a:r>
              <a:rPr lang="en-US" sz="2000" dirty="0">
                <a:solidFill>
                  <a:srgbClr val="77933C"/>
                </a:solidFill>
                <a:latin typeface="Consolas"/>
                <a:cs typeface="Consolas"/>
              </a:rPr>
              <a:t>void sell(Collection&lt;? super T&gt; item, </a:t>
            </a:r>
            <a:r>
              <a:rPr lang="en-US" sz="2000" dirty="0" err="1">
                <a:solidFill>
                  <a:srgbClr val="77933C"/>
                </a:solidFill>
                <a:latin typeface="Consolas"/>
                <a:cs typeface="Consolas"/>
              </a:rPr>
              <a:t>int</a:t>
            </a:r>
            <a:r>
              <a:rPr lang="en-US" sz="2000" dirty="0">
                <a:solidFill>
                  <a:srgbClr val="77933C"/>
                </a:solidFill>
                <a:latin typeface="Consolas"/>
                <a:cs typeface="Consolas"/>
              </a:rPr>
              <a:t> </a:t>
            </a:r>
            <a:r>
              <a:rPr lang="en-US" sz="2000" dirty="0" err="1">
                <a:solidFill>
                  <a:srgbClr val="77933C"/>
                </a:solidFill>
                <a:latin typeface="Consolas"/>
                <a:cs typeface="Consolas"/>
              </a:rPr>
              <a:t>nItems</a:t>
            </a:r>
            <a:r>
              <a:rPr lang="en-US" sz="2000" dirty="0">
                <a:solidFill>
                  <a:srgbClr val="77933C"/>
                </a:solidFill>
                <a:latin typeface="Consolas"/>
                <a:cs typeface="Consolas"/>
              </a:rPr>
              <a:t>);</a:t>
            </a:r>
          </a:p>
          <a:p>
            <a:pPr marL="0" indent="0">
              <a:buNone/>
            </a:pPr>
            <a:r>
              <a:rPr lang="en-US" sz="2000" dirty="0">
                <a:solidFill>
                  <a:srgbClr val="77933C"/>
                </a:solidFill>
                <a:latin typeface="Consolas"/>
                <a:cs typeface="Consolas"/>
              </a:rPr>
              <a:t>	void buy(Collection&lt;? extends T&gt; item);</a:t>
            </a:r>
          </a:p>
          <a:p>
            <a:pPr marL="0" indent="0">
              <a:buNone/>
            </a:pPr>
            <a:r>
              <a:rPr lang="en-US" sz="2000" dirty="0">
                <a:latin typeface="Consolas"/>
                <a:cs typeface="Consolas"/>
              </a:rPr>
              <a:t>}</a:t>
            </a:r>
          </a:p>
        </p:txBody>
      </p:sp>
    </p:spTree>
    <p:extLst>
      <p:ext uri="{BB962C8B-B14F-4D97-AF65-F5344CB8AC3E}">
        <p14:creationId xmlns:p14="http://schemas.microsoft.com/office/powerpoint/2010/main" val="939068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Josh Bloch’s Bounded Wildcards Rule</a:t>
            </a:r>
          </a:p>
        </p:txBody>
      </p:sp>
      <p:sp>
        <p:nvSpPr>
          <p:cNvPr id="3" name="Content Placeholder 2"/>
          <p:cNvSpPr>
            <a:spLocks noGrp="1"/>
          </p:cNvSpPr>
          <p:nvPr>
            <p:ph idx="1"/>
          </p:nvPr>
        </p:nvSpPr>
        <p:spPr/>
        <p:txBody>
          <a:bodyPr>
            <a:normAutofit fontScale="92500" lnSpcReduction="10000"/>
          </a:bodyPr>
          <a:lstStyle/>
          <a:p>
            <a:r>
              <a:rPr lang="en-US" dirty="0"/>
              <a:t>Use </a:t>
            </a:r>
            <a:r>
              <a:rPr lang="en-US" dirty="0">
                <a:solidFill>
                  <a:srgbClr val="E46C0A"/>
                </a:solidFill>
              </a:rPr>
              <a:t>&lt;? extends T&gt; </a:t>
            </a:r>
            <a:r>
              <a:rPr lang="en-US" dirty="0"/>
              <a:t>when parameterized instance is a </a:t>
            </a:r>
            <a:r>
              <a:rPr lang="en-US" dirty="0">
                <a:solidFill>
                  <a:srgbClr val="E46C0A"/>
                </a:solidFill>
              </a:rPr>
              <a:t>T producer (for reading/input)</a:t>
            </a:r>
          </a:p>
          <a:p>
            <a:r>
              <a:rPr lang="en-US" dirty="0"/>
              <a:t>Use </a:t>
            </a:r>
            <a:r>
              <a:rPr lang="en-US" dirty="0">
                <a:solidFill>
                  <a:srgbClr val="E46C0A"/>
                </a:solidFill>
              </a:rPr>
              <a:t>&lt;? super T&gt;</a:t>
            </a:r>
            <a:r>
              <a:rPr lang="en-US" dirty="0">
                <a:solidFill>
                  <a:srgbClr val="F79646"/>
                </a:solidFill>
              </a:rPr>
              <a:t> </a:t>
            </a:r>
            <a:r>
              <a:rPr lang="en-US" dirty="0"/>
              <a:t>when parameterized instance is a </a:t>
            </a:r>
            <a:r>
              <a:rPr lang="en-US" dirty="0">
                <a:solidFill>
                  <a:srgbClr val="E46C0A"/>
                </a:solidFill>
              </a:rPr>
              <a:t>T consumer (for writing/output)</a:t>
            </a:r>
          </a:p>
          <a:p>
            <a:pPr marL="0" indent="0">
              <a:buNone/>
            </a:pPr>
            <a:endParaRPr lang="en-US" dirty="0">
              <a:latin typeface="Consolas"/>
              <a:cs typeface="Consolas"/>
            </a:endParaRPr>
          </a:p>
          <a:p>
            <a:pPr marL="0" indent="0">
              <a:buNone/>
            </a:pPr>
            <a:r>
              <a:rPr lang="en-US" sz="2200" dirty="0">
                <a:latin typeface="Consolas"/>
                <a:cs typeface="Consolas"/>
              </a:rPr>
              <a:t>public interface Shop&lt;T&gt; {</a:t>
            </a:r>
          </a:p>
          <a:p>
            <a:pPr marL="0" indent="0">
              <a:buNone/>
            </a:pPr>
            <a:r>
              <a:rPr lang="en-US" sz="2200" dirty="0">
                <a:latin typeface="Consolas"/>
                <a:cs typeface="Consolas"/>
              </a:rPr>
              <a:t>	T sell();</a:t>
            </a:r>
          </a:p>
          <a:p>
            <a:pPr marL="0" indent="0">
              <a:buNone/>
            </a:pPr>
            <a:r>
              <a:rPr lang="en-US" sz="2200" dirty="0">
                <a:latin typeface="Consolas"/>
                <a:cs typeface="Consolas"/>
              </a:rPr>
              <a:t>	void buy(T item);</a:t>
            </a:r>
          </a:p>
          <a:p>
            <a:pPr marL="0" indent="0">
              <a:buNone/>
            </a:pPr>
            <a:r>
              <a:rPr lang="en-US" sz="2200" dirty="0">
                <a:latin typeface="Consolas"/>
                <a:cs typeface="Consolas"/>
              </a:rPr>
              <a:t>	</a:t>
            </a:r>
            <a:r>
              <a:rPr lang="en-US" sz="2200" dirty="0">
                <a:solidFill>
                  <a:srgbClr val="77933C"/>
                </a:solidFill>
                <a:latin typeface="Consolas"/>
                <a:cs typeface="Consolas"/>
              </a:rPr>
              <a:t>void sell(Collection&lt;? super T&gt; item, </a:t>
            </a:r>
            <a:r>
              <a:rPr lang="en-US" sz="2200" dirty="0" err="1">
                <a:solidFill>
                  <a:srgbClr val="77933C"/>
                </a:solidFill>
                <a:latin typeface="Consolas"/>
                <a:cs typeface="Consolas"/>
              </a:rPr>
              <a:t>int</a:t>
            </a:r>
            <a:r>
              <a:rPr lang="en-US" sz="2200" dirty="0">
                <a:solidFill>
                  <a:srgbClr val="77933C"/>
                </a:solidFill>
                <a:latin typeface="Consolas"/>
                <a:cs typeface="Consolas"/>
              </a:rPr>
              <a:t> </a:t>
            </a:r>
            <a:r>
              <a:rPr lang="en-US" sz="2200" dirty="0" err="1">
                <a:solidFill>
                  <a:srgbClr val="77933C"/>
                </a:solidFill>
                <a:latin typeface="Consolas"/>
                <a:cs typeface="Consolas"/>
              </a:rPr>
              <a:t>nItems</a:t>
            </a:r>
            <a:r>
              <a:rPr lang="en-US" sz="2200" dirty="0">
                <a:solidFill>
                  <a:srgbClr val="77933C"/>
                </a:solidFill>
                <a:latin typeface="Consolas"/>
                <a:cs typeface="Consolas"/>
              </a:rPr>
              <a:t>);</a:t>
            </a:r>
          </a:p>
          <a:p>
            <a:pPr marL="0" indent="0">
              <a:buNone/>
            </a:pPr>
            <a:r>
              <a:rPr lang="en-US" sz="2200" dirty="0">
                <a:solidFill>
                  <a:srgbClr val="77933C"/>
                </a:solidFill>
                <a:latin typeface="Consolas"/>
                <a:cs typeface="Consolas"/>
              </a:rPr>
              <a:t>	void buy(Collection&lt;? extends T&gt; item);</a:t>
            </a:r>
          </a:p>
          <a:p>
            <a:pPr marL="0" indent="0">
              <a:buNone/>
            </a:pPr>
            <a:r>
              <a:rPr lang="en-US" sz="2200" dirty="0">
                <a:latin typeface="Consolas"/>
                <a:cs typeface="Consolas"/>
              </a:rPr>
              <a:t>}</a:t>
            </a:r>
          </a:p>
          <a:p>
            <a:endParaRPr lang="en-US" dirty="0">
              <a:solidFill>
                <a:srgbClr val="E46C0A"/>
              </a:solidFill>
            </a:endParaRPr>
          </a:p>
          <a:p>
            <a:endParaRPr lang="en-US" dirty="0"/>
          </a:p>
        </p:txBody>
      </p:sp>
    </p:spTree>
    <p:extLst>
      <p:ext uri="{BB962C8B-B14F-4D97-AF65-F5344CB8AC3E}">
        <p14:creationId xmlns:p14="http://schemas.microsoft.com/office/powerpoint/2010/main" val="1309337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Subtyping and Arrays</a:t>
            </a:r>
          </a:p>
        </p:txBody>
      </p:sp>
      <p:sp>
        <p:nvSpPr>
          <p:cNvPr id="3" name="Content Placeholder 2"/>
          <p:cNvSpPr>
            <a:spLocks noGrp="1"/>
          </p:cNvSpPr>
          <p:nvPr>
            <p:ph idx="1"/>
          </p:nvPr>
        </p:nvSpPr>
        <p:spPr/>
        <p:txBody>
          <a:bodyPr>
            <a:normAutofit/>
          </a:bodyPr>
          <a:lstStyle/>
          <a:p>
            <a:r>
              <a:rPr lang="en-US" dirty="0"/>
              <a:t>Java arrays actually have the subtyping problem just described (</a:t>
            </a:r>
            <a:r>
              <a:rPr lang="en-US" i="1" dirty="0"/>
              <a:t>covariant arrays*</a:t>
            </a:r>
            <a:r>
              <a:rPr lang="en-US" dirty="0"/>
              <a:t>)</a:t>
            </a:r>
          </a:p>
          <a:p>
            <a:r>
              <a:rPr lang="en-US" dirty="0"/>
              <a:t>The following obviously wrong code compiles, only to fail at run‐time:</a:t>
            </a:r>
          </a:p>
          <a:p>
            <a:pPr marL="0" indent="0">
              <a:buNone/>
            </a:pPr>
            <a:endParaRPr lang="en-US" sz="1600" dirty="0">
              <a:latin typeface="Consolas"/>
              <a:cs typeface="Consolas"/>
            </a:endParaRPr>
          </a:p>
          <a:p>
            <a:pPr marL="0" indent="0">
              <a:buNone/>
            </a:pPr>
            <a:r>
              <a:rPr lang="en-US" sz="1600" dirty="0">
                <a:latin typeface="Consolas"/>
                <a:cs typeface="Consolas"/>
              </a:rPr>
              <a:t>Fruit[] fruits = new Fruit[16];</a:t>
            </a:r>
          </a:p>
          <a:p>
            <a:pPr marL="0" indent="0">
              <a:buNone/>
            </a:pPr>
            <a:r>
              <a:rPr lang="en-US" sz="1600" dirty="0">
                <a:latin typeface="Consolas"/>
                <a:cs typeface="Consolas"/>
              </a:rPr>
              <a:t>Object[] </a:t>
            </a:r>
            <a:r>
              <a:rPr lang="en-US" sz="1600" dirty="0" err="1">
                <a:latin typeface="Consolas"/>
                <a:cs typeface="Consolas"/>
              </a:rPr>
              <a:t>objs</a:t>
            </a:r>
            <a:r>
              <a:rPr lang="en-US" sz="1600" dirty="0">
                <a:latin typeface="Consolas"/>
                <a:cs typeface="Consolas"/>
              </a:rPr>
              <a:t> = fruits;  // The  compiler  permits  this! </a:t>
            </a:r>
          </a:p>
          <a:p>
            <a:pPr marL="0" indent="0">
              <a:buNone/>
            </a:pPr>
            <a:r>
              <a:rPr lang="en-US" sz="1600" dirty="0" err="1">
                <a:latin typeface="Consolas"/>
                <a:cs typeface="Consolas"/>
              </a:rPr>
              <a:t>objs</a:t>
            </a:r>
            <a:r>
              <a:rPr lang="en-US" sz="1600" dirty="0">
                <a:latin typeface="Consolas"/>
                <a:cs typeface="Consolas"/>
              </a:rPr>
              <a:t>[0] = new Apple();   </a:t>
            </a:r>
            <a:r>
              <a:rPr lang="en-US" sz="1600" dirty="0">
                <a:solidFill>
                  <a:schemeClr val="accent6">
                    <a:lumMod val="75000"/>
                  </a:schemeClr>
                </a:solidFill>
                <a:latin typeface="Consolas"/>
                <a:cs typeface="Consolas"/>
              </a:rPr>
              <a:t>// </a:t>
            </a:r>
            <a:r>
              <a:rPr lang="en-US" sz="1600" dirty="0" err="1">
                <a:solidFill>
                  <a:schemeClr val="accent6">
                    <a:lumMod val="75000"/>
                  </a:schemeClr>
                </a:solidFill>
                <a:latin typeface="Consolas"/>
                <a:cs typeface="Consolas"/>
              </a:rPr>
              <a:t>ArrayStoreException</a:t>
            </a:r>
            <a:endParaRPr lang="en-US" sz="1600" dirty="0">
              <a:solidFill>
                <a:schemeClr val="accent6">
                  <a:lumMod val="75000"/>
                </a:schemeClr>
              </a:solidFill>
              <a:latin typeface="Consolas"/>
              <a:cs typeface="Consolas"/>
            </a:endParaRPr>
          </a:p>
          <a:p>
            <a:pPr marL="0" indent="0">
              <a:buNone/>
            </a:pPr>
            <a:endParaRPr lang="en-US" sz="1600" i="1" dirty="0">
              <a:latin typeface="Consolas"/>
              <a:cs typeface="Consolas"/>
            </a:endParaRPr>
          </a:p>
          <a:p>
            <a:pPr marL="0" indent="0">
              <a:buNone/>
            </a:pPr>
            <a:r>
              <a:rPr lang="en-US" sz="1600" i="1" dirty="0">
                <a:latin typeface="Consolas"/>
                <a:cs typeface="Consolas"/>
              </a:rPr>
              <a:t>*http://</a:t>
            </a:r>
            <a:r>
              <a:rPr lang="en-US" sz="1600" i="1" dirty="0" err="1">
                <a:latin typeface="Consolas"/>
                <a:cs typeface="Consolas"/>
              </a:rPr>
              <a:t>en.wikipedia.org</a:t>
            </a:r>
            <a:r>
              <a:rPr lang="en-US" sz="1600" i="1" dirty="0">
                <a:latin typeface="Consolas"/>
                <a:cs typeface="Consolas"/>
              </a:rPr>
              <a:t>/wiki/Covariance_and_contravariance_%28computer_science%29#Covariant_arrays_in_Java_and_C.23</a:t>
            </a:r>
          </a:p>
        </p:txBody>
      </p:sp>
    </p:spTree>
    <p:extLst>
      <p:ext uri="{BB962C8B-B14F-4D97-AF65-F5344CB8AC3E}">
        <p14:creationId xmlns:p14="http://schemas.microsoft.com/office/powerpoint/2010/main" val="4052976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Methods</a:t>
            </a:r>
          </a:p>
        </p:txBody>
      </p:sp>
      <p:sp>
        <p:nvSpPr>
          <p:cNvPr id="3" name="Content Placeholder 2"/>
          <p:cNvSpPr>
            <a:spLocks noGrp="1"/>
          </p:cNvSpPr>
          <p:nvPr>
            <p:ph idx="1"/>
          </p:nvPr>
        </p:nvSpPr>
        <p:spPr/>
        <p:txBody>
          <a:bodyPr>
            <a:normAutofit fontScale="92500"/>
          </a:bodyPr>
          <a:lstStyle/>
          <a:p>
            <a:r>
              <a:rPr lang="en-US" dirty="0"/>
              <a:t>Generic methods are methods that introduce their own type parameters. This is similar to declaring a generic type, but </a:t>
            </a:r>
            <a:r>
              <a:rPr lang="en-US" dirty="0">
                <a:solidFill>
                  <a:schemeClr val="accent6">
                    <a:lumMod val="75000"/>
                  </a:schemeClr>
                </a:solidFill>
              </a:rPr>
              <a:t>the type parameter's scope is limited to the method </a:t>
            </a:r>
            <a:r>
              <a:rPr lang="en-US" dirty="0"/>
              <a:t>where it is declared. </a:t>
            </a:r>
          </a:p>
          <a:p>
            <a:r>
              <a:rPr lang="en-US" dirty="0"/>
              <a:t>For example, the </a:t>
            </a:r>
            <a:r>
              <a:rPr lang="en-US" dirty="0">
                <a:solidFill>
                  <a:srgbClr val="E46C0A"/>
                </a:solidFill>
              </a:rPr>
              <a:t>fill() </a:t>
            </a:r>
            <a:r>
              <a:rPr lang="en-US" dirty="0"/>
              <a:t>method (</a:t>
            </a:r>
            <a:r>
              <a:rPr lang="en-US" dirty="0" err="1"/>
              <a:t>java.util.Collections</a:t>
            </a:r>
            <a:r>
              <a:rPr lang="en-US" dirty="0"/>
              <a:t>) is used to replace all the elements of the specified list with the specified element.</a:t>
            </a:r>
          </a:p>
          <a:p>
            <a:pPr marL="0" indent="0">
              <a:buNone/>
            </a:pPr>
            <a:endParaRPr lang="en-US" dirty="0"/>
          </a:p>
          <a:p>
            <a:pPr marL="0" indent="0">
              <a:buNone/>
            </a:pPr>
            <a:r>
              <a:rPr lang="en-US" sz="2000" dirty="0">
                <a:latin typeface="Consolas"/>
                <a:cs typeface="Consolas"/>
              </a:rPr>
              <a:t>static &lt;T&gt; void fill(List&lt;? super T&gt; list, T </a:t>
            </a:r>
            <a:r>
              <a:rPr lang="en-US" sz="2000" dirty="0" err="1">
                <a:latin typeface="Consolas"/>
                <a:cs typeface="Consolas"/>
              </a:rPr>
              <a:t>obj</a:t>
            </a:r>
            <a:r>
              <a:rPr lang="en-US" sz="2000" dirty="0">
                <a:latin typeface="Consolas"/>
                <a:cs typeface="Consolas"/>
              </a:rPr>
              <a:t>);</a:t>
            </a:r>
          </a:p>
          <a:p>
            <a:pPr marL="0" indent="0">
              <a:buNone/>
            </a:pPr>
            <a:r>
              <a:rPr lang="en-US" sz="2000" dirty="0">
                <a:latin typeface="Consolas"/>
                <a:cs typeface="Consolas"/>
              </a:rPr>
              <a:t>static void reverse(List&lt;?&gt; list);</a:t>
            </a:r>
          </a:p>
          <a:p>
            <a:pPr marL="0" indent="0">
              <a:buNone/>
            </a:pPr>
            <a:r>
              <a:rPr lang="en-US" sz="2000" dirty="0">
                <a:latin typeface="Consolas"/>
                <a:cs typeface="Consolas"/>
              </a:rPr>
              <a:t>static void shuffle(List&lt;?&gt; list);</a:t>
            </a:r>
          </a:p>
          <a:p>
            <a:pPr marL="0" indent="0">
              <a:buNone/>
            </a:pPr>
            <a:endParaRPr lang="en-US" sz="2000" dirty="0">
              <a:latin typeface="Consolas"/>
              <a:cs typeface="Consolas"/>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46966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t>
            </a:r>
            <a:r>
              <a:rPr lang="en-US" spc="-70" dirty="0"/>
              <a:t>a</a:t>
            </a:r>
            <a:r>
              <a:rPr lang="en-US" spc="-80" dirty="0"/>
              <a:t>v</a:t>
            </a:r>
            <a:r>
              <a:rPr lang="en-US" dirty="0"/>
              <a:t>a</a:t>
            </a:r>
            <a:r>
              <a:rPr lang="en-US" spc="-105" dirty="0">
                <a:latin typeface="Times New Roman"/>
                <a:cs typeface="Times New Roman"/>
              </a:rPr>
              <a:t> </a:t>
            </a:r>
            <a:r>
              <a:rPr lang="en-US" dirty="0"/>
              <a:t>SE4:</a:t>
            </a:r>
            <a:r>
              <a:rPr lang="en-US" spc="-110" dirty="0">
                <a:latin typeface="Times New Roman"/>
                <a:cs typeface="Times New Roman"/>
              </a:rPr>
              <a:t> </a:t>
            </a:r>
            <a:r>
              <a:rPr lang="en-US" spc="-5" dirty="0"/>
              <a:t>L</a:t>
            </a:r>
            <a:r>
              <a:rPr lang="en-US" spc="-10" dirty="0"/>
              <a:t>i</a:t>
            </a:r>
            <a:r>
              <a:rPr lang="en-US" spc="-105" dirty="0"/>
              <a:t>f</a:t>
            </a:r>
            <a:r>
              <a:rPr lang="en-US" spc="-25" dirty="0"/>
              <a:t>e</a:t>
            </a:r>
            <a:r>
              <a:rPr lang="en-US" spc="-105" dirty="0">
                <a:latin typeface="Times New Roman"/>
                <a:cs typeface="Times New Roman"/>
              </a:rPr>
              <a:t> </a:t>
            </a:r>
            <a:r>
              <a:rPr lang="en-US" spc="-25" dirty="0"/>
              <a:t>B</a:t>
            </a:r>
            <a:r>
              <a:rPr lang="en-US" spc="-60" dirty="0"/>
              <a:t>e</a:t>
            </a:r>
            <a:r>
              <a:rPr lang="en-US" spc="-90" dirty="0"/>
              <a:t>f</a:t>
            </a:r>
            <a:r>
              <a:rPr lang="en-US" spc="-5" dirty="0"/>
              <a:t>o</a:t>
            </a:r>
            <a:r>
              <a:rPr lang="en-US" spc="-55" dirty="0"/>
              <a:t>r</a:t>
            </a:r>
            <a:r>
              <a:rPr lang="en-US" spc="-25" dirty="0"/>
              <a:t>e</a:t>
            </a:r>
            <a:r>
              <a:rPr lang="en-US" spc="-105" dirty="0">
                <a:latin typeface="Times New Roman"/>
                <a:cs typeface="Times New Roman"/>
              </a:rPr>
              <a:t> </a:t>
            </a:r>
            <a:r>
              <a:rPr lang="en-US" dirty="0"/>
              <a:t>Generics</a:t>
            </a:r>
          </a:p>
        </p:txBody>
      </p:sp>
      <p:sp>
        <p:nvSpPr>
          <p:cNvPr id="3" name="Content Placeholder 2"/>
          <p:cNvSpPr>
            <a:spLocks noGrp="1"/>
          </p:cNvSpPr>
          <p:nvPr>
            <p:ph idx="1"/>
          </p:nvPr>
        </p:nvSpPr>
        <p:spPr/>
        <p:txBody>
          <a:bodyPr>
            <a:normAutofit/>
          </a:bodyPr>
          <a:lstStyle/>
          <a:p>
            <a:r>
              <a:rPr lang="en-US" dirty="0">
                <a:solidFill>
                  <a:schemeClr val="accent6">
                    <a:lumMod val="75000"/>
                  </a:schemeClr>
                </a:solidFill>
                <a:latin typeface="Calibri"/>
                <a:cs typeface="Calibri"/>
              </a:rPr>
              <a:t>Generics</a:t>
            </a:r>
            <a:r>
              <a:rPr lang="en-US" dirty="0">
                <a:latin typeface="Calibri"/>
                <a:cs typeface="Calibri"/>
              </a:rPr>
              <a:t> was added in Java 5 to provide </a:t>
            </a:r>
            <a:r>
              <a:rPr lang="en-US" dirty="0">
                <a:solidFill>
                  <a:srgbClr val="E46C0A"/>
                </a:solidFill>
                <a:latin typeface="Calibri"/>
                <a:cs typeface="Calibri"/>
              </a:rPr>
              <a:t>compile-time type checking </a:t>
            </a:r>
            <a:r>
              <a:rPr lang="en-US" dirty="0">
                <a:latin typeface="Calibri"/>
                <a:cs typeface="Calibri"/>
              </a:rPr>
              <a:t>and removing risk of </a:t>
            </a:r>
            <a:r>
              <a:rPr lang="en-US" dirty="0" err="1">
                <a:solidFill>
                  <a:schemeClr val="accent6">
                    <a:lumMod val="75000"/>
                  </a:schemeClr>
                </a:solidFill>
                <a:latin typeface="Calibri"/>
                <a:cs typeface="Calibri"/>
              </a:rPr>
              <a:t>ClassCastException</a:t>
            </a:r>
            <a:r>
              <a:rPr lang="en-US" dirty="0">
                <a:latin typeface="Calibri"/>
                <a:cs typeface="Calibri"/>
              </a:rPr>
              <a:t> that was common while working with collection classes. </a:t>
            </a:r>
          </a:p>
          <a:p>
            <a:r>
              <a:rPr lang="en-US" dirty="0">
                <a:latin typeface="Calibri"/>
                <a:cs typeface="Calibri"/>
              </a:rPr>
              <a:t>The whole </a:t>
            </a:r>
            <a:r>
              <a:rPr lang="en-US" dirty="0">
                <a:solidFill>
                  <a:srgbClr val="E46C0A"/>
                </a:solidFill>
                <a:latin typeface="Calibri"/>
                <a:cs typeface="Calibri"/>
              </a:rPr>
              <a:t>collection framework </a:t>
            </a:r>
            <a:r>
              <a:rPr lang="en-US" dirty="0">
                <a:latin typeface="Calibri"/>
                <a:cs typeface="Calibri"/>
              </a:rPr>
              <a:t>(JCF) was re-written to use </a:t>
            </a:r>
            <a:r>
              <a:rPr lang="en-US" dirty="0">
                <a:solidFill>
                  <a:srgbClr val="E46C0A"/>
                </a:solidFill>
                <a:latin typeface="Calibri"/>
                <a:cs typeface="Calibri"/>
              </a:rPr>
              <a:t>generics for type-safety</a:t>
            </a:r>
            <a:r>
              <a:rPr lang="en-US" dirty="0">
                <a:latin typeface="Calibri"/>
                <a:cs typeface="Calibri"/>
              </a:rPr>
              <a:t>. </a:t>
            </a:r>
          </a:p>
        </p:txBody>
      </p:sp>
    </p:spTree>
    <p:extLst>
      <p:ext uri="{BB962C8B-B14F-4D97-AF65-F5344CB8AC3E}">
        <p14:creationId xmlns:p14="http://schemas.microsoft.com/office/powerpoint/2010/main" val="599024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Wildcards or not?</a:t>
            </a:r>
          </a:p>
        </p:txBody>
      </p:sp>
      <p:sp>
        <p:nvSpPr>
          <p:cNvPr id="3" name="Content Placeholder 2"/>
          <p:cNvSpPr>
            <a:spLocks noGrp="1"/>
          </p:cNvSpPr>
          <p:nvPr>
            <p:ph idx="1"/>
          </p:nvPr>
        </p:nvSpPr>
        <p:spPr/>
        <p:txBody>
          <a:bodyPr>
            <a:normAutofit/>
          </a:bodyPr>
          <a:lstStyle/>
          <a:p>
            <a:pPr marL="0" indent="0">
              <a:buNone/>
            </a:pPr>
            <a:r>
              <a:rPr lang="en-US" sz="2000" b="1" dirty="0">
                <a:latin typeface="Consolas"/>
                <a:cs typeface="Consolas"/>
              </a:rPr>
              <a:t>// Java API </a:t>
            </a:r>
          </a:p>
          <a:p>
            <a:pPr marL="0" indent="0">
              <a:buNone/>
            </a:pPr>
            <a:r>
              <a:rPr lang="en-US" sz="2000" b="1" dirty="0">
                <a:latin typeface="Consolas"/>
                <a:cs typeface="Consolas"/>
              </a:rPr>
              <a:t>interface</a:t>
            </a:r>
            <a:r>
              <a:rPr lang="en-US" sz="2000" dirty="0">
                <a:latin typeface="Consolas"/>
                <a:cs typeface="Consolas"/>
              </a:rPr>
              <a:t> Collection&lt;E&gt; {</a:t>
            </a:r>
          </a:p>
          <a:p>
            <a:pPr marL="0" indent="0">
              <a:buNone/>
            </a:pPr>
            <a:r>
              <a:rPr lang="en-US" sz="2000" dirty="0">
                <a:latin typeface="Consolas"/>
                <a:cs typeface="Consolas"/>
              </a:rPr>
              <a:t>    </a:t>
            </a:r>
            <a:r>
              <a:rPr lang="en-US" sz="2000" b="1" dirty="0">
                <a:latin typeface="Consolas"/>
                <a:cs typeface="Consolas"/>
              </a:rPr>
              <a:t>public </a:t>
            </a:r>
            <a:r>
              <a:rPr lang="en-US" sz="2000" b="1" dirty="0" err="1">
                <a:latin typeface="Consolas"/>
                <a:cs typeface="Consolas"/>
              </a:rPr>
              <a:t>boolean</a:t>
            </a:r>
            <a:r>
              <a:rPr lang="en-US" sz="2000" dirty="0">
                <a:latin typeface="Consolas"/>
                <a:cs typeface="Consolas"/>
              </a:rPr>
              <a:t> </a:t>
            </a:r>
            <a:r>
              <a:rPr lang="en-US" sz="2000" dirty="0" err="1">
                <a:latin typeface="Consolas"/>
                <a:cs typeface="Consolas"/>
              </a:rPr>
              <a:t>containsAll</a:t>
            </a:r>
            <a:r>
              <a:rPr lang="en-US" sz="2000" dirty="0">
                <a:latin typeface="Consolas"/>
                <a:cs typeface="Consolas"/>
              </a:rPr>
              <a:t>(Collection&lt;?&gt; c);</a:t>
            </a:r>
          </a:p>
          <a:p>
            <a:pPr marL="0" indent="0">
              <a:buNone/>
            </a:pPr>
            <a:r>
              <a:rPr lang="en-US" sz="2000" dirty="0">
                <a:latin typeface="Consolas"/>
                <a:cs typeface="Consolas"/>
              </a:rPr>
              <a:t>    </a:t>
            </a:r>
            <a:r>
              <a:rPr lang="en-US" sz="2000" b="1" dirty="0">
                <a:latin typeface="Consolas"/>
                <a:cs typeface="Consolas"/>
              </a:rPr>
              <a:t>public </a:t>
            </a:r>
            <a:r>
              <a:rPr lang="en-US" sz="2000" b="1" dirty="0" err="1">
                <a:latin typeface="Consolas"/>
                <a:cs typeface="Consolas"/>
              </a:rPr>
              <a:t>boolean</a:t>
            </a:r>
            <a:r>
              <a:rPr lang="en-US" sz="2000" dirty="0">
                <a:latin typeface="Consolas"/>
                <a:cs typeface="Consolas"/>
              </a:rPr>
              <a:t> </a:t>
            </a:r>
            <a:r>
              <a:rPr lang="en-US" sz="2000" dirty="0" err="1">
                <a:latin typeface="Consolas"/>
                <a:cs typeface="Consolas"/>
              </a:rPr>
              <a:t>addAll</a:t>
            </a:r>
            <a:r>
              <a:rPr lang="en-US" sz="2000" dirty="0">
                <a:latin typeface="Consolas"/>
                <a:cs typeface="Consolas"/>
              </a:rPr>
              <a:t>(Collection&lt;? </a:t>
            </a:r>
            <a:r>
              <a:rPr lang="en-US" sz="2000" b="1" dirty="0">
                <a:latin typeface="Consolas"/>
                <a:cs typeface="Consolas"/>
              </a:rPr>
              <a:t>extends E</a:t>
            </a:r>
            <a:r>
              <a:rPr lang="en-US" sz="2000" dirty="0">
                <a:latin typeface="Consolas"/>
                <a:cs typeface="Consolas"/>
              </a:rPr>
              <a:t>&gt; c);</a:t>
            </a:r>
          </a:p>
          <a:p>
            <a:pPr marL="0" indent="0">
              <a:buNone/>
            </a:pPr>
            <a:r>
              <a:rPr lang="en-US" sz="2000" dirty="0">
                <a:latin typeface="Consolas"/>
                <a:cs typeface="Consolas"/>
              </a:rPr>
              <a:t>}</a:t>
            </a:r>
          </a:p>
          <a:p>
            <a:pPr marL="0" indent="0">
              <a:buNone/>
            </a:pPr>
            <a:endParaRPr lang="en-US" sz="2000" dirty="0">
              <a:latin typeface="Consolas"/>
              <a:cs typeface="Consolas"/>
            </a:endParaRPr>
          </a:p>
          <a:p>
            <a:pPr marL="0" indent="0">
              <a:buNone/>
            </a:pPr>
            <a:r>
              <a:rPr lang="en-US" sz="2000" b="1" dirty="0">
                <a:latin typeface="Consolas"/>
                <a:cs typeface="Consolas"/>
              </a:rPr>
              <a:t>// Alternative legitimate version</a:t>
            </a:r>
          </a:p>
          <a:p>
            <a:pPr marL="0" indent="0">
              <a:buNone/>
            </a:pPr>
            <a:r>
              <a:rPr lang="en-US" sz="2000" b="1" dirty="0">
                <a:latin typeface="Consolas"/>
                <a:cs typeface="Consolas"/>
              </a:rPr>
              <a:t>interface</a:t>
            </a:r>
            <a:r>
              <a:rPr lang="en-US" sz="2000" dirty="0">
                <a:latin typeface="Consolas"/>
                <a:cs typeface="Consolas"/>
              </a:rPr>
              <a:t> Collection&lt;E&gt; {</a:t>
            </a:r>
          </a:p>
          <a:p>
            <a:pPr marL="0" indent="0">
              <a:buNone/>
            </a:pPr>
            <a:r>
              <a:rPr lang="en-US" sz="2000" dirty="0">
                <a:latin typeface="Consolas"/>
                <a:cs typeface="Consolas"/>
              </a:rPr>
              <a:t>    </a:t>
            </a:r>
            <a:r>
              <a:rPr lang="en-US" sz="2000" b="1" dirty="0">
                <a:latin typeface="Consolas"/>
                <a:cs typeface="Consolas"/>
              </a:rPr>
              <a:t>public</a:t>
            </a:r>
            <a:r>
              <a:rPr lang="en-US" sz="2000" dirty="0">
                <a:latin typeface="Consolas"/>
                <a:cs typeface="Consolas"/>
              </a:rPr>
              <a:t> &lt;T&gt; </a:t>
            </a:r>
            <a:r>
              <a:rPr lang="en-US" sz="2000" b="1" dirty="0" err="1">
                <a:latin typeface="Consolas"/>
                <a:cs typeface="Consolas"/>
              </a:rPr>
              <a:t>boolean</a:t>
            </a:r>
            <a:r>
              <a:rPr lang="en-US" sz="2000" dirty="0">
                <a:latin typeface="Consolas"/>
                <a:cs typeface="Consolas"/>
              </a:rPr>
              <a:t> </a:t>
            </a:r>
            <a:r>
              <a:rPr lang="en-US" sz="2000" dirty="0" err="1">
                <a:latin typeface="Consolas"/>
                <a:cs typeface="Consolas"/>
              </a:rPr>
              <a:t>containsAll</a:t>
            </a:r>
            <a:r>
              <a:rPr lang="en-US" sz="2000" dirty="0">
                <a:latin typeface="Consolas"/>
                <a:cs typeface="Consolas"/>
              </a:rPr>
              <a:t>(Collection&lt;T&gt; c);</a:t>
            </a:r>
          </a:p>
          <a:p>
            <a:pPr marL="0" indent="0">
              <a:buNone/>
            </a:pPr>
            <a:r>
              <a:rPr lang="en-US" sz="2000" dirty="0">
                <a:latin typeface="Consolas"/>
                <a:cs typeface="Consolas"/>
              </a:rPr>
              <a:t>    </a:t>
            </a:r>
            <a:r>
              <a:rPr lang="en-US" sz="2000" b="1" dirty="0">
                <a:latin typeface="Consolas"/>
                <a:cs typeface="Consolas"/>
              </a:rPr>
              <a:t>public</a:t>
            </a:r>
            <a:r>
              <a:rPr lang="en-US" sz="2000" dirty="0">
                <a:latin typeface="Consolas"/>
                <a:cs typeface="Consolas"/>
              </a:rPr>
              <a:t> &lt;T </a:t>
            </a:r>
            <a:r>
              <a:rPr lang="en-US" sz="2000" b="1" dirty="0">
                <a:latin typeface="Consolas"/>
                <a:cs typeface="Consolas"/>
              </a:rPr>
              <a:t>extends</a:t>
            </a:r>
            <a:r>
              <a:rPr lang="en-US" sz="2000" dirty="0">
                <a:latin typeface="Consolas"/>
                <a:cs typeface="Consolas"/>
              </a:rPr>
              <a:t> E&gt; </a:t>
            </a:r>
            <a:r>
              <a:rPr lang="en-US" sz="2000" b="1" dirty="0" err="1">
                <a:latin typeface="Consolas"/>
                <a:cs typeface="Consolas"/>
              </a:rPr>
              <a:t>boolean</a:t>
            </a:r>
            <a:r>
              <a:rPr lang="en-US" sz="2000" dirty="0">
                <a:latin typeface="Consolas"/>
                <a:cs typeface="Consolas"/>
              </a:rPr>
              <a:t> </a:t>
            </a:r>
            <a:r>
              <a:rPr lang="en-US" sz="2000" dirty="0" err="1">
                <a:latin typeface="Consolas"/>
                <a:cs typeface="Consolas"/>
              </a:rPr>
              <a:t>addAll</a:t>
            </a:r>
            <a:r>
              <a:rPr lang="en-US" sz="2000" dirty="0">
                <a:latin typeface="Consolas"/>
                <a:cs typeface="Consolas"/>
              </a:rPr>
              <a:t>(Collection&lt;T&gt; c);</a:t>
            </a:r>
          </a:p>
          <a:p>
            <a:pPr marL="0" indent="0">
              <a:buNone/>
            </a:pPr>
            <a:r>
              <a:rPr lang="en-US" sz="2000" dirty="0">
                <a:latin typeface="Consolas"/>
                <a:cs typeface="Consolas"/>
              </a:rPr>
              <a:t>}</a:t>
            </a:r>
          </a:p>
          <a:p>
            <a:pPr marL="0" indent="0">
              <a:buNone/>
            </a:pPr>
            <a:endParaRPr lang="en-US" sz="2000" dirty="0">
              <a:latin typeface="Consolas"/>
              <a:cs typeface="Consolas"/>
            </a:endParaRPr>
          </a:p>
        </p:txBody>
      </p:sp>
    </p:spTree>
    <p:extLst>
      <p:ext uri="{BB962C8B-B14F-4D97-AF65-F5344CB8AC3E}">
        <p14:creationId xmlns:p14="http://schemas.microsoft.com/office/powerpoint/2010/main" val="4288179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Wildcards or not?</a:t>
            </a:r>
          </a:p>
        </p:txBody>
      </p:sp>
      <p:sp>
        <p:nvSpPr>
          <p:cNvPr id="3" name="Content Placeholder 2"/>
          <p:cNvSpPr>
            <a:spLocks noGrp="1"/>
          </p:cNvSpPr>
          <p:nvPr>
            <p:ph idx="1"/>
          </p:nvPr>
        </p:nvSpPr>
        <p:spPr/>
        <p:txBody>
          <a:bodyPr>
            <a:normAutofit/>
          </a:bodyPr>
          <a:lstStyle/>
          <a:p>
            <a:pPr marL="0" indent="0">
              <a:buNone/>
            </a:pPr>
            <a:r>
              <a:rPr lang="en-US" sz="2000" b="1" dirty="0">
                <a:latin typeface="Consolas"/>
                <a:cs typeface="Consolas"/>
              </a:rPr>
              <a:t>// Java API </a:t>
            </a:r>
          </a:p>
          <a:p>
            <a:pPr marL="0" indent="0">
              <a:buNone/>
            </a:pPr>
            <a:r>
              <a:rPr lang="en-US" sz="2000" b="1" dirty="0">
                <a:latin typeface="Consolas"/>
                <a:cs typeface="Consolas"/>
              </a:rPr>
              <a:t>class</a:t>
            </a:r>
            <a:r>
              <a:rPr lang="en-US" sz="2000" dirty="0">
                <a:latin typeface="Consolas"/>
                <a:cs typeface="Consolas"/>
              </a:rPr>
              <a:t> Collections {</a:t>
            </a:r>
          </a:p>
          <a:p>
            <a:pPr marL="0" indent="0">
              <a:buNone/>
            </a:pPr>
            <a:r>
              <a:rPr lang="en-US" sz="2000" dirty="0">
                <a:latin typeface="Consolas"/>
                <a:cs typeface="Consolas"/>
              </a:rPr>
              <a:t>    </a:t>
            </a:r>
            <a:r>
              <a:rPr lang="en-US" sz="2000" b="1" dirty="0">
                <a:latin typeface="Consolas"/>
                <a:cs typeface="Consolas"/>
              </a:rPr>
              <a:t>public static</a:t>
            </a:r>
            <a:r>
              <a:rPr lang="en-US" sz="2000" dirty="0">
                <a:latin typeface="Consolas"/>
                <a:cs typeface="Consolas"/>
              </a:rPr>
              <a:t> &lt;T&gt; </a:t>
            </a:r>
            <a:r>
              <a:rPr lang="en-US" sz="2000" b="1" dirty="0">
                <a:latin typeface="Consolas"/>
                <a:cs typeface="Consolas"/>
              </a:rPr>
              <a:t>void</a:t>
            </a:r>
            <a:r>
              <a:rPr lang="en-US" sz="2000" dirty="0">
                <a:latin typeface="Consolas"/>
                <a:cs typeface="Consolas"/>
              </a:rPr>
              <a:t> copy(List&lt;T&gt; </a:t>
            </a:r>
            <a:r>
              <a:rPr lang="en-US" sz="2000" dirty="0" err="1">
                <a:latin typeface="Consolas"/>
                <a:cs typeface="Consolas"/>
              </a:rPr>
              <a:t>dest</a:t>
            </a:r>
            <a:r>
              <a:rPr lang="en-US" sz="2000" dirty="0">
                <a:latin typeface="Consolas"/>
                <a:cs typeface="Consolas"/>
              </a:rPr>
              <a:t>, List&lt;? </a:t>
            </a:r>
            <a:r>
              <a:rPr lang="en-US" sz="2000" b="1" dirty="0">
                <a:latin typeface="Consolas"/>
                <a:cs typeface="Consolas"/>
              </a:rPr>
              <a:t>extends</a:t>
            </a:r>
            <a:r>
              <a:rPr lang="en-US" sz="2000" dirty="0">
                <a:latin typeface="Consolas"/>
                <a:cs typeface="Consolas"/>
              </a:rPr>
              <a:t> T&gt; </a:t>
            </a:r>
            <a:r>
              <a:rPr lang="en-US" sz="2000" dirty="0" err="1">
                <a:latin typeface="Consolas"/>
                <a:cs typeface="Consolas"/>
              </a:rPr>
              <a:t>src</a:t>
            </a:r>
            <a:r>
              <a:rPr lang="en-US" sz="2000" dirty="0">
                <a:latin typeface="Consolas"/>
                <a:cs typeface="Consolas"/>
              </a:rPr>
              <a:t>) {</a:t>
            </a:r>
          </a:p>
          <a:p>
            <a:pPr marL="0" indent="0">
              <a:buNone/>
            </a:pPr>
            <a:r>
              <a:rPr lang="mr-IN" sz="2000" dirty="0">
                <a:latin typeface="Consolas"/>
                <a:cs typeface="Consolas"/>
              </a:rPr>
              <a:t>    ...</a:t>
            </a:r>
          </a:p>
          <a:p>
            <a:pPr marL="0" indent="0">
              <a:buNone/>
            </a:pPr>
            <a:r>
              <a:rPr lang="mr-IN" sz="2000" dirty="0">
                <a:latin typeface="Consolas"/>
                <a:cs typeface="Consolas"/>
              </a:rPr>
              <a:t>}</a:t>
            </a:r>
            <a:endParaRPr lang="it-IT" sz="2000" dirty="0">
              <a:latin typeface="Consolas"/>
              <a:cs typeface="Consolas"/>
            </a:endParaRPr>
          </a:p>
          <a:p>
            <a:pPr marL="0" indent="0">
              <a:buNone/>
            </a:pPr>
            <a:endParaRPr lang="it-IT" sz="2000" dirty="0">
              <a:latin typeface="Consolas"/>
              <a:cs typeface="Consolas"/>
            </a:endParaRPr>
          </a:p>
          <a:p>
            <a:pPr marL="0" indent="0">
              <a:buNone/>
            </a:pPr>
            <a:r>
              <a:rPr lang="en-US" sz="2000" b="1" dirty="0">
                <a:latin typeface="Consolas"/>
                <a:cs typeface="Consolas"/>
              </a:rPr>
              <a:t>// Alternative legitimate version</a:t>
            </a:r>
            <a:endParaRPr lang="mr-IN" sz="2000" dirty="0">
              <a:latin typeface="Consolas"/>
              <a:cs typeface="Consolas"/>
            </a:endParaRPr>
          </a:p>
          <a:p>
            <a:pPr marL="0" indent="0">
              <a:buNone/>
            </a:pPr>
            <a:r>
              <a:rPr lang="en-US" sz="2000" b="1" dirty="0">
                <a:latin typeface="Consolas"/>
                <a:cs typeface="Consolas"/>
              </a:rPr>
              <a:t>class</a:t>
            </a:r>
            <a:r>
              <a:rPr lang="en-US" sz="2000" dirty="0">
                <a:latin typeface="Consolas"/>
                <a:cs typeface="Consolas"/>
              </a:rPr>
              <a:t> Collections {</a:t>
            </a:r>
          </a:p>
          <a:p>
            <a:pPr marL="0" indent="0">
              <a:buNone/>
            </a:pPr>
            <a:r>
              <a:rPr lang="en-US" sz="2000" dirty="0">
                <a:latin typeface="Consolas"/>
                <a:cs typeface="Consolas"/>
              </a:rPr>
              <a:t>    </a:t>
            </a:r>
            <a:r>
              <a:rPr lang="en-US" sz="2000" b="1" dirty="0">
                <a:latin typeface="Consolas"/>
                <a:cs typeface="Consolas"/>
              </a:rPr>
              <a:t>public static</a:t>
            </a:r>
            <a:r>
              <a:rPr lang="en-US" sz="2000" dirty="0">
                <a:latin typeface="Consolas"/>
                <a:cs typeface="Consolas"/>
              </a:rPr>
              <a:t> &lt;T, S </a:t>
            </a:r>
            <a:r>
              <a:rPr lang="en-US" sz="2000" b="1" dirty="0">
                <a:latin typeface="Consolas"/>
                <a:cs typeface="Consolas"/>
              </a:rPr>
              <a:t>extends</a:t>
            </a:r>
            <a:r>
              <a:rPr lang="en-US" sz="2000" dirty="0">
                <a:latin typeface="Consolas"/>
                <a:cs typeface="Consolas"/>
              </a:rPr>
              <a:t> T&gt; </a:t>
            </a:r>
            <a:r>
              <a:rPr lang="en-US" sz="2000" b="1" dirty="0">
                <a:latin typeface="Consolas"/>
                <a:cs typeface="Consolas"/>
              </a:rPr>
              <a:t>void</a:t>
            </a:r>
            <a:r>
              <a:rPr lang="en-US" sz="2000" dirty="0">
                <a:latin typeface="Consolas"/>
                <a:cs typeface="Consolas"/>
              </a:rPr>
              <a:t> copy(List&lt;T&gt; </a:t>
            </a:r>
            <a:r>
              <a:rPr lang="en-US" sz="2000" dirty="0" err="1">
                <a:latin typeface="Consolas"/>
                <a:cs typeface="Consolas"/>
              </a:rPr>
              <a:t>dest</a:t>
            </a:r>
            <a:r>
              <a:rPr lang="en-US" sz="2000" dirty="0">
                <a:latin typeface="Consolas"/>
                <a:cs typeface="Consolas"/>
              </a:rPr>
              <a:t>, List&lt;S&gt; </a:t>
            </a:r>
            <a:r>
              <a:rPr lang="en-US" sz="2000" dirty="0" err="1">
                <a:latin typeface="Consolas"/>
                <a:cs typeface="Consolas"/>
              </a:rPr>
              <a:t>src</a:t>
            </a:r>
            <a:r>
              <a:rPr lang="en-US" sz="2000" dirty="0">
                <a:latin typeface="Consolas"/>
                <a:cs typeface="Consolas"/>
              </a:rPr>
              <a:t>) {</a:t>
            </a:r>
          </a:p>
          <a:p>
            <a:pPr marL="0" indent="0">
              <a:buNone/>
            </a:pPr>
            <a:r>
              <a:rPr lang="mr-IN" sz="2000" dirty="0">
                <a:latin typeface="Consolas"/>
                <a:cs typeface="Consolas"/>
              </a:rPr>
              <a:t>    ...</a:t>
            </a:r>
          </a:p>
          <a:p>
            <a:pPr marL="0" indent="0">
              <a:buNone/>
            </a:pPr>
            <a:r>
              <a:rPr lang="mr-IN" sz="2000" dirty="0">
                <a:latin typeface="Consolas"/>
                <a:cs typeface="Consolas"/>
              </a:rPr>
              <a:t>}</a:t>
            </a:r>
          </a:p>
          <a:p>
            <a:pPr marL="0" indent="0">
              <a:buNone/>
            </a:pPr>
            <a:endParaRPr lang="en-US" sz="2000" dirty="0">
              <a:latin typeface="Consolas"/>
              <a:cs typeface="Consolas"/>
            </a:endParaRPr>
          </a:p>
        </p:txBody>
      </p:sp>
    </p:spTree>
    <p:extLst>
      <p:ext uri="{BB962C8B-B14F-4D97-AF65-F5344CB8AC3E}">
        <p14:creationId xmlns:p14="http://schemas.microsoft.com/office/powerpoint/2010/main" val="4091014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Generics are Implemented</a:t>
            </a:r>
          </a:p>
        </p:txBody>
      </p:sp>
      <p:sp>
        <p:nvSpPr>
          <p:cNvPr id="3" name="Content Placeholder 2"/>
          <p:cNvSpPr>
            <a:spLocks noGrp="1"/>
          </p:cNvSpPr>
          <p:nvPr>
            <p:ph idx="1"/>
          </p:nvPr>
        </p:nvSpPr>
        <p:spPr/>
        <p:txBody>
          <a:bodyPr>
            <a:normAutofit/>
          </a:bodyPr>
          <a:lstStyle/>
          <a:p>
            <a:r>
              <a:rPr lang="en-US" dirty="0"/>
              <a:t>Rather than undergoing major changes between Java 4 and Java 5, engineers chose to use </a:t>
            </a:r>
            <a:r>
              <a:rPr lang="en-US" dirty="0">
                <a:solidFill>
                  <a:srgbClr val="E46C0A"/>
                </a:solidFill>
              </a:rPr>
              <a:t>code erasure</a:t>
            </a:r>
          </a:p>
          <a:p>
            <a:r>
              <a:rPr lang="en-US" dirty="0">
                <a:solidFill>
                  <a:schemeClr val="accent6">
                    <a:lumMod val="75000"/>
                  </a:schemeClr>
                </a:solidFill>
              </a:rPr>
              <a:t>After the compiler does its type checking, it discards the generics; the JVM never sees them!</a:t>
            </a:r>
          </a:p>
          <a:p>
            <a:r>
              <a:rPr lang="en-US" dirty="0"/>
              <a:t>It works something like this:</a:t>
            </a:r>
          </a:p>
          <a:p>
            <a:pPr lvl="1"/>
            <a:r>
              <a:rPr lang="en-US" dirty="0"/>
              <a:t>Type information (angle brackets) is thrown out: List&lt;String&gt; -&gt; List</a:t>
            </a:r>
          </a:p>
          <a:p>
            <a:pPr lvl="1"/>
            <a:r>
              <a:rPr lang="en-US" dirty="0"/>
              <a:t>Type variables are replaced by their upper bound (usually Object)</a:t>
            </a:r>
          </a:p>
          <a:p>
            <a:pPr lvl="1"/>
            <a:r>
              <a:rPr lang="en-US" dirty="0"/>
              <a:t>Casts are inserted to preserve type‐correctness</a:t>
            </a:r>
          </a:p>
          <a:p>
            <a:endParaRPr lang="en-US" dirty="0"/>
          </a:p>
        </p:txBody>
      </p:sp>
    </p:spTree>
    <p:extLst>
      <p:ext uri="{BB962C8B-B14F-4D97-AF65-F5344CB8AC3E}">
        <p14:creationId xmlns:p14="http://schemas.microsoft.com/office/powerpoint/2010/main" val="757042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250653-71E9-FD45-A9E1-8D6006DC8554}"/>
              </a:ext>
            </a:extLst>
          </p:cNvPr>
          <p:cNvSpPr>
            <a:spLocks noGrp="1"/>
          </p:cNvSpPr>
          <p:nvPr>
            <p:ph type="title"/>
          </p:nvPr>
        </p:nvSpPr>
        <p:spPr/>
        <p:txBody>
          <a:bodyPr/>
          <a:lstStyle/>
          <a:p>
            <a:r>
              <a:rPr lang="en-US" dirty="0"/>
              <a:t>Code Erasure</a:t>
            </a:r>
            <a:endParaRPr lang="en-GB" dirty="0"/>
          </a:p>
        </p:txBody>
      </p:sp>
      <p:sp>
        <p:nvSpPr>
          <p:cNvPr id="5" name="Content Placeholder 4">
            <a:extLst>
              <a:ext uri="{FF2B5EF4-FFF2-40B4-BE49-F238E27FC236}">
                <a16:creationId xmlns:a16="http://schemas.microsoft.com/office/drawing/2014/main" id="{80050AF1-9E20-914C-8358-059E991F8015}"/>
              </a:ext>
            </a:extLst>
          </p:cNvPr>
          <p:cNvSpPr>
            <a:spLocks noGrp="1"/>
          </p:cNvSpPr>
          <p:nvPr>
            <p:ph sz="half" idx="1"/>
          </p:nvPr>
        </p:nvSpPr>
        <p:spPr/>
        <p:txBody>
          <a:bodyPr>
            <a:normAutofit fontScale="62500" lnSpcReduction="20000"/>
          </a:bodyPr>
          <a:lstStyle/>
          <a:p>
            <a:pPr marL="0" indent="0">
              <a:buNone/>
            </a:pPr>
            <a:r>
              <a:rPr lang="en-GB" dirty="0">
                <a:latin typeface="Consolas" panose="020B0609020204030204" pitchFamily="49" charset="0"/>
                <a:cs typeface="Consolas" panose="020B0609020204030204" pitchFamily="49" charset="0"/>
              </a:rPr>
              <a:t>public class Stack&lt;E&gt; {</a:t>
            </a:r>
          </a:p>
          <a:p>
            <a:pPr marL="0" indent="0">
              <a:buNone/>
            </a:pPr>
            <a:r>
              <a:rPr lang="en-GB" dirty="0">
                <a:latin typeface="Consolas" panose="020B0609020204030204" pitchFamily="49" charset="0"/>
                <a:cs typeface="Consolas" panose="020B0609020204030204" pitchFamily="49" charset="0"/>
              </a:rPr>
              <a:t>    private E[] </a:t>
            </a:r>
            <a:r>
              <a:rPr lang="en-GB" dirty="0" err="1">
                <a:latin typeface="Consolas" panose="020B0609020204030204" pitchFamily="49" charset="0"/>
                <a:cs typeface="Consolas" panose="020B0609020204030204" pitchFamily="49" charset="0"/>
              </a:rPr>
              <a:t>stackContent</a:t>
            </a:r>
            <a:r>
              <a:rPr lang="en-GB" dirty="0">
                <a:latin typeface="Consolas" panose="020B0609020204030204" pitchFamily="49" charset="0"/>
                <a:cs typeface="Consolas" panose="020B0609020204030204" pitchFamily="49" charset="0"/>
              </a:rPr>
              <a:t>;</a:t>
            </a:r>
          </a:p>
          <a:p>
            <a:pPr marL="0" indent="0">
              <a:buNone/>
            </a:pP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public Stack(</a:t>
            </a:r>
            <a:r>
              <a:rPr lang="en-GB" dirty="0" err="1">
                <a:latin typeface="Consolas" panose="020B0609020204030204" pitchFamily="49" charset="0"/>
                <a:cs typeface="Consolas" panose="020B0609020204030204" pitchFamily="49" charset="0"/>
              </a:rPr>
              <a:t>int</a:t>
            </a:r>
            <a:r>
              <a:rPr lang="en-GB" dirty="0">
                <a:latin typeface="Consolas" panose="020B0609020204030204" pitchFamily="49" charset="0"/>
                <a:cs typeface="Consolas" panose="020B0609020204030204" pitchFamily="49" charset="0"/>
              </a:rPr>
              <a:t> capacity) {</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this.stackContent</a:t>
            </a:r>
            <a:r>
              <a:rPr lang="en-GB" dirty="0">
                <a:latin typeface="Consolas" panose="020B0609020204030204" pitchFamily="49" charset="0"/>
                <a:cs typeface="Consolas" panose="020B0609020204030204" pitchFamily="49" charset="0"/>
              </a:rPr>
              <a:t> = (E[]) new Object[capacity];</a:t>
            </a:r>
          </a:p>
          <a:p>
            <a:pPr marL="0" indent="0">
              <a:buNone/>
            </a:pP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public void push(E data) {</a:t>
            </a:r>
          </a:p>
          <a:p>
            <a:pPr marL="0" indent="0">
              <a:buNone/>
            </a:pPr>
            <a:r>
              <a:rPr lang="en-GB" dirty="0">
                <a:latin typeface="Consolas" panose="020B0609020204030204" pitchFamily="49" charset="0"/>
                <a:cs typeface="Consolas" panose="020B0609020204030204" pitchFamily="49" charset="0"/>
              </a:rPr>
              <a:t>        // ..</a:t>
            </a:r>
          </a:p>
          <a:p>
            <a:pPr marL="0" indent="0">
              <a:buNone/>
            </a:pP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public E pop() {</a:t>
            </a:r>
          </a:p>
          <a:p>
            <a:pPr marL="0" indent="0">
              <a:buNone/>
            </a:pPr>
            <a:r>
              <a:rPr lang="en-GB" dirty="0">
                <a:latin typeface="Consolas" panose="020B0609020204030204" pitchFamily="49" charset="0"/>
                <a:cs typeface="Consolas" panose="020B0609020204030204" pitchFamily="49" charset="0"/>
              </a:rPr>
              <a:t>        // ..</a:t>
            </a:r>
          </a:p>
          <a:p>
            <a:pPr marL="0" indent="0">
              <a:buNone/>
            </a:pP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a:t>
            </a:r>
          </a:p>
        </p:txBody>
      </p:sp>
      <p:sp>
        <p:nvSpPr>
          <p:cNvPr id="6" name="Content Placeholder 5">
            <a:extLst>
              <a:ext uri="{FF2B5EF4-FFF2-40B4-BE49-F238E27FC236}">
                <a16:creationId xmlns:a16="http://schemas.microsoft.com/office/drawing/2014/main" id="{CF0248D5-170C-6142-A0E2-49F58210955D}"/>
              </a:ext>
            </a:extLst>
          </p:cNvPr>
          <p:cNvSpPr>
            <a:spLocks noGrp="1"/>
          </p:cNvSpPr>
          <p:nvPr>
            <p:ph sz="half" idx="2"/>
          </p:nvPr>
        </p:nvSpPr>
        <p:spPr/>
        <p:txBody>
          <a:bodyPr>
            <a:normAutofit fontScale="62500" lnSpcReduction="20000"/>
          </a:bodyPr>
          <a:lstStyle/>
          <a:p>
            <a:pPr marL="0" indent="0">
              <a:buNone/>
            </a:pPr>
            <a:r>
              <a:rPr lang="en-GB" dirty="0">
                <a:latin typeface="Consolas" panose="020B0609020204030204" pitchFamily="49" charset="0"/>
                <a:cs typeface="Consolas" panose="020B0609020204030204" pitchFamily="49" charset="0"/>
              </a:rPr>
              <a:t>public class Stack {</a:t>
            </a:r>
          </a:p>
          <a:p>
            <a:pPr marL="0" indent="0">
              <a:buNone/>
            </a:pPr>
            <a:r>
              <a:rPr lang="en-GB" dirty="0">
                <a:latin typeface="Consolas" panose="020B0609020204030204" pitchFamily="49" charset="0"/>
                <a:cs typeface="Consolas" panose="020B0609020204030204" pitchFamily="49" charset="0"/>
              </a:rPr>
              <a:t>    private Object[] </a:t>
            </a:r>
            <a:r>
              <a:rPr lang="en-GB" dirty="0" err="1">
                <a:latin typeface="Consolas" panose="020B0609020204030204" pitchFamily="49" charset="0"/>
                <a:cs typeface="Consolas" panose="020B0609020204030204" pitchFamily="49" charset="0"/>
              </a:rPr>
              <a:t>stackContent</a:t>
            </a:r>
            <a:r>
              <a:rPr lang="en-GB" dirty="0">
                <a:latin typeface="Consolas" panose="020B0609020204030204" pitchFamily="49" charset="0"/>
                <a:cs typeface="Consolas" panose="020B0609020204030204" pitchFamily="49" charset="0"/>
              </a:rPr>
              <a:t>;</a:t>
            </a:r>
          </a:p>
          <a:p>
            <a:pPr marL="0" indent="0">
              <a:buNone/>
            </a:pP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public Stack(</a:t>
            </a:r>
            <a:r>
              <a:rPr lang="en-GB" dirty="0" err="1">
                <a:latin typeface="Consolas" panose="020B0609020204030204" pitchFamily="49" charset="0"/>
                <a:cs typeface="Consolas" panose="020B0609020204030204" pitchFamily="49" charset="0"/>
              </a:rPr>
              <a:t>int</a:t>
            </a:r>
            <a:r>
              <a:rPr lang="en-GB" dirty="0">
                <a:latin typeface="Consolas" panose="020B0609020204030204" pitchFamily="49" charset="0"/>
                <a:cs typeface="Consolas" panose="020B0609020204030204" pitchFamily="49" charset="0"/>
              </a:rPr>
              <a:t> capacity) {</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this.stackContent</a:t>
            </a:r>
            <a:r>
              <a:rPr lang="en-GB" dirty="0">
                <a:latin typeface="Consolas" panose="020B0609020204030204" pitchFamily="49" charset="0"/>
                <a:cs typeface="Consolas" panose="020B0609020204030204" pitchFamily="49" charset="0"/>
              </a:rPr>
              <a:t> = (Object[]) new Object[capacity];</a:t>
            </a:r>
          </a:p>
          <a:p>
            <a:pPr marL="0" indent="0">
              <a:buNone/>
            </a:pP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public void push(Object data) {</a:t>
            </a:r>
          </a:p>
          <a:p>
            <a:pPr marL="0" indent="0">
              <a:buNone/>
            </a:pPr>
            <a:r>
              <a:rPr lang="en-GB" dirty="0">
                <a:latin typeface="Consolas" panose="020B0609020204030204" pitchFamily="49" charset="0"/>
                <a:cs typeface="Consolas" panose="020B0609020204030204" pitchFamily="49" charset="0"/>
              </a:rPr>
              <a:t>        // ..</a:t>
            </a:r>
          </a:p>
          <a:p>
            <a:pPr marL="0" indent="0">
              <a:buNone/>
            </a:pP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public Object pop() {</a:t>
            </a:r>
          </a:p>
          <a:p>
            <a:pPr marL="0" indent="0">
              <a:buNone/>
            </a:pPr>
            <a:r>
              <a:rPr lang="en-GB" dirty="0">
                <a:latin typeface="Consolas" panose="020B0609020204030204" pitchFamily="49" charset="0"/>
                <a:cs typeface="Consolas" panose="020B0609020204030204" pitchFamily="49" charset="0"/>
              </a:rPr>
              <a:t>        // ..</a:t>
            </a:r>
          </a:p>
          <a:p>
            <a:pPr marL="0" indent="0">
              <a:buNone/>
            </a:pP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236393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250653-71E9-FD45-A9E1-8D6006DC8554}"/>
              </a:ext>
            </a:extLst>
          </p:cNvPr>
          <p:cNvSpPr>
            <a:spLocks noGrp="1"/>
          </p:cNvSpPr>
          <p:nvPr>
            <p:ph type="title"/>
          </p:nvPr>
        </p:nvSpPr>
        <p:spPr/>
        <p:txBody>
          <a:bodyPr/>
          <a:lstStyle/>
          <a:p>
            <a:r>
              <a:rPr lang="en-US" dirty="0"/>
              <a:t>Code Erasure</a:t>
            </a:r>
            <a:endParaRPr lang="en-GB" dirty="0"/>
          </a:p>
        </p:txBody>
      </p:sp>
      <p:sp>
        <p:nvSpPr>
          <p:cNvPr id="5" name="Content Placeholder 4">
            <a:extLst>
              <a:ext uri="{FF2B5EF4-FFF2-40B4-BE49-F238E27FC236}">
                <a16:creationId xmlns:a16="http://schemas.microsoft.com/office/drawing/2014/main" id="{80050AF1-9E20-914C-8358-059E991F8015}"/>
              </a:ext>
            </a:extLst>
          </p:cNvPr>
          <p:cNvSpPr>
            <a:spLocks noGrp="1"/>
          </p:cNvSpPr>
          <p:nvPr>
            <p:ph sz="half" idx="1"/>
          </p:nvPr>
        </p:nvSpPr>
        <p:spPr/>
        <p:txBody>
          <a:bodyPr>
            <a:normAutofit fontScale="55000" lnSpcReduction="20000"/>
          </a:bodyPr>
          <a:lstStyle/>
          <a:p>
            <a:pPr marL="0" indent="0">
              <a:buNone/>
            </a:pPr>
            <a:r>
              <a:rPr lang="en-GB" dirty="0">
                <a:latin typeface="Consolas" panose="020B0609020204030204" pitchFamily="49" charset="0"/>
                <a:cs typeface="Consolas" panose="020B0609020204030204" pitchFamily="49" charset="0"/>
              </a:rPr>
              <a:t>public class </a:t>
            </a:r>
            <a:r>
              <a:rPr lang="en-GB" dirty="0" err="1">
                <a:latin typeface="Consolas" panose="020B0609020204030204" pitchFamily="49" charset="0"/>
                <a:cs typeface="Consolas" panose="020B0609020204030204" pitchFamily="49" charset="0"/>
              </a:rPr>
              <a:t>BoundStack</a:t>
            </a:r>
            <a:r>
              <a:rPr lang="en-GB" dirty="0">
                <a:latin typeface="Consolas" panose="020B0609020204030204" pitchFamily="49" charset="0"/>
                <a:cs typeface="Consolas" panose="020B0609020204030204" pitchFamily="49" charset="0"/>
              </a:rPr>
              <a:t>&lt;E extends Comparable&lt;E&gt;&gt; {</a:t>
            </a:r>
          </a:p>
          <a:p>
            <a:pPr marL="0" indent="0">
              <a:buNone/>
            </a:pPr>
            <a:r>
              <a:rPr lang="en-GB" dirty="0">
                <a:latin typeface="Consolas" panose="020B0609020204030204" pitchFamily="49" charset="0"/>
                <a:cs typeface="Consolas" panose="020B0609020204030204" pitchFamily="49" charset="0"/>
              </a:rPr>
              <a:t>    private E[] </a:t>
            </a:r>
            <a:r>
              <a:rPr lang="en-GB" dirty="0" err="1">
                <a:latin typeface="Consolas" panose="020B0609020204030204" pitchFamily="49" charset="0"/>
                <a:cs typeface="Consolas" panose="020B0609020204030204" pitchFamily="49" charset="0"/>
              </a:rPr>
              <a:t>stackContent</a:t>
            </a:r>
            <a:r>
              <a:rPr lang="en-GB" dirty="0">
                <a:latin typeface="Consolas" panose="020B0609020204030204" pitchFamily="49" charset="0"/>
                <a:cs typeface="Consolas" panose="020B0609020204030204" pitchFamily="49" charset="0"/>
              </a:rPr>
              <a:t>;</a:t>
            </a:r>
          </a:p>
          <a:p>
            <a:pPr marL="0" indent="0">
              <a:buNone/>
            </a:pP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public </a:t>
            </a:r>
            <a:r>
              <a:rPr lang="en-GB" dirty="0" err="1">
                <a:latin typeface="Consolas" panose="020B0609020204030204" pitchFamily="49" charset="0"/>
                <a:cs typeface="Consolas" panose="020B0609020204030204" pitchFamily="49" charset="0"/>
              </a:rPr>
              <a:t>BoundStack</a:t>
            </a:r>
            <a:r>
              <a:rPr lang="en-GB" dirty="0">
                <a:latin typeface="Consolas" panose="020B0609020204030204" pitchFamily="49" charset="0"/>
                <a:cs typeface="Consolas" panose="020B0609020204030204" pitchFamily="49" charset="0"/>
              </a:rPr>
              <a:t>(</a:t>
            </a:r>
            <a:r>
              <a:rPr lang="en-GB" dirty="0" err="1">
                <a:latin typeface="Consolas" panose="020B0609020204030204" pitchFamily="49" charset="0"/>
                <a:cs typeface="Consolas" panose="020B0609020204030204" pitchFamily="49" charset="0"/>
              </a:rPr>
              <a:t>int</a:t>
            </a:r>
            <a:r>
              <a:rPr lang="en-GB" dirty="0">
                <a:latin typeface="Consolas" panose="020B0609020204030204" pitchFamily="49" charset="0"/>
                <a:cs typeface="Consolas" panose="020B0609020204030204" pitchFamily="49" charset="0"/>
              </a:rPr>
              <a:t> capacity) {</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this.stackContent</a:t>
            </a:r>
            <a:r>
              <a:rPr lang="en-GB" dirty="0">
                <a:latin typeface="Consolas" panose="020B0609020204030204" pitchFamily="49" charset="0"/>
                <a:cs typeface="Consolas" panose="020B0609020204030204" pitchFamily="49" charset="0"/>
              </a:rPr>
              <a:t> = (E[]) new Object[capacity];</a:t>
            </a:r>
          </a:p>
          <a:p>
            <a:pPr marL="0" indent="0">
              <a:buNone/>
            </a:pP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public void push(E data) {</a:t>
            </a:r>
          </a:p>
          <a:p>
            <a:pPr marL="0" indent="0">
              <a:buNone/>
            </a:pPr>
            <a:r>
              <a:rPr lang="en-GB" dirty="0">
                <a:latin typeface="Consolas" panose="020B0609020204030204" pitchFamily="49" charset="0"/>
                <a:cs typeface="Consolas" panose="020B0609020204030204" pitchFamily="49" charset="0"/>
              </a:rPr>
              <a:t>        // ..</a:t>
            </a:r>
          </a:p>
          <a:p>
            <a:pPr marL="0" indent="0">
              <a:buNone/>
            </a:pP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public E pop() {</a:t>
            </a:r>
          </a:p>
          <a:p>
            <a:pPr marL="0" indent="0">
              <a:buNone/>
            </a:pPr>
            <a:r>
              <a:rPr lang="en-GB" dirty="0">
                <a:latin typeface="Consolas" panose="020B0609020204030204" pitchFamily="49" charset="0"/>
                <a:cs typeface="Consolas" panose="020B0609020204030204" pitchFamily="49" charset="0"/>
              </a:rPr>
              <a:t>        // ..</a:t>
            </a:r>
          </a:p>
          <a:p>
            <a:pPr marL="0" indent="0">
              <a:buNone/>
            </a:pP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a:t>
            </a:r>
          </a:p>
          <a:p>
            <a:pPr marL="0" indent="0">
              <a:buNone/>
            </a:pPr>
            <a:endParaRPr lang="en-GB" dirty="0">
              <a:latin typeface="Consolas" panose="020B0609020204030204" pitchFamily="49" charset="0"/>
              <a:cs typeface="Consolas" panose="020B0609020204030204" pitchFamily="49" charset="0"/>
            </a:endParaRPr>
          </a:p>
        </p:txBody>
      </p:sp>
      <p:sp>
        <p:nvSpPr>
          <p:cNvPr id="6" name="Content Placeholder 5">
            <a:extLst>
              <a:ext uri="{FF2B5EF4-FFF2-40B4-BE49-F238E27FC236}">
                <a16:creationId xmlns:a16="http://schemas.microsoft.com/office/drawing/2014/main" id="{CF0248D5-170C-6142-A0E2-49F58210955D}"/>
              </a:ext>
            </a:extLst>
          </p:cNvPr>
          <p:cNvSpPr>
            <a:spLocks noGrp="1"/>
          </p:cNvSpPr>
          <p:nvPr>
            <p:ph sz="half" idx="2"/>
          </p:nvPr>
        </p:nvSpPr>
        <p:spPr/>
        <p:txBody>
          <a:bodyPr>
            <a:normAutofit fontScale="55000" lnSpcReduction="20000"/>
          </a:bodyPr>
          <a:lstStyle/>
          <a:p>
            <a:pPr marL="0" indent="0">
              <a:buNone/>
            </a:pPr>
            <a:r>
              <a:rPr lang="en-GB" dirty="0">
                <a:latin typeface="Consolas" panose="020B0609020204030204" pitchFamily="49" charset="0"/>
                <a:cs typeface="Consolas" panose="020B0609020204030204" pitchFamily="49" charset="0"/>
              </a:rPr>
              <a:t>public class </a:t>
            </a:r>
            <a:r>
              <a:rPr lang="en-GB" dirty="0" err="1">
                <a:latin typeface="Consolas" panose="020B0609020204030204" pitchFamily="49" charset="0"/>
                <a:cs typeface="Consolas" panose="020B0609020204030204" pitchFamily="49" charset="0"/>
              </a:rPr>
              <a:t>BoundStack</a:t>
            </a: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private Comparable[] </a:t>
            </a:r>
            <a:r>
              <a:rPr lang="en-GB" dirty="0" err="1">
                <a:latin typeface="Consolas" panose="020B0609020204030204" pitchFamily="49" charset="0"/>
                <a:cs typeface="Consolas" panose="020B0609020204030204" pitchFamily="49" charset="0"/>
              </a:rPr>
              <a:t>stackContent</a:t>
            </a:r>
            <a:r>
              <a:rPr lang="en-GB" dirty="0">
                <a:latin typeface="Consolas" panose="020B0609020204030204" pitchFamily="49" charset="0"/>
                <a:cs typeface="Consolas" panose="020B0609020204030204" pitchFamily="49" charset="0"/>
              </a:rPr>
              <a:t>;</a:t>
            </a:r>
          </a:p>
          <a:p>
            <a:pPr marL="0" indent="0">
              <a:buNone/>
            </a:pP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public </a:t>
            </a:r>
            <a:r>
              <a:rPr lang="en-GB" dirty="0" err="1">
                <a:latin typeface="Consolas" panose="020B0609020204030204" pitchFamily="49" charset="0"/>
                <a:cs typeface="Consolas" panose="020B0609020204030204" pitchFamily="49" charset="0"/>
              </a:rPr>
              <a:t>BoundStack</a:t>
            </a:r>
            <a:r>
              <a:rPr lang="en-GB" dirty="0">
                <a:latin typeface="Consolas" panose="020B0609020204030204" pitchFamily="49" charset="0"/>
                <a:cs typeface="Consolas" panose="020B0609020204030204" pitchFamily="49" charset="0"/>
              </a:rPr>
              <a:t>(</a:t>
            </a:r>
            <a:r>
              <a:rPr lang="en-GB" dirty="0" err="1">
                <a:latin typeface="Consolas" panose="020B0609020204030204" pitchFamily="49" charset="0"/>
                <a:cs typeface="Consolas" panose="020B0609020204030204" pitchFamily="49" charset="0"/>
              </a:rPr>
              <a:t>int</a:t>
            </a:r>
            <a:r>
              <a:rPr lang="en-GB" dirty="0">
                <a:latin typeface="Consolas" panose="020B0609020204030204" pitchFamily="49" charset="0"/>
                <a:cs typeface="Consolas" panose="020B0609020204030204" pitchFamily="49" charset="0"/>
              </a:rPr>
              <a:t> capacity) {</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this.stackContent</a:t>
            </a:r>
            <a:r>
              <a:rPr lang="en-GB" dirty="0">
                <a:latin typeface="Consolas" panose="020B0609020204030204" pitchFamily="49" charset="0"/>
                <a:cs typeface="Consolas" panose="020B0609020204030204" pitchFamily="49" charset="0"/>
              </a:rPr>
              <a:t> = (Comparable[]) new Object[capacity];</a:t>
            </a:r>
          </a:p>
          <a:p>
            <a:pPr marL="0" indent="0">
              <a:buNone/>
            </a:pP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public void push(Comparable data) {</a:t>
            </a:r>
          </a:p>
          <a:p>
            <a:pPr marL="0" indent="0">
              <a:buNone/>
            </a:pPr>
            <a:r>
              <a:rPr lang="en-GB" dirty="0">
                <a:latin typeface="Consolas" panose="020B0609020204030204" pitchFamily="49" charset="0"/>
                <a:cs typeface="Consolas" panose="020B0609020204030204" pitchFamily="49" charset="0"/>
              </a:rPr>
              <a:t>        // ..</a:t>
            </a:r>
          </a:p>
          <a:p>
            <a:pPr marL="0" indent="0">
              <a:buNone/>
            </a:pP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public Comparable pop() {</a:t>
            </a:r>
          </a:p>
          <a:p>
            <a:pPr marL="0" indent="0">
              <a:buNone/>
            </a:pPr>
            <a:r>
              <a:rPr lang="en-GB" dirty="0">
                <a:latin typeface="Consolas" panose="020B0609020204030204" pitchFamily="49" charset="0"/>
                <a:cs typeface="Consolas" panose="020B0609020204030204" pitchFamily="49" charset="0"/>
              </a:rPr>
              <a:t>        // ..</a:t>
            </a:r>
          </a:p>
          <a:p>
            <a:pPr marL="0" indent="0">
              <a:buNone/>
            </a:pP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664796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Erasure</a:t>
            </a:r>
          </a:p>
        </p:txBody>
      </p:sp>
      <p:sp>
        <p:nvSpPr>
          <p:cNvPr id="3" name="Content Placeholder 2"/>
          <p:cNvSpPr>
            <a:spLocks noGrp="1"/>
          </p:cNvSpPr>
          <p:nvPr>
            <p:ph idx="1"/>
          </p:nvPr>
        </p:nvSpPr>
        <p:spPr/>
        <p:txBody>
          <a:bodyPr>
            <a:noAutofit/>
          </a:bodyPr>
          <a:lstStyle/>
          <a:p>
            <a:pPr marL="0" indent="0">
              <a:buNone/>
            </a:pPr>
            <a:r>
              <a:rPr lang="en-US" sz="2000" dirty="0">
                <a:latin typeface="Consolas"/>
                <a:cs typeface="Consolas"/>
              </a:rPr>
              <a:t>import </a:t>
            </a:r>
            <a:r>
              <a:rPr lang="en-US" sz="2000" dirty="0" err="1">
                <a:latin typeface="Consolas"/>
                <a:cs typeface="Consolas"/>
              </a:rPr>
              <a:t>java.util</a:t>
            </a:r>
            <a:r>
              <a:rPr lang="en-US" sz="2000" dirty="0">
                <a:latin typeface="Consolas"/>
                <a:cs typeface="Consolas"/>
              </a:rPr>
              <a:t>.*;</a:t>
            </a:r>
          </a:p>
          <a:p>
            <a:pPr marL="0" indent="0">
              <a:buNone/>
            </a:pPr>
            <a:r>
              <a:rPr lang="en-US" sz="2000" dirty="0">
                <a:latin typeface="Consolas"/>
                <a:cs typeface="Consolas"/>
              </a:rPr>
              <a:t>public class </a:t>
            </a:r>
            <a:r>
              <a:rPr lang="en-US" sz="2000" dirty="0" err="1">
                <a:latin typeface="Consolas"/>
                <a:cs typeface="Consolas"/>
              </a:rPr>
              <a:t>ErasedTypeEquivalence</a:t>
            </a:r>
            <a:r>
              <a:rPr lang="en-US" sz="2000" dirty="0">
                <a:latin typeface="Consolas"/>
                <a:cs typeface="Consolas"/>
              </a:rPr>
              <a:t> {</a:t>
            </a:r>
          </a:p>
          <a:p>
            <a:pPr marL="0" indent="0">
              <a:buNone/>
            </a:pPr>
            <a:r>
              <a:rPr lang="en-US" sz="2000" dirty="0">
                <a:latin typeface="Consolas"/>
                <a:cs typeface="Consolas"/>
              </a:rPr>
              <a:t>	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Class c1 = new </a:t>
            </a:r>
            <a:r>
              <a:rPr lang="en-US" sz="2000" dirty="0" err="1">
                <a:latin typeface="Consolas"/>
                <a:cs typeface="Consolas"/>
              </a:rPr>
              <a:t>ArrayList</a:t>
            </a:r>
            <a:r>
              <a:rPr lang="en-US" sz="2000" dirty="0">
                <a:latin typeface="Consolas"/>
                <a:cs typeface="Consolas"/>
              </a:rPr>
              <a:t>&lt;String&gt;().</a:t>
            </a:r>
            <a:r>
              <a:rPr lang="en-US" sz="2000" dirty="0" err="1">
                <a:latin typeface="Consolas"/>
                <a:cs typeface="Consolas"/>
              </a:rPr>
              <a:t>getClass</a:t>
            </a:r>
            <a:r>
              <a:rPr lang="en-US" sz="2000" dirty="0">
                <a:latin typeface="Consolas"/>
                <a:cs typeface="Consolas"/>
              </a:rPr>
              <a:t>();</a:t>
            </a:r>
          </a:p>
          <a:p>
            <a:pPr marL="0" indent="0">
              <a:buNone/>
            </a:pPr>
            <a:r>
              <a:rPr lang="en-US" sz="2000" dirty="0">
                <a:latin typeface="Consolas"/>
                <a:cs typeface="Consolas"/>
              </a:rPr>
              <a:t>		Class c2 = new </a:t>
            </a:r>
            <a:r>
              <a:rPr lang="en-US" sz="2000" dirty="0" err="1">
                <a:latin typeface="Consolas"/>
                <a:cs typeface="Consolas"/>
              </a:rPr>
              <a:t>ArrayList</a:t>
            </a:r>
            <a:r>
              <a:rPr lang="en-US" sz="2000" dirty="0">
                <a:latin typeface="Consolas"/>
                <a:cs typeface="Consolas"/>
              </a:rPr>
              <a:t>&lt;Integer&gt;().</a:t>
            </a:r>
            <a:r>
              <a:rPr lang="en-US" sz="2000" dirty="0" err="1">
                <a:latin typeface="Consolas"/>
                <a:cs typeface="Consolas"/>
              </a:rPr>
              <a:t>getClass</a:t>
            </a:r>
            <a:r>
              <a:rPr lang="en-US" sz="2000" dirty="0">
                <a:latin typeface="Consolas"/>
                <a:cs typeface="Consolas"/>
              </a:rPr>
              <a:t>();</a:t>
            </a:r>
          </a:p>
          <a:p>
            <a:pPr marL="0" indent="0">
              <a:buNone/>
            </a:pPr>
            <a:r>
              <a:rPr lang="en-US" sz="2000" dirty="0">
                <a:latin typeface="Consolas"/>
                <a:cs typeface="Consolas"/>
              </a:rPr>
              <a:t>		</a:t>
            </a:r>
            <a:r>
              <a:rPr lang="en-US" sz="2000" dirty="0" err="1">
                <a:latin typeface="Consolas"/>
                <a:cs typeface="Consolas"/>
              </a:rPr>
              <a:t>System.out.println</a:t>
            </a:r>
            <a:r>
              <a:rPr lang="en-US" sz="2000" dirty="0">
                <a:latin typeface="Consolas"/>
                <a:cs typeface="Consolas"/>
              </a:rPr>
              <a:t>(c1 == c2);</a:t>
            </a:r>
          </a:p>
          <a:p>
            <a:pPr marL="0" indent="0">
              <a:buNone/>
            </a:pPr>
            <a:r>
              <a:rPr lang="en-US" sz="2000" dirty="0">
                <a:latin typeface="Consolas"/>
                <a:cs typeface="Consolas"/>
              </a:rPr>
              <a:t>	}</a:t>
            </a:r>
          </a:p>
          <a:p>
            <a:pPr marL="0" indent="0">
              <a:buNone/>
            </a:pPr>
            <a:r>
              <a:rPr lang="en-US" sz="2000" dirty="0">
                <a:latin typeface="Consolas"/>
                <a:cs typeface="Consolas"/>
              </a:rPr>
              <a:t>} </a:t>
            </a:r>
          </a:p>
          <a:p>
            <a:pPr marL="0" indent="0">
              <a:buNone/>
            </a:pPr>
            <a:r>
              <a:rPr lang="en-US" sz="2000" dirty="0">
                <a:latin typeface="Consolas"/>
                <a:cs typeface="Consolas"/>
              </a:rPr>
              <a:t>/* </a:t>
            </a:r>
          </a:p>
          <a:p>
            <a:pPr marL="0" indent="0">
              <a:buNone/>
            </a:pPr>
            <a:r>
              <a:rPr lang="en-US" sz="2000" dirty="0">
                <a:latin typeface="Consolas"/>
                <a:cs typeface="Consolas"/>
              </a:rPr>
              <a:t>Output:</a:t>
            </a:r>
          </a:p>
          <a:p>
            <a:pPr marL="0" indent="0">
              <a:buNone/>
            </a:pPr>
            <a:r>
              <a:rPr lang="en-US" sz="2000" dirty="0">
                <a:latin typeface="Consolas"/>
                <a:cs typeface="Consolas"/>
              </a:rPr>
              <a:t>true</a:t>
            </a:r>
          </a:p>
          <a:p>
            <a:pPr marL="0" indent="0">
              <a:buNone/>
            </a:pPr>
            <a:r>
              <a:rPr lang="en-US" sz="2000" dirty="0">
                <a:latin typeface="Consolas"/>
                <a:cs typeface="Consolas"/>
              </a:rPr>
              <a:t>*/ </a:t>
            </a:r>
          </a:p>
        </p:txBody>
      </p:sp>
    </p:spTree>
    <p:extLst>
      <p:ext uri="{BB962C8B-B14F-4D97-AF65-F5344CB8AC3E}">
        <p14:creationId xmlns:p14="http://schemas.microsoft.com/office/powerpoint/2010/main" val="300328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and Cons of Code Erasure</a:t>
            </a:r>
          </a:p>
        </p:txBody>
      </p:sp>
      <p:sp>
        <p:nvSpPr>
          <p:cNvPr id="3" name="Content Placeholder 2"/>
          <p:cNvSpPr>
            <a:spLocks noGrp="1"/>
          </p:cNvSpPr>
          <p:nvPr>
            <p:ph idx="1"/>
          </p:nvPr>
        </p:nvSpPr>
        <p:spPr/>
        <p:txBody>
          <a:bodyPr>
            <a:normAutofit/>
          </a:bodyPr>
          <a:lstStyle/>
          <a:p>
            <a:r>
              <a:rPr lang="en-US" dirty="0">
                <a:solidFill>
                  <a:srgbClr val="008000"/>
                </a:solidFill>
              </a:rPr>
              <a:t>Good</a:t>
            </a:r>
            <a:r>
              <a:rPr lang="en-US" dirty="0"/>
              <a:t>: Backward compatibility is maintained, so you can still use legacy non‐generic libraries</a:t>
            </a:r>
          </a:p>
          <a:p>
            <a:r>
              <a:rPr lang="en-US" dirty="0">
                <a:solidFill>
                  <a:schemeClr val="accent6">
                    <a:lumMod val="75000"/>
                  </a:schemeClr>
                </a:solidFill>
              </a:rPr>
              <a:t>Bad</a:t>
            </a:r>
            <a:r>
              <a:rPr lang="en-US" dirty="0"/>
              <a:t>: You can’t ﬁnd out what type a generic class is using at run‐time</a:t>
            </a:r>
          </a:p>
        </p:txBody>
      </p:sp>
    </p:spTree>
    <p:extLst>
      <p:ext uri="{BB962C8B-B14F-4D97-AF65-F5344CB8AC3E}">
        <p14:creationId xmlns:p14="http://schemas.microsoft.com/office/powerpoint/2010/main" val="2707972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Legacy Code in Generic Code</a:t>
            </a:r>
          </a:p>
        </p:txBody>
      </p:sp>
      <p:sp>
        <p:nvSpPr>
          <p:cNvPr id="3" name="Content Placeholder 2"/>
          <p:cNvSpPr>
            <a:spLocks noGrp="1"/>
          </p:cNvSpPr>
          <p:nvPr>
            <p:ph idx="1"/>
          </p:nvPr>
        </p:nvSpPr>
        <p:spPr/>
        <p:txBody>
          <a:bodyPr>
            <a:normAutofit/>
          </a:bodyPr>
          <a:lstStyle/>
          <a:p>
            <a:r>
              <a:rPr lang="en-US" sz="2400" dirty="0"/>
              <a:t>Say I have generic code dealing with Fruits, but I want to call legacy library functions:</a:t>
            </a:r>
          </a:p>
          <a:p>
            <a:pPr lvl="1"/>
            <a:r>
              <a:rPr lang="en-US" sz="2000" dirty="0">
                <a:latin typeface="Consolas"/>
                <a:cs typeface="Consolas"/>
              </a:rPr>
              <a:t>void </a:t>
            </a:r>
            <a:r>
              <a:rPr lang="en-US" sz="2000" dirty="0" err="1">
                <a:latin typeface="Consolas"/>
                <a:cs typeface="Consolas"/>
              </a:rPr>
              <a:t>renameFruits</a:t>
            </a:r>
            <a:r>
              <a:rPr lang="en-US" sz="2000" dirty="0">
                <a:latin typeface="Consolas"/>
                <a:cs typeface="Consolas"/>
              </a:rPr>
              <a:t>(String  name,  List  fruits);</a:t>
            </a:r>
          </a:p>
          <a:p>
            <a:endParaRPr lang="en-US" sz="2400" dirty="0"/>
          </a:p>
          <a:p>
            <a:r>
              <a:rPr lang="en-US" sz="2400" dirty="0"/>
              <a:t>I can pass in my generic </a:t>
            </a:r>
            <a:r>
              <a:rPr lang="en-US" sz="2400" i="1" dirty="0"/>
              <a:t>List&lt;Fruit&gt; </a:t>
            </a:r>
            <a:r>
              <a:rPr lang="en-US" sz="2400" dirty="0"/>
              <a:t>as the </a:t>
            </a:r>
            <a:r>
              <a:rPr lang="en-US" sz="2400" i="1" dirty="0"/>
              <a:t>fruits</a:t>
            </a:r>
            <a:r>
              <a:rPr lang="en-US" sz="2400" dirty="0"/>
              <a:t> parameter, which has the raw type List. That seems </a:t>
            </a:r>
            <a:r>
              <a:rPr lang="en-US" sz="2400" dirty="0">
                <a:solidFill>
                  <a:srgbClr val="E46C0A"/>
                </a:solidFill>
              </a:rPr>
              <a:t>unsafe</a:t>
            </a:r>
            <a:r>
              <a:rPr lang="en-US" sz="2400" dirty="0"/>
              <a:t>… </a:t>
            </a:r>
          </a:p>
          <a:p>
            <a:pPr lvl="1"/>
            <a:r>
              <a:rPr lang="en-US" sz="2000" dirty="0" err="1">
                <a:solidFill>
                  <a:schemeClr val="accent6">
                    <a:lumMod val="75000"/>
                  </a:schemeClr>
                </a:solidFill>
                <a:latin typeface="Consolas"/>
                <a:cs typeface="Consolas"/>
              </a:rPr>
              <a:t>renameFruits</a:t>
            </a:r>
            <a:r>
              <a:rPr lang="en-US" sz="2000" dirty="0">
                <a:solidFill>
                  <a:schemeClr val="accent6">
                    <a:lumMod val="75000"/>
                  </a:schemeClr>
                </a:solidFill>
              </a:rPr>
              <a:t>() could stick a Vegetable in the list!</a:t>
            </a:r>
          </a:p>
          <a:p>
            <a:pPr lvl="1"/>
            <a:endParaRPr lang="en-US" sz="2000" dirty="0">
              <a:solidFill>
                <a:schemeClr val="accent6">
                  <a:lumMod val="75000"/>
                </a:schemeClr>
              </a:solidFill>
            </a:endParaRPr>
          </a:p>
          <a:p>
            <a:pPr lvl="1"/>
            <a:endParaRPr lang="en-US" sz="2000" dirty="0">
              <a:solidFill>
                <a:schemeClr val="accent6">
                  <a:lumMod val="75000"/>
                </a:schemeClr>
              </a:solidFill>
            </a:endParaRPr>
          </a:p>
          <a:p>
            <a:endParaRPr lang="en-US" sz="2400" dirty="0"/>
          </a:p>
        </p:txBody>
      </p:sp>
    </p:spTree>
    <p:extLst>
      <p:ext uri="{BB962C8B-B14F-4D97-AF65-F5344CB8AC3E}">
        <p14:creationId xmlns:p14="http://schemas.microsoft.com/office/powerpoint/2010/main" val="3616671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Legacy Code</a:t>
            </a:r>
          </a:p>
        </p:txBody>
      </p:sp>
      <p:sp>
        <p:nvSpPr>
          <p:cNvPr id="3" name="Content Placeholder 2"/>
          <p:cNvSpPr>
            <a:spLocks noGrp="1"/>
          </p:cNvSpPr>
          <p:nvPr>
            <p:ph idx="1"/>
          </p:nvPr>
        </p:nvSpPr>
        <p:spPr/>
        <p:txBody>
          <a:bodyPr/>
          <a:lstStyle/>
          <a:p>
            <a:pPr marL="0" indent="0">
              <a:buNone/>
            </a:pPr>
            <a:r>
              <a:rPr lang="en-US" i="1" dirty="0"/>
              <a:t>“</a:t>
            </a:r>
            <a:r>
              <a:rPr lang="en-US" i="1" dirty="0">
                <a:solidFill>
                  <a:srgbClr val="E46C0A"/>
                </a:solidFill>
              </a:rPr>
              <a:t>Calling legacy code from generic code is inherently dangerous</a:t>
            </a:r>
            <a:r>
              <a:rPr lang="en-US" i="1" dirty="0"/>
              <a:t>; once you mix generic code with non‐generic legacy code, all the safety guarantees that the generic type system usually provides are void. </a:t>
            </a:r>
            <a:r>
              <a:rPr lang="en-US" i="1" dirty="0">
                <a:solidFill>
                  <a:srgbClr val="E46C0A"/>
                </a:solidFill>
              </a:rPr>
              <a:t>However, you are still better than you were without using generics at all</a:t>
            </a:r>
            <a:r>
              <a:rPr lang="en-US" i="1" dirty="0"/>
              <a:t>. At least you know the code on your end is consistent.” </a:t>
            </a:r>
            <a:r>
              <a:rPr lang="en-US" dirty="0"/>
              <a:t>– </a:t>
            </a:r>
            <a:r>
              <a:rPr lang="en-US" i="1" dirty="0" err="1"/>
              <a:t>Gilad</a:t>
            </a:r>
            <a:r>
              <a:rPr lang="en-US" i="1" dirty="0"/>
              <a:t> </a:t>
            </a:r>
            <a:r>
              <a:rPr lang="en-US" i="1" dirty="0" err="1"/>
              <a:t>Bracha</a:t>
            </a:r>
            <a:r>
              <a:rPr lang="en-US" i="1" dirty="0"/>
              <a:t>, Java Generics Developer</a:t>
            </a:r>
          </a:p>
          <a:p>
            <a:endParaRPr lang="en-US" dirty="0"/>
          </a:p>
        </p:txBody>
      </p:sp>
    </p:spTree>
    <p:extLst>
      <p:ext uri="{BB962C8B-B14F-4D97-AF65-F5344CB8AC3E}">
        <p14:creationId xmlns:p14="http://schemas.microsoft.com/office/powerpoint/2010/main" val="1628540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57E10-189E-F54D-9A09-A08185DECE9F}"/>
              </a:ext>
            </a:extLst>
          </p:cNvPr>
          <p:cNvSpPr>
            <a:spLocks noGrp="1"/>
          </p:cNvSpPr>
          <p:nvPr>
            <p:ph type="title"/>
          </p:nvPr>
        </p:nvSpPr>
        <p:spPr/>
        <p:txBody>
          <a:bodyPr/>
          <a:lstStyle/>
          <a:p>
            <a:r>
              <a:rPr lang="en-IT" dirty="0"/>
              <a:t>Wisdom Pills</a:t>
            </a:r>
          </a:p>
        </p:txBody>
      </p:sp>
      <p:sp>
        <p:nvSpPr>
          <p:cNvPr id="3" name="Content Placeholder 2">
            <a:extLst>
              <a:ext uri="{FF2B5EF4-FFF2-40B4-BE49-F238E27FC236}">
                <a16:creationId xmlns:a16="http://schemas.microsoft.com/office/drawing/2014/main" id="{B9CE1A48-F8F1-B343-BA9B-CFE561AD338B}"/>
              </a:ext>
            </a:extLst>
          </p:cNvPr>
          <p:cNvSpPr>
            <a:spLocks noGrp="1"/>
          </p:cNvSpPr>
          <p:nvPr>
            <p:ph idx="1"/>
          </p:nvPr>
        </p:nvSpPr>
        <p:spPr/>
        <p:txBody>
          <a:bodyPr>
            <a:normAutofit/>
          </a:bodyPr>
          <a:lstStyle/>
          <a:p>
            <a:pPr marL="0" indent="0">
              <a:buNone/>
            </a:pPr>
            <a:r>
              <a:rPr lang="en-GB" sz="2400" i="1" dirty="0"/>
              <a:t>If you ask the business managers, they’ll often say that it’s more important for the software system to work. Developers, in turn, often go along with this attitude. But it’s the wrong attitude. I can prove that it is wrong with the simple logical tool of examining the extremes. </a:t>
            </a:r>
          </a:p>
          <a:p>
            <a:pPr marL="0" indent="0">
              <a:buNone/>
            </a:pPr>
            <a:r>
              <a:rPr lang="en-GB" sz="2400" i="1" dirty="0"/>
              <a:t>If you give me a program that works perfectly but is impossible to change, then it won’t work when the requirements change, and I won’t be able to make it work. Therefore the program will become useless. </a:t>
            </a:r>
          </a:p>
          <a:p>
            <a:pPr marL="0" indent="0">
              <a:buNone/>
            </a:pPr>
            <a:r>
              <a:rPr lang="en-GB" sz="2400" i="1" dirty="0"/>
              <a:t>If you give me a program that does not work but is easy to change, then I can make it work, and keep it working as requirements change. Therefore the program will remain continually useful. </a:t>
            </a:r>
          </a:p>
          <a:p>
            <a:pPr marL="0" indent="0">
              <a:buNone/>
            </a:pPr>
            <a:r>
              <a:rPr lang="en-GB" sz="2400" b="1" dirty="0"/>
              <a:t>Clean Architecture, Robert C. Martin</a:t>
            </a:r>
            <a:endParaRPr lang="en-GB" sz="2400" i="1" dirty="0"/>
          </a:p>
          <a:p>
            <a:pPr marL="0" indent="0">
              <a:buNone/>
            </a:pPr>
            <a:endParaRPr lang="en-GB" sz="2400" i="1" dirty="0"/>
          </a:p>
          <a:p>
            <a:pPr marL="0" indent="0">
              <a:buNone/>
            </a:pPr>
            <a:endParaRPr lang="en-IT" sz="2400" i="1" dirty="0"/>
          </a:p>
        </p:txBody>
      </p:sp>
      <p:sp>
        <p:nvSpPr>
          <p:cNvPr id="4" name="Slide Number Placeholder 3">
            <a:extLst>
              <a:ext uri="{FF2B5EF4-FFF2-40B4-BE49-F238E27FC236}">
                <a16:creationId xmlns:a16="http://schemas.microsoft.com/office/drawing/2014/main" id="{BBD9B837-D701-2344-8262-D8ACB40D0A13}"/>
              </a:ext>
            </a:extLst>
          </p:cNvPr>
          <p:cNvSpPr>
            <a:spLocks noGrp="1"/>
          </p:cNvSpPr>
          <p:nvPr>
            <p:ph type="sldNum" sz="quarter" idx="12"/>
          </p:nvPr>
        </p:nvSpPr>
        <p:spPr/>
        <p:txBody>
          <a:bodyPr/>
          <a:lstStyle/>
          <a:p>
            <a:fld id="{D2040F39-7941-49A4-B48D-F201B18B6351}" type="slidenum">
              <a:rPr lang="it-IT" smtClean="0"/>
              <a:pPr/>
              <a:t>29</a:t>
            </a:fld>
            <a:endParaRPr lang="it-IT" dirty="0"/>
          </a:p>
        </p:txBody>
      </p:sp>
    </p:spTree>
    <p:extLst>
      <p:ext uri="{BB962C8B-B14F-4D97-AF65-F5344CB8AC3E}">
        <p14:creationId xmlns:p14="http://schemas.microsoft.com/office/powerpoint/2010/main" val="3159847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t>
            </a:r>
            <a:r>
              <a:rPr lang="en-US" spc="-70" dirty="0"/>
              <a:t>a</a:t>
            </a:r>
            <a:r>
              <a:rPr lang="en-US" spc="-80" dirty="0"/>
              <a:t>v</a:t>
            </a:r>
            <a:r>
              <a:rPr lang="en-US" dirty="0"/>
              <a:t>a</a:t>
            </a:r>
            <a:r>
              <a:rPr lang="en-US" spc="-105" dirty="0">
                <a:latin typeface="Times New Roman"/>
                <a:cs typeface="Times New Roman"/>
              </a:rPr>
              <a:t> </a:t>
            </a:r>
            <a:r>
              <a:rPr lang="en-US" dirty="0"/>
              <a:t>SE4:</a:t>
            </a:r>
            <a:r>
              <a:rPr lang="en-US" spc="-110" dirty="0">
                <a:latin typeface="Times New Roman"/>
                <a:cs typeface="Times New Roman"/>
              </a:rPr>
              <a:t> </a:t>
            </a:r>
            <a:r>
              <a:rPr lang="en-US" spc="-5" dirty="0"/>
              <a:t>L</a:t>
            </a:r>
            <a:r>
              <a:rPr lang="en-US" spc="-10" dirty="0"/>
              <a:t>i</a:t>
            </a:r>
            <a:r>
              <a:rPr lang="en-US" spc="-105" dirty="0"/>
              <a:t>f</a:t>
            </a:r>
            <a:r>
              <a:rPr lang="en-US" spc="-25" dirty="0"/>
              <a:t>e</a:t>
            </a:r>
            <a:r>
              <a:rPr lang="en-US" spc="-105" dirty="0">
                <a:latin typeface="Times New Roman"/>
                <a:cs typeface="Times New Roman"/>
              </a:rPr>
              <a:t> </a:t>
            </a:r>
            <a:r>
              <a:rPr lang="en-US" spc="-25" dirty="0"/>
              <a:t>B</a:t>
            </a:r>
            <a:r>
              <a:rPr lang="en-US" spc="-60" dirty="0"/>
              <a:t>e</a:t>
            </a:r>
            <a:r>
              <a:rPr lang="en-US" spc="-90" dirty="0"/>
              <a:t>f</a:t>
            </a:r>
            <a:r>
              <a:rPr lang="en-US" spc="-5" dirty="0"/>
              <a:t>o</a:t>
            </a:r>
            <a:r>
              <a:rPr lang="en-US" spc="-55" dirty="0"/>
              <a:t>r</a:t>
            </a:r>
            <a:r>
              <a:rPr lang="en-US" spc="-25" dirty="0"/>
              <a:t>e</a:t>
            </a:r>
            <a:r>
              <a:rPr lang="en-US" spc="-105" dirty="0">
                <a:latin typeface="Times New Roman"/>
                <a:cs typeface="Times New Roman"/>
              </a:rPr>
              <a:t> </a:t>
            </a:r>
            <a:r>
              <a:rPr lang="en-US" dirty="0"/>
              <a:t>Generics</a:t>
            </a:r>
          </a:p>
        </p:txBody>
      </p:sp>
      <p:sp>
        <p:nvSpPr>
          <p:cNvPr id="3" name="Content Placeholder 2"/>
          <p:cNvSpPr>
            <a:spLocks noGrp="1"/>
          </p:cNvSpPr>
          <p:nvPr>
            <p:ph idx="1"/>
          </p:nvPr>
        </p:nvSpPr>
        <p:spPr/>
        <p:txBody>
          <a:bodyPr>
            <a:normAutofit/>
          </a:bodyPr>
          <a:lstStyle/>
          <a:p>
            <a:pPr marL="0" indent="0">
              <a:buNone/>
            </a:pPr>
            <a:r>
              <a:rPr lang="en-US" sz="1800" dirty="0">
                <a:latin typeface="Consolas"/>
                <a:cs typeface="Consolas"/>
              </a:rPr>
              <a:t>List </a:t>
            </a:r>
            <a:r>
              <a:rPr lang="en-US" sz="1800" dirty="0" err="1">
                <a:latin typeface="Consolas"/>
                <a:cs typeface="Consolas"/>
              </a:rPr>
              <a:t>fruitList</a:t>
            </a:r>
            <a:r>
              <a:rPr lang="en-US" sz="1800" dirty="0">
                <a:latin typeface="Consolas"/>
                <a:cs typeface="Consolas"/>
              </a:rPr>
              <a:t> = new </a:t>
            </a:r>
            <a:r>
              <a:rPr lang="en-US" sz="1800" dirty="0" err="1">
                <a:latin typeface="Consolas"/>
                <a:cs typeface="Consolas"/>
              </a:rPr>
              <a:t>ArrayList</a:t>
            </a:r>
            <a:r>
              <a:rPr lang="en-US" sz="1800" dirty="0">
                <a:latin typeface="Consolas"/>
                <a:cs typeface="Consolas"/>
              </a:rPr>
              <a:t>(); </a:t>
            </a:r>
          </a:p>
          <a:p>
            <a:pPr marL="0" indent="0">
              <a:buNone/>
            </a:pPr>
            <a:r>
              <a:rPr lang="en-US" sz="1800" dirty="0" err="1">
                <a:latin typeface="Consolas"/>
                <a:cs typeface="Consolas"/>
              </a:rPr>
              <a:t>fruitList.add</a:t>
            </a:r>
            <a:r>
              <a:rPr lang="en-US" sz="1800" dirty="0">
                <a:latin typeface="Consolas"/>
                <a:cs typeface="Consolas"/>
              </a:rPr>
              <a:t>(new Fruit(“Apple”));</a:t>
            </a:r>
          </a:p>
          <a:p>
            <a:pPr marL="0" indent="0">
              <a:buNone/>
            </a:pPr>
            <a:r>
              <a:rPr lang="en-US" sz="1800" dirty="0" err="1">
                <a:solidFill>
                  <a:schemeClr val="accent6">
                    <a:lumMod val="75000"/>
                  </a:schemeClr>
                </a:solidFill>
                <a:latin typeface="Consolas"/>
                <a:cs typeface="Consolas"/>
              </a:rPr>
              <a:t>fruitList.add</a:t>
            </a:r>
            <a:r>
              <a:rPr lang="en-US" sz="1800" dirty="0">
                <a:solidFill>
                  <a:schemeClr val="accent6">
                    <a:lumMod val="75000"/>
                  </a:schemeClr>
                </a:solidFill>
                <a:latin typeface="Consolas"/>
                <a:cs typeface="Consolas"/>
              </a:rPr>
              <a:t>(new Vegetable(“Carrot”));      </a:t>
            </a:r>
          </a:p>
          <a:p>
            <a:pPr marL="0" indent="0">
              <a:buNone/>
            </a:pPr>
            <a:endParaRPr lang="en-US" sz="1800" dirty="0">
              <a:latin typeface="Consolas"/>
              <a:cs typeface="Consolas"/>
            </a:endParaRPr>
          </a:p>
          <a:p>
            <a:pPr marL="0" indent="0">
              <a:buNone/>
            </a:pPr>
            <a:r>
              <a:rPr lang="en-US" sz="1800" dirty="0">
                <a:latin typeface="Consolas"/>
                <a:cs typeface="Consolas"/>
              </a:rPr>
              <a:t>Fruit f;</a:t>
            </a:r>
          </a:p>
          <a:p>
            <a:pPr marL="0" indent="0">
              <a:buNone/>
            </a:pPr>
            <a:r>
              <a:rPr lang="en-US" sz="1800" dirty="0">
                <a:latin typeface="Consolas"/>
                <a:cs typeface="Consolas"/>
              </a:rPr>
              <a:t>f = (Fruit) </a:t>
            </a:r>
            <a:r>
              <a:rPr lang="en-US" sz="1800" dirty="0" err="1">
                <a:latin typeface="Consolas"/>
                <a:cs typeface="Consolas"/>
              </a:rPr>
              <a:t>fruitList.get</a:t>
            </a:r>
            <a:r>
              <a:rPr lang="en-US" sz="1800" dirty="0">
                <a:latin typeface="Consolas"/>
                <a:cs typeface="Consolas"/>
              </a:rPr>
              <a:t>(0); </a:t>
            </a:r>
          </a:p>
          <a:p>
            <a:pPr marL="0" indent="0">
              <a:buNone/>
            </a:pPr>
            <a:r>
              <a:rPr lang="en-US" sz="1800" dirty="0">
                <a:solidFill>
                  <a:srgbClr val="E46C0A"/>
                </a:solidFill>
                <a:latin typeface="Consolas"/>
                <a:cs typeface="Consolas"/>
              </a:rPr>
              <a:t>f = (Fruit) </a:t>
            </a:r>
            <a:r>
              <a:rPr lang="en-US" sz="1800" dirty="0" err="1">
                <a:solidFill>
                  <a:schemeClr val="accent6">
                    <a:lumMod val="75000"/>
                  </a:schemeClr>
                </a:solidFill>
                <a:latin typeface="Consolas"/>
                <a:cs typeface="Consolas"/>
              </a:rPr>
              <a:t>fruitList</a:t>
            </a:r>
            <a:r>
              <a:rPr lang="en-US" sz="1800" dirty="0" err="1">
                <a:solidFill>
                  <a:srgbClr val="E46C0A"/>
                </a:solidFill>
                <a:latin typeface="Consolas"/>
                <a:cs typeface="Consolas"/>
              </a:rPr>
              <a:t>.get</a:t>
            </a:r>
            <a:r>
              <a:rPr lang="en-US" sz="1800" dirty="0">
                <a:solidFill>
                  <a:srgbClr val="E46C0A"/>
                </a:solidFill>
                <a:latin typeface="Consolas"/>
                <a:cs typeface="Consolas"/>
              </a:rPr>
              <a:t>(1);  </a:t>
            </a:r>
          </a:p>
          <a:p>
            <a:pPr marL="0" indent="0">
              <a:buNone/>
            </a:pPr>
            <a:r>
              <a:rPr lang="en-US" sz="1800" dirty="0">
                <a:solidFill>
                  <a:srgbClr val="E46C0A"/>
                </a:solidFill>
                <a:latin typeface="Consolas"/>
                <a:cs typeface="Consolas"/>
              </a:rPr>
              <a:t>//  Runtime Error! (</a:t>
            </a:r>
            <a:r>
              <a:rPr lang="en-US" sz="1800" dirty="0" err="1">
                <a:solidFill>
                  <a:srgbClr val="E46C0A"/>
                </a:solidFill>
                <a:latin typeface="Consolas"/>
                <a:cs typeface="Consolas"/>
              </a:rPr>
              <a:t>java.lang.ClassCastException</a:t>
            </a:r>
            <a:r>
              <a:rPr lang="en-US" sz="1800" dirty="0">
                <a:solidFill>
                  <a:srgbClr val="E46C0A"/>
                </a:solidFill>
                <a:latin typeface="Consolas"/>
                <a:cs typeface="Consolas"/>
              </a:rPr>
              <a:t>)</a:t>
            </a:r>
          </a:p>
          <a:p>
            <a:pPr marL="0" indent="0">
              <a:buNone/>
            </a:pPr>
            <a:endParaRPr lang="en-US" dirty="0">
              <a:solidFill>
                <a:srgbClr val="E46C0A"/>
              </a:solidFill>
            </a:endParaRPr>
          </a:p>
          <a:p>
            <a:pPr marL="0" indent="0">
              <a:buNone/>
            </a:pPr>
            <a:r>
              <a:rPr lang="en-US" sz="2400" dirty="0">
                <a:solidFill>
                  <a:srgbClr val="E46C0A"/>
                </a:solidFill>
              </a:rPr>
              <a:t>Compiler doesn’t know that </a:t>
            </a:r>
            <a:r>
              <a:rPr lang="en-US" sz="2400" i="1" dirty="0" err="1">
                <a:solidFill>
                  <a:srgbClr val="E46C0A"/>
                </a:solidFill>
              </a:rPr>
              <a:t>fruitList</a:t>
            </a:r>
            <a:r>
              <a:rPr lang="en-US" sz="2400" dirty="0">
                <a:solidFill>
                  <a:srgbClr val="E46C0A"/>
                </a:solidFill>
              </a:rPr>
              <a:t> should only contain fruits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585558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a:t>
            </a:r>
            <a:r>
              <a:rPr lang="en-US" dirty="0">
                <a:solidFill>
                  <a:schemeClr val="accent6">
                    <a:lumMod val="75000"/>
                  </a:schemeClr>
                </a:solidFill>
              </a:rPr>
              <a:t>silly </a:t>
            </a:r>
            <a:r>
              <a:rPr lang="en-US" dirty="0"/>
              <a:t>solution</a:t>
            </a:r>
          </a:p>
        </p:txBody>
      </p:sp>
      <p:sp>
        <p:nvSpPr>
          <p:cNvPr id="3" name="Content Placeholder 2"/>
          <p:cNvSpPr>
            <a:spLocks noGrp="1"/>
          </p:cNvSpPr>
          <p:nvPr>
            <p:ph idx="1"/>
          </p:nvPr>
        </p:nvSpPr>
        <p:spPr/>
        <p:txBody>
          <a:bodyPr>
            <a:noAutofit/>
          </a:bodyPr>
          <a:lstStyle/>
          <a:p>
            <a:pPr marL="0" indent="0">
              <a:buNone/>
            </a:pPr>
            <a:r>
              <a:rPr lang="en-US" sz="2400" dirty="0"/>
              <a:t>We could make our own fruit‐only list class:</a:t>
            </a:r>
          </a:p>
          <a:p>
            <a:pPr marL="0" indent="0">
              <a:buNone/>
            </a:pPr>
            <a:r>
              <a:rPr lang="en-US" sz="2400" dirty="0">
                <a:latin typeface="Consolas"/>
                <a:cs typeface="Consolas"/>
              </a:rPr>
              <a:t>class  </a:t>
            </a:r>
            <a:r>
              <a:rPr lang="en-US" sz="2400" dirty="0" err="1">
                <a:solidFill>
                  <a:srgbClr val="E46C0A"/>
                </a:solidFill>
                <a:latin typeface="Consolas"/>
                <a:cs typeface="Consolas"/>
              </a:rPr>
              <a:t>Fruit</a:t>
            </a:r>
            <a:r>
              <a:rPr lang="en-US" sz="2400" dirty="0" err="1">
                <a:latin typeface="Consolas"/>
                <a:cs typeface="Consolas"/>
              </a:rPr>
              <a:t>List</a:t>
            </a:r>
            <a:r>
              <a:rPr lang="en-US" sz="2400" dirty="0">
                <a:latin typeface="Consolas"/>
                <a:cs typeface="Consolas"/>
              </a:rPr>
              <a:t>  {</a:t>
            </a:r>
          </a:p>
          <a:p>
            <a:pPr marL="0" indent="0">
              <a:buNone/>
            </a:pPr>
            <a:r>
              <a:rPr lang="en-US" sz="2400" dirty="0">
                <a:latin typeface="Consolas"/>
                <a:cs typeface="Consolas"/>
              </a:rPr>
              <a:t>	void  add(</a:t>
            </a:r>
            <a:r>
              <a:rPr lang="en-US" sz="2400" dirty="0">
                <a:solidFill>
                  <a:schemeClr val="accent6">
                    <a:lumMod val="75000"/>
                  </a:schemeClr>
                </a:solidFill>
                <a:latin typeface="Consolas"/>
                <a:cs typeface="Consolas"/>
              </a:rPr>
              <a:t>Fruit </a:t>
            </a:r>
            <a:r>
              <a:rPr lang="en-US" sz="2400" dirty="0">
                <a:latin typeface="Consolas"/>
                <a:cs typeface="Consolas"/>
              </a:rPr>
              <a:t>f)  { … } </a:t>
            </a:r>
          </a:p>
          <a:p>
            <a:pPr marL="0" indent="0">
              <a:buNone/>
            </a:pPr>
            <a:r>
              <a:rPr lang="en-US" sz="2400" dirty="0">
                <a:latin typeface="Consolas"/>
                <a:cs typeface="Consolas"/>
              </a:rPr>
              <a:t>	</a:t>
            </a:r>
            <a:r>
              <a:rPr lang="en-US" sz="2400" dirty="0">
                <a:solidFill>
                  <a:schemeClr val="accent6">
                    <a:lumMod val="75000"/>
                  </a:schemeClr>
                </a:solidFill>
                <a:latin typeface="Consolas"/>
                <a:cs typeface="Consolas"/>
              </a:rPr>
              <a:t>Fruit</a:t>
            </a:r>
            <a:r>
              <a:rPr lang="en-US" sz="2400" dirty="0">
                <a:latin typeface="Consolas"/>
                <a:cs typeface="Consolas"/>
              </a:rPr>
              <a:t> get(</a:t>
            </a:r>
            <a:r>
              <a:rPr lang="en-US" sz="2400" dirty="0" err="1">
                <a:latin typeface="Consolas"/>
                <a:cs typeface="Consolas"/>
              </a:rPr>
              <a:t>int</a:t>
            </a:r>
            <a:r>
              <a:rPr lang="en-US" sz="2400" dirty="0">
                <a:latin typeface="Consolas"/>
                <a:cs typeface="Consolas"/>
              </a:rPr>
              <a:t> index) { </a:t>
            </a:r>
            <a:r>
              <a:rPr lang="mr-IN" sz="2400" dirty="0">
                <a:latin typeface="Consolas"/>
                <a:cs typeface="Consolas"/>
              </a:rPr>
              <a:t>…</a:t>
            </a:r>
            <a:r>
              <a:rPr lang="it-IT" sz="2400" dirty="0">
                <a:latin typeface="Consolas"/>
                <a:cs typeface="Consolas"/>
              </a:rPr>
              <a:t> }</a:t>
            </a:r>
            <a:endParaRPr lang="en-US" sz="2400" dirty="0">
              <a:latin typeface="Consolas"/>
              <a:cs typeface="Consolas"/>
            </a:endParaRPr>
          </a:p>
          <a:p>
            <a:pPr marL="0" indent="0">
              <a:buNone/>
            </a:pPr>
            <a:r>
              <a:rPr lang="en-US" sz="2400" dirty="0">
                <a:latin typeface="Consolas"/>
                <a:cs typeface="Consolas"/>
              </a:rPr>
              <a:t>	</a:t>
            </a:r>
            <a:r>
              <a:rPr lang="en-US" sz="2400" dirty="0">
                <a:solidFill>
                  <a:srgbClr val="E46C0A"/>
                </a:solidFill>
                <a:latin typeface="Consolas"/>
                <a:cs typeface="Consolas"/>
              </a:rPr>
              <a:t>Fruit</a:t>
            </a:r>
            <a:r>
              <a:rPr lang="en-US" sz="2400" dirty="0">
                <a:latin typeface="Consolas"/>
                <a:cs typeface="Consolas"/>
              </a:rPr>
              <a:t> remove(</a:t>
            </a:r>
            <a:r>
              <a:rPr lang="en-US" sz="2400" dirty="0" err="1">
                <a:latin typeface="Consolas"/>
                <a:cs typeface="Consolas"/>
              </a:rPr>
              <a:t>int</a:t>
            </a:r>
            <a:r>
              <a:rPr lang="en-US" sz="2400" dirty="0">
                <a:latin typeface="Consolas"/>
                <a:cs typeface="Consolas"/>
              </a:rPr>
              <a:t> index)  { … }</a:t>
            </a:r>
          </a:p>
          <a:p>
            <a:pPr marL="0" indent="0">
              <a:buNone/>
            </a:pPr>
            <a:r>
              <a:rPr lang="en-US" sz="2400" dirty="0">
                <a:latin typeface="Consolas"/>
                <a:cs typeface="Consolas"/>
              </a:rPr>
              <a:t>	…</a:t>
            </a:r>
          </a:p>
          <a:p>
            <a:pPr marL="0" indent="0">
              <a:buNone/>
            </a:pPr>
            <a:r>
              <a:rPr lang="en-US" sz="2400" dirty="0">
                <a:latin typeface="Consolas"/>
                <a:cs typeface="Consolas"/>
              </a:rPr>
              <a:t>}</a:t>
            </a:r>
          </a:p>
          <a:p>
            <a:pPr marL="0" indent="0">
              <a:buNone/>
            </a:pPr>
            <a:endParaRPr lang="en-US" sz="2400" dirty="0"/>
          </a:p>
          <a:p>
            <a:pPr marL="0" indent="0">
              <a:buNone/>
            </a:pPr>
            <a:r>
              <a:rPr lang="en-US" sz="2400" dirty="0"/>
              <a:t>But what about when we want a vegetable‐only list later? Copy‐paste? Lots of bloated, unmaintainable code?</a:t>
            </a:r>
          </a:p>
          <a:p>
            <a:pPr marL="0" indent="0">
              <a:buNone/>
            </a:pPr>
            <a:endParaRPr lang="en-US" sz="2400" dirty="0"/>
          </a:p>
        </p:txBody>
      </p:sp>
    </p:spTree>
    <p:extLst>
      <p:ext uri="{BB962C8B-B14F-4D97-AF65-F5344CB8AC3E}">
        <p14:creationId xmlns:p14="http://schemas.microsoft.com/office/powerpoint/2010/main" val="3748243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SE5: Introducing Generics</a:t>
            </a:r>
          </a:p>
        </p:txBody>
      </p:sp>
      <p:sp>
        <p:nvSpPr>
          <p:cNvPr id="3" name="Content Placeholder 2"/>
          <p:cNvSpPr>
            <a:spLocks noGrp="1"/>
          </p:cNvSpPr>
          <p:nvPr>
            <p:ph idx="1"/>
          </p:nvPr>
        </p:nvSpPr>
        <p:spPr/>
        <p:txBody>
          <a:bodyPr>
            <a:noAutofit/>
          </a:bodyPr>
          <a:lstStyle/>
          <a:p>
            <a:pPr marL="0" indent="0">
              <a:buNone/>
            </a:pPr>
            <a:r>
              <a:rPr lang="en-US" sz="2200" dirty="0"/>
              <a:t>Here’s how we would write that generic class:</a:t>
            </a:r>
          </a:p>
          <a:p>
            <a:pPr marL="0" indent="0">
              <a:buNone/>
            </a:pPr>
            <a:r>
              <a:rPr lang="en-US" sz="2200" dirty="0">
                <a:latin typeface="Consolas"/>
                <a:cs typeface="Consolas"/>
              </a:rPr>
              <a:t>class  </a:t>
            </a:r>
            <a:r>
              <a:rPr lang="en-US" sz="2200" dirty="0" err="1">
                <a:latin typeface="Consolas"/>
                <a:cs typeface="Consolas"/>
              </a:rPr>
              <a:t>GenericList</a:t>
            </a:r>
            <a:r>
              <a:rPr lang="en-US" sz="2200" dirty="0">
                <a:latin typeface="Consolas"/>
                <a:cs typeface="Consolas"/>
              </a:rPr>
              <a:t>&lt;T&gt;  {</a:t>
            </a:r>
          </a:p>
          <a:p>
            <a:pPr marL="0" indent="0">
              <a:buNone/>
            </a:pPr>
            <a:r>
              <a:rPr lang="en-US" sz="2200" dirty="0">
                <a:latin typeface="Consolas"/>
                <a:cs typeface="Consolas"/>
              </a:rPr>
              <a:t>	void  add(T  element)  {  …  } </a:t>
            </a:r>
          </a:p>
          <a:p>
            <a:pPr marL="0" indent="0">
              <a:buNone/>
            </a:pPr>
            <a:r>
              <a:rPr lang="en-US" sz="2200" dirty="0">
                <a:latin typeface="Consolas"/>
                <a:cs typeface="Consolas"/>
              </a:rPr>
              <a:t>   T  get(</a:t>
            </a:r>
            <a:r>
              <a:rPr lang="en-US" sz="2200" dirty="0" err="1">
                <a:latin typeface="Consolas"/>
                <a:cs typeface="Consolas"/>
              </a:rPr>
              <a:t>int</a:t>
            </a:r>
            <a:r>
              <a:rPr lang="en-US" sz="2200" dirty="0">
                <a:latin typeface="Consolas"/>
                <a:cs typeface="Consolas"/>
              </a:rPr>
              <a:t>  index)     {  …  }</a:t>
            </a:r>
          </a:p>
          <a:p>
            <a:pPr marL="0" indent="0">
              <a:buNone/>
            </a:pPr>
            <a:r>
              <a:rPr lang="en-US" sz="2200" dirty="0">
                <a:latin typeface="Consolas"/>
                <a:cs typeface="Consolas"/>
              </a:rPr>
              <a:t>   T  remove(</a:t>
            </a:r>
            <a:r>
              <a:rPr lang="en-US" sz="2200" dirty="0" err="1">
                <a:latin typeface="Consolas"/>
                <a:cs typeface="Consolas"/>
              </a:rPr>
              <a:t>int</a:t>
            </a:r>
            <a:r>
              <a:rPr lang="en-US" sz="2200" dirty="0">
                <a:latin typeface="Consolas"/>
                <a:cs typeface="Consolas"/>
              </a:rPr>
              <a:t>  index)  {  …  }</a:t>
            </a:r>
          </a:p>
          <a:p>
            <a:pPr marL="0" indent="0">
              <a:buNone/>
            </a:pPr>
            <a:r>
              <a:rPr lang="en-US" sz="2200" dirty="0">
                <a:latin typeface="Consolas"/>
                <a:cs typeface="Consolas"/>
              </a:rPr>
              <a:t>	…</a:t>
            </a:r>
          </a:p>
          <a:p>
            <a:pPr marL="0" indent="0">
              <a:buNone/>
            </a:pPr>
            <a:r>
              <a:rPr lang="en-US" sz="2200" dirty="0">
                <a:latin typeface="Consolas"/>
                <a:cs typeface="Consolas"/>
              </a:rPr>
              <a:t>}</a:t>
            </a:r>
          </a:p>
          <a:p>
            <a:pPr marL="0" indent="0">
              <a:buNone/>
            </a:pPr>
            <a:endParaRPr lang="en-US" sz="2200" dirty="0">
              <a:latin typeface="Consolas"/>
              <a:cs typeface="Consolas"/>
            </a:endParaRPr>
          </a:p>
          <a:p>
            <a:pPr marL="0" indent="0">
              <a:buNone/>
            </a:pPr>
            <a:r>
              <a:rPr lang="en-US" sz="2200" dirty="0">
                <a:solidFill>
                  <a:schemeClr val="accent6">
                    <a:lumMod val="75000"/>
                  </a:schemeClr>
                </a:solidFill>
              </a:rPr>
              <a:t>Compiler knows that </a:t>
            </a:r>
            <a:r>
              <a:rPr lang="en-US" sz="2200" i="1" dirty="0" err="1">
                <a:solidFill>
                  <a:schemeClr val="accent6">
                    <a:lumMod val="75000"/>
                  </a:schemeClr>
                </a:solidFill>
              </a:rPr>
              <a:t>GenericList</a:t>
            </a:r>
            <a:r>
              <a:rPr lang="en-US" sz="2200" dirty="0">
                <a:solidFill>
                  <a:schemeClr val="accent6">
                    <a:lumMod val="75000"/>
                  </a:schemeClr>
                </a:solidFill>
              </a:rPr>
              <a:t> contains only objects of type T</a:t>
            </a:r>
          </a:p>
          <a:p>
            <a:pPr lvl="1"/>
            <a:r>
              <a:rPr lang="en-US" sz="2200" dirty="0">
                <a:solidFill>
                  <a:schemeClr val="accent6">
                    <a:lumMod val="75000"/>
                  </a:schemeClr>
                </a:solidFill>
              </a:rPr>
              <a:t>remove() returns T</a:t>
            </a:r>
          </a:p>
          <a:p>
            <a:pPr lvl="1"/>
            <a:r>
              <a:rPr lang="en-US" sz="2200" dirty="0">
                <a:solidFill>
                  <a:schemeClr val="accent6">
                    <a:lumMod val="75000"/>
                  </a:schemeClr>
                </a:solidFill>
              </a:rPr>
              <a:t>add() accepts T</a:t>
            </a:r>
          </a:p>
          <a:p>
            <a:pPr marL="0" indent="0">
              <a:buNone/>
            </a:pPr>
            <a:endParaRPr lang="en-US" sz="2200" dirty="0">
              <a:latin typeface="Consolas"/>
              <a:cs typeface="Consolas"/>
            </a:endParaRPr>
          </a:p>
        </p:txBody>
      </p:sp>
    </p:spTree>
    <p:extLst>
      <p:ext uri="{BB962C8B-B14F-4D97-AF65-F5344CB8AC3E}">
        <p14:creationId xmlns:p14="http://schemas.microsoft.com/office/powerpoint/2010/main" val="2907801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a:bodyPr>
          <a:lstStyle/>
          <a:p>
            <a:pPr marL="0" indent="0">
              <a:buNone/>
            </a:pPr>
            <a:r>
              <a:rPr lang="it-IT" sz="2200" dirty="0">
                <a:latin typeface="Consolas" panose="020B0609020204030204" pitchFamily="49" charset="0"/>
                <a:cs typeface="Consolas" panose="020B0609020204030204" pitchFamily="49" charset="0"/>
              </a:rPr>
              <a:t>public </a:t>
            </a:r>
            <a:r>
              <a:rPr lang="it-IT" sz="2200" dirty="0" err="1">
                <a:latin typeface="Consolas" panose="020B0609020204030204" pitchFamily="49" charset="0"/>
                <a:cs typeface="Consolas" panose="020B0609020204030204" pitchFamily="49" charset="0"/>
              </a:rPr>
              <a:t>class</a:t>
            </a:r>
            <a:r>
              <a:rPr lang="it-IT" sz="2200" dirty="0">
                <a:latin typeface="Consolas" panose="020B0609020204030204" pitchFamily="49" charset="0"/>
                <a:cs typeface="Consolas" panose="020B0609020204030204" pitchFamily="49" charset="0"/>
              </a:rPr>
              <a:t> </a:t>
            </a:r>
            <a:r>
              <a:rPr lang="it-IT" sz="2200" dirty="0" err="1">
                <a:latin typeface="Consolas" panose="020B0609020204030204" pitchFamily="49" charset="0"/>
                <a:cs typeface="Consolas" panose="020B0609020204030204" pitchFamily="49" charset="0"/>
              </a:rPr>
              <a:t>ArrayList</a:t>
            </a:r>
            <a:r>
              <a:rPr lang="it-IT" sz="2200" dirty="0">
                <a:latin typeface="Consolas" panose="020B0609020204030204" pitchFamily="49" charset="0"/>
                <a:cs typeface="Consolas" panose="020B0609020204030204" pitchFamily="49" charset="0"/>
              </a:rPr>
              <a:t>&lt;</a:t>
            </a:r>
            <a:r>
              <a:rPr lang="it-IT" sz="2200" dirty="0">
                <a:solidFill>
                  <a:schemeClr val="accent6">
                    <a:lumMod val="75000"/>
                  </a:schemeClr>
                </a:solidFill>
                <a:latin typeface="Consolas" panose="020B0609020204030204" pitchFamily="49" charset="0"/>
                <a:cs typeface="Consolas" panose="020B0609020204030204" pitchFamily="49" charset="0"/>
              </a:rPr>
              <a:t>T</a:t>
            </a:r>
            <a:r>
              <a:rPr lang="it-IT" sz="2200" dirty="0">
                <a:latin typeface="Consolas" panose="020B0609020204030204" pitchFamily="49" charset="0"/>
                <a:cs typeface="Consolas" panose="020B0609020204030204" pitchFamily="49" charset="0"/>
              </a:rPr>
              <a:t>&gt; {</a:t>
            </a:r>
          </a:p>
          <a:p>
            <a:pPr marL="0" indent="0">
              <a:buNone/>
            </a:pPr>
            <a:r>
              <a:rPr lang="it-IT" sz="2200" dirty="0">
                <a:latin typeface="Consolas" panose="020B0609020204030204" pitchFamily="49" charset="0"/>
                <a:cs typeface="Consolas" panose="020B0609020204030204" pitchFamily="49" charset="0"/>
              </a:rPr>
              <a:t>	</a:t>
            </a:r>
            <a:r>
              <a:rPr lang="it-IT" sz="2200" dirty="0">
                <a:solidFill>
                  <a:schemeClr val="accent6">
                    <a:lumMod val="75000"/>
                  </a:schemeClr>
                </a:solidFill>
                <a:latin typeface="Consolas" panose="020B0609020204030204" pitchFamily="49" charset="0"/>
                <a:cs typeface="Consolas" panose="020B0609020204030204" pitchFamily="49" charset="0"/>
              </a:rPr>
              <a:t>T</a:t>
            </a:r>
            <a:r>
              <a:rPr lang="it-IT" sz="2200" dirty="0">
                <a:latin typeface="Consolas" panose="020B0609020204030204" pitchFamily="49" charset="0"/>
                <a:cs typeface="Consolas" panose="020B0609020204030204" pitchFamily="49" charset="0"/>
              </a:rPr>
              <a:t> </a:t>
            </a:r>
            <a:r>
              <a:rPr lang="it-IT" sz="2200" dirty="0" err="1">
                <a:latin typeface="Consolas" panose="020B0609020204030204" pitchFamily="49" charset="0"/>
                <a:cs typeface="Consolas" panose="020B0609020204030204" pitchFamily="49" charset="0"/>
              </a:rPr>
              <a:t>get</a:t>
            </a:r>
            <a:r>
              <a:rPr lang="it-IT" sz="2200" dirty="0">
                <a:latin typeface="Consolas" panose="020B0609020204030204" pitchFamily="49" charset="0"/>
                <a:cs typeface="Consolas" panose="020B0609020204030204" pitchFamily="49" charset="0"/>
              </a:rPr>
              <a:t>(</a:t>
            </a:r>
            <a:r>
              <a:rPr lang="it-IT" sz="2200" dirty="0" err="1">
                <a:latin typeface="Consolas" panose="020B0609020204030204" pitchFamily="49" charset="0"/>
                <a:cs typeface="Consolas" panose="020B0609020204030204" pitchFamily="49" charset="0"/>
              </a:rPr>
              <a:t>int</a:t>
            </a:r>
            <a:r>
              <a:rPr lang="it-IT" sz="2200" dirty="0">
                <a:latin typeface="Consolas" panose="020B0609020204030204" pitchFamily="49" charset="0"/>
                <a:cs typeface="Consolas" panose="020B0609020204030204" pitchFamily="49" charset="0"/>
              </a:rPr>
              <a:t> </a:t>
            </a:r>
            <a:r>
              <a:rPr lang="it-IT" sz="2200" dirty="0" err="1">
                <a:latin typeface="Consolas" panose="020B0609020204030204" pitchFamily="49" charset="0"/>
                <a:cs typeface="Consolas" panose="020B0609020204030204" pitchFamily="49" charset="0"/>
              </a:rPr>
              <a:t>index</a:t>
            </a:r>
            <a:r>
              <a:rPr lang="it-IT" sz="2200" dirty="0">
                <a:latin typeface="Consolas" panose="020B0609020204030204" pitchFamily="49" charset="0"/>
                <a:cs typeface="Consolas" panose="020B0609020204030204" pitchFamily="49" charset="0"/>
              </a:rPr>
              <a:t>);</a:t>
            </a:r>
          </a:p>
          <a:p>
            <a:pPr marL="0" indent="0">
              <a:buNone/>
            </a:pPr>
            <a:r>
              <a:rPr lang="it-IT" sz="2200" dirty="0">
                <a:latin typeface="Consolas" panose="020B0609020204030204" pitchFamily="49" charset="0"/>
                <a:cs typeface="Consolas" panose="020B0609020204030204" pitchFamily="49" charset="0"/>
              </a:rPr>
              <a:t>}</a:t>
            </a:r>
            <a:endParaRPr lang="en-US" sz="2200" dirty="0">
              <a:latin typeface="Consolas" panose="020B0609020204030204" pitchFamily="49" charset="0"/>
              <a:cs typeface="Consolas" panose="020B0609020204030204" pitchFamily="49" charset="0"/>
            </a:endParaRPr>
          </a:p>
          <a:p>
            <a:pPr marL="0" indent="0">
              <a:buNone/>
            </a:pPr>
            <a:endParaRPr lang="en-US" sz="2200" dirty="0">
              <a:latin typeface="Consolas" panose="020B0609020204030204" pitchFamily="49" charset="0"/>
              <a:cs typeface="Consolas" panose="020B0609020204030204" pitchFamily="49" charset="0"/>
            </a:endParaRPr>
          </a:p>
          <a:p>
            <a:pPr marL="0" indent="0">
              <a:buNone/>
            </a:pPr>
            <a:r>
              <a:rPr lang="en-US" sz="2200" dirty="0">
                <a:latin typeface="Consolas" panose="020B0609020204030204" pitchFamily="49" charset="0"/>
                <a:cs typeface="Consolas" panose="020B0609020204030204" pitchFamily="49" charset="0"/>
              </a:rPr>
              <a:t>public interface Comparable&lt;</a:t>
            </a:r>
            <a:r>
              <a:rPr lang="en-US" sz="2200" dirty="0">
                <a:solidFill>
                  <a:srgbClr val="E46C0A"/>
                </a:solidFill>
                <a:latin typeface="Consolas" panose="020B0609020204030204" pitchFamily="49" charset="0"/>
                <a:cs typeface="Consolas" panose="020B0609020204030204" pitchFamily="49" charset="0"/>
              </a:rPr>
              <a:t>T</a:t>
            </a:r>
            <a:r>
              <a:rPr lang="en-US" sz="2200" dirty="0">
                <a:latin typeface="Consolas" panose="020B0609020204030204" pitchFamily="49" charset="0"/>
                <a:cs typeface="Consolas" panose="020B0609020204030204" pitchFamily="49" charset="0"/>
              </a:rPr>
              <a:t>&gt; {</a:t>
            </a:r>
          </a:p>
          <a:p>
            <a:pPr marL="0" indent="0">
              <a:buNone/>
            </a:pPr>
            <a:r>
              <a:rPr lang="en-US" sz="2200" dirty="0">
                <a:latin typeface="Consolas" panose="020B0609020204030204" pitchFamily="49" charset="0"/>
                <a:cs typeface="Consolas" panose="020B0609020204030204" pitchFamily="49" charset="0"/>
              </a:rPr>
              <a:t>    public </a:t>
            </a:r>
            <a:r>
              <a:rPr lang="en-US" sz="2200" dirty="0" err="1">
                <a:latin typeface="Consolas" panose="020B0609020204030204" pitchFamily="49" charset="0"/>
                <a:cs typeface="Consolas" panose="020B0609020204030204" pitchFamily="49" charset="0"/>
              </a:rPr>
              <a:t>int</a:t>
            </a:r>
            <a:r>
              <a:rPr lang="en-US" sz="2200" dirty="0">
                <a:latin typeface="Consolas" panose="020B0609020204030204" pitchFamily="49" charset="0"/>
                <a:cs typeface="Consolas" panose="020B0609020204030204" pitchFamily="49" charset="0"/>
              </a:rPr>
              <a:t> </a:t>
            </a:r>
            <a:r>
              <a:rPr lang="en-US" sz="2200" dirty="0" err="1">
                <a:latin typeface="Consolas" panose="020B0609020204030204" pitchFamily="49" charset="0"/>
                <a:cs typeface="Consolas" panose="020B0609020204030204" pitchFamily="49" charset="0"/>
              </a:rPr>
              <a:t>compareTo</a:t>
            </a:r>
            <a:r>
              <a:rPr lang="en-US" sz="2200" dirty="0">
                <a:latin typeface="Consolas" panose="020B0609020204030204" pitchFamily="49" charset="0"/>
                <a:cs typeface="Consolas" panose="020B0609020204030204" pitchFamily="49" charset="0"/>
              </a:rPr>
              <a:t>(</a:t>
            </a:r>
            <a:r>
              <a:rPr lang="en-US" sz="2200" dirty="0">
                <a:solidFill>
                  <a:srgbClr val="E46C0A"/>
                </a:solidFill>
                <a:latin typeface="Consolas" panose="020B0609020204030204" pitchFamily="49" charset="0"/>
                <a:cs typeface="Consolas" panose="020B0609020204030204" pitchFamily="49" charset="0"/>
              </a:rPr>
              <a:t>T</a:t>
            </a:r>
            <a:r>
              <a:rPr lang="en-US" sz="2200" dirty="0">
                <a:latin typeface="Consolas" panose="020B0609020204030204" pitchFamily="49" charset="0"/>
                <a:cs typeface="Consolas" panose="020B0609020204030204" pitchFamily="49" charset="0"/>
              </a:rPr>
              <a:t> o);</a:t>
            </a:r>
          </a:p>
          <a:p>
            <a:pPr marL="0" indent="0">
              <a:buNone/>
            </a:pPr>
            <a:r>
              <a:rPr lang="en-US" sz="2200" dirty="0">
                <a:latin typeface="Consolas" panose="020B0609020204030204" pitchFamily="49" charset="0"/>
                <a:cs typeface="Consolas" panose="020B0609020204030204" pitchFamily="49" charset="0"/>
              </a:rPr>
              <a:t>}</a:t>
            </a:r>
          </a:p>
          <a:p>
            <a:pPr marL="0" indent="0">
              <a:buNone/>
            </a:pPr>
            <a:endParaRPr lang="en-US" sz="2200" dirty="0">
              <a:latin typeface="Consolas" panose="020B0609020204030204" pitchFamily="49" charset="0"/>
              <a:cs typeface="Consolas" panose="020B0609020204030204" pitchFamily="49" charset="0"/>
            </a:endParaRPr>
          </a:p>
          <a:p>
            <a:pPr marL="0" indent="0">
              <a:buNone/>
            </a:pPr>
            <a:r>
              <a:rPr lang="en-US" sz="2200" dirty="0">
                <a:latin typeface="Consolas" panose="020B0609020204030204" pitchFamily="49" charset="0"/>
                <a:cs typeface="Consolas" panose="020B0609020204030204" pitchFamily="49" charset="0"/>
              </a:rPr>
              <a:t>public interface Comparator&lt;</a:t>
            </a:r>
            <a:r>
              <a:rPr lang="en-US" sz="2200" dirty="0">
                <a:solidFill>
                  <a:srgbClr val="E46C0A"/>
                </a:solidFill>
                <a:latin typeface="Consolas" panose="020B0609020204030204" pitchFamily="49" charset="0"/>
                <a:cs typeface="Consolas" panose="020B0609020204030204" pitchFamily="49" charset="0"/>
              </a:rPr>
              <a:t>T</a:t>
            </a:r>
            <a:r>
              <a:rPr lang="en-US" sz="2200" dirty="0">
                <a:latin typeface="Consolas" panose="020B0609020204030204" pitchFamily="49" charset="0"/>
                <a:cs typeface="Consolas" panose="020B0609020204030204" pitchFamily="49" charset="0"/>
              </a:rPr>
              <a:t>&gt; {</a:t>
            </a:r>
          </a:p>
          <a:p>
            <a:pPr marL="0" indent="0">
              <a:buNone/>
            </a:pPr>
            <a:r>
              <a:rPr lang="en-US" sz="2200" dirty="0">
                <a:latin typeface="Consolas" panose="020B0609020204030204" pitchFamily="49" charset="0"/>
                <a:cs typeface="Consolas" panose="020B0609020204030204" pitchFamily="49" charset="0"/>
              </a:rPr>
              <a:t>    public </a:t>
            </a:r>
            <a:r>
              <a:rPr lang="en-US" sz="2200" dirty="0" err="1">
                <a:latin typeface="Consolas" panose="020B0609020204030204" pitchFamily="49" charset="0"/>
                <a:cs typeface="Consolas" panose="020B0609020204030204" pitchFamily="49" charset="0"/>
              </a:rPr>
              <a:t>int</a:t>
            </a:r>
            <a:r>
              <a:rPr lang="en-US" sz="2200" dirty="0">
                <a:latin typeface="Consolas" panose="020B0609020204030204" pitchFamily="49" charset="0"/>
                <a:cs typeface="Consolas" panose="020B0609020204030204" pitchFamily="49" charset="0"/>
              </a:rPr>
              <a:t> compare(</a:t>
            </a:r>
            <a:r>
              <a:rPr lang="en-US" sz="2200" dirty="0">
                <a:solidFill>
                  <a:srgbClr val="E46C0A"/>
                </a:solidFill>
                <a:latin typeface="Consolas" panose="020B0609020204030204" pitchFamily="49" charset="0"/>
                <a:cs typeface="Consolas" panose="020B0609020204030204" pitchFamily="49" charset="0"/>
              </a:rPr>
              <a:t>T</a:t>
            </a:r>
            <a:r>
              <a:rPr lang="en-US" sz="2200" dirty="0">
                <a:latin typeface="Consolas" panose="020B0609020204030204" pitchFamily="49" charset="0"/>
                <a:cs typeface="Consolas" panose="020B0609020204030204" pitchFamily="49" charset="0"/>
              </a:rPr>
              <a:t> o1, </a:t>
            </a:r>
            <a:r>
              <a:rPr lang="en-US" sz="2200" dirty="0">
                <a:solidFill>
                  <a:schemeClr val="accent6">
                    <a:lumMod val="75000"/>
                  </a:schemeClr>
                </a:solidFill>
                <a:latin typeface="Consolas" panose="020B0609020204030204" pitchFamily="49" charset="0"/>
                <a:cs typeface="Consolas" panose="020B0609020204030204" pitchFamily="49" charset="0"/>
              </a:rPr>
              <a:t>T</a:t>
            </a:r>
            <a:r>
              <a:rPr lang="en-US" sz="2200" dirty="0">
                <a:latin typeface="Consolas" panose="020B0609020204030204" pitchFamily="49" charset="0"/>
                <a:cs typeface="Consolas" panose="020B0609020204030204" pitchFamily="49" charset="0"/>
              </a:rPr>
              <a:t> o2);</a:t>
            </a:r>
          </a:p>
          <a:p>
            <a:pPr marL="0" indent="0">
              <a:buNone/>
            </a:pPr>
            <a:r>
              <a:rPr lang="en-US" sz="2200" dirty="0">
                <a:latin typeface="Consolas" panose="020B0609020204030204" pitchFamily="49" charset="0"/>
                <a:cs typeface="Consolas" panose="020B0609020204030204" pitchFamily="49" charset="0"/>
              </a:rPr>
              <a:t>}</a:t>
            </a:r>
          </a:p>
          <a:p>
            <a:pPr marL="0" indent="0">
              <a:buNone/>
            </a:pPr>
            <a:endParaRPr lang="en-US" sz="2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45261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SE5: Introducing Generics</a:t>
            </a:r>
          </a:p>
        </p:txBody>
      </p:sp>
      <p:sp>
        <p:nvSpPr>
          <p:cNvPr id="3" name="Content Placeholder 2"/>
          <p:cNvSpPr>
            <a:spLocks noGrp="1"/>
          </p:cNvSpPr>
          <p:nvPr>
            <p:ph idx="1"/>
          </p:nvPr>
        </p:nvSpPr>
        <p:spPr/>
        <p:txBody>
          <a:bodyPr>
            <a:normAutofit/>
          </a:bodyPr>
          <a:lstStyle/>
          <a:p>
            <a:pPr marL="0" indent="0">
              <a:buNone/>
            </a:pPr>
            <a:r>
              <a:rPr lang="en-US" dirty="0"/>
              <a:t>Now, Java code looks like this:</a:t>
            </a:r>
          </a:p>
          <a:p>
            <a:pPr marL="0" indent="0">
              <a:buNone/>
            </a:pPr>
            <a:endParaRPr lang="en-US" dirty="0"/>
          </a:p>
          <a:p>
            <a:pPr marL="0" indent="0">
              <a:buNone/>
            </a:pPr>
            <a:r>
              <a:rPr lang="en-US" sz="2000" dirty="0">
                <a:latin typeface="Consolas"/>
                <a:cs typeface="Consolas"/>
              </a:rPr>
              <a:t>List&lt;Fruit&gt; l = new </a:t>
            </a:r>
            <a:r>
              <a:rPr lang="en-US" sz="2000" dirty="0" err="1">
                <a:latin typeface="Consolas"/>
                <a:cs typeface="Consolas"/>
              </a:rPr>
              <a:t>ArrayList</a:t>
            </a:r>
            <a:r>
              <a:rPr lang="en-US" sz="2000" dirty="0">
                <a:latin typeface="Consolas"/>
                <a:cs typeface="Consolas"/>
              </a:rPr>
              <a:t>&lt;&gt;(); </a:t>
            </a:r>
          </a:p>
          <a:p>
            <a:pPr marL="0" indent="0">
              <a:buNone/>
            </a:pPr>
            <a:r>
              <a:rPr lang="en-US" sz="2000" dirty="0" err="1">
                <a:latin typeface="Consolas"/>
                <a:cs typeface="Consolas"/>
              </a:rPr>
              <a:t>l.add</a:t>
            </a:r>
            <a:r>
              <a:rPr lang="en-US" sz="2000" dirty="0">
                <a:latin typeface="Consolas"/>
                <a:cs typeface="Consolas"/>
              </a:rPr>
              <a:t>(new Fruit(“Apple”));</a:t>
            </a:r>
          </a:p>
          <a:p>
            <a:pPr marL="0" indent="0">
              <a:buNone/>
            </a:pPr>
            <a:r>
              <a:rPr lang="en-US" sz="2000" dirty="0" err="1">
                <a:solidFill>
                  <a:srgbClr val="E46C0A"/>
                </a:solidFill>
                <a:latin typeface="Consolas"/>
                <a:cs typeface="Consolas"/>
              </a:rPr>
              <a:t>l.add</a:t>
            </a:r>
            <a:r>
              <a:rPr lang="en-US" sz="2000" dirty="0">
                <a:solidFill>
                  <a:srgbClr val="E46C0A"/>
                </a:solidFill>
                <a:latin typeface="Consolas"/>
                <a:cs typeface="Consolas"/>
              </a:rPr>
              <a:t>(new Vegetable(“Carrot”)); // Compile time error!</a:t>
            </a:r>
            <a:endParaRPr lang="en-US" dirty="0">
              <a:solidFill>
                <a:schemeClr val="accent6"/>
              </a:solidFill>
            </a:endParaRPr>
          </a:p>
          <a:p>
            <a:pPr marL="0" indent="0">
              <a:buNone/>
            </a:pPr>
            <a:endParaRPr lang="en-US" dirty="0"/>
          </a:p>
        </p:txBody>
      </p:sp>
    </p:spTree>
    <p:extLst>
      <p:ext uri="{BB962C8B-B14F-4D97-AF65-F5344CB8AC3E}">
        <p14:creationId xmlns:p14="http://schemas.microsoft.com/office/powerpoint/2010/main" val="3898365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47500" lnSpcReduction="20000"/>
          </a:bodyPr>
          <a:lstStyle/>
          <a:p>
            <a:pPr marL="0" indent="0">
              <a:buNone/>
            </a:pPr>
            <a:r>
              <a:rPr lang="en-US" b="1" i="1" dirty="0">
                <a:solidFill>
                  <a:srgbClr val="E46C0A"/>
                </a:solidFill>
                <a:latin typeface="Consolas"/>
                <a:cs typeface="Consolas"/>
              </a:rPr>
              <a:t>// Raw types: Evil</a:t>
            </a:r>
          </a:p>
          <a:p>
            <a:pPr marL="0" indent="0">
              <a:buNone/>
            </a:pPr>
            <a:r>
              <a:rPr lang="en-US" dirty="0">
                <a:latin typeface="Consolas"/>
                <a:cs typeface="Consolas"/>
              </a:rPr>
              <a:t>List l = new </a:t>
            </a:r>
            <a:r>
              <a:rPr lang="en-US" dirty="0" err="1">
                <a:latin typeface="Consolas"/>
                <a:cs typeface="Consolas"/>
              </a:rPr>
              <a:t>ArrayList</a:t>
            </a:r>
            <a:r>
              <a:rPr lang="en-US" dirty="0">
                <a:latin typeface="Consolas"/>
                <a:cs typeface="Consolas"/>
              </a:rPr>
              <a:t>();</a:t>
            </a:r>
          </a:p>
          <a:p>
            <a:pPr marL="0" indent="0">
              <a:buNone/>
            </a:pPr>
            <a:r>
              <a:rPr lang="en-US" dirty="0" err="1">
                <a:latin typeface="Consolas"/>
                <a:cs typeface="Consolas"/>
              </a:rPr>
              <a:t>l.add</a:t>
            </a:r>
            <a:r>
              <a:rPr lang="en-US" dirty="0">
                <a:latin typeface="Consolas"/>
                <a:cs typeface="Consolas"/>
              </a:rPr>
              <a:t>(new Fruit()); </a:t>
            </a:r>
          </a:p>
          <a:p>
            <a:pPr marL="0" indent="0">
              <a:buNone/>
            </a:pPr>
            <a:r>
              <a:rPr lang="en-US" dirty="0" err="1">
                <a:latin typeface="Consolas"/>
                <a:cs typeface="Consolas"/>
              </a:rPr>
              <a:t>l.add</a:t>
            </a:r>
            <a:r>
              <a:rPr lang="en-US" dirty="0">
                <a:latin typeface="Consolas"/>
                <a:cs typeface="Consolas"/>
              </a:rPr>
              <a:t>(new Vegetable()); // Succeeds but should not</a:t>
            </a:r>
          </a:p>
          <a:p>
            <a:pPr marL="0" indent="0">
              <a:buNone/>
            </a:pPr>
            <a:r>
              <a:rPr lang="en-US" dirty="0">
                <a:latin typeface="Consolas"/>
                <a:cs typeface="Consolas"/>
              </a:rPr>
              <a:t>...</a:t>
            </a:r>
          </a:p>
          <a:p>
            <a:pPr marL="0" indent="0">
              <a:buNone/>
            </a:pPr>
            <a:r>
              <a:rPr lang="en-US" dirty="0">
                <a:latin typeface="Consolas"/>
                <a:cs typeface="Consolas"/>
              </a:rPr>
              <a:t>for (Object o : l) {</a:t>
            </a:r>
          </a:p>
          <a:p>
            <a:pPr marL="0" indent="0">
              <a:buNone/>
            </a:pPr>
            <a:r>
              <a:rPr lang="en-US" dirty="0">
                <a:latin typeface="Consolas"/>
                <a:cs typeface="Consolas"/>
              </a:rPr>
              <a:t>	Fruit f = (Fruit) o;  </a:t>
            </a:r>
          </a:p>
          <a:p>
            <a:pPr marL="0" indent="0">
              <a:buNone/>
            </a:pPr>
            <a:r>
              <a:rPr lang="en-US" dirty="0">
                <a:solidFill>
                  <a:srgbClr val="E46C0A"/>
                </a:solidFill>
                <a:latin typeface="Consolas"/>
                <a:cs typeface="Consolas"/>
              </a:rPr>
              <a:t>     // Downcast eventually leading to run-time errors</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b="1" i="1" dirty="0"/>
          </a:p>
          <a:p>
            <a:pPr marL="0" indent="0">
              <a:buNone/>
            </a:pPr>
            <a:r>
              <a:rPr lang="en-US" b="1" i="1" dirty="0">
                <a:solidFill>
                  <a:srgbClr val="00B050"/>
                </a:solidFill>
                <a:latin typeface="Consolas"/>
                <a:cs typeface="Consolas"/>
              </a:rPr>
              <a:t>// Generic types: Ok!</a:t>
            </a:r>
          </a:p>
          <a:p>
            <a:pPr marL="0" indent="0">
              <a:buNone/>
            </a:pPr>
            <a:r>
              <a:rPr lang="en-US" dirty="0">
                <a:latin typeface="Consolas"/>
                <a:cs typeface="Consolas"/>
              </a:rPr>
              <a:t>List&lt;Fruit&gt; l = new </a:t>
            </a:r>
            <a:r>
              <a:rPr lang="en-US" dirty="0" err="1">
                <a:latin typeface="Consolas"/>
                <a:cs typeface="Consolas"/>
              </a:rPr>
              <a:t>ArrayList</a:t>
            </a:r>
            <a:r>
              <a:rPr lang="en-US" dirty="0">
                <a:latin typeface="Consolas"/>
                <a:cs typeface="Consolas"/>
              </a:rPr>
              <a:t>&lt;&gt;();</a:t>
            </a:r>
          </a:p>
          <a:p>
            <a:pPr marL="0" indent="0">
              <a:buNone/>
            </a:pPr>
            <a:r>
              <a:rPr lang="en-US" dirty="0" err="1">
                <a:latin typeface="Consolas"/>
                <a:cs typeface="Consolas"/>
              </a:rPr>
              <a:t>l.add</a:t>
            </a:r>
            <a:r>
              <a:rPr lang="en-US" dirty="0">
                <a:latin typeface="Consolas"/>
                <a:cs typeface="Consolas"/>
              </a:rPr>
              <a:t>(new Fruit()); </a:t>
            </a:r>
          </a:p>
          <a:p>
            <a:pPr marL="0" indent="0">
              <a:buNone/>
            </a:pPr>
            <a:r>
              <a:rPr lang="en-US" dirty="0" err="1">
                <a:latin typeface="Consolas"/>
                <a:cs typeface="Consolas"/>
              </a:rPr>
              <a:t>l.add</a:t>
            </a:r>
            <a:r>
              <a:rPr lang="en-US" dirty="0">
                <a:latin typeface="Consolas"/>
                <a:cs typeface="Consolas"/>
              </a:rPr>
              <a:t>(new Vegetable());  </a:t>
            </a:r>
            <a:r>
              <a:rPr lang="en-US" dirty="0">
                <a:solidFill>
                  <a:srgbClr val="00B050"/>
                </a:solidFill>
                <a:latin typeface="Consolas"/>
                <a:cs typeface="Consolas"/>
              </a:rPr>
              <a:t>// Compile-time error</a:t>
            </a:r>
          </a:p>
          <a:p>
            <a:pPr marL="0" indent="0">
              <a:buNone/>
            </a:pPr>
            <a:r>
              <a:rPr lang="en-US" dirty="0">
                <a:latin typeface="Consolas"/>
                <a:cs typeface="Consolas"/>
              </a:rPr>
              <a:t>...</a:t>
            </a:r>
          </a:p>
          <a:p>
            <a:pPr marL="0" indent="0">
              <a:buNone/>
            </a:pPr>
            <a:r>
              <a:rPr lang="en-US" dirty="0">
                <a:latin typeface="Consolas"/>
                <a:cs typeface="Consolas"/>
              </a:rPr>
              <a:t>for (Fruit f : l) {</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p>
        </p:txBody>
      </p:sp>
    </p:spTree>
    <p:extLst>
      <p:ext uri="{BB962C8B-B14F-4D97-AF65-F5344CB8AC3E}">
        <p14:creationId xmlns:p14="http://schemas.microsoft.com/office/powerpoint/2010/main" val="2561270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practical example</a:t>
            </a:r>
          </a:p>
        </p:txBody>
      </p:sp>
      <p:pic>
        <p:nvPicPr>
          <p:cNvPr id="5" name="Picture 4"/>
          <p:cNvPicPr>
            <a:picLocks noChangeAspect="1"/>
          </p:cNvPicPr>
          <p:nvPr/>
        </p:nvPicPr>
        <p:blipFill>
          <a:blip r:embed="rId2"/>
          <a:stretch>
            <a:fillRect/>
          </a:stretch>
        </p:blipFill>
        <p:spPr>
          <a:xfrm>
            <a:off x="6709558" y="2684165"/>
            <a:ext cx="5365668" cy="3898795"/>
          </a:xfrm>
          <a:prstGeom prst="rect">
            <a:avLst/>
          </a:prstGeom>
        </p:spPr>
      </p:pic>
      <p:sp>
        <p:nvSpPr>
          <p:cNvPr id="6" name="Content Placeholder 5">
            <a:extLst>
              <a:ext uri="{FF2B5EF4-FFF2-40B4-BE49-F238E27FC236}">
                <a16:creationId xmlns:a16="http://schemas.microsoft.com/office/drawing/2014/main" id="{8D37B94C-D776-2B48-B3A3-08B90E2B6DE8}"/>
              </a:ext>
            </a:extLst>
          </p:cNvPr>
          <p:cNvSpPr>
            <a:spLocks noGrp="1"/>
          </p:cNvSpPr>
          <p:nvPr>
            <p:ph idx="1"/>
          </p:nvPr>
        </p:nvSpPr>
        <p:spPr>
          <a:xfrm>
            <a:off x="609600" y="1600201"/>
            <a:ext cx="10972800" cy="4525963"/>
          </a:xfrm>
        </p:spPr>
        <p:txBody>
          <a:bodyPr>
            <a:normAutofit fontScale="70000" lnSpcReduction="20000"/>
          </a:bodyPr>
          <a:lstStyle/>
          <a:p>
            <a:pPr marL="0" indent="0">
              <a:buNone/>
            </a:pPr>
            <a:r>
              <a:rPr lang="en-US" dirty="0">
                <a:latin typeface="Consolas"/>
                <a:cs typeface="Consolas"/>
              </a:rPr>
              <a:t>public interface Shop&lt;T&gt; {</a:t>
            </a:r>
          </a:p>
          <a:p>
            <a:pPr marL="0" indent="0">
              <a:buNone/>
            </a:pPr>
            <a:r>
              <a:rPr lang="en-US" dirty="0">
                <a:latin typeface="Consolas"/>
                <a:cs typeface="Consolas"/>
              </a:rPr>
              <a:t>	</a:t>
            </a:r>
            <a:r>
              <a:rPr lang="en-US" dirty="0">
                <a:solidFill>
                  <a:schemeClr val="accent6">
                    <a:lumMod val="75000"/>
                  </a:schemeClr>
                </a:solidFill>
                <a:latin typeface="Consolas"/>
                <a:cs typeface="Consolas"/>
              </a:rPr>
              <a:t>private List&lt;T&gt; items;</a:t>
            </a:r>
          </a:p>
          <a:p>
            <a:pPr marL="0" indent="0">
              <a:buNone/>
            </a:pPr>
            <a:endParaRPr lang="en-US" dirty="0">
              <a:latin typeface="Consolas"/>
              <a:cs typeface="Consolas"/>
            </a:endParaRPr>
          </a:p>
          <a:p>
            <a:pPr marL="0" indent="0">
              <a:buNone/>
            </a:pPr>
            <a:r>
              <a:rPr lang="en-US" dirty="0">
                <a:latin typeface="Consolas"/>
                <a:cs typeface="Consolas"/>
              </a:rPr>
              <a:t>	T sell();</a:t>
            </a:r>
          </a:p>
          <a:p>
            <a:pPr marL="0" indent="0">
              <a:buNone/>
            </a:pPr>
            <a:r>
              <a:rPr lang="en-US" dirty="0">
                <a:latin typeface="Consolas"/>
                <a:cs typeface="Consolas"/>
              </a:rPr>
              <a:t>	void buy(T item);</a:t>
            </a:r>
          </a:p>
          <a:p>
            <a:pPr marL="0" indent="0">
              <a:buNone/>
            </a:pPr>
            <a:r>
              <a:rPr lang="en-US" dirty="0">
                <a:latin typeface="Consolas"/>
                <a:cs typeface="Consolas"/>
              </a:rPr>
              <a:t>		</a:t>
            </a:r>
          </a:p>
          <a:p>
            <a:pPr marL="0" indent="0">
              <a:buNone/>
            </a:pPr>
            <a:r>
              <a:rPr lang="en-US" dirty="0">
                <a:latin typeface="Consolas"/>
                <a:cs typeface="Consolas"/>
              </a:rPr>
              <a:t>	void sell(Collection&lt;T&gt; item, </a:t>
            </a:r>
            <a:r>
              <a:rPr lang="en-US" dirty="0" err="1">
                <a:latin typeface="Consolas"/>
                <a:cs typeface="Consolas"/>
              </a:rPr>
              <a:t>int</a:t>
            </a:r>
            <a:r>
              <a:rPr lang="en-US" dirty="0">
                <a:latin typeface="Consolas"/>
                <a:cs typeface="Consolas"/>
              </a:rPr>
              <a:t> </a:t>
            </a:r>
            <a:r>
              <a:rPr lang="en-US" dirty="0" err="1">
                <a:latin typeface="Consolas"/>
                <a:cs typeface="Consolas"/>
              </a:rPr>
              <a:t>nItems</a:t>
            </a:r>
            <a:r>
              <a:rPr lang="en-US" dirty="0">
                <a:latin typeface="Consolas"/>
                <a:cs typeface="Consolas"/>
              </a:rPr>
              <a:t>);</a:t>
            </a:r>
          </a:p>
          <a:p>
            <a:pPr marL="0" indent="0">
              <a:buNone/>
            </a:pPr>
            <a:r>
              <a:rPr lang="en-US" dirty="0">
                <a:latin typeface="Consolas"/>
                <a:cs typeface="Consolas"/>
              </a:rPr>
              <a:t>	void buy(Collection&lt;T&gt; item);</a:t>
            </a:r>
          </a:p>
          <a:p>
            <a:pPr marL="0" indent="0">
              <a:buNone/>
            </a:pPr>
            <a:r>
              <a:rPr lang="en-US" dirty="0">
                <a:latin typeface="Consolas"/>
                <a:cs typeface="Consolas"/>
              </a:rPr>
              <a:t>}</a:t>
            </a:r>
          </a:p>
          <a:p>
            <a:pPr marL="0" indent="0">
              <a:buNone/>
            </a:pPr>
            <a:r>
              <a:rPr lang="en-US" dirty="0">
                <a:latin typeface="Consolas"/>
                <a:cs typeface="Consolas"/>
              </a:rPr>
              <a:t>class Product { }</a:t>
            </a:r>
          </a:p>
          <a:p>
            <a:pPr marL="0" indent="0">
              <a:buNone/>
            </a:pPr>
            <a:r>
              <a:rPr lang="en-US" dirty="0">
                <a:latin typeface="Consolas"/>
                <a:cs typeface="Consolas"/>
              </a:rPr>
              <a:t>class Fruit extends Product { }</a:t>
            </a:r>
          </a:p>
          <a:p>
            <a:pPr marL="0" indent="0">
              <a:buNone/>
            </a:pPr>
            <a:r>
              <a:rPr lang="en-US" dirty="0">
                <a:latin typeface="Consolas"/>
                <a:cs typeface="Consolas"/>
              </a:rPr>
              <a:t>class Vegetable extends Product { }</a:t>
            </a:r>
          </a:p>
          <a:p>
            <a:pPr marL="0" indent="0">
              <a:buNone/>
            </a:pPr>
            <a:r>
              <a:rPr lang="en-US" dirty="0">
                <a:latin typeface="Consolas"/>
                <a:cs typeface="Consolas"/>
              </a:rPr>
              <a:t>…</a:t>
            </a:r>
          </a:p>
          <a:p>
            <a:endParaRPr lang="en-GB" dirty="0"/>
          </a:p>
        </p:txBody>
      </p:sp>
    </p:spTree>
    <p:extLst>
      <p:ext uri="{BB962C8B-B14F-4D97-AF65-F5344CB8AC3E}">
        <p14:creationId xmlns:p14="http://schemas.microsoft.com/office/powerpoint/2010/main" val="1029256173"/>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2</TotalTime>
  <Words>2429</Words>
  <Application>Microsoft Macintosh PowerPoint</Application>
  <PresentationFormat>Widescreen</PresentationFormat>
  <Paragraphs>330</Paragraphs>
  <Slides>29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Consolas</vt:lpstr>
      <vt:lpstr>Times New Roman</vt:lpstr>
      <vt:lpstr>Nicola</vt:lpstr>
      <vt:lpstr>Java Generic Data Structures</vt:lpstr>
      <vt:lpstr>Java SE4: Life Before Generics</vt:lpstr>
      <vt:lpstr>Java SE4: Life Before Generics</vt:lpstr>
      <vt:lpstr>A silly solution</vt:lpstr>
      <vt:lpstr>Java SE5: Introducing Generics</vt:lpstr>
      <vt:lpstr>Examples</vt:lpstr>
      <vt:lpstr>Java SE5: Introducing Generics</vt:lpstr>
      <vt:lpstr>Summary</vt:lpstr>
      <vt:lpstr>A practical example</vt:lpstr>
      <vt:lpstr>One type works fine!</vt:lpstr>
      <vt:lpstr>Single-object subtyping works fine!</vt:lpstr>
      <vt:lpstr>Collection subtyping do not work!</vt:lpstr>
      <vt:lpstr>Subtyping and Collections</vt:lpstr>
      <vt:lpstr>Wildcard Types</vt:lpstr>
      <vt:lpstr>Wildcards Types (Bounded)</vt:lpstr>
      <vt:lpstr>Bounded Wildcards to the Rescue</vt:lpstr>
      <vt:lpstr>Josh Bloch’s Bounded Wildcards Rule</vt:lpstr>
      <vt:lpstr>Subtyping and Arrays</vt:lpstr>
      <vt:lpstr>Generic Methods</vt:lpstr>
      <vt:lpstr>Wildcards or not?</vt:lpstr>
      <vt:lpstr>Wildcards or not?</vt:lpstr>
      <vt:lpstr>How Generics are Implemented</vt:lpstr>
      <vt:lpstr>Code Erasure</vt:lpstr>
      <vt:lpstr>Code Erasure</vt:lpstr>
      <vt:lpstr>Code Erasure</vt:lpstr>
      <vt:lpstr>Pros and Cons of Code Erasure</vt:lpstr>
      <vt:lpstr>Using Legacy Code in Generic Code</vt:lpstr>
      <vt:lpstr>The Problem with Legacy Code</vt:lpstr>
      <vt:lpstr>Wisdom Pills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Generic Data Structures</dc:title>
  <dc:creator>Microsoft Office User</dc:creator>
  <cp:lastModifiedBy>Microsoft Office User</cp:lastModifiedBy>
  <cp:revision>2</cp:revision>
  <dcterms:created xsi:type="dcterms:W3CDTF">2021-09-29T21:09:34Z</dcterms:created>
  <dcterms:modified xsi:type="dcterms:W3CDTF">2021-10-04T07:24:58Z</dcterms:modified>
</cp:coreProperties>
</file>