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2"/>
  </p:notesMasterIdLst>
  <p:handoutMasterIdLst>
    <p:handoutMasterId r:id="rId63"/>
  </p:handoutMasterIdLst>
  <p:sldIdLst>
    <p:sldId id="256" r:id="rId2"/>
    <p:sldId id="257" r:id="rId3"/>
    <p:sldId id="258" r:id="rId4"/>
    <p:sldId id="261" r:id="rId5"/>
    <p:sldId id="267" r:id="rId6"/>
    <p:sldId id="265" r:id="rId7"/>
    <p:sldId id="260" r:id="rId8"/>
    <p:sldId id="272" r:id="rId9"/>
    <p:sldId id="282" r:id="rId10"/>
    <p:sldId id="410" r:id="rId11"/>
    <p:sldId id="278" r:id="rId12"/>
    <p:sldId id="292" r:id="rId13"/>
    <p:sldId id="274" r:id="rId14"/>
    <p:sldId id="411" r:id="rId15"/>
    <p:sldId id="277" r:id="rId16"/>
    <p:sldId id="391" r:id="rId17"/>
    <p:sldId id="392" r:id="rId18"/>
    <p:sldId id="273" r:id="rId19"/>
    <p:sldId id="264" r:id="rId20"/>
    <p:sldId id="374" r:id="rId21"/>
    <p:sldId id="275" r:id="rId22"/>
    <p:sldId id="415" r:id="rId23"/>
    <p:sldId id="393" r:id="rId24"/>
    <p:sldId id="416" r:id="rId25"/>
    <p:sldId id="419" r:id="rId26"/>
    <p:sldId id="418" r:id="rId27"/>
    <p:sldId id="420" r:id="rId28"/>
    <p:sldId id="409" r:id="rId29"/>
    <p:sldId id="414" r:id="rId30"/>
    <p:sldId id="413" r:id="rId31"/>
    <p:sldId id="412" r:id="rId32"/>
    <p:sldId id="375" r:id="rId33"/>
    <p:sldId id="382" r:id="rId34"/>
    <p:sldId id="394" r:id="rId35"/>
    <p:sldId id="395" r:id="rId36"/>
    <p:sldId id="384" r:id="rId37"/>
    <p:sldId id="383" r:id="rId38"/>
    <p:sldId id="376" r:id="rId39"/>
    <p:sldId id="408" r:id="rId40"/>
    <p:sldId id="379"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405" r:id="rId54"/>
    <p:sldId id="407" r:id="rId55"/>
    <p:sldId id="406" r:id="rId56"/>
    <p:sldId id="422" r:id="rId57"/>
    <p:sldId id="424" r:id="rId58"/>
    <p:sldId id="423" r:id="rId59"/>
    <p:sldId id="425" r:id="rId60"/>
    <p:sldId id="421" r:id="rId6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10/10/21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10/10/21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12</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fontScale="70000" lnSpcReduction="20000"/>
          </a:bodyPr>
          <a:lstStyle/>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PrimitiveTypes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public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byte a = 13;</a:t>
            </a:r>
          </a:p>
          <a:p>
            <a:pPr marL="0" indent="0">
              <a:buNone/>
            </a:pPr>
            <a:r>
              <a:rPr lang="en-GB" dirty="0">
                <a:latin typeface="Consolas" panose="020B0609020204030204" pitchFamily="49" charset="0"/>
                <a:cs typeface="Consolas" panose="020B0609020204030204" pitchFamily="49" charset="0"/>
              </a:rPr>
              <a:t>        /* char is actually a 16 bit unsigned int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char b = 65;</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short c = 34;</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int d = 332;</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long e = 122;</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float f = 7.6F;</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double g = 12.3;</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boolean</a:t>
            </a:r>
            <a:r>
              <a:rPr lang="en-GB" dirty="0">
                <a:latin typeface="Consolas" panose="020B0609020204030204" pitchFamily="49" charset="0"/>
                <a:cs typeface="Consolas" panose="020B0609020204030204" pitchFamily="49" charset="0"/>
              </a:rPr>
              <a:t> h = true;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03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fontScale="92500" lnSpcReduction="10000"/>
          </a:bodyPr>
          <a:lstStyle/>
          <a:p>
            <a:r>
              <a:rPr lang="en-GB" dirty="0">
                <a:solidFill>
                  <a:schemeClr val="accent6">
                    <a:lumMod val="75000"/>
                  </a:schemeClr>
                </a:solidFill>
              </a:rPr>
              <a:t>A constant is a variable whose value cannot change once it has been assigned. </a:t>
            </a:r>
          </a:p>
          <a:p>
            <a:r>
              <a:rPr lang="en-GB" dirty="0"/>
              <a:t>A constant can make our program more easily read and understood by others. In addition, a constant is cached by the JVM as well as our application, so using a constant can improve performance.</a:t>
            </a:r>
          </a:p>
          <a:p>
            <a:r>
              <a:rPr lang="en-GB" dirty="0"/>
              <a:t>To define a variable as a constant, we need to add the keyword </a:t>
            </a:r>
            <a:r>
              <a:rPr lang="en-GB" dirty="0">
                <a:solidFill>
                  <a:schemeClr val="accent6">
                    <a:lumMod val="75000"/>
                  </a:schemeClr>
                </a:solidFill>
              </a:rPr>
              <a:t>final</a:t>
            </a:r>
            <a:r>
              <a:rPr lang="en-GB" dirty="0"/>
              <a:t> in front of the variable declaration.</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the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&lt;10;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55000" lnSpcReduction="20000"/>
          </a:bodyPr>
          <a:lstStyle/>
          <a:p>
            <a:r>
              <a:rPr lang="en-GB" sz="4400" dirty="0">
                <a:solidFill>
                  <a:schemeClr val="accent6">
                    <a:lumMod val="75000"/>
                  </a:schemeClr>
                </a:solidFill>
              </a:rPr>
              <a:t>A method is a block of code which only runs when it is called.</a:t>
            </a:r>
          </a:p>
          <a:p>
            <a:r>
              <a:rPr lang="en-GB" sz="4400" dirty="0"/>
              <a:t>You can pass data, known as parameters, into a method and receive return values.</a:t>
            </a:r>
          </a:p>
          <a:p>
            <a:r>
              <a:rPr lang="en-GB" sz="4400" dirty="0"/>
              <a:t>Why use methods? To reuse code: define the code once, and use it many times.</a:t>
            </a:r>
          </a:p>
          <a:p>
            <a:pPr marL="0" indent="0">
              <a:buNone/>
            </a:pPr>
            <a:endParaRPr lang="en-GB" dirty="0"/>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public static long </a:t>
            </a:r>
            <a:r>
              <a:rPr lang="en-GB" dirty="0" err="1">
                <a:solidFill>
                  <a:schemeClr val="accent6">
                    <a:lumMod val="75000"/>
                  </a:schemeClr>
                </a:solidFill>
                <a:latin typeface="Consolas" panose="020B0609020204030204" pitchFamily="49" charset="0"/>
                <a:cs typeface="Consolas" panose="020B0609020204030204" pitchFamily="49" charset="0"/>
              </a:rPr>
              <a:t>myMethod</a:t>
            </a:r>
            <a:r>
              <a:rPr lang="en-GB" dirty="0">
                <a:solidFill>
                  <a:schemeClr val="accent6">
                    <a:lumMod val="75000"/>
                  </a:schemeClr>
                </a:solidFill>
                <a:latin typeface="Consolas" panose="020B0609020204030204" pitchFamily="49" charset="0"/>
                <a:cs typeface="Consolas" panose="020B0609020204030204" pitchFamily="49" charset="0"/>
              </a:rPr>
              <a:t>(int n)</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335988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(copy) </a:t>
            </a:r>
          </a:p>
          <a:p>
            <a:r>
              <a:rPr lang="en-US" dirty="0"/>
              <a:t>Parameters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p1.move(10, 10);</a:t>
            </a:r>
          </a:p>
          <a:p>
            <a:pPr marL="0" indent="0">
              <a:buNone/>
            </a:pPr>
            <a:r>
              <a:rPr lang="it-IT" sz="1200" dirty="0">
                <a:latin typeface="Consolas" panose="020B0609020204030204" pitchFamily="49" charset="0"/>
                <a:cs typeface="Consolas" panose="020B0609020204030204" pitchFamily="49" charset="0"/>
              </a:rPr>
              <a:t>    p2.move(0, 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033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145242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a:bodyPr>
          <a:lstStyle/>
          <a:p>
            <a:r>
              <a:rPr lang="en-US" sz="2400" dirty="0"/>
              <a:t>Multi-lines comments </a:t>
            </a:r>
          </a:p>
          <a:p>
            <a:pPr marL="0" indent="0">
              <a:buNone/>
            </a:pPr>
            <a:r>
              <a:rPr lang="en-US" sz="2400" dirty="0">
                <a:latin typeface="Courier New"/>
                <a:cs typeface="Courier New"/>
              </a:rPr>
              <a:t>/* </a:t>
            </a:r>
          </a:p>
          <a:p>
            <a:pPr marL="0" indent="0">
              <a:buNone/>
            </a:pPr>
            <a:r>
              <a:rPr lang="en-US" sz="2400" dirty="0">
                <a:latin typeface="Courier New"/>
                <a:cs typeface="Courier New"/>
              </a:rPr>
              <a:t> * this comment is so long </a:t>
            </a:r>
          </a:p>
          <a:p>
            <a:pPr marL="0" indent="0">
              <a:buNone/>
            </a:pPr>
            <a:r>
              <a:rPr lang="en-US" sz="2400" dirty="0">
                <a:latin typeface="Courier New"/>
                <a:cs typeface="Courier New"/>
              </a:rPr>
              <a:t> * that it needs two lines </a:t>
            </a:r>
          </a:p>
          <a:p>
            <a:pPr marL="0" indent="0">
              <a:buNone/>
            </a:pPr>
            <a:r>
              <a:rPr lang="en-US" sz="2400" dirty="0">
                <a:latin typeface="Courier New"/>
                <a:cs typeface="Courier New"/>
              </a:rPr>
              <a:t> */ </a:t>
            </a:r>
          </a:p>
          <a:p>
            <a:endParaRPr lang="en-US" sz="2400" dirty="0">
              <a:latin typeface="Wingdings"/>
            </a:endParaRPr>
          </a:p>
          <a:p>
            <a:r>
              <a:rPr lang="en-US" sz="2400" dirty="0"/>
              <a:t>Single-line comments </a:t>
            </a:r>
          </a:p>
          <a:p>
            <a:pPr marL="0" indent="0">
              <a:buNone/>
            </a:pPr>
            <a:r>
              <a:rPr lang="en-US" sz="2400" dirty="0">
                <a:latin typeface="Courier New"/>
                <a:cs typeface="Courier New"/>
              </a:rPr>
              <a:t>// comment on one line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grows)</a:t>
            </a:r>
          </a:p>
          <a:p>
            <a:r>
              <a:rPr lang="en-US" sz="2400" dirty="0"/>
              <a:t>1998: Java 2 (major API increase)</a:t>
            </a:r>
          </a:p>
          <a:p>
            <a:r>
              <a:rPr lang="en-US" sz="2400" dirty="0"/>
              <a:t>2005: Java 5 (major enhancements)</a:t>
            </a:r>
          </a:p>
          <a:p>
            <a:r>
              <a:rPr lang="en-US" sz="2400" dirty="0"/>
              <a:t>2014: Java 8 LTS (support until 2030)</a:t>
            </a:r>
          </a:p>
          <a:p>
            <a:r>
              <a:rPr lang="en-US" sz="2400" dirty="0"/>
              <a:t>2018: Java 11 LTS (support until 2026)</a:t>
            </a:r>
          </a:p>
          <a:p>
            <a:r>
              <a:rPr lang="en-US" sz="2400" dirty="0"/>
              <a:t>2021: Java 17 LTS (support until 2029)</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Flow control </a:t>
            </a:r>
            <a:r>
              <a:rPr lang="it-IT" dirty="0" err="1"/>
              <a:t>statements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Flow control </a:t>
            </a:r>
            <a:r>
              <a:rPr lang="it-IT" dirty="0" err="1"/>
              <a:t>statements</a:t>
            </a:r>
            <a:endParaRPr lang="en-US" dirty="0"/>
          </a:p>
        </p:txBody>
      </p:sp>
      <p:sp>
        <p:nvSpPr>
          <p:cNvPr id="3" name="Content Placeholder 2"/>
          <p:cNvSpPr>
            <a:spLocks noGrp="1"/>
          </p:cNvSpPr>
          <p:nvPr>
            <p:ph idx="1"/>
          </p:nvPr>
        </p:nvSpPr>
        <p:spPr/>
        <p:txBody>
          <a:bodyPr>
            <a:normAutofit fontScale="85000" lnSpcReduction="20000"/>
          </a:bodyPr>
          <a:lstStyle/>
          <a:p>
            <a:r>
              <a:rPr lang="en-GB" dirty="0"/>
              <a:t>Decision making statements</a:t>
            </a:r>
          </a:p>
          <a:p>
            <a:pPr lvl="1"/>
            <a:r>
              <a:rPr lang="en-GB" dirty="0"/>
              <a:t>if statements</a:t>
            </a:r>
          </a:p>
          <a:p>
            <a:pPr lvl="1"/>
            <a:r>
              <a:rPr lang="en-GB" dirty="0"/>
              <a:t>switch statement</a:t>
            </a:r>
          </a:p>
          <a:p>
            <a:r>
              <a:rPr lang="en-GB" dirty="0"/>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fontScale="55000" lnSpcReduction="20000"/>
          </a:bodyPr>
          <a:lstStyle/>
          <a:p>
            <a:pPr marL="0" indent="0">
              <a:buNone/>
            </a:pP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Example</a:t>
            </a: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char</a:t>
            </a:r>
            <a:r>
              <a:rPr lang="it-IT" dirty="0">
                <a:latin typeface="Consolas" panose="020B0609020204030204" pitchFamily="49" charset="0"/>
                <a:cs typeface="Consolas" panose="020B0609020204030204" pitchFamily="49" charset="0"/>
              </a:rPr>
              <a:t> grade = ‘A’;</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switch</a:t>
            </a:r>
            <a:r>
              <a:rPr lang="it-IT" dirty="0">
                <a:latin typeface="Consolas" panose="020B0609020204030204" pitchFamily="49" charset="0"/>
                <a:cs typeface="Consolas" panose="020B0609020204030204" pitchFamily="49" charset="0"/>
              </a:rPr>
              <a:t>(grade) {</a:t>
            </a:r>
          </a:p>
          <a:p>
            <a:pPr marL="0" indent="0">
              <a:buNone/>
            </a:pPr>
            <a:r>
              <a:rPr lang="it-IT" dirty="0">
                <a:latin typeface="Consolas" panose="020B0609020204030204" pitchFamily="49" charset="0"/>
                <a:cs typeface="Consolas" panose="020B0609020204030204" pitchFamily="49" charset="0"/>
              </a:rPr>
              <a:t>	case 'A’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Excellent</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'B' :</a:t>
            </a:r>
          </a:p>
          <a:p>
            <a:pPr marL="0" indent="0">
              <a:buNone/>
            </a:pPr>
            <a:r>
              <a:rPr lang="it-IT" dirty="0">
                <a:latin typeface="Consolas" panose="020B0609020204030204" pitchFamily="49" charset="0"/>
                <a:cs typeface="Consolas" panose="020B0609020204030204" pitchFamily="49" charset="0"/>
              </a:rPr>
              <a:t>    case 'C'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Well</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done</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'D'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You</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passed</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default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Invalid</a:t>
            </a:r>
            <a:r>
              <a:rPr lang="it-IT" dirty="0">
                <a:latin typeface="Consolas" panose="020B0609020204030204" pitchFamily="49" charset="0"/>
                <a:cs typeface="Consolas" panose="020B0609020204030204" pitchFamily="49" charset="0"/>
              </a:rPr>
              <a:t> grade");</a:t>
            </a:r>
          </a:p>
          <a:p>
            <a:pPr marL="0" indent="0">
              <a:buNone/>
            </a:pPr>
            <a:r>
              <a:rPr lang="it-IT" dirty="0">
                <a:latin typeface="Consolas" panose="020B0609020204030204" pitchFamily="49" charset="0"/>
                <a:cs typeface="Consolas" panose="020B0609020204030204" pitchFamily="49" charset="0"/>
              </a:rPr>
              <a:t>}</a:t>
            </a:r>
          </a:p>
          <a:p>
            <a:pPr marL="0" indent="0">
              <a:buNone/>
            </a:pPr>
            <a:endParaRPr lang="en-IT" dirty="0"/>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break</a:t>
            </a:r>
            <a:r>
              <a:rPr lang="it-IT" sz="2400" dirty="0">
                <a:latin typeface="Calibri" panose="020F0502020204030204" pitchFamily="34" charset="0"/>
                <a:cs typeface="Calibri" panose="020F0502020204030204" pitchFamily="34" charset="0"/>
              </a:rPr>
              <a:t> statement can be </a:t>
            </a:r>
            <a:r>
              <a:rPr lang="it-IT" sz="2400" dirty="0" err="1">
                <a:latin typeface="Calibri" panose="020F0502020204030204" pitchFamily="34" charset="0"/>
                <a:cs typeface="Calibri" panose="020F0502020204030204" pitchFamily="34" charset="0"/>
              </a:rPr>
              <a:t>used</a:t>
            </a:r>
            <a:r>
              <a:rPr lang="it-IT" sz="2400" dirty="0">
                <a:latin typeface="Calibri" panose="020F0502020204030204" pitchFamily="34" charset="0"/>
                <a:cs typeface="Calibri" panose="020F0502020204030204" pitchFamily="34" charset="0"/>
              </a:rPr>
              <a:t> to </a:t>
            </a:r>
            <a:r>
              <a:rPr lang="it-IT" sz="2400" dirty="0" err="1">
                <a:latin typeface="Calibri" panose="020F0502020204030204" pitchFamily="34" charset="0"/>
                <a:cs typeface="Calibri" panose="020F0502020204030204" pitchFamily="34" charset="0"/>
              </a:rPr>
              <a:t>jump</a:t>
            </a:r>
            <a:r>
              <a:rPr lang="it-IT" sz="2400" dirty="0">
                <a:latin typeface="Calibri" panose="020F0502020204030204" pitchFamily="34" charset="0"/>
                <a:cs typeface="Calibri" panose="020F0502020204030204" pitchFamily="34" charset="0"/>
              </a:rPr>
              <a:t> out of a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continue</a:t>
            </a:r>
            <a:r>
              <a:rPr lang="it-IT" sz="2400" dirty="0">
                <a:latin typeface="Calibri" panose="020F0502020204030204" pitchFamily="34" charset="0"/>
                <a:cs typeface="Calibri" panose="020F0502020204030204" pitchFamily="34" charset="0"/>
              </a:rPr>
              <a:t> statement breaks </a:t>
            </a:r>
            <a:r>
              <a:rPr lang="it-IT" sz="2400" dirty="0" err="1">
                <a:latin typeface="Calibri" panose="020F0502020204030204" pitchFamily="34" charset="0"/>
                <a:cs typeface="Calibri" panose="020F0502020204030204" pitchFamily="34" charset="0"/>
              </a:rPr>
              <a:t>one</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if</a:t>
            </a:r>
            <a:r>
              <a:rPr lang="it-IT" sz="2400" dirty="0">
                <a:latin typeface="Calibri" panose="020F0502020204030204" pitchFamily="34" charset="0"/>
                <a:cs typeface="Calibri" panose="020F0502020204030204" pitchFamily="34" charset="0"/>
              </a:rPr>
              <a:t> a </a:t>
            </a:r>
            <a:r>
              <a:rPr lang="it-IT" sz="2400" dirty="0" err="1">
                <a:latin typeface="Calibri" panose="020F0502020204030204" pitchFamily="34" charset="0"/>
                <a:cs typeface="Calibri" panose="020F0502020204030204" pitchFamily="34" charset="0"/>
              </a:rPr>
              <a:t>specified</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condition</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occurs</a:t>
            </a:r>
            <a:r>
              <a:rPr lang="it-IT" sz="2400" dirty="0">
                <a:latin typeface="Calibri" panose="020F0502020204030204" pitchFamily="34" charset="0"/>
                <a:cs typeface="Calibri" panose="020F0502020204030204" pitchFamily="34" charset="0"/>
              </a:rPr>
              <a:t>, and </a:t>
            </a:r>
            <a:r>
              <a:rPr lang="it-IT" sz="2400" dirty="0" err="1">
                <a:latin typeface="Calibri" panose="020F0502020204030204" pitchFamily="34" charset="0"/>
                <a:cs typeface="Calibri" panose="020F0502020204030204" pitchFamily="34" charset="0"/>
              </a:rPr>
              <a:t>continues</a:t>
            </a:r>
            <a:r>
              <a:rPr lang="it-IT" sz="2400" dirty="0">
                <a:latin typeface="Calibri" panose="020F0502020204030204" pitchFamily="34" charset="0"/>
                <a:cs typeface="Calibri" panose="020F0502020204030204" pitchFamily="34" charset="0"/>
              </a:rPr>
              <a:t> with the </a:t>
            </a:r>
            <a:r>
              <a:rPr lang="it-IT" sz="2400" dirty="0" err="1">
                <a:latin typeface="Calibri" panose="020F0502020204030204" pitchFamily="34" charset="0"/>
                <a:cs typeface="Calibri" panose="020F0502020204030204" pitchFamily="34" charset="0"/>
              </a:rPr>
              <a:t>next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IT" dirty="0"/>
              <a:t>References and Objects</a:t>
            </a:r>
            <a:endParaRPr lang="it-IT" dirty="0"/>
          </a:p>
        </p:txBody>
      </p:sp>
    </p:spTree>
    <p:extLst>
      <p:ext uri="{BB962C8B-B14F-4D97-AF65-F5344CB8AC3E}">
        <p14:creationId xmlns:p14="http://schemas.microsoft.com/office/powerpoint/2010/main" val="3070187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sz="half"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which provides a way to access objects of its type. </a:t>
            </a:r>
          </a:p>
          <a:p>
            <a:r>
              <a:rPr lang="en-GB" sz="2400" dirty="0"/>
              <a:t>An </a:t>
            </a:r>
            <a:r>
              <a:rPr lang="en-GB" sz="2400" dirty="0">
                <a:solidFill>
                  <a:schemeClr val="accent6">
                    <a:lumMod val="75000"/>
                  </a:schemeClr>
                </a:solidFill>
              </a:rPr>
              <a:t>object</a:t>
            </a:r>
            <a:r>
              <a:rPr lang="en-GB" sz="2400" dirty="0"/>
              <a:t> is an entity which provides a way to access the members of it's class or type.</a:t>
            </a:r>
          </a:p>
          <a:p>
            <a:r>
              <a:rPr lang="en-GB" sz="2400" dirty="0"/>
              <a:t>Generally, You can't access an object without a reference to it.</a:t>
            </a:r>
          </a:p>
          <a:p>
            <a:endParaRPr lang="en-GB" sz="2400" dirty="0"/>
          </a:p>
          <a:p>
            <a:endParaRPr lang="en-GB" sz="2400" dirty="0"/>
          </a:p>
          <a:p>
            <a:endParaRPr lang="en-GB" sz="2400" dirty="0"/>
          </a:p>
          <a:p>
            <a:endParaRPr lang="en-IT" sz="2400" dirty="0"/>
          </a:p>
        </p:txBody>
      </p:sp>
      <p:sp>
        <p:nvSpPr>
          <p:cNvPr id="5" name="Content Placeholder 4">
            <a:extLst>
              <a:ext uri="{FF2B5EF4-FFF2-40B4-BE49-F238E27FC236}">
                <a16:creationId xmlns:a16="http://schemas.microsoft.com/office/drawing/2014/main" id="{48E38A65-4434-8146-B9B7-8DD4E80093C8}"/>
              </a:ext>
            </a:extLst>
          </p:cNvPr>
          <p:cNvSpPr>
            <a:spLocks noGrp="1"/>
          </p:cNvSpPr>
          <p:nvPr>
            <p:ph sz="half" idx="2"/>
          </p:nvPr>
        </p:nvSpPr>
        <p:spPr/>
        <p:txBody>
          <a:bodyPr>
            <a:normAutofit fontScale="62500" lnSpcReduction="20000"/>
          </a:bodyPr>
          <a:lstStyle/>
          <a:p>
            <a:pPr marL="0" indent="0" fontAlgn="base">
              <a:buNone/>
            </a:pPr>
            <a:r>
              <a:rPr lang="en-GB" dirty="0">
                <a:latin typeface="Consolas" panose="020B0609020204030204" pitchFamily="49" charset="0"/>
                <a:cs typeface="Consolas" panose="020B0609020204030204" pitchFamily="49" charset="0"/>
              </a:rPr>
              <a:t>class GUI { </a:t>
            </a:r>
          </a:p>
          <a:p>
            <a:pPr marL="0" indent="0" fontAlgn="base">
              <a:buNone/>
            </a:pPr>
            <a:r>
              <a:rPr lang="en-GB" dirty="0">
                <a:latin typeface="Consolas" panose="020B0609020204030204" pitchFamily="49" charset="0"/>
                <a:cs typeface="Consolas" panose="020B0609020204030204" pitchFamily="49" charset="0"/>
              </a:rPr>
              <a:t>  void </a:t>
            </a:r>
            <a:r>
              <a:rPr lang="en-GB" dirty="0" err="1">
                <a:latin typeface="Consolas" panose="020B0609020204030204" pitchFamily="49" charset="0"/>
                <a:cs typeface="Consolas" panose="020B0609020204030204" pitchFamily="49" charset="0"/>
              </a:rPr>
              <a:t>aMethod</a:t>
            </a: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 some business logic.    </a:t>
            </a:r>
          </a:p>
          <a:p>
            <a:pPr marL="0" indent="0" fontAlgn="base">
              <a:buNone/>
            </a:pP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Without Reference:</a:t>
            </a:r>
          </a:p>
          <a:p>
            <a:pPr marL="0" indent="0" fontAlgn="base">
              <a:buNone/>
            </a:pPr>
            <a:r>
              <a:rPr lang="en-GB" dirty="0">
                <a:solidFill>
                  <a:schemeClr val="accent6">
                    <a:lumMod val="75000"/>
                  </a:schemeClr>
                </a:solidFill>
                <a:latin typeface="Consolas" panose="020B0609020204030204" pitchFamily="49" charset="0"/>
                <a:cs typeface="Consolas" panose="020B0609020204030204" pitchFamily="49" charset="0"/>
              </a:rPr>
              <a:t>new GUI().</a:t>
            </a:r>
            <a:r>
              <a:rPr lang="en-GB" dirty="0" err="1">
                <a:solidFill>
                  <a:schemeClr val="accent6">
                    <a:lumMod val="75000"/>
                  </a:schemeClr>
                </a:solidFill>
                <a:latin typeface="Consolas" panose="020B0609020204030204" pitchFamily="49" charset="0"/>
                <a:cs typeface="Consolas" panose="020B0609020204030204" pitchFamily="49" charset="0"/>
              </a:rPr>
              <a:t>aMethod</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fontAlgn="base">
              <a:buNone/>
            </a:pPr>
            <a:r>
              <a:rPr lang="en-GB" dirty="0">
                <a:latin typeface="Consolas" panose="020B0609020204030204" pitchFamily="49" charset="0"/>
                <a:cs typeface="Consolas" panose="020B0609020204030204" pitchFamily="49" charset="0"/>
              </a:rPr>
              <a:t>// you can't reuse the object </a:t>
            </a:r>
          </a:p>
          <a:p>
            <a:pPr marL="0" indent="0" fontAlgn="base">
              <a:buNone/>
            </a:pPr>
            <a:r>
              <a:rPr lang="en-GB" dirty="0">
                <a:latin typeface="Consolas" panose="020B0609020204030204" pitchFamily="49" charset="0"/>
                <a:cs typeface="Consolas" panose="020B0609020204030204" pitchFamily="49" charset="0"/>
              </a:rPr>
              <a:t>// bad way to code.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 Reference:</a:t>
            </a: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GUI </a:t>
            </a:r>
            <a:r>
              <a:rPr lang="en-GB" dirty="0" err="1">
                <a:solidFill>
                  <a:schemeClr val="accent6">
                    <a:lumMod val="75000"/>
                  </a:schemeClr>
                </a:solidFill>
                <a:latin typeface="Consolas" panose="020B0609020204030204" pitchFamily="49" charset="0"/>
                <a:cs typeface="Consolas" panose="020B0609020204030204" pitchFamily="49" charset="0"/>
              </a:rPr>
              <a:t>aGUIReference</a:t>
            </a:r>
            <a:r>
              <a:rPr lang="en-GB" dirty="0">
                <a:solidFill>
                  <a:schemeClr val="accent6">
                    <a:lumMod val="75000"/>
                  </a:schemeClr>
                </a:solidFill>
                <a:latin typeface="Consolas" panose="020B0609020204030204" pitchFamily="49" charset="0"/>
                <a:cs typeface="Consolas" panose="020B0609020204030204" pitchFamily="49" charset="0"/>
              </a:rPr>
              <a:t> = new GUI(); </a:t>
            </a:r>
            <a:r>
              <a:rPr lang="en-GB" dirty="0" err="1">
                <a:solidFill>
                  <a:schemeClr val="accent6">
                    <a:lumMod val="75000"/>
                  </a:schemeClr>
                </a:solidFill>
                <a:latin typeface="Consolas" panose="020B0609020204030204" pitchFamily="49" charset="0"/>
                <a:cs typeface="Consolas" panose="020B0609020204030204" pitchFamily="49" charset="0"/>
              </a:rPr>
              <a:t>aGUIReference.aMethod</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Now, the object can be reused. </a:t>
            </a:r>
          </a:p>
          <a:p>
            <a:pPr marL="0" indent="0">
              <a:buNone/>
            </a:pPr>
            <a:r>
              <a:rPr lang="en-GB" dirty="0">
                <a:latin typeface="Consolas" panose="020B0609020204030204" pitchFamily="49" charset="0"/>
                <a:cs typeface="Consolas" panose="020B0609020204030204" pitchFamily="49" charset="0"/>
              </a:rPr>
              <a:t>// Preferred way to code</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105119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sz="2400" dirty="0"/>
              <a:t>Portable</a:t>
            </a:r>
          </a:p>
          <a:p>
            <a:pPr lvl="1"/>
            <a:r>
              <a:rPr lang="en-US" sz="2400" dirty="0"/>
              <a:t>Write once, run everywhere</a:t>
            </a:r>
          </a:p>
          <a:p>
            <a:pPr lvl="1"/>
            <a:r>
              <a:rPr lang="en-US" sz="2400" dirty="0"/>
              <a:t>Translated to bytecode</a:t>
            </a:r>
          </a:p>
          <a:p>
            <a:r>
              <a:rPr lang="en-US" sz="2400" dirty="0"/>
              <a:t>Pure object-oriented language</a:t>
            </a:r>
          </a:p>
          <a:p>
            <a:r>
              <a:rPr lang="en-US" sz="2400" dirty="0"/>
              <a:t>Statically typed</a:t>
            </a:r>
          </a:p>
          <a:p>
            <a:r>
              <a:rPr lang="en-US" sz="2400" dirty="0"/>
              <a:t>Exceptions as a pervasive mechanism</a:t>
            </a:r>
          </a:p>
          <a:p>
            <a:r>
              <a:rPr lang="en-US" sz="2400" dirty="0"/>
              <a:t>Shares syntax elements w/ C++ (reduced learning curve)</a:t>
            </a:r>
          </a:p>
          <a:p>
            <a:r>
              <a:rPr lang="en-US" sz="2400" dirty="0"/>
              <a:t>Garbage collection</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2118260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Java (char[] != string)</a:t>
            </a:r>
          </a:p>
          <a:p>
            <a:r>
              <a:rPr lang="en-US" dirty="0"/>
              <a:t>More specifically, in Java, Strings are instances (objects) of a specific class (</a:t>
            </a:r>
            <a:r>
              <a:rPr lang="en-US" dirty="0" err="1"/>
              <a:t>java.lang.String</a:t>
            </a:r>
            <a:r>
              <a:rPr lang="en-US" dirty="0"/>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new String(“Hello”);</a:t>
            </a:r>
          </a:p>
          <a:p>
            <a:pPr marL="0" indent="0">
              <a:buNone/>
            </a:pPr>
            <a:r>
              <a:rPr lang="en-US" sz="2000" dirty="0">
                <a:latin typeface="Consolas" panose="020B0609020204030204" pitchFamily="49" charset="0"/>
                <a:cs typeface="Consolas" panose="020B0609020204030204" pitchFamily="49" charset="0"/>
              </a:rPr>
              <a:t>String s = “hello”;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fontScale="92500" lnSpcReduction="10000"/>
          </a:bodyPr>
          <a:lstStyle/>
          <a:p>
            <a:r>
              <a:rPr lang="en-US" dirty="0">
                <a:solidFill>
                  <a:srgbClr val="E46C0A"/>
                </a:solidFill>
              </a:rPr>
              <a:t>String: an immutable object representing a sequence of characters and related operations</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Definition:</a:t>
            </a:r>
          </a:p>
          <a:p>
            <a:pPr marL="0" indent="0">
              <a:buNone/>
            </a:pPr>
            <a:r>
              <a:rPr lang="en-US" sz="2400" dirty="0">
                <a:latin typeface="Consolas" panose="020B0609020204030204" pitchFamily="49" charset="0"/>
                <a:cs typeface="Consolas" panose="020B0609020204030204" pitchFamily="49" charset="0"/>
              </a:rPr>
              <a:t>String name = "text";</a:t>
            </a:r>
          </a:p>
          <a:p>
            <a:pPr marL="0" indent="0">
              <a:buNone/>
            </a:pPr>
            <a:r>
              <a:rPr lang="en-US" sz="2400" dirty="0">
                <a:latin typeface="Consolas" panose="020B0609020204030204" pitchFamily="49" charset="0"/>
                <a:cs typeface="Consolas" panose="020B0609020204030204" pitchFamily="49" charset="0"/>
              </a:rPr>
              <a:t>String name = expression;</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Examples:</a:t>
            </a:r>
          </a:p>
          <a:p>
            <a:pPr marL="0" indent="0">
              <a:buNone/>
            </a:pPr>
            <a:r>
              <a:rPr lang="en-US" sz="2400" dirty="0">
                <a:latin typeface="Consolas" panose="020B0609020204030204" pitchFamily="49" charset="0"/>
                <a:cs typeface="Consolas" panose="020B0609020204030204" pitchFamily="49" charset="0"/>
              </a:rPr>
              <a:t>String name = "Marty Stepp";</a:t>
            </a:r>
          </a:p>
          <a:p>
            <a:pPr marL="0" indent="0">
              <a:buNone/>
            </a:pPr>
            <a:r>
              <a:rPr lang="en-US" sz="2400" dirty="0">
                <a:latin typeface="Consolas" panose="020B0609020204030204" pitchFamily="49" charset="0"/>
                <a:cs typeface="Consolas" panose="020B0609020204030204" pitchFamily="49" charset="0"/>
              </a:rPr>
              <a:t>int x = 3, y = 5;</a:t>
            </a:r>
          </a:p>
          <a:p>
            <a:pPr marL="0" indent="0">
              <a:buNone/>
            </a:pPr>
            <a:r>
              <a:rPr lang="en-US" sz="24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sz="2800" dirty="0" err="1">
                <a:solidFill>
                  <a:schemeClr val="accent6">
                    <a:lumMod val="75000"/>
                  </a:schemeClr>
                </a:solidFill>
              </a:rPr>
              <a:t>Strings</a:t>
            </a:r>
            <a:r>
              <a:rPr lang="it-IT" sz="2800" dirty="0">
                <a:solidFill>
                  <a:schemeClr val="accent6">
                    <a:lumMod val="75000"/>
                  </a:schemeClr>
                </a:solidFill>
              </a:rPr>
              <a:t> are </a:t>
            </a:r>
            <a:r>
              <a:rPr lang="it-IT" sz="2800" dirty="0" err="1">
                <a:solidFill>
                  <a:schemeClr val="accent6">
                    <a:lumMod val="75000"/>
                  </a:schemeClr>
                </a:solidFill>
              </a:rPr>
              <a:t>immutable</a:t>
            </a:r>
            <a:r>
              <a:rPr lang="it-IT" sz="2800" dirty="0">
                <a:solidFill>
                  <a:schemeClr val="accent6">
                    <a:lumMod val="75000"/>
                  </a:schemeClr>
                </a:solidFill>
              </a:rPr>
              <a:t> in Java</a:t>
            </a:r>
            <a:endParaRPr lang="it-IT" sz="2800" dirty="0"/>
          </a:p>
          <a:p>
            <a:pPr algn="just"/>
            <a:r>
              <a:rPr lang="it-IT" sz="2800" dirty="0" err="1"/>
              <a:t>Being</a:t>
            </a:r>
            <a:r>
              <a:rPr lang="it-IT" sz="2800" dirty="0"/>
              <a:t> </a:t>
            </a:r>
            <a:r>
              <a:rPr lang="it-IT" sz="2800" dirty="0" err="1"/>
              <a:t>immutable</a:t>
            </a:r>
            <a:r>
              <a:rPr lang="it-IT" sz="2800" dirty="0"/>
              <a:t>, </a:t>
            </a:r>
            <a:r>
              <a:rPr lang="it-IT" sz="2800" dirty="0" err="1"/>
              <a:t>when</a:t>
            </a:r>
            <a:r>
              <a:rPr lang="it-IT" sz="2800" dirty="0"/>
              <a:t> </a:t>
            </a:r>
            <a:r>
              <a:rPr lang="it-IT" sz="2800" dirty="0" err="1"/>
              <a:t>we</a:t>
            </a:r>
            <a:r>
              <a:rPr lang="it-IT" sz="2800" dirty="0"/>
              <a:t> create a </a:t>
            </a:r>
            <a:r>
              <a:rPr lang="it-IT" sz="2800" dirty="0" err="1"/>
              <a:t>String</a:t>
            </a:r>
            <a:r>
              <a:rPr lang="it-IT" sz="2800" dirty="0"/>
              <a:t> </a:t>
            </a:r>
            <a:r>
              <a:rPr lang="it-IT" sz="2800" dirty="0" err="1"/>
              <a:t>variable</a:t>
            </a:r>
            <a:r>
              <a:rPr lang="it-IT" sz="2800" dirty="0"/>
              <a:t> and </a:t>
            </a:r>
            <a:r>
              <a:rPr lang="it-IT" sz="2800" dirty="0" err="1"/>
              <a:t>assign</a:t>
            </a:r>
            <a:r>
              <a:rPr lang="it-IT" sz="2800" dirty="0"/>
              <a:t> a </a:t>
            </a:r>
            <a:r>
              <a:rPr lang="it-IT" sz="2800" dirty="0" err="1"/>
              <a:t>value</a:t>
            </a:r>
            <a:r>
              <a:rPr lang="it-IT" sz="2800" dirty="0"/>
              <a:t> to </a:t>
            </a:r>
            <a:r>
              <a:rPr lang="it-IT" sz="2800" dirty="0" err="1"/>
              <a:t>it</a:t>
            </a:r>
            <a:r>
              <a:rPr lang="it-IT" sz="2800" dirty="0"/>
              <a:t>, the JVM can </a:t>
            </a:r>
            <a:r>
              <a:rPr lang="it-IT" sz="2800" dirty="0" err="1"/>
              <a:t>optimize</a:t>
            </a:r>
            <a:r>
              <a:rPr lang="it-IT" sz="2800" dirty="0"/>
              <a:t> the </a:t>
            </a:r>
            <a:r>
              <a:rPr lang="it-IT" sz="2800" dirty="0" err="1"/>
              <a:t>amount</a:t>
            </a:r>
            <a:r>
              <a:rPr lang="it-IT" sz="2800" dirty="0"/>
              <a:t> of </a:t>
            </a:r>
            <a:r>
              <a:rPr lang="it-IT" sz="2800" dirty="0" err="1"/>
              <a:t>memory</a:t>
            </a:r>
            <a:r>
              <a:rPr lang="it-IT" sz="2800" dirty="0"/>
              <a:t> </a:t>
            </a:r>
            <a:r>
              <a:rPr lang="it-IT" sz="2800" dirty="0" err="1"/>
              <a:t>allocated</a:t>
            </a:r>
            <a:r>
              <a:rPr lang="it-IT" sz="2800" dirty="0"/>
              <a:t> by </a:t>
            </a:r>
            <a:r>
              <a:rPr lang="it-IT" sz="2800" dirty="0" err="1"/>
              <a:t>storing</a:t>
            </a:r>
            <a:r>
              <a:rPr lang="it-IT" sz="2800" dirty="0"/>
              <a:t> </a:t>
            </a:r>
            <a:r>
              <a:rPr lang="it-IT" sz="2800" dirty="0" err="1"/>
              <a:t>only</a:t>
            </a:r>
            <a:r>
              <a:rPr lang="it-IT" sz="2800" dirty="0"/>
              <a:t> </a:t>
            </a:r>
            <a:r>
              <a:rPr lang="it-IT" sz="2800" dirty="0" err="1"/>
              <a:t>one</a:t>
            </a:r>
            <a:r>
              <a:rPr lang="it-IT" sz="2800" dirty="0"/>
              <a:t> copy of </a:t>
            </a:r>
            <a:r>
              <a:rPr lang="it-IT" sz="2800" dirty="0" err="1"/>
              <a:t>each</a:t>
            </a:r>
            <a:r>
              <a:rPr lang="it-IT" sz="2800" dirty="0"/>
              <a:t> </a:t>
            </a:r>
            <a:r>
              <a:rPr lang="it-IT" sz="2800" dirty="0" err="1"/>
              <a:t>literal</a:t>
            </a:r>
            <a:r>
              <a:rPr lang="it-IT" sz="2800" dirty="0"/>
              <a:t> </a:t>
            </a:r>
            <a:r>
              <a:rPr lang="it-IT" sz="2800" dirty="0" err="1"/>
              <a:t>String</a:t>
            </a:r>
            <a:endParaRPr lang="it-IT" sz="2800" dirty="0"/>
          </a:p>
          <a:p>
            <a:pPr marL="0" indent="0" algn="just">
              <a:buNone/>
            </a:pPr>
            <a:endParaRPr lang="it-IT" sz="2800" dirty="0"/>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first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no </a:t>
            </a:r>
            <a:r>
              <a:rPr lang="it-IT" sz="2400" dirty="0" err="1">
                <a:latin typeface="Consolas" panose="020B0609020204030204" pitchFamily="49" charset="0"/>
                <a:cs typeface="Consolas" panose="020B0609020204030204" pitchFamily="49" charset="0"/>
              </a:rPr>
              <a:t>actual</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System.out.println</a:t>
            </a:r>
            <a:r>
              <a:rPr lang="it-IT" sz="2400" dirty="0">
                <a:latin typeface="Consolas" panose="020B0609020204030204" pitchFamily="49" charset="0"/>
                <a:cs typeface="Consolas" panose="020B0609020204030204" pitchFamily="49" charset="0"/>
              </a:rPr>
              <a:t>(first ==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dirty="0" err="1"/>
              <a:t>If</a:t>
            </a:r>
            <a:r>
              <a:rPr lang="it-IT" dirty="0"/>
              <a:t> </a:t>
            </a:r>
            <a:r>
              <a:rPr lang="it-IT" dirty="0" err="1"/>
              <a:t>we</a:t>
            </a:r>
            <a:r>
              <a:rPr lang="it-IT" dirty="0"/>
              <a:t> call the </a:t>
            </a:r>
            <a:r>
              <a:rPr lang="it-IT" dirty="0" err="1"/>
              <a:t>constructor</a:t>
            </a:r>
            <a:r>
              <a:rPr lang="it-IT" dirty="0"/>
              <a:t> of the </a:t>
            </a:r>
            <a:r>
              <a:rPr lang="it-IT" dirty="0" err="1"/>
              <a:t>class</a:t>
            </a:r>
            <a:r>
              <a:rPr lang="it-IT" dirty="0"/>
              <a:t> </a:t>
            </a:r>
            <a:r>
              <a:rPr lang="it-IT" dirty="0" err="1"/>
              <a:t>using</a:t>
            </a:r>
            <a:r>
              <a:rPr lang="it-IT" dirty="0"/>
              <a:t> the </a:t>
            </a:r>
            <a:r>
              <a:rPr lang="it-IT" dirty="0">
                <a:solidFill>
                  <a:schemeClr val="accent6">
                    <a:lumMod val="75000"/>
                  </a:schemeClr>
                </a:solidFill>
              </a:rPr>
              <a:t>new</a:t>
            </a:r>
            <a:r>
              <a:rPr lang="it-IT" dirty="0"/>
              <a:t> operator, </a:t>
            </a:r>
            <a:r>
              <a:rPr lang="it-IT" dirty="0" err="1"/>
              <a:t>Strings</a:t>
            </a:r>
            <a:r>
              <a:rPr lang="it-IT" dirty="0"/>
              <a:t> are </a:t>
            </a:r>
            <a:r>
              <a:rPr lang="it-IT" dirty="0" err="1"/>
              <a:t>stored</a:t>
            </a:r>
            <a:r>
              <a:rPr lang="it-IT" dirty="0"/>
              <a:t> in </a:t>
            </a:r>
            <a:r>
              <a:rPr lang="it-IT" dirty="0" err="1"/>
              <a:t>memory</a:t>
            </a:r>
            <a:r>
              <a:rPr lang="it-IT" dirty="0"/>
              <a:t> (</a:t>
            </a:r>
            <a:r>
              <a:rPr lang="it-IT" dirty="0" err="1"/>
              <a:t>heap</a:t>
            </a:r>
            <a:r>
              <a:rPr lang="it-IT" dirty="0"/>
              <a:t>) </a:t>
            </a:r>
            <a:r>
              <a:rPr lang="it-IT" dirty="0" err="1"/>
              <a:t>as</a:t>
            </a:r>
            <a:r>
              <a:rPr lang="it-IT" dirty="0"/>
              <a:t> standard </a:t>
            </a:r>
            <a:r>
              <a:rPr lang="it-IT" dirty="0" err="1"/>
              <a:t>objects</a:t>
            </a:r>
            <a:r>
              <a:rPr lang="it-IT" dirty="0"/>
              <a:t>.</a:t>
            </a:r>
          </a:p>
          <a:p>
            <a:pPr algn="just"/>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equals</a:t>
            </a:r>
            <a:r>
              <a:rPr lang="en-US" dirty="0"/>
              <a:t> vs ==</a:t>
            </a:r>
          </a:p>
        </p:txBody>
      </p:sp>
      <p:sp>
        <p:nvSpPr>
          <p:cNvPr id="3" name="Content Placeholder 2"/>
          <p:cNvSpPr>
            <a:spLocks noGrp="1"/>
          </p:cNvSpPr>
          <p:nvPr>
            <p:ph sz="half" idx="1"/>
          </p:nvPr>
        </p:nvSpPr>
        <p:spPr/>
        <p:txBody>
          <a:bodyPr>
            <a:normAutofit fontScale="85000" lnSpcReduction="20000"/>
          </a:bodyPr>
          <a:lstStyle/>
          <a:p>
            <a:r>
              <a:rPr lang="en-US" dirty="0"/>
              <a:t>The </a:t>
            </a:r>
            <a:r>
              <a:rPr lang="en-US" dirty="0">
                <a:solidFill>
                  <a:schemeClr val="accent6">
                    <a:lumMod val="75000"/>
                  </a:schemeClr>
                </a:solidFill>
              </a:rPr>
              <a:t>== operator </a:t>
            </a:r>
            <a:r>
              <a:rPr lang="en-US" dirty="0"/>
              <a:t>verifies if two references point to the same object</a:t>
            </a:r>
          </a:p>
          <a:p>
            <a:r>
              <a:rPr lang="en-US" dirty="0"/>
              <a:t>The </a:t>
            </a:r>
            <a:r>
              <a:rPr lang="en-US" dirty="0">
                <a:solidFill>
                  <a:schemeClr val="accent6">
                    <a:lumMod val="75000"/>
                  </a:schemeClr>
                </a:solidFill>
              </a:rPr>
              <a:t>equals() method</a:t>
            </a:r>
            <a:r>
              <a:rPr lang="en-US" dirty="0"/>
              <a:t>, instead, verifies if two objects (any object!) have the same internal state</a:t>
            </a:r>
          </a:p>
          <a:p>
            <a:endParaRPr lang="en-US" dirty="0">
              <a:solidFill>
                <a:srgbClr val="E46C0A"/>
              </a:solidFill>
            </a:endParaRPr>
          </a:p>
          <a:p>
            <a:pPr marL="0" indent="0">
              <a:buNone/>
            </a:pPr>
            <a:r>
              <a:rPr lang="en-US" sz="1600" dirty="0">
                <a:latin typeface="Courier"/>
                <a:cs typeface="Courier"/>
              </a:rPr>
              <a:t>String s1, 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refer to the same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(”s1 and s2 refer to objects having the same content!");</a:t>
            </a:r>
          </a:p>
          <a:p>
            <a:pPr marL="0" indent="0">
              <a:buNone/>
            </a:pPr>
            <a:r>
              <a:rPr lang="en-US" sz="1600" dirty="0">
                <a:latin typeface="Courier"/>
                <a:cs typeface="Courier"/>
              </a:rPr>
              <a:t>}</a:t>
            </a: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Strings are immutable. They are never actually modified.</a:t>
            </a:r>
          </a:p>
          <a:p>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Use </a:t>
            </a:r>
            <a:r>
              <a:rPr lang="en-US" sz="2400" dirty="0" err="1">
                <a:latin typeface="Calibri" panose="020F0502020204030204" pitchFamily="34" charset="0"/>
                <a:cs typeface="Calibri" panose="020F0502020204030204" pitchFamily="34" charset="0"/>
              </a:rPr>
              <a:t>StringBuilder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istead</a:t>
            </a:r>
            <a:r>
              <a:rPr lang="en-US" sz="24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 slow version</a:t>
            </a:r>
          </a:p>
          <a:p>
            <a:pPr marL="0" indent="0">
              <a:buNone/>
            </a:pPr>
            <a:r>
              <a:rPr lang="en-GB" sz="1200" dirty="0">
                <a:latin typeface="Consolas" panose="020B0609020204030204" pitchFamily="49" charset="0"/>
                <a:cs typeface="Consolas" panose="020B0609020204030204" pitchFamily="49" charset="0"/>
              </a:rPr>
              <a:t>    String s = "";</a:t>
            </a:r>
          </a:p>
          <a:p>
            <a:pPr marL="0" indent="0">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&lt; 100;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s += 'a';</a:t>
            </a:r>
          </a:p>
          <a:p>
            <a:pPr marL="0" indent="0">
              <a:buNone/>
            </a:pP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(s);</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 fast version using </a:t>
            </a:r>
            <a:r>
              <a:rPr lang="en-GB" sz="1200" dirty="0" err="1">
                <a:latin typeface="Consolas" panose="020B0609020204030204" pitchFamily="49" charset="0"/>
                <a:cs typeface="Consolas" panose="020B0609020204030204" pitchFamily="49" charset="0"/>
              </a:rPr>
              <a:t>StringBuilder</a:t>
            </a: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StringBuilder</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sb</a:t>
            </a:r>
            <a:r>
              <a:rPr lang="en-GB" sz="1200" dirty="0">
                <a:latin typeface="Consolas" panose="020B0609020204030204" pitchFamily="49" charset="0"/>
                <a:cs typeface="Consolas" panose="020B0609020204030204" pitchFamily="49" charset="0"/>
              </a:rPr>
              <a:t> = new </a:t>
            </a:r>
            <a:r>
              <a:rPr lang="en-GB" sz="1200" dirty="0" err="1">
                <a:latin typeface="Consolas" panose="020B0609020204030204" pitchFamily="49" charset="0"/>
                <a:cs typeface="Consolas" panose="020B0609020204030204" pitchFamily="49" charset="0"/>
              </a:rPr>
              <a:t>StringBuilder</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&lt; 100;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sb.append</a:t>
            </a:r>
            <a:r>
              <a:rPr lang="en-GB" sz="1200" dirty="0">
                <a:latin typeface="Consolas" panose="020B0609020204030204" pitchFamily="49" charset="0"/>
                <a:cs typeface="Consolas" panose="020B0609020204030204" pitchFamily="49" charset="0"/>
              </a:rPr>
              <a:t>('a');</a:t>
            </a:r>
          </a:p>
          <a:p>
            <a:pPr marL="0" indent="0">
              <a:buNone/>
            </a:pP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sb.toString</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lumMod val="75000"/>
                  </a:schemeClr>
                </a:solidFill>
              </a:rPr>
              <a:t>ordered sequence </a:t>
            </a:r>
            <a:r>
              <a:rPr lang="en-US" dirty="0"/>
              <a:t>of variables of the same type which are accessed through an </a:t>
            </a:r>
            <a:r>
              <a:rPr lang="en-US" dirty="0">
                <a:solidFill>
                  <a:schemeClr val="accent6">
                    <a:lumMod val="75000"/>
                  </a:schemeClr>
                </a:solidFill>
              </a:rPr>
              <a:t>index</a:t>
            </a:r>
            <a:r>
              <a:rPr lang="en-US" dirty="0">
                <a:solidFill>
                  <a:srgbClr val="F79646"/>
                </a:solidFill>
              </a:rPr>
              <a:t>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 actual objects!) </a:t>
            </a:r>
          </a:p>
          <a:p>
            <a:r>
              <a:rPr lang="en-US" dirty="0"/>
              <a:t>Array </a:t>
            </a:r>
            <a:r>
              <a:rPr lang="en-US" dirty="0">
                <a:solidFill>
                  <a:schemeClr val="accent6">
                    <a:lumMod val="75000"/>
                  </a:schemeClr>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the reference only, which has default value =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Java checks array bounds </a:t>
            </a:r>
            <a:r>
              <a:rPr lang="en-US" sz="2800" dirty="0">
                <a:solidFill>
                  <a:schemeClr val="accent6">
                    <a:lumMod val="75000"/>
                  </a:schemeClr>
                </a:solidFill>
              </a:rPr>
              <a:t>at runtime</a:t>
            </a: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000" dirty="0"/>
          </a:p>
          <a:p>
            <a:r>
              <a:rPr lang="en-US" sz="2400" dirty="0"/>
              <a:t>The length of an array (the maximum capacity of the array) is provided by the </a:t>
            </a:r>
            <a:r>
              <a:rPr lang="en-US" sz="2400" dirty="0">
                <a:solidFill>
                  <a:schemeClr val="accent6">
                    <a:lumMod val="75000"/>
                  </a:schemeClr>
                </a:solidFill>
              </a:rPr>
              <a:t>attribute length. </a:t>
            </a:r>
            <a:r>
              <a:rPr lang="en-US" sz="2400" i="1" dirty="0"/>
              <a:t>Not to be confused with the size() method provided by the Collection interface!</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a:t>
            </a:r>
          </a:p>
          <a:p>
            <a:pPr marL="0" indent="0">
              <a:buNone/>
            </a:pP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error</a:t>
            </a:r>
            <a:r>
              <a:rPr lang="it-IT" sz="2800" dirty="0">
                <a:latin typeface="Consolas" panose="020B0609020204030204" pitchFamily="49" charset="0"/>
                <a:cs typeface="Consolas" panose="020B0609020204030204" pitchFamily="49" charset="0"/>
              </a:rPr>
              <a:t>!</a:t>
            </a:r>
          </a:p>
          <a:p>
            <a:pPr marL="0" indent="0">
              <a:buNone/>
            </a:pP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 v1 = new </a:t>
            </a: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[16];</a:t>
            </a:r>
            <a:br>
              <a:rPr lang="it-IT" sz="2800" dirty="0">
                <a:latin typeface="Consolas" panose="020B0609020204030204" pitchFamily="49" charset="0"/>
                <a:cs typeface="Consolas" panose="020B0609020204030204" pitchFamily="49" charset="0"/>
              </a:rPr>
            </a:b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 v2 </a:t>
            </a:r>
            <a:r>
              <a:rPr lang="it-IT" sz="2800" dirty="0">
                <a:solidFill>
                  <a:schemeClr val="accent6">
                    <a:lumMod val="75000"/>
                  </a:schemeClr>
                </a:solidFill>
                <a:latin typeface="Consolas" panose="020B0609020204030204" pitchFamily="49" charset="0"/>
                <a:cs typeface="Consolas" panose="020B0609020204030204" pitchFamily="49" charset="0"/>
              </a:rPr>
              <a:t>= v1 + 2;</a:t>
            </a:r>
            <a:r>
              <a:rPr lang="en-US" sz="2800" dirty="0">
                <a:solidFill>
                  <a:schemeClr val="accent6">
                    <a:lumMod val="75000"/>
                  </a:schemeClr>
                </a:solidFill>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Tree>
    <p:extLst>
      <p:ext uri="{BB962C8B-B14F-4D97-AF65-F5344CB8AC3E}">
        <p14:creationId xmlns:p14="http://schemas.microsoft.com/office/powerpoint/2010/main" val="705320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51584" y="2204865"/>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pic>
        <p:nvPicPr>
          <p:cNvPr id="5" name="Picture 4" descr="Screen Shot 2016-03-09 at 16.08.2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79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(bi-dimensional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pic>
        <p:nvPicPr>
          <p:cNvPr id="5" name="Picture 4" descr="Screen Shot 2016-03-09 at 16.08.15.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351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lnSpcReduction="100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asList</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361992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22416395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850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Arrays.fill</a:t>
            </a:r>
            <a:r>
              <a:rPr lang="it-IT" sz="1400" dirty="0">
                <a:latin typeface="Consolas" panose="020B0609020204030204" pitchFamily="49" charset="0"/>
                <a:cs typeface="Consolas" panose="020B0609020204030204" pitchFamily="49" charset="0"/>
              </a:rPr>
              <a:t>(v1, 15);</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p>
          <a:p>
            <a:pPr marL="0" indent="0">
              <a:buNone/>
            </a:pP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Arrays.sort</a:t>
            </a:r>
            <a:r>
              <a:rPr lang="it-IT" sz="1400" dirty="0">
                <a:latin typeface="Consolas" panose="020B0609020204030204" pitchFamily="49" charset="0"/>
                <a:cs typeface="Consolas" panose="020B0609020204030204" pitchFamily="49" charset="0"/>
              </a:rPr>
              <a:t>(v1);</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System.arraycopy</a:t>
            </a:r>
            <a:r>
              <a:rPr lang="it-IT" sz="1400" dirty="0">
                <a:latin typeface="Consolas" panose="020B0609020204030204" pitchFamily="49" charset="0"/>
                <a:cs typeface="Consolas" panose="020B0609020204030204" pitchFamily="49" charset="0"/>
              </a:rPr>
              <a:t>(v1, 0, v2, 0, 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("v2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(v2));</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v1 = [15, 15, 15, 15, 15, 15, 15, 15, 15, 15]</a:t>
            </a:r>
          </a:p>
          <a:p>
            <a:pPr marL="0" indent="0">
              <a:buNone/>
            </a:pPr>
            <a:r>
              <a:rPr lang="en-GB" sz="1400" dirty="0">
                <a:latin typeface="Consolas" panose="020B0609020204030204" pitchFamily="49" charset="0"/>
                <a:cs typeface="Consolas" panose="020B0609020204030204" pitchFamily="49" charset="0"/>
              </a:rPr>
              <a:t>v1 = [37, 48, 19, 66, 18, 41, 8, 35, 44, 16]</a:t>
            </a:r>
          </a:p>
          <a:p>
            <a:pPr marL="0" indent="0">
              <a:buNone/>
            </a:pPr>
            <a:r>
              <a:rPr lang="en-GB" sz="1400" dirty="0">
                <a:latin typeface="Consolas" panose="020B0609020204030204" pitchFamily="49" charset="0"/>
                <a:cs typeface="Consolas" panose="020B0609020204030204" pitchFamily="49" charset="0"/>
              </a:rPr>
              <a:t>v1 = [8, 16, 18, 19, 35, 37, 41, 44, 48, 66]</a:t>
            </a:r>
          </a:p>
          <a:p>
            <a:pPr marL="0" indent="0">
              <a:buNone/>
            </a:pPr>
            <a:r>
              <a:rPr lang="en-GB" sz="1400" dirty="0">
                <a:latin typeface="Consolas" panose="020B0609020204030204" pitchFamily="49" charset="0"/>
                <a:cs typeface="Consolas" panose="020B0609020204030204" pitchFamily="49" charset="0"/>
              </a:rPr>
              <a:t>v2 = [8, 16, 18, 19, 35, 37, 41, 44, 48, 66]</a:t>
            </a: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2719454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endParaRPr lang="en-IT"/>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IT" sz="2800" dirty="0">
                <a:latin typeface="Consolas" panose="020B0609020204030204" pitchFamily="49" charset="0"/>
                <a:cs typeface="Consolas" panose="020B0609020204030204" pitchFamily="49" charset="0"/>
              </a:rPr>
              <a:t>System.in</a:t>
            </a:r>
          </a:p>
          <a:p>
            <a:r>
              <a:rPr lang="en-IT" sz="2800" dirty="0">
                <a:latin typeface="Consolas" panose="020B0609020204030204" pitchFamily="49" charset="0"/>
                <a:cs typeface="Consolas" panose="020B0609020204030204" pitchFamily="49" charset="0"/>
              </a:rPr>
              <a:t>System.out</a:t>
            </a:r>
          </a:p>
          <a:p>
            <a:r>
              <a:rPr lang="en-GB" sz="2800" dirty="0">
                <a:latin typeface="Consolas" panose="020B0609020204030204" pitchFamily="49" charset="0"/>
                <a:cs typeface="Consolas" panose="020B0609020204030204" pitchFamily="49" charset="0"/>
              </a:rPr>
              <a:t>print()</a:t>
            </a:r>
          </a:p>
          <a:p>
            <a:r>
              <a:rPr lang="en-GB" sz="2800" dirty="0" err="1">
                <a:latin typeface="Consolas" panose="020B0609020204030204" pitchFamily="49" charset="0"/>
                <a:cs typeface="Consolas" panose="020B0609020204030204" pitchFamily="49" charset="0"/>
              </a:rPr>
              <a:t>println</a:t>
            </a:r>
            <a:r>
              <a:rPr lang="en-GB" sz="2800" dirty="0">
                <a:latin typeface="Consolas" panose="020B0609020204030204" pitchFamily="49" charset="0"/>
                <a:cs typeface="Consolas" panose="020B0609020204030204" pitchFamily="49" charset="0"/>
              </a:rPr>
              <a:t>()</a:t>
            </a:r>
          </a:p>
          <a:p>
            <a:r>
              <a:rPr lang="en-GB" sz="2800" dirty="0" err="1">
                <a:latin typeface="Consolas" panose="020B0609020204030204" pitchFamily="49" charset="0"/>
                <a:cs typeface="Consolas" panose="020B0609020204030204" pitchFamily="49" charset="0"/>
              </a:rPr>
              <a:t>printf</a:t>
            </a:r>
            <a:r>
              <a:rPr lang="en-GB" sz="2800" dirty="0">
                <a:latin typeface="Consolas" panose="020B0609020204030204" pitchFamily="49" charset="0"/>
                <a:cs typeface="Consolas" panose="020B0609020204030204" pitchFamily="49" charset="0"/>
              </a:rPr>
              <a:t>()</a:t>
            </a:r>
          </a:p>
          <a:p>
            <a:r>
              <a:rPr lang="en-GB" sz="2800" dirty="0" err="1">
                <a:latin typeface="Consolas" panose="020B0609020204030204" pitchFamily="49" charset="0"/>
                <a:cs typeface="Consolas" panose="020B0609020204030204" pitchFamily="49" charset="0"/>
              </a:rPr>
              <a:t>String.format</a:t>
            </a:r>
            <a:r>
              <a:rPr lang="en-GB" sz="2800" dirty="0">
                <a:latin typeface="Consolas" panose="020B0609020204030204" pitchFamily="49" charset="0"/>
                <a:cs typeface="Consolas" panose="020B0609020204030204" pitchFamily="49" charset="0"/>
              </a:rPr>
              <a:t>()</a:t>
            </a:r>
            <a:endParaRPr lang="en-IT" sz="2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lstStyle/>
          <a:p>
            <a:endParaRPr lang="en-IT"/>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lstStyle/>
          <a:p>
            <a:endParaRPr lang="en-IT"/>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1981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23592" y="3705626"/>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 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endParaRPr lang="en-US" sz="2800" dirty="0"/>
          </a:p>
          <a:p>
            <a:pPr marL="0" indent="0">
              <a:buNone/>
            </a:pPr>
            <a:r>
              <a:rPr lang="en-US" sz="2800" dirty="0">
                <a:latin typeface="Consolas" panose="020B0609020204030204" pitchFamily="49" charset="0"/>
                <a:cs typeface="Consolas" panose="020B0609020204030204" pitchFamily="49" charset="0"/>
              </a:rPr>
              <a:t>public static void main(String[] </a:t>
            </a:r>
            <a:r>
              <a:rPr lang="en-US" sz="2800" dirty="0" err="1">
                <a:latin typeface="Consolas" panose="020B0609020204030204" pitchFamily="49" charset="0"/>
                <a:cs typeface="Consolas" panose="020B0609020204030204" pitchFamily="49" charset="0"/>
              </a:rPr>
              <a:t>args</a:t>
            </a:r>
            <a:r>
              <a:rPr lang="en-US" sz="2800" dirty="0">
                <a:latin typeface="Consolas" panose="020B0609020204030204" pitchFamily="49" charset="0"/>
                <a:cs typeface="Consolas" panose="020B0609020204030204" pitchFamily="49" charset="0"/>
              </a:rPr>
              <a:t>) {</a:t>
            </a:r>
          </a:p>
          <a:p>
            <a:pPr marL="0" indent="0">
              <a:buNone/>
            </a:pPr>
            <a:r>
              <a:rPr lang="it-IT" sz="2800" dirty="0">
                <a:latin typeface="Consolas" panose="020B0609020204030204" pitchFamily="49" charset="0"/>
                <a:cs typeface="Consolas" panose="020B0609020204030204" pitchFamily="49" charset="0"/>
              </a:rPr>
              <a:t>	</a:t>
            </a:r>
            <a:r>
              <a:rPr lang="mr-IN" sz="2800" dirty="0">
                <a:latin typeface="Consolas" panose="020B0609020204030204" pitchFamily="49" charset="0"/>
              </a:rPr>
              <a:t>…</a:t>
            </a: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methods</a:t>
            </a:r>
            <a:r>
              <a:rPr lang="it-IT" dirty="0"/>
              <a:t>, </a:t>
            </a:r>
            <a:r>
              <a:rPr lang="it-IT" dirty="0" err="1"/>
              <a:t>conventions</a:t>
            </a:r>
            <a:r>
              <a:rPr lang="it-IT" dirty="0"/>
              <a:t> </a:t>
            </a:r>
          </a:p>
        </p:txBody>
      </p:sp>
    </p:spTree>
    <p:extLst>
      <p:ext uri="{BB962C8B-B14F-4D97-AF65-F5344CB8AC3E}">
        <p14:creationId xmlns:p14="http://schemas.microsoft.com/office/powerpoint/2010/main" val="343848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133</TotalTime>
  <Words>3947</Words>
  <Application>Microsoft Macintosh PowerPoint</Application>
  <PresentationFormat>Widescreen</PresentationFormat>
  <Paragraphs>601</Paragraphs>
  <Slides>60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Consolas</vt:lpstr>
      <vt:lpstr>Courier</vt:lpstr>
      <vt:lpstr>Courier New</vt:lpstr>
      <vt:lpstr>Wingdings</vt:lpstr>
      <vt:lpstr>Nicola</vt:lpstr>
      <vt:lpstr>Java Basics</vt:lpstr>
      <vt:lpstr>Timeline</vt:lpstr>
      <vt:lpstr>Features</vt:lpstr>
      <vt:lpstr>Building and running</vt:lpstr>
      <vt:lpstr>Compiled vs Interpreted</vt:lpstr>
      <vt:lpstr>Program, files and classes </vt:lpstr>
      <vt:lpstr>public static void main(String[] args)</vt:lpstr>
      <vt:lpstr>Variables, methods, conventions </vt:lpstr>
      <vt:lpstr>Primitive types </vt:lpstr>
      <vt:lpstr>Primitive types </vt:lpstr>
      <vt:lpstr>Constants</vt:lpstr>
      <vt:lpstr>Operators (integer and floating-point) </vt:lpstr>
      <vt:lpstr>Code blocks and Scope </vt:lpstr>
      <vt:lpstr>Methods</vt:lpstr>
      <vt:lpstr>Passing Parameters</vt:lpstr>
      <vt:lpstr>Passing Parameters </vt:lpstr>
      <vt:lpstr>Passing Parameters </vt:lpstr>
      <vt:lpstr>Comments</vt:lpstr>
      <vt:lpstr>Coding Conventions</vt:lpstr>
      <vt:lpstr>Flow control statements</vt:lpstr>
      <vt:lpstr>Flow control statements</vt:lpstr>
      <vt:lpstr>if statement</vt:lpstr>
      <vt:lpstr>switch statement</vt:lpstr>
      <vt:lpstr>do-while statement</vt:lpstr>
      <vt:lpstr>while statement</vt:lpstr>
      <vt:lpstr>for statement</vt:lpstr>
      <vt:lpstr>break/continue statements</vt:lpstr>
      <vt:lpstr>References and Objects</vt:lpstr>
      <vt:lpstr>References and Objects</vt:lpstr>
      <vt:lpstr>References and Objects</vt:lpstr>
      <vt:lpstr>Strings</vt:lpstr>
      <vt:lpstr>String</vt:lpstr>
      <vt:lpstr>String</vt:lpstr>
      <vt:lpstr>Strings in memory</vt:lpstr>
      <vt:lpstr>Strings in memory</vt:lpstr>
      <vt:lpstr>equals vs ==</vt:lpstr>
      <vt:lpstr>String methods</vt:lpstr>
      <vt:lpstr>The + operator</vt:lpstr>
      <vt:lpstr>StringBuilder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java.util.Arrays</vt:lpstr>
      <vt:lpstr> System.arraycopy()</vt:lpstr>
      <vt:lpstr>Example</vt:lpstr>
      <vt:lpstr>Accessing Terminal</vt:lpstr>
      <vt:lpstr>PowerPoint Presentation</vt:lpstr>
      <vt:lpstr>Random Numbers</vt:lpstr>
      <vt:lpstr>PowerPoint Presentation</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Microsoft Office User</cp:lastModifiedBy>
  <cp:revision>61</cp:revision>
  <cp:lastPrinted>2021-10-10T16:21:50Z</cp:lastPrinted>
  <dcterms:created xsi:type="dcterms:W3CDTF">2021-09-29T20:16:21Z</dcterms:created>
  <dcterms:modified xsi:type="dcterms:W3CDTF">2021-10-10T16:21:52Z</dcterms:modified>
</cp:coreProperties>
</file>