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1" r:id="rId5"/>
    <p:sldId id="267" r:id="rId6"/>
    <p:sldId id="265" r:id="rId7"/>
    <p:sldId id="260" r:id="rId8"/>
    <p:sldId id="272" r:id="rId9"/>
    <p:sldId id="282" r:id="rId10"/>
    <p:sldId id="410" r:id="rId11"/>
    <p:sldId id="278" r:id="rId12"/>
    <p:sldId id="292" r:id="rId13"/>
    <p:sldId id="274" r:id="rId14"/>
    <p:sldId id="411" r:id="rId15"/>
    <p:sldId id="277" r:id="rId16"/>
    <p:sldId id="391" r:id="rId17"/>
    <p:sldId id="392" r:id="rId18"/>
    <p:sldId id="273" r:id="rId19"/>
    <p:sldId id="264" r:id="rId20"/>
    <p:sldId id="374" r:id="rId21"/>
    <p:sldId id="275" r:id="rId22"/>
    <p:sldId id="415" r:id="rId23"/>
    <p:sldId id="393" r:id="rId24"/>
    <p:sldId id="416" r:id="rId25"/>
    <p:sldId id="419" r:id="rId26"/>
    <p:sldId id="418" r:id="rId27"/>
    <p:sldId id="420" r:id="rId28"/>
    <p:sldId id="409" r:id="rId29"/>
    <p:sldId id="414" r:id="rId30"/>
    <p:sldId id="413" r:id="rId31"/>
    <p:sldId id="412" r:id="rId32"/>
    <p:sldId id="375" r:id="rId33"/>
    <p:sldId id="382" r:id="rId34"/>
    <p:sldId id="394" r:id="rId35"/>
    <p:sldId id="395" r:id="rId36"/>
    <p:sldId id="384" r:id="rId37"/>
    <p:sldId id="383" r:id="rId38"/>
    <p:sldId id="376" r:id="rId39"/>
    <p:sldId id="408" r:id="rId40"/>
    <p:sldId id="379" r:id="rId41"/>
    <p:sldId id="362" r:id="rId42"/>
    <p:sldId id="363" r:id="rId43"/>
    <p:sldId id="364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405" r:id="rId54"/>
    <p:sldId id="407" r:id="rId55"/>
    <p:sldId id="406" r:id="rId5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2"/>
    <p:restoredTop sz="96281"/>
  </p:normalViewPr>
  <p:slideViewPr>
    <p:cSldViewPr>
      <p:cViewPr varScale="1">
        <p:scale>
          <a:sx n="124" d="100"/>
          <a:sy n="124" d="100"/>
        </p:scale>
        <p:origin x="14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01/10/21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01/10/21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170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Basics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BFC65-B9F6-B945-BD45-78C0F17E8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PrimitiveTypes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byte a = 13;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/* char is actually a 16 bit unsigned int */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char b = 65;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short c = 34;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int d = 332;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long e = 122;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float f = 7.6F;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double g = 12.3;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h = true;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3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A constant is a variable whose value cannot change once it has been assigned. </a:t>
            </a:r>
          </a:p>
          <a:p>
            <a:r>
              <a:rPr lang="en-GB" dirty="0"/>
              <a:t>A constant can make our program more easily read and understood by others. In addition, a constant is cached by the JVM as well as our application, so using a constant can improve performance.</a:t>
            </a:r>
          </a:p>
          <a:p>
            <a:r>
              <a:rPr lang="en-GB" dirty="0"/>
              <a:t>To define a variable as a constant, we need to add the keyword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final</a:t>
            </a:r>
            <a:r>
              <a:rPr lang="en-GB" dirty="0"/>
              <a:t> in front of the variable declaration.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final float PI = 3.1415F;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PI = 3.18;  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ERROR, no changes allowed</a:t>
            </a:r>
          </a:p>
          <a:p>
            <a:pPr marL="0" indent="0"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631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(integer and floating-point)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Operators follow C syntax: </a:t>
            </a:r>
          </a:p>
          <a:p>
            <a:pPr lvl="1"/>
            <a:r>
              <a:rPr lang="en-US" dirty="0"/>
              <a:t>arithmetical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 - * / %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  <a:p>
            <a:pPr lvl="1"/>
            <a:r>
              <a:rPr lang="en-US" dirty="0"/>
              <a:t>Relational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 !=  &gt;  &lt;  &gt;=  &lt;=</a:t>
            </a:r>
          </a:p>
          <a:p>
            <a:pPr lvl="1"/>
            <a:r>
              <a:rPr lang="en-US" dirty="0"/>
              <a:t>bitwise    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&amp;  | ^ !  &gt;&gt;  &lt;&lt; </a:t>
            </a:r>
          </a:p>
          <a:p>
            <a:pPr lvl="1"/>
            <a:r>
              <a:rPr lang="en-US" dirty="0"/>
              <a:t>Logical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&amp;&amp; || ! ^</a:t>
            </a:r>
          </a:p>
          <a:p>
            <a:pPr lvl="1"/>
            <a:r>
              <a:rPr lang="en-US" dirty="0"/>
              <a:t>Assignment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 += -= *= /= %= &amp;= |= ^= </a:t>
            </a:r>
          </a:p>
          <a:p>
            <a:pPr lvl="1"/>
            <a:r>
              <a:rPr lang="en-US" dirty="0"/>
              <a:t>Increment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++  --</a:t>
            </a:r>
          </a:p>
          <a:p>
            <a:r>
              <a:rPr lang="en-US" dirty="0"/>
              <a:t>Chars can be treated as integers (e.g. switch)</a:t>
            </a:r>
          </a:p>
          <a:p>
            <a:r>
              <a:rPr lang="en-US" dirty="0"/>
              <a:t>Logical operators work ONLY on </a:t>
            </a:r>
            <a:r>
              <a:rPr lang="en-US" dirty="0" err="1"/>
              <a:t>booleans</a:t>
            </a:r>
            <a:r>
              <a:rPr lang="en-US" dirty="0"/>
              <a:t>. </a:t>
            </a:r>
            <a:r>
              <a:rPr lang="en-US" dirty="0" err="1"/>
              <a:t>int</a:t>
            </a:r>
            <a:r>
              <a:rPr lang="en-US" dirty="0"/>
              <a:t> is NOT considered a </a:t>
            </a:r>
            <a:r>
              <a:rPr lang="en-US" dirty="0" err="1"/>
              <a:t>boolean</a:t>
            </a:r>
            <a:r>
              <a:rPr lang="en-US" dirty="0"/>
              <a:t> value like in C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1682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blocks and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Java code blocks are the same as in C</a:t>
            </a:r>
          </a:p>
          <a:p>
            <a:r>
              <a:rPr lang="en-US" sz="2400" dirty="0"/>
              <a:t>Each block is enclosed by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braces</a:t>
            </a:r>
            <a:r>
              <a:rPr lang="en-US" sz="2400" dirty="0"/>
              <a:t> { } and starts a new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scope</a:t>
            </a:r>
            <a:r>
              <a:rPr lang="en-US" sz="2400" dirty="0"/>
              <a:t> for the variables </a:t>
            </a:r>
          </a:p>
          <a:p>
            <a:r>
              <a:rPr lang="en-US" sz="2400" dirty="0"/>
              <a:t>Variables can be declared everywhere within the scope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400050" lvl="1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x = 12;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y; </a:t>
            </a:r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040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4075-05FA-6344-A308-DF91B6F7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5FC1-A73C-1945-A6C7-39C657EC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4400" dirty="0">
                <a:solidFill>
                  <a:schemeClr val="accent6">
                    <a:lumMod val="75000"/>
                  </a:schemeClr>
                </a:solidFill>
              </a:rPr>
              <a:t>A method is a block of code which only runs when it is called.</a:t>
            </a:r>
          </a:p>
          <a:p>
            <a:r>
              <a:rPr lang="en-GB" sz="4400" dirty="0"/>
              <a:t>You can pass data, known as parameters, into a method and receive return values.</a:t>
            </a:r>
          </a:p>
          <a:p>
            <a:r>
              <a:rPr lang="en-GB" sz="4400" dirty="0"/>
              <a:t>Why use methods? To reuse code: define the code once, and use it many times.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long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return n * n;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long n 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myMethod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(20);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Outputs: 400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D276A-BC8B-E94E-A786-F1A87A09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9881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are always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passed by value (copy) </a:t>
            </a:r>
          </a:p>
          <a:p>
            <a:r>
              <a:rPr lang="en-US" dirty="0"/>
              <a:t>Parameters can be primitive types or object references </a:t>
            </a:r>
          </a:p>
          <a:p>
            <a:r>
              <a:rPr lang="en-US" dirty="0"/>
              <a:t>Note well: </a:t>
            </a:r>
            <a:r>
              <a:rPr lang="en-US" dirty="0">
                <a:solidFill>
                  <a:srgbClr val="E46C0A"/>
                </a:solidFill>
              </a:rPr>
              <a:t>only the object reference is copied </a:t>
            </a:r>
            <a:r>
              <a:rPr lang="en-US" dirty="0"/>
              <a:t>not the value of the object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0035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swap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swap(Point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p1;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 = p2;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3728" y="2315253"/>
            <a:ext cx="80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swap()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8BD55A-4884-A348-A13C-B7E2FBBA6E60}"/>
              </a:ext>
            </a:extLst>
          </p:cNvPr>
          <p:cNvCxnSpPr>
            <a:cxnSpLocks/>
          </p:cNvCxnSpPr>
          <p:nvPr/>
        </p:nvCxnSpPr>
        <p:spPr>
          <a:xfrm flipH="1">
            <a:off x="9132384" y="3252125"/>
            <a:ext cx="923934" cy="5849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2FACD0-AE90-1447-B8FF-B245354608CC}"/>
              </a:ext>
            </a:extLst>
          </p:cNvPr>
          <p:cNvCxnSpPr>
            <a:cxnSpLocks/>
          </p:cNvCxnSpPr>
          <p:nvPr/>
        </p:nvCxnSpPr>
        <p:spPr>
          <a:xfrm flipH="1" flipV="1">
            <a:off x="9123728" y="3270975"/>
            <a:ext cx="932590" cy="56613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D137C7-7A08-2542-809B-F30C987A2B7E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36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3D64-15F9-2F4F-8DDE-39BECF4B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Passing</a:t>
            </a:r>
            <a:r>
              <a:rPr lang="it-IT" dirty="0"/>
              <a:t> </a:t>
            </a:r>
            <a:r>
              <a:rPr lang="it-IT" dirty="0" err="1"/>
              <a:t>Parameters</a:t>
            </a:r>
            <a:r>
              <a:rPr lang="it-IT" dirty="0"/>
              <a:t>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51A50A6F-06B8-DE47-822F-3A190CC4C3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Point(0, 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Point p2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Point(10, 10); 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it-IT" sz="1200" i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(p1, p2);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(p1);  // 10, 10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it-IT" sz="1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(p2);  // 0, 0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public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(Point p1, Point p2)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p1.move(10, 10);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  p2.move(0, 0);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000A7-EF04-8D40-A3CA-3F2C74E48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CDC4F0-6373-4D4D-AE92-C115C06B3B5B}"/>
              </a:ext>
            </a:extLst>
          </p:cNvPr>
          <p:cNvSpPr/>
          <p:nvPr/>
        </p:nvSpPr>
        <p:spPr>
          <a:xfrm>
            <a:off x="7524113" y="2846053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(0, 0)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BB990-CEED-8342-95F3-53CD849A7CFC}"/>
              </a:ext>
            </a:extLst>
          </p:cNvPr>
          <p:cNvSpPr/>
          <p:nvPr/>
        </p:nvSpPr>
        <p:spPr>
          <a:xfrm>
            <a:off x="7524113" y="3782157"/>
            <a:ext cx="1296144" cy="5760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(10, 10)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1F07E5-83B4-514B-BADF-FAD4C6CC59AE}"/>
              </a:ext>
            </a:extLst>
          </p:cNvPr>
          <p:cNvSpPr txBox="1"/>
          <p:nvPr/>
        </p:nvSpPr>
        <p:spPr>
          <a:xfrm>
            <a:off x="6289685" y="29494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967A3-DA77-2748-BC57-C7E7E7215ADF}"/>
              </a:ext>
            </a:extLst>
          </p:cNvPr>
          <p:cNvSpPr txBox="1"/>
          <p:nvPr/>
        </p:nvSpPr>
        <p:spPr>
          <a:xfrm>
            <a:off x="6289685" y="388552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F044B-25B3-0746-BF2F-653318543CD5}"/>
              </a:ext>
            </a:extLst>
          </p:cNvPr>
          <p:cNvCxnSpPr>
            <a:cxnSpLocks/>
          </p:cNvCxnSpPr>
          <p:nvPr/>
        </p:nvCxnSpPr>
        <p:spPr>
          <a:xfrm>
            <a:off x="6813129" y="3134085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1585D3-D2EF-C04C-8C6D-B83FD5C73DB7}"/>
              </a:ext>
            </a:extLst>
          </p:cNvPr>
          <p:cNvCxnSpPr>
            <a:cxnSpLocks/>
          </p:cNvCxnSpPr>
          <p:nvPr/>
        </p:nvCxnSpPr>
        <p:spPr>
          <a:xfrm>
            <a:off x="6813129" y="4070189"/>
            <a:ext cx="566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BEB508-6401-5143-96BF-F5C378DCE182}"/>
              </a:ext>
            </a:extLst>
          </p:cNvPr>
          <p:cNvCxnSpPr/>
          <p:nvPr/>
        </p:nvCxnSpPr>
        <p:spPr>
          <a:xfrm>
            <a:off x="8976320" y="1781824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F82BC2-3FE1-C04D-8254-71CA8B77F038}"/>
              </a:ext>
            </a:extLst>
          </p:cNvPr>
          <p:cNvSpPr txBox="1"/>
          <p:nvPr/>
        </p:nvSpPr>
        <p:spPr>
          <a:xfrm>
            <a:off x="6048042" y="229531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main</a:t>
            </a:r>
            <a:r>
              <a:rPr lang="it-IT" dirty="0"/>
              <a:t>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7B7DB-4539-F14F-889E-C5154194CDB7}"/>
              </a:ext>
            </a:extLst>
          </p:cNvPr>
          <p:cNvSpPr txBox="1"/>
          <p:nvPr/>
        </p:nvSpPr>
        <p:spPr>
          <a:xfrm>
            <a:off x="9120336" y="2295310"/>
            <a:ext cx="84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move</a:t>
            </a:r>
            <a:r>
              <a:rPr lang="it-IT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1E01F-B468-374B-9DDD-C90E6F276E09}"/>
              </a:ext>
            </a:extLst>
          </p:cNvPr>
          <p:cNvSpPr txBox="1"/>
          <p:nvPr/>
        </p:nvSpPr>
        <p:spPr>
          <a:xfrm>
            <a:off x="10154977" y="29016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92CA-DBF8-9E4A-BC2D-52188C62EF3F}"/>
              </a:ext>
            </a:extLst>
          </p:cNvPr>
          <p:cNvSpPr txBox="1"/>
          <p:nvPr/>
        </p:nvSpPr>
        <p:spPr>
          <a:xfrm>
            <a:off x="10174636" y="383751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C4F8DD-DFDC-4242-BE8E-A7B6B370E190}"/>
              </a:ext>
            </a:extLst>
          </p:cNvPr>
          <p:cNvCxnSpPr>
            <a:cxnSpLocks/>
          </p:cNvCxnSpPr>
          <p:nvPr/>
        </p:nvCxnSpPr>
        <p:spPr>
          <a:xfrm flipH="1">
            <a:off x="9132385" y="3116777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C614C-D03A-684E-8736-80E9C85CE3F0}"/>
              </a:ext>
            </a:extLst>
          </p:cNvPr>
          <p:cNvCxnSpPr>
            <a:cxnSpLocks/>
          </p:cNvCxnSpPr>
          <p:nvPr/>
        </p:nvCxnSpPr>
        <p:spPr>
          <a:xfrm flipH="1">
            <a:off x="9132385" y="4042460"/>
            <a:ext cx="9239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BD673EA-7F21-6842-9ED7-BB9778831D8D}"/>
              </a:ext>
            </a:extLst>
          </p:cNvPr>
          <p:cNvCxnSpPr/>
          <p:nvPr/>
        </p:nvCxnSpPr>
        <p:spPr>
          <a:xfrm>
            <a:off x="7403803" y="1837941"/>
            <a:ext cx="0" cy="3888432"/>
          </a:xfrm>
          <a:prstGeom prst="line">
            <a:avLst/>
          </a:prstGeom>
          <a:ln w="12700">
            <a:solidFill>
              <a:schemeClr val="accent1">
                <a:alpha val="37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04FA6B-07D6-FE42-9F5C-B9224F37DD3A}"/>
              </a:ext>
            </a:extLst>
          </p:cNvPr>
          <p:cNvSpPr txBox="1"/>
          <p:nvPr/>
        </p:nvSpPr>
        <p:spPr>
          <a:xfrm>
            <a:off x="7863577" y="2276872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heap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2422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Multi-lines comments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/*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 this comment is so long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 that it needs two lines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 */ </a:t>
            </a:r>
          </a:p>
          <a:p>
            <a:endParaRPr lang="en-US" sz="2400" dirty="0">
              <a:latin typeface="Wingdings"/>
            </a:endParaRPr>
          </a:p>
          <a:p>
            <a:r>
              <a:rPr lang="en-US" sz="2400" dirty="0"/>
              <a:t>Single-line comments </a:t>
            </a:r>
          </a:p>
          <a:p>
            <a:pPr marL="0" indent="0">
              <a:buNone/>
            </a:pPr>
            <a:r>
              <a:rPr lang="en-US" sz="2400" dirty="0">
                <a:latin typeface="Courier New"/>
                <a:cs typeface="Courier New"/>
              </a:rPr>
              <a:t>// comment on one line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106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ClassName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final double PI = 3.14;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private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attributeName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methodName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	/* this is a comment*/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IntelliJ: Code -&gt; Reformat File…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7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1991: SUN develops a language for cable TV boxes</a:t>
            </a:r>
          </a:p>
          <a:p>
            <a:r>
              <a:rPr lang="en-US" sz="2400" dirty="0"/>
              <a:t>1996: Java 1 (Netscape browser supports Java, popularity grows)</a:t>
            </a:r>
          </a:p>
          <a:p>
            <a:r>
              <a:rPr lang="en-US" sz="2400" dirty="0"/>
              <a:t>1998: Java 2 (major API increase)</a:t>
            </a:r>
          </a:p>
          <a:p>
            <a:r>
              <a:rPr lang="en-US" sz="2400" dirty="0"/>
              <a:t>2005: Java 5 (major enhancements)</a:t>
            </a:r>
          </a:p>
          <a:p>
            <a:r>
              <a:rPr lang="en-US" sz="2400" dirty="0"/>
              <a:t>2014: Java 8 LTS (support until 2030)</a:t>
            </a:r>
          </a:p>
          <a:p>
            <a:r>
              <a:rPr lang="en-US" sz="2400" dirty="0"/>
              <a:t>2018: Java 11 LTS (support until 2026)</a:t>
            </a:r>
          </a:p>
          <a:p>
            <a:r>
              <a:rPr lang="en-US" sz="2400" dirty="0"/>
              <a:t>2021: Java 17 LTS (support until 2029)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https://</a:t>
            </a:r>
            <a:r>
              <a:rPr lang="en-US" sz="2400" i="1" dirty="0" err="1"/>
              <a:t>en.wikipedia.org</a:t>
            </a:r>
            <a:r>
              <a:rPr lang="en-US" sz="2400" i="1" dirty="0"/>
              <a:t>/wiki/</a:t>
            </a:r>
            <a:r>
              <a:rPr lang="en-US" sz="2400" i="1" dirty="0" err="1"/>
              <a:t>Java_version_history</a:t>
            </a:r>
            <a:endParaRPr 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058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Flow control </a:t>
            </a:r>
            <a:r>
              <a:rPr lang="it-IT" dirty="0" err="1"/>
              <a:t>statements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3611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Flow control </a:t>
            </a:r>
            <a:r>
              <a:rPr lang="it-IT" dirty="0" err="1"/>
              <a:t>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Decision making statements</a:t>
            </a:r>
          </a:p>
          <a:p>
            <a:pPr lvl="1"/>
            <a:r>
              <a:rPr lang="en-GB" dirty="0"/>
              <a:t>if statements</a:t>
            </a:r>
          </a:p>
          <a:p>
            <a:pPr lvl="1"/>
            <a:r>
              <a:rPr lang="en-GB" dirty="0"/>
              <a:t>switch statement</a:t>
            </a:r>
          </a:p>
          <a:p>
            <a:r>
              <a:rPr lang="en-GB" dirty="0"/>
              <a:t>Loop statements</a:t>
            </a:r>
          </a:p>
          <a:p>
            <a:pPr lvl="1"/>
            <a:r>
              <a:rPr lang="en-GB" dirty="0"/>
              <a:t>do-while loop</a:t>
            </a:r>
          </a:p>
          <a:p>
            <a:pPr lvl="1"/>
            <a:r>
              <a:rPr lang="en-GB" dirty="0"/>
              <a:t>while loop</a:t>
            </a:r>
          </a:p>
          <a:p>
            <a:pPr lvl="1"/>
            <a:r>
              <a:rPr lang="en-GB" dirty="0"/>
              <a:t>for loop</a:t>
            </a:r>
          </a:p>
          <a:p>
            <a:pPr lvl="1"/>
            <a:r>
              <a:rPr lang="en-GB" dirty="0"/>
              <a:t>for-each loop</a:t>
            </a:r>
          </a:p>
          <a:p>
            <a:r>
              <a:rPr lang="en-GB" dirty="0"/>
              <a:t>Jump statements</a:t>
            </a:r>
          </a:p>
          <a:p>
            <a:pPr lvl="1"/>
            <a:r>
              <a:rPr lang="en-GB" dirty="0"/>
              <a:t>break statement</a:t>
            </a:r>
          </a:p>
          <a:p>
            <a:pPr lvl="1"/>
            <a:r>
              <a:rPr lang="en-GB" dirty="0"/>
              <a:t>continue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201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846060-967F-3242-B48F-D73B319F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IT" dirty="0"/>
              <a:t>f statement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BEDA8-D71C-CD4E-BE1B-183409097E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Syntax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(condition1)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 (condition2)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false and condition2 is true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executed if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condition1 is false and condition2 is false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A6F12F-15F6-824F-A987-6AEB6C5B43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Example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 time = 22;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if (time &lt; 10)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morning.");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if (time &lt; 20)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day.");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("Good evening.");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91C08-5EE8-834C-92EF-882732B6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422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switch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6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expression</a:t>
            </a: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case x: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case y: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default:</a:t>
            </a: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    // code </a:t>
            </a:r>
            <a:r>
              <a:rPr lang="it-IT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it-IT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grade = ‘A’;</a:t>
            </a:r>
          </a:p>
          <a:p>
            <a:pPr marL="0" indent="0">
              <a:buNone/>
            </a:pPr>
            <a:endParaRPr lang="it-IT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(grade) {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case 'A’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Excellent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!"); 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'B'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'C'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Well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done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break;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case 'D'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passed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default :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 grade");</a:t>
            </a:r>
          </a:p>
          <a:p>
            <a:pPr marL="0" indent="0">
              <a:buNone/>
            </a:pPr>
            <a:r>
              <a:rPr lang="it-IT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7584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do-</a:t>
            </a:r>
            <a:r>
              <a:rPr lang="it-IT" dirty="0" err="1"/>
              <a:t>while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i++;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(i &lt; 5);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989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while</a:t>
            </a:r>
            <a:r>
              <a:rPr lang="it-IT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8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it-IT" sz="1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</a:t>
            </a:r>
          </a:p>
          <a:p>
            <a:pPr marL="0" indent="0">
              <a:buNone/>
            </a:pP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(i &lt; 5) {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  i++;</a:t>
            </a:r>
          </a:p>
          <a:p>
            <a:pPr marL="0" indent="0">
              <a:buNone/>
            </a:pPr>
            <a:r>
              <a:rPr lang="it-IT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6532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(statement 1; statement 2; statement 3)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(for-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arrayName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// code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to be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executed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&lt;=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(for-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each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{"Supra", "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Lancer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Impreza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: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cars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4319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3B0E-C2CD-CA47-A8AF-78FF0704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break/continue </a:t>
            </a:r>
            <a:r>
              <a:rPr lang="it-IT" dirty="0" err="1"/>
              <a:t>statements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720B-9E9F-AA4B-88B0-EEE12D40C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 can be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jump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out of 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statement breaks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(in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occurs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loop</a:t>
            </a:r>
            <a:r>
              <a:rPr lang="it-IT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9198B-102A-3343-B7DC-CD35441D47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(break)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(i == 4)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break;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it-IT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(continue)</a:t>
            </a: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10;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(i == 4)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continue;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(i);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93916-DFCA-8845-8124-E5FEB7C6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15690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References and Objects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0187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CFAF-8B4D-014B-A34B-5DCB674D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48ECA-B4BF-0043-93E5-05BC37D144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reference</a:t>
            </a:r>
            <a:r>
              <a:rPr lang="en-GB" sz="2400" dirty="0"/>
              <a:t> is an entity which provides a way to access objects of its type. </a:t>
            </a:r>
          </a:p>
          <a:p>
            <a:r>
              <a:rPr lang="en-GB" sz="2400" dirty="0"/>
              <a:t>An </a:t>
            </a:r>
            <a:r>
              <a:rPr lang="en-GB" sz="2400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GB" sz="2400" dirty="0"/>
              <a:t> is an entity which provides a way to access the members of it's class or type.</a:t>
            </a:r>
          </a:p>
          <a:p>
            <a:r>
              <a:rPr lang="en-GB" sz="2400" dirty="0"/>
              <a:t>Generally, You can't access an object without a reference to it.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IT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38A65-4434-8146-B9B7-8DD4E8009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class GUI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  // some business logic.   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Without Reference: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GUI().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you can't reuse the object </a:t>
            </a: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bad way to code. </a:t>
            </a:r>
          </a:p>
          <a:p>
            <a:pPr marL="0" indent="0" fontAlgn="base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With Reference: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aGUIReference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GUI();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aGUIReference.aMethod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Now, the object can be reused.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// Preferred way to code</a:t>
            </a:r>
            <a:endParaRPr lang="en-IT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28C70-3006-4E42-9E38-701B7962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5119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Portable</a:t>
            </a:r>
          </a:p>
          <a:p>
            <a:pPr lvl="1"/>
            <a:r>
              <a:rPr lang="en-US" sz="2400" dirty="0"/>
              <a:t>Write once, run everywhere</a:t>
            </a:r>
          </a:p>
          <a:p>
            <a:pPr lvl="1"/>
            <a:r>
              <a:rPr lang="en-US" sz="2400" dirty="0"/>
              <a:t>Translated to bytecode</a:t>
            </a:r>
          </a:p>
          <a:p>
            <a:r>
              <a:rPr lang="en-US" sz="2400" dirty="0"/>
              <a:t>Pure object-oriented language</a:t>
            </a:r>
          </a:p>
          <a:p>
            <a:r>
              <a:rPr lang="en-US" sz="2400" dirty="0"/>
              <a:t>Statically typed</a:t>
            </a:r>
          </a:p>
          <a:p>
            <a:r>
              <a:rPr lang="en-US" sz="2400" dirty="0"/>
              <a:t>Exceptions as a pervasive mechanism</a:t>
            </a:r>
          </a:p>
          <a:p>
            <a:r>
              <a:rPr lang="en-US" sz="2400" dirty="0"/>
              <a:t>Shares syntax elements w/ C++ (reduced learning curve)</a:t>
            </a:r>
          </a:p>
          <a:p>
            <a:r>
              <a:rPr lang="en-US" sz="2400" dirty="0"/>
              <a:t>Garbage collection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5463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5FC0A7-9098-214F-AE6A-67F4F16B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References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5A17-4992-F145-9458-555AAB740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dirty="0"/>
              <a:t># C</a:t>
            </a:r>
          </a:p>
          <a:p>
            <a:pPr marL="0" indent="0">
              <a:buNone/>
            </a:pPr>
            <a:r>
              <a:rPr lang="en-GB" sz="1300" dirty="0"/>
              <a:t>typedef struct point {</a:t>
            </a:r>
            <a:br>
              <a:rPr lang="en-GB" sz="1300" dirty="0"/>
            </a:br>
            <a:r>
              <a:rPr lang="en-GB" sz="1300" dirty="0"/>
              <a:t>    float x;</a:t>
            </a:r>
            <a:br>
              <a:rPr lang="en-GB" sz="1300" dirty="0"/>
            </a:br>
            <a:r>
              <a:rPr lang="en-GB" sz="1300" dirty="0"/>
              <a:t>    float y;</a:t>
            </a:r>
            <a:br>
              <a:rPr lang="en-GB" sz="1300" dirty="0"/>
            </a:br>
            <a:r>
              <a:rPr lang="en-GB" sz="1300" dirty="0"/>
              <a:t>} </a:t>
            </a:r>
            <a:r>
              <a:rPr lang="en-GB" sz="1300" dirty="0" err="1"/>
              <a:t>point_t</a:t>
            </a:r>
            <a:r>
              <a:rPr lang="en-GB" sz="1300" dirty="0"/>
              <a:t>;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 err="1"/>
              <a:t>point_t</a:t>
            </a:r>
            <a:r>
              <a:rPr lang="en-GB" sz="1300" dirty="0"/>
              <a:t> *</a:t>
            </a:r>
            <a:r>
              <a:rPr lang="en-GB" sz="1300" dirty="0" err="1"/>
              <a:t>allocate_point</a:t>
            </a:r>
            <a:r>
              <a:rPr lang="en-GB" sz="1300" dirty="0"/>
              <a:t>(float x, float y) {</a:t>
            </a:r>
            <a:br>
              <a:rPr lang="en-GB" sz="1300" dirty="0"/>
            </a:br>
            <a:r>
              <a:rPr lang="en-GB" sz="1300" dirty="0">
                <a:solidFill>
                  <a:srgbClr val="00B050"/>
                </a:solidFill>
              </a:rPr>
              <a:t>    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 *p = malloc(</a:t>
            </a:r>
            <a:r>
              <a:rPr lang="en-GB" sz="1300" dirty="0" err="1">
                <a:solidFill>
                  <a:srgbClr val="00B050"/>
                </a:solidFill>
              </a:rPr>
              <a:t>sizeof</a:t>
            </a:r>
            <a:r>
              <a:rPr lang="en-GB" sz="1300" dirty="0">
                <a:solidFill>
                  <a:srgbClr val="00B050"/>
                </a:solidFill>
              </a:rPr>
              <a:t>(</a:t>
            </a:r>
            <a:r>
              <a:rPr lang="en-GB" sz="1300" dirty="0" err="1">
                <a:solidFill>
                  <a:srgbClr val="00B050"/>
                </a:solidFill>
              </a:rPr>
              <a:t>point_t</a:t>
            </a:r>
            <a:r>
              <a:rPr lang="en-GB" sz="1300" dirty="0">
                <a:solidFill>
                  <a:srgbClr val="00B050"/>
                </a:solidFill>
              </a:rPr>
              <a:t>));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p-&gt;x = x;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p-&gt;y = y;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>
                <a:solidFill>
                  <a:srgbClr val="00B050"/>
                </a:solidFill>
              </a:rPr>
              <a:t>    return p;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br>
              <a:rPr lang="en-GB" sz="1300" dirty="0"/>
            </a:br>
            <a:r>
              <a:rPr lang="en-GB" sz="1300" dirty="0"/>
              <a:t>void </a:t>
            </a:r>
            <a:r>
              <a:rPr lang="en-GB" sz="1300" dirty="0" err="1"/>
              <a:t>free_point</a:t>
            </a:r>
            <a:r>
              <a:rPr lang="en-GB" sz="1300" dirty="0"/>
              <a:t>(</a:t>
            </a:r>
            <a:r>
              <a:rPr lang="en-GB" sz="1300" dirty="0" err="1"/>
              <a:t>point_t</a:t>
            </a:r>
            <a:r>
              <a:rPr lang="en-GB" sz="1300" dirty="0"/>
              <a:t> *p) {</a:t>
            </a:r>
            <a:br>
              <a:rPr lang="en-GB" sz="1300" dirty="0"/>
            </a:br>
            <a:r>
              <a:rPr lang="en-GB" sz="1300" dirty="0"/>
              <a:t>    free(p);</a:t>
            </a:r>
            <a:br>
              <a:rPr lang="en-GB" sz="1300" dirty="0"/>
            </a:br>
            <a:r>
              <a:rPr lang="en-GB" sz="1300" dirty="0"/>
              <a:t>}</a:t>
            </a:r>
            <a:br>
              <a:rPr lang="en-GB" sz="1300" dirty="0"/>
            </a:br>
            <a:endParaRPr lang="en-GB" sz="1300" dirty="0"/>
          </a:p>
          <a:p>
            <a:pPr marL="0" indent="0">
              <a:buNone/>
            </a:pPr>
            <a:r>
              <a:rPr lang="en-GB" sz="1300" dirty="0"/>
              <a:t>int main() {</a:t>
            </a:r>
            <a:br>
              <a:rPr lang="en-GB" sz="1300" dirty="0"/>
            </a:br>
            <a:r>
              <a:rPr lang="en-GB" sz="1300" dirty="0"/>
              <a:t>    </a:t>
            </a:r>
            <a:r>
              <a:rPr lang="en-GB" sz="1300" dirty="0" err="1">
                <a:solidFill>
                  <a:schemeClr val="accent6">
                    <a:lumMod val="75000"/>
                  </a:schemeClr>
                </a:solidFill>
              </a:rPr>
              <a:t>point_t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</a:rPr>
              <a:t> *p </a:t>
            </a:r>
            <a:r>
              <a:rPr lang="en-GB" sz="1300" dirty="0"/>
              <a:t>= </a:t>
            </a:r>
            <a:r>
              <a:rPr lang="en-GB" sz="1300" dirty="0" err="1">
                <a:solidFill>
                  <a:srgbClr val="00B050"/>
                </a:solidFill>
              </a:rPr>
              <a:t>allocate_point</a:t>
            </a:r>
            <a:r>
              <a:rPr lang="en-GB" sz="1300" dirty="0">
                <a:solidFill>
                  <a:srgbClr val="00B050"/>
                </a:solidFill>
              </a:rPr>
              <a:t>(2, 3);</a:t>
            </a:r>
            <a:br>
              <a:rPr lang="en-GB" sz="1300" dirty="0">
                <a:solidFill>
                  <a:srgbClr val="00B050"/>
                </a:solidFill>
              </a:rPr>
            </a:br>
            <a:r>
              <a:rPr lang="en-GB" sz="1300" dirty="0"/>
              <a:t>    </a:t>
            </a:r>
            <a:r>
              <a:rPr lang="en-GB" sz="1300" dirty="0" err="1"/>
              <a:t>printf</a:t>
            </a:r>
            <a:r>
              <a:rPr lang="en-GB" sz="1300" dirty="0"/>
              <a:t>("(%</a:t>
            </a:r>
            <a:r>
              <a:rPr lang="en-GB" sz="1300" dirty="0" err="1"/>
              <a:t>f,%f</a:t>
            </a:r>
            <a:r>
              <a:rPr lang="en-GB" sz="1300" dirty="0"/>
              <a:t>)\n", p-&gt;x, p-&gt;y);    </a:t>
            </a:r>
          </a:p>
          <a:p>
            <a:pPr marL="0" indent="0">
              <a:buNone/>
            </a:pPr>
            <a:r>
              <a:rPr lang="en-GB" sz="1300" dirty="0"/>
              <a:t>    </a:t>
            </a:r>
            <a:r>
              <a:rPr lang="en-GB" sz="1300" dirty="0" err="1"/>
              <a:t>free_point</a:t>
            </a:r>
            <a:r>
              <a:rPr lang="en-GB" sz="1300" dirty="0"/>
              <a:t>(p);</a:t>
            </a:r>
            <a:br>
              <a:rPr lang="en-GB" sz="1300" dirty="0"/>
            </a:br>
            <a:r>
              <a:rPr lang="en-GB" sz="1300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8580-F9A7-434F-B011-E999CD1F59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 Java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Point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int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Point(int x, int y)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x;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y;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 p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Point(2, 3);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n-GB" sz="12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.printf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("(%d, %d)\n",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p.x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p.y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1C62-093F-3B43-A668-8B0EAD0B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8260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Strings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0860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 (char[] == string)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s[] = “literal”;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43F2E1-B11F-9B4F-8CBC-ACBBEB0891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Java (char[] != string)</a:t>
            </a:r>
          </a:p>
          <a:p>
            <a:r>
              <a:rPr lang="en-US" dirty="0"/>
              <a:t>More specifically, in Java, Strings are instances (objects) of a specific class (</a:t>
            </a:r>
            <a:r>
              <a:rPr lang="en-US" dirty="0" err="1"/>
              <a:t>java.lang.String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char[] s = {'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’};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new String(“Hello”);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“hello”;</a:t>
            </a:r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7899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E46C0A"/>
                </a:solidFill>
              </a:rPr>
              <a:t>String: an immutable object representing a sequence of characters and related operations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Definition: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"text";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expression;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Examples: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name = "Marty Stepp";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x = 3, y = 5;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String point = "(" + x + ", " + y + ")";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470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Strings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are </a:t>
            </a:r>
            <a:r>
              <a:rPr lang="it-IT" sz="2800" dirty="0" err="1">
                <a:solidFill>
                  <a:schemeClr val="accent6">
                    <a:lumMod val="75000"/>
                  </a:schemeClr>
                </a:solidFill>
              </a:rPr>
              <a:t>immutable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</a:rPr>
              <a:t> in Java</a:t>
            </a:r>
            <a:endParaRPr lang="it-IT" sz="2800" dirty="0"/>
          </a:p>
          <a:p>
            <a:pPr algn="just"/>
            <a:r>
              <a:rPr lang="it-IT" sz="2800" dirty="0" err="1"/>
              <a:t>Being</a:t>
            </a:r>
            <a:r>
              <a:rPr lang="it-IT" sz="2800" dirty="0"/>
              <a:t> </a:t>
            </a:r>
            <a:r>
              <a:rPr lang="it-IT" sz="2800" dirty="0" err="1"/>
              <a:t>immutable</a:t>
            </a:r>
            <a:r>
              <a:rPr lang="it-IT" sz="2800" dirty="0"/>
              <a:t>, </a:t>
            </a:r>
            <a:r>
              <a:rPr lang="it-IT" sz="2800" dirty="0" err="1"/>
              <a:t>when</a:t>
            </a:r>
            <a:r>
              <a:rPr lang="it-IT" sz="2800" dirty="0"/>
              <a:t> </a:t>
            </a:r>
            <a:r>
              <a:rPr lang="it-IT" sz="2800" dirty="0" err="1"/>
              <a:t>we</a:t>
            </a:r>
            <a:r>
              <a:rPr lang="it-IT" sz="2800" dirty="0"/>
              <a:t> create a </a:t>
            </a:r>
            <a:r>
              <a:rPr lang="it-IT" sz="2800" dirty="0" err="1"/>
              <a:t>String</a:t>
            </a:r>
            <a:r>
              <a:rPr lang="it-IT" sz="2800" dirty="0"/>
              <a:t> </a:t>
            </a:r>
            <a:r>
              <a:rPr lang="it-IT" sz="2800" dirty="0" err="1"/>
              <a:t>variable</a:t>
            </a:r>
            <a:r>
              <a:rPr lang="it-IT" sz="2800" dirty="0"/>
              <a:t> and </a:t>
            </a:r>
            <a:r>
              <a:rPr lang="it-IT" sz="2800" dirty="0" err="1"/>
              <a:t>assign</a:t>
            </a:r>
            <a:r>
              <a:rPr lang="it-IT" sz="2800" dirty="0"/>
              <a:t> a </a:t>
            </a:r>
            <a:r>
              <a:rPr lang="it-IT" sz="2800" dirty="0" err="1"/>
              <a:t>value</a:t>
            </a:r>
            <a:r>
              <a:rPr lang="it-IT" sz="2800" dirty="0"/>
              <a:t> to </a:t>
            </a:r>
            <a:r>
              <a:rPr lang="it-IT" sz="2800" dirty="0" err="1"/>
              <a:t>it</a:t>
            </a:r>
            <a:r>
              <a:rPr lang="it-IT" sz="2800" dirty="0"/>
              <a:t>, the JVM can </a:t>
            </a:r>
            <a:r>
              <a:rPr lang="it-IT" sz="2800" dirty="0" err="1"/>
              <a:t>optimize</a:t>
            </a:r>
            <a:r>
              <a:rPr lang="it-IT" sz="2800" dirty="0"/>
              <a:t> the </a:t>
            </a:r>
            <a:r>
              <a:rPr lang="it-IT" sz="2800" dirty="0" err="1"/>
              <a:t>amount</a:t>
            </a:r>
            <a:r>
              <a:rPr lang="it-IT" sz="2800" dirty="0"/>
              <a:t> of </a:t>
            </a:r>
            <a:r>
              <a:rPr lang="it-IT" sz="2800" dirty="0" err="1"/>
              <a:t>memory</a:t>
            </a:r>
            <a:r>
              <a:rPr lang="it-IT" sz="2800" dirty="0"/>
              <a:t> </a:t>
            </a:r>
            <a:r>
              <a:rPr lang="it-IT" sz="2800" dirty="0" err="1"/>
              <a:t>allocated</a:t>
            </a:r>
            <a:r>
              <a:rPr lang="it-IT" sz="2800" dirty="0"/>
              <a:t> by </a:t>
            </a:r>
            <a:r>
              <a:rPr lang="it-IT" sz="2800" dirty="0" err="1"/>
              <a:t>storing</a:t>
            </a:r>
            <a:r>
              <a:rPr lang="it-IT" sz="2800" dirty="0"/>
              <a:t> </a:t>
            </a:r>
            <a:r>
              <a:rPr lang="it-IT" sz="2800" dirty="0" err="1"/>
              <a:t>only</a:t>
            </a:r>
            <a:r>
              <a:rPr lang="it-IT" sz="2800" dirty="0"/>
              <a:t> </a:t>
            </a:r>
            <a:r>
              <a:rPr lang="it-IT" sz="2800" dirty="0" err="1"/>
              <a:t>one</a:t>
            </a:r>
            <a:r>
              <a:rPr lang="it-IT" sz="2800" dirty="0"/>
              <a:t> copy of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literal</a:t>
            </a:r>
            <a:r>
              <a:rPr lang="it-IT" sz="2800" dirty="0"/>
              <a:t> </a:t>
            </a:r>
            <a:r>
              <a:rPr lang="it-IT" sz="2800" dirty="0" err="1"/>
              <a:t>String</a:t>
            </a:r>
            <a:endParaRPr lang="it-IT" sz="2800" dirty="0"/>
          </a:p>
          <a:p>
            <a:pPr marL="0" indent="0" algn="just">
              <a:buNone/>
            </a:pPr>
            <a:endParaRPr lang="it-IT" sz="2800" dirty="0"/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first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//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"; 				// no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algn="just" fontAlgn="base">
              <a:buNone/>
            </a:pP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400" dirty="0">
                <a:latin typeface="Consolas" panose="020B0609020204030204" pitchFamily="49" charset="0"/>
                <a:cs typeface="Consolas" panose="020B0609020204030204" pitchFamily="49" charset="0"/>
              </a:rPr>
              <a:t>);  // 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5920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8FEE-DFDC-7F49-BC61-975248B1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Strings</a:t>
            </a:r>
            <a:r>
              <a:rPr lang="it-IT" dirty="0"/>
              <a:t> in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69DF-8FF9-9F4A-BBB2-C4DCEEAE0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call the </a:t>
            </a:r>
            <a:r>
              <a:rPr lang="it-IT" dirty="0" err="1"/>
              <a:t>constructor</a:t>
            </a:r>
            <a:r>
              <a:rPr lang="it-IT" dirty="0"/>
              <a:t> of the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the 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it-IT" dirty="0"/>
              <a:t> operator, </a:t>
            </a:r>
            <a:r>
              <a:rPr lang="it-IT" dirty="0" err="1"/>
              <a:t>Strings</a:t>
            </a:r>
            <a:r>
              <a:rPr lang="it-IT" dirty="0"/>
              <a:t> are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memory</a:t>
            </a:r>
            <a:r>
              <a:rPr lang="it-IT" dirty="0"/>
              <a:t> (</a:t>
            </a:r>
            <a:r>
              <a:rPr lang="it-IT" dirty="0" err="1"/>
              <a:t>heap</a:t>
            </a:r>
            <a:r>
              <a:rPr lang="it-IT" dirty="0"/>
              <a:t>) </a:t>
            </a:r>
            <a:r>
              <a:rPr lang="it-IT" dirty="0" err="1"/>
              <a:t>as</a:t>
            </a:r>
            <a:r>
              <a:rPr lang="it-IT" dirty="0"/>
              <a:t> standard </a:t>
            </a:r>
            <a:r>
              <a:rPr lang="it-IT" dirty="0" err="1"/>
              <a:t>objects</a:t>
            </a:r>
            <a:r>
              <a:rPr lang="it-IT" dirty="0"/>
              <a:t>.</a:t>
            </a:r>
          </a:p>
          <a:p>
            <a:pPr algn="just"/>
            <a:endParaRPr lang="it-IT" dirty="0"/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first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");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Baeldung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";                 //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memory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use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second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// False</a:t>
            </a:r>
          </a:p>
          <a:p>
            <a:pPr marL="0" indent="0" fontAlgn="base">
              <a:buNone/>
            </a:pP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(first ==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third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);   // False</a:t>
            </a:r>
          </a:p>
          <a:p>
            <a:pPr marL="0" indent="0" fontAlgn="base">
              <a:buNone/>
            </a:pPr>
            <a:endParaRPr lang="it-IT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5C60-5AB2-C94B-ACC2-52D17DE8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0616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equals</a:t>
            </a:r>
            <a:r>
              <a:rPr lang="en-US" dirty="0"/>
              <a:t> vs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== operator </a:t>
            </a:r>
            <a:r>
              <a:rPr lang="en-US" dirty="0"/>
              <a:t>verifies if two references point to the same object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equals() method</a:t>
            </a:r>
            <a:r>
              <a:rPr lang="en-US" dirty="0"/>
              <a:t>, instead, verifies if two objects (any object!) have the same internal state</a:t>
            </a:r>
          </a:p>
          <a:p>
            <a:endParaRPr lang="en-US" dirty="0">
              <a:solidFill>
                <a:srgbClr val="E46C0A"/>
              </a:solidFill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s1, s2;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("s1 and s2 refer to the same object");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"/>
                <a:cs typeface="Courier"/>
              </a:rPr>
              <a:t>System.out.println</a:t>
            </a:r>
            <a:r>
              <a:rPr lang="en-US" sz="1600" dirty="0">
                <a:latin typeface="Courier"/>
                <a:cs typeface="Courier"/>
              </a:rPr>
              <a:t>(”s1 and s2 refer to objects having the same content!");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3B039C-0387-7A4F-BC9C-5E2341166A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 = “hello”;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s2 = ”hello”;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true! Same object!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s1 = new String(“hello”);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String s2 = new String(”hello”);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false! Different objects!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 == s2)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// true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if (s1.equals(s2)) { . . . 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8077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37</a:t>
            </a:fld>
            <a:endParaRPr lang="it-IT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3A90B-43E4-6F48-84E9-104F95F6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charAt</a:t>
            </a:r>
            <a:r>
              <a:rPr lang="en-GB" sz="1800" dirty="0"/>
              <a:t>()		Returns the character at the specified index (position)</a:t>
            </a:r>
          </a:p>
          <a:p>
            <a:r>
              <a:rPr lang="en-GB" sz="1800" dirty="0" err="1"/>
              <a:t>compareTo</a:t>
            </a:r>
            <a:r>
              <a:rPr lang="en-GB" sz="1800" dirty="0"/>
              <a:t>()	Compares two strings lexicographically</a:t>
            </a:r>
          </a:p>
          <a:p>
            <a:r>
              <a:rPr lang="en-GB" sz="1800" dirty="0" err="1"/>
              <a:t>concat</a:t>
            </a:r>
            <a:r>
              <a:rPr lang="en-GB" sz="1800" dirty="0"/>
              <a:t>()		Appends a string to the end of another string	</a:t>
            </a:r>
          </a:p>
          <a:p>
            <a:r>
              <a:rPr lang="en-GB" sz="1800" dirty="0"/>
              <a:t>contains()		Checks whether a string contains a sequence of characters</a:t>
            </a:r>
          </a:p>
          <a:p>
            <a:r>
              <a:rPr lang="en-GB" sz="1800" dirty="0" err="1"/>
              <a:t>endsWith</a:t>
            </a:r>
            <a:r>
              <a:rPr lang="en-GB" sz="1800" dirty="0"/>
              <a:t>()	Checks whether a string ends with the specified character(s)</a:t>
            </a:r>
          </a:p>
          <a:p>
            <a:r>
              <a:rPr lang="en-GB" sz="1800" dirty="0" err="1"/>
              <a:t>isEmpty</a:t>
            </a:r>
            <a:r>
              <a:rPr lang="en-GB" sz="1800" dirty="0"/>
              <a:t>()		Checks whether a string is empty or not</a:t>
            </a:r>
          </a:p>
          <a:p>
            <a:r>
              <a:rPr lang="en-GB" sz="1800" dirty="0"/>
              <a:t>length()		Returns the length of a specified string</a:t>
            </a:r>
          </a:p>
          <a:p>
            <a:r>
              <a:rPr lang="en-GB" sz="1800" dirty="0"/>
              <a:t>replace()		Searches a string for a specified value, and returns a new string where the specified values are replaced</a:t>
            </a:r>
          </a:p>
          <a:p>
            <a:r>
              <a:rPr lang="en-GB" sz="1800" dirty="0"/>
              <a:t>split()			Splits a string into an array of substrings</a:t>
            </a:r>
          </a:p>
          <a:p>
            <a:r>
              <a:rPr lang="en-GB" sz="1800" dirty="0" err="1"/>
              <a:t>startsWith</a:t>
            </a:r>
            <a:r>
              <a:rPr lang="en-GB" sz="1800" dirty="0"/>
              <a:t>()	Checks whether a string starts with specified characters</a:t>
            </a:r>
          </a:p>
          <a:p>
            <a:r>
              <a:rPr lang="en-GB" sz="1800" dirty="0"/>
              <a:t>substring()		Returns a new string which is the substring of a specified string</a:t>
            </a:r>
          </a:p>
          <a:p>
            <a:r>
              <a:rPr lang="en-GB" sz="1800" dirty="0" err="1"/>
              <a:t>valueOf</a:t>
            </a:r>
            <a:r>
              <a:rPr lang="en-GB" sz="1800" dirty="0"/>
              <a:t>()		Returns the string representation of the specified value</a:t>
            </a:r>
          </a:p>
          <a:p>
            <a:endParaRPr lang="en-GB" sz="1800" dirty="0"/>
          </a:p>
          <a:p>
            <a:endParaRPr lang="en-IT" sz="1800" dirty="0"/>
          </a:p>
          <a:p>
            <a:endParaRPr lang="en-IT" sz="1800" dirty="0"/>
          </a:p>
        </p:txBody>
      </p:sp>
    </p:spTree>
    <p:extLst>
      <p:ext uri="{BB962C8B-B14F-4D97-AF65-F5344CB8AC3E}">
        <p14:creationId xmlns:p14="http://schemas.microsoft.com/office/powerpoint/2010/main" val="545584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+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used to concatenate 2 strings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s = “This string” + “is made by two strings” </a:t>
            </a:r>
          </a:p>
          <a:p>
            <a:r>
              <a:rPr lang="en-US" sz="2400" dirty="0"/>
              <a:t>Works also with other types (automatically converted to string) 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(“pi = ” + 3.14);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(“x = ” + x);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2499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Strings are immutable. They are never actually modified.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two Strings are concatenated using +, the two Strings are actually discarded and a new one (containing their concatenation) is instantiated.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process is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slow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istead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3A0BA-76CF-C447-B96F-94455DB27D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slow version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String s = "";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s += 'a';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(s);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// fast version using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 100;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sb.append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('a');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sb.toString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321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</a:t>
            </a:r>
          </a:p>
        </p:txBody>
      </p:sp>
      <p:pic>
        <p:nvPicPr>
          <p:cNvPr id="5" name="Content Placeholder 4" descr="Screen Shot 2016-03-04 at 13.13.11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44" b="1644"/>
          <a:stretch>
            <a:fillRect/>
          </a:stretch>
        </p:blipFill>
        <p:spPr>
          <a:xfrm>
            <a:off x="2423592" y="1600201"/>
            <a:ext cx="7787208" cy="428266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75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180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ordered sequence </a:t>
            </a:r>
            <a:r>
              <a:rPr lang="en-US" dirty="0"/>
              <a:t>of variables of the same type which are accessed through 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index</a:t>
            </a:r>
            <a:r>
              <a:rPr lang="en-US" dirty="0">
                <a:solidFill>
                  <a:srgbClr val="F79646"/>
                </a:solidFill>
              </a:rPr>
              <a:t> </a:t>
            </a:r>
          </a:p>
          <a:p>
            <a:r>
              <a:rPr lang="en-US" dirty="0"/>
              <a:t>Can contain both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primitive types </a:t>
            </a:r>
            <a:r>
              <a:rPr lang="en-US" dirty="0"/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object references </a:t>
            </a:r>
            <a:r>
              <a:rPr lang="en-US" dirty="0"/>
              <a:t>(no actual objects!) </a:t>
            </a:r>
          </a:p>
          <a:p>
            <a:r>
              <a:rPr lang="en-US" dirty="0"/>
              <a:t>Array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dirty="0"/>
              <a:t> must be defined at creation time (cannot change afterwards)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9945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array reference can be declared with one of these equivalent syntaxes 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v, </a:t>
            </a:r>
            <a:r>
              <a:rPr lang="en-US" dirty="0" err="1"/>
              <a:t>int</a:t>
            </a:r>
            <a:r>
              <a:rPr lang="en-US" dirty="0"/>
              <a:t> v[]</a:t>
            </a:r>
          </a:p>
          <a:p>
            <a:pPr lvl="1"/>
            <a:r>
              <a:rPr lang="en-US" dirty="0"/>
              <a:t>Point[] v, Point v[]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 array is an Object, must be created using new, and it is stored in the heap (as all objects)</a:t>
            </a:r>
          </a:p>
          <a:p>
            <a:r>
              <a:rPr lang="en-US" dirty="0"/>
              <a:t>Array declaration (e.g., </a:t>
            </a:r>
            <a:r>
              <a:rPr lang="en-US" dirty="0" err="1"/>
              <a:t>int</a:t>
            </a:r>
            <a:r>
              <a:rPr lang="en-US" dirty="0"/>
              <a:t>[] v) allocates memory space for the reference only, which has default value = null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60157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the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en-US" sz="2800" dirty="0"/>
              <a:t> operator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[] v = new </a:t>
            </a:r>
            <a:r>
              <a:rPr lang="en-US" dirty="0" err="1"/>
              <a:t>int</a:t>
            </a:r>
            <a:r>
              <a:rPr lang="en-US" dirty="0"/>
              <a:t>[256];</a:t>
            </a:r>
          </a:p>
          <a:p>
            <a:r>
              <a:rPr lang="en-US" sz="2800" dirty="0"/>
              <a:t>Using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static initialization</a:t>
            </a:r>
            <a:r>
              <a:rPr lang="en-US" sz="2800" dirty="0"/>
              <a:t>, filling the array with values </a:t>
            </a:r>
          </a:p>
          <a:p>
            <a:pPr marL="742950" lvl="2" indent="-342900"/>
            <a:r>
              <a:rPr lang="en-US" sz="2800" dirty="0" err="1"/>
              <a:t>int</a:t>
            </a:r>
            <a:r>
              <a:rPr lang="en-US" sz="2800" dirty="0"/>
              <a:t>[] v = {2,3,5,7,11,13};</a:t>
            </a:r>
          </a:p>
          <a:p>
            <a:endParaRPr lang="en-US" sz="2800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315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Primitive types</a:t>
            </a:r>
          </a:p>
        </p:txBody>
      </p:sp>
      <p:pic>
        <p:nvPicPr>
          <p:cNvPr id="5" name="Content Placeholder 4" descr="Screen Shot 2016-03-07 at 16.48.1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7076" r="-7076"/>
          <a:stretch>
            <a:fillRect/>
          </a:stretch>
        </p:blipFill>
        <p:spPr>
          <a:xfrm>
            <a:off x="2243572" y="1627188"/>
            <a:ext cx="7704856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255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Object reference</a:t>
            </a:r>
          </a:p>
        </p:txBody>
      </p:sp>
      <p:pic>
        <p:nvPicPr>
          <p:cNvPr id="5" name="Content Placeholder 4" descr="Screen Shot 2016-03-07 at 16.48.50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4391" r="-4391"/>
          <a:stretch>
            <a:fillRect/>
          </a:stretch>
        </p:blipFill>
        <p:spPr>
          <a:xfrm>
            <a:off x="1984648" y="1614434"/>
            <a:ext cx="8222704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32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Java checks array bounds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v = new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(v[20])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ArrayIndexOutOfBoundsException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The length of an array (the maximum capacity of the array) is provided by the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attribute length. </a:t>
            </a:r>
            <a:r>
              <a:rPr lang="en-US" sz="2400" i="1" dirty="0"/>
              <a:t>Not to be confused with the size() method provided by the Collection interface!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v[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0174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reference is not a pointer to the first element of the array </a:t>
            </a:r>
          </a:p>
          <a:p>
            <a:r>
              <a:rPr lang="en-US" dirty="0"/>
              <a:t>It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reference to the array object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Arithmetic on pointers does not exist in Java</a:t>
            </a:r>
          </a:p>
          <a:p>
            <a:pPr marL="0" indent="0">
              <a:buNone/>
            </a:pP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[16];</a:t>
            </a:r>
            <a:b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it-IT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[] v2 </a:t>
            </a:r>
            <a:r>
              <a:rPr lang="it-IT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v1 + 2;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51100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loop construct:</a:t>
            </a:r>
            <a:br>
              <a:rPr lang="en-US" dirty="0"/>
            </a:b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set_expression</a:t>
            </a:r>
            <a:r>
              <a:rPr lang="en-US" sz="2200" b="1" i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 err="1"/>
              <a:t>set_expression</a:t>
            </a:r>
            <a:r>
              <a:rPr lang="en-US" i="1" dirty="0"/>
              <a:t> </a:t>
            </a:r>
            <a:r>
              <a:rPr lang="en-US" dirty="0"/>
              <a:t>can be either </a:t>
            </a:r>
          </a:p>
          <a:p>
            <a:pPr lvl="1"/>
            <a:r>
              <a:rPr lang="en-US" dirty="0"/>
              <a:t>an array </a:t>
            </a:r>
          </a:p>
          <a:p>
            <a:pPr lvl="1"/>
            <a:r>
              <a:rPr lang="en-US" dirty="0"/>
              <a:t>a class implementing </a:t>
            </a:r>
            <a:r>
              <a:rPr lang="en-US" dirty="0" err="1"/>
              <a:t>Iterable</a:t>
            </a:r>
            <a:r>
              <a:rPr lang="en-US" dirty="0"/>
              <a:t> (see Java Collection Framework)</a:t>
            </a:r>
          </a:p>
          <a:p>
            <a:r>
              <a:rPr lang="en-US" dirty="0"/>
              <a:t>The compiler can automatically loop with correct indexes 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less error prone</a:t>
            </a:r>
            <a:br>
              <a:rPr lang="en-US" dirty="0">
                <a:solidFill>
                  <a:srgbClr val="F79646"/>
                </a:solidFill>
              </a:rPr>
            </a:br>
            <a:endParaRPr lang="en-US" dirty="0">
              <a:solidFill>
                <a:srgbClr val="F7964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07686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String[]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implicit index (also called for-each syntax)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for(String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/* explicit index */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 = 0;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args.length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++){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//...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897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vs Interpreted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5" name="Picture 4" descr="Screen Shot 2016-03-04 at 13.41.27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440" y="2132856"/>
            <a:ext cx="5265862" cy="3456384"/>
          </a:xfrm>
          <a:prstGeom prst="rect">
            <a:avLst/>
          </a:prstGeom>
        </p:spPr>
      </p:pic>
      <p:pic>
        <p:nvPicPr>
          <p:cNvPr id="7" name="Content Placeholder 4" descr="Screen Shot 2016-03-04 at 13.41.49.png">
            <a:extLst>
              <a:ext uri="{FF2B5EF4-FFF2-40B4-BE49-F238E27FC236}">
                <a16:creationId xmlns:a16="http://schemas.microsoft.com/office/drawing/2014/main" id="{7B90398F-D888-3942-9FBF-B77D36104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541" r="-25541"/>
          <a:stretch>
            <a:fillRect/>
          </a:stretch>
        </p:blipFill>
        <p:spPr>
          <a:xfrm>
            <a:off x="5879977" y="2132856"/>
            <a:ext cx="6284772" cy="3456383"/>
          </a:xfrm>
        </p:spPr>
      </p:pic>
    </p:spTree>
    <p:extLst>
      <p:ext uri="{BB962C8B-B14F-4D97-AF65-F5344CB8AC3E}">
        <p14:creationId xmlns:p14="http://schemas.microsoft.com/office/powerpoint/2010/main" val="705320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array of arrays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50</a:t>
            </a:fld>
            <a:endParaRPr lang="it-IT" dirty="0"/>
          </a:p>
        </p:txBody>
      </p:sp>
      <p:pic>
        <p:nvPicPr>
          <p:cNvPr id="5" name="Picture 4" descr="Screen Shot 2016-03-09 at 16.08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204865"/>
            <a:ext cx="6660232" cy="32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30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and columns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As rows are not stored in adjacent positions in memory they can be easily exchanged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51</a:t>
            </a:fld>
            <a:endParaRPr lang="it-IT" dirty="0"/>
          </a:p>
        </p:txBody>
      </p:sp>
      <p:pic>
        <p:nvPicPr>
          <p:cNvPr id="5" name="Picture 4" descr="Screen Shot 2016-03-09 at 16.08.2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9576" y="3356992"/>
            <a:ext cx="6804248" cy="200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Rows with different length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matrix (bi-dimensional array) is indeed an array of arrays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52</a:t>
            </a:fld>
            <a:endParaRPr lang="it-IT" dirty="0"/>
          </a:p>
        </p:txBody>
      </p:sp>
      <p:pic>
        <p:nvPicPr>
          <p:cNvPr id="5" name="Picture 4" descr="Screen Shot 2016-03-09 at 16.08.1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2708920"/>
            <a:ext cx="645663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30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java.util.Arrays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i="1" dirty="0"/>
              <a:t>Alter-ego of </a:t>
            </a:r>
            <a:r>
              <a:rPr lang="it-IT" i="1" dirty="0" err="1"/>
              <a:t>java.util.Collections</a:t>
            </a:r>
            <a:r>
              <a:rPr lang="it-IT" i="1" dirty="0"/>
              <a:t> for arrays</a:t>
            </a:r>
          </a:p>
          <a:p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</a:t>
            </a:r>
            <a:r>
              <a:rPr lang="it-IT" dirty="0" err="1"/>
              <a:t>contains</a:t>
            </a:r>
            <a:r>
              <a:rPr lang="it-IT" dirty="0"/>
              <a:t> </a:t>
            </a:r>
            <a:r>
              <a:rPr lang="it-IT" dirty="0" err="1"/>
              <a:t>various</a:t>
            </a:r>
            <a:r>
              <a:rPr lang="it-IT" dirty="0"/>
              <a:t> </a:t>
            </a:r>
            <a:r>
              <a:rPr lang="it-IT" dirty="0" err="1"/>
              <a:t>methods</a:t>
            </a:r>
            <a:r>
              <a:rPr lang="it-IT" dirty="0"/>
              <a:t> for </a:t>
            </a:r>
            <a:r>
              <a:rPr lang="it-IT" dirty="0" err="1"/>
              <a:t>manipulating</a:t>
            </a:r>
            <a:r>
              <a:rPr lang="it-IT" dirty="0"/>
              <a:t> arrays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sorting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searching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filling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printing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or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being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viewed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as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Collections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it-IT" dirty="0" err="1"/>
              <a:t>binarySearch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sort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fill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toString</a:t>
            </a:r>
            <a:r>
              <a:rPr lang="it-IT" dirty="0"/>
              <a:t>()</a:t>
            </a:r>
          </a:p>
          <a:p>
            <a:pPr lvl="1"/>
            <a:r>
              <a:rPr lang="it-IT" dirty="0" err="1"/>
              <a:t>asList</a:t>
            </a:r>
            <a:r>
              <a:rPr lang="it-IT" dirty="0"/>
              <a:t>()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992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 </a:t>
            </a:r>
            <a:r>
              <a:rPr lang="it-IT" dirty="0" err="1"/>
              <a:t>System.arraycopy</a:t>
            </a:r>
            <a:r>
              <a:rPr lang="it-IT" dirty="0"/>
              <a:t>()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 err="1">
                <a:solidFill>
                  <a:schemeClr val="accent6">
                    <a:lumMod val="75000"/>
                  </a:schemeClr>
                </a:solidFill>
              </a:rPr>
              <a:t>System.arraycopy</a:t>
            </a:r>
            <a:r>
              <a:rPr lang="it-IT" sz="2400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it-IT" sz="2400" dirty="0"/>
              <a:t> </a:t>
            </a:r>
            <a:r>
              <a:rPr lang="it-IT" sz="2400" dirty="0" err="1"/>
              <a:t>copies</a:t>
            </a:r>
            <a:r>
              <a:rPr lang="it-IT" sz="2400" dirty="0"/>
              <a:t> an array from the </a:t>
            </a:r>
            <a:r>
              <a:rPr lang="it-IT" sz="2400" dirty="0" err="1"/>
              <a:t>specified</a:t>
            </a:r>
            <a:r>
              <a:rPr lang="it-IT" sz="2400" dirty="0"/>
              <a:t> source array, </a:t>
            </a:r>
            <a:r>
              <a:rPr lang="it-IT" sz="2400" dirty="0" err="1"/>
              <a:t>beginning</a:t>
            </a:r>
            <a:r>
              <a:rPr lang="it-IT" sz="2400" dirty="0"/>
              <a:t> </a:t>
            </a:r>
            <a:r>
              <a:rPr lang="it-IT" sz="2400" dirty="0" err="1"/>
              <a:t>at</a:t>
            </a:r>
            <a:r>
              <a:rPr lang="it-IT" sz="2400" dirty="0"/>
              <a:t> the </a:t>
            </a:r>
            <a:r>
              <a:rPr lang="it-IT" sz="2400" dirty="0" err="1"/>
              <a:t>specified</a:t>
            </a:r>
            <a:r>
              <a:rPr lang="it-IT" sz="2400" dirty="0"/>
              <a:t> position, to the </a:t>
            </a:r>
            <a:r>
              <a:rPr lang="it-IT" sz="2400" dirty="0" err="1"/>
              <a:t>specified</a:t>
            </a:r>
            <a:r>
              <a:rPr lang="it-IT" sz="2400" dirty="0"/>
              <a:t> position of the </a:t>
            </a:r>
            <a:r>
              <a:rPr lang="it-IT" sz="2400" dirty="0" err="1"/>
              <a:t>destination</a:t>
            </a:r>
            <a:r>
              <a:rPr lang="it-IT" sz="2400" dirty="0"/>
              <a:t> array.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components</a:t>
            </a:r>
            <a:r>
              <a:rPr lang="it-IT" sz="2400" dirty="0"/>
              <a:t> </a:t>
            </a:r>
            <a:r>
              <a:rPr lang="it-IT" sz="2400" dirty="0" err="1"/>
              <a:t>copied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</a:t>
            </a:r>
            <a:r>
              <a:rPr lang="it-IT" sz="2400" dirty="0" err="1"/>
              <a:t>equal</a:t>
            </a:r>
            <a:r>
              <a:rPr lang="it-IT" sz="2400" dirty="0"/>
              <a:t> to the </a:t>
            </a:r>
            <a:r>
              <a:rPr lang="it-IT" sz="2400" dirty="0" err="1"/>
              <a:t>length</a:t>
            </a:r>
            <a:r>
              <a:rPr lang="it-IT" sz="2400" dirty="0"/>
              <a:t> </a:t>
            </a:r>
            <a:r>
              <a:rPr lang="it-IT" sz="2400" dirty="0" err="1"/>
              <a:t>argument</a:t>
            </a:r>
            <a:r>
              <a:rPr lang="it-IT" sz="2400" dirty="0"/>
              <a:t>.</a:t>
            </a:r>
          </a:p>
          <a:p>
            <a:r>
              <a:rPr lang="it-IT" sz="2400" dirty="0" err="1"/>
              <a:t>Advised</a:t>
            </a:r>
            <a:r>
              <a:rPr lang="it-IT" sz="2400" dirty="0"/>
              <a:t> </a:t>
            </a:r>
            <a:r>
              <a:rPr lang="it-IT" sz="2400" dirty="0" err="1"/>
              <a:t>because</a:t>
            </a:r>
            <a:r>
              <a:rPr lang="it-IT" sz="2400" dirty="0"/>
              <a:t> </a:t>
            </a:r>
            <a:r>
              <a:rPr lang="it-IT" sz="2400" dirty="0" err="1"/>
              <a:t>simple</a:t>
            </a:r>
            <a:r>
              <a:rPr lang="it-IT" sz="2400" dirty="0"/>
              <a:t> and fast!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arraycopy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srcPos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Object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destPos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457200" lvl="1" indent="0">
              <a:buNone/>
            </a:pP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it-IT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16395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3554-1F59-5545-98C1-0BCCA563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F5CF-DFD2-FE48-92BE-28EFEFE4D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v1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[] v2 = new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[10];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Arrays.fill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15);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i = 0; i &lt; v1.length; i++) {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v1[i] =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rnd.nextInt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(100);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("v1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(v1));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System.arraycopy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(v1, 0, v2, 0, 10);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("v2 = " + </a:t>
            </a:r>
            <a:r>
              <a:rPr lang="it-IT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Arrays.toString</a:t>
            </a: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(v2));</a:t>
            </a:r>
          </a:p>
          <a:p>
            <a:pPr marL="0" indent="0">
              <a:buNone/>
            </a:pPr>
            <a:r>
              <a:rPr lang="it-IT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[15, 15, 15, 15, 15, 15, 15, 15, 15, 15]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[37, 48, 19, 66, 18, 41, 8, 35, 44, 16]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v1 = [8, 16, 18, 19, 35, 37, 41, 44, 48, 66]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v2 = [8, 16, 18, 19, 35, 37, 41, 44, 48, 66]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3DB40-D3BB-334F-A8AF-CADED7BF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94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Program, files and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sz="2400" dirty="0"/>
              <a:t>A program is made of one or more packages, containing one or more files</a:t>
            </a:r>
          </a:p>
          <a:p>
            <a:r>
              <a:rPr lang="en-US" sz="2400" dirty="0"/>
              <a:t>A file contains one </a:t>
            </a:r>
            <a:r>
              <a:rPr lang="en-US" sz="2400" i="1" dirty="0"/>
              <a:t>public</a:t>
            </a:r>
            <a:r>
              <a:rPr lang="en-US" sz="2400" dirty="0"/>
              <a:t> class and, optionally, multiple </a:t>
            </a:r>
            <a:r>
              <a:rPr lang="en-US" sz="2400" i="1" dirty="0"/>
              <a:t>private</a:t>
            </a:r>
            <a:r>
              <a:rPr lang="en-US" sz="2400" dirty="0"/>
              <a:t> classes. The file name must be equal to the public class name.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  <p:pic>
        <p:nvPicPr>
          <p:cNvPr id="6" name="Picture 5" descr="Screen Shot 2016-03-04 at 13.38.0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3592" y="3705626"/>
            <a:ext cx="7452320" cy="19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4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Java there are no functions, but only methods within classes</a:t>
            </a:r>
          </a:p>
          <a:p>
            <a:r>
              <a:rPr lang="en-US" sz="2800" dirty="0"/>
              <a:t>The execution of a Java program starts from a special method: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mr-IN" sz="2800" dirty="0">
                <a:latin typeface="Consolas" panose="020B0609020204030204" pitchFamily="49" charset="0"/>
              </a:rPr>
              <a:t>…</a:t>
            </a:r>
            <a:endParaRPr lang="it-IT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8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Variables</a:t>
            </a:r>
            <a:r>
              <a:rPr lang="it-IT" dirty="0"/>
              <a:t>, </a:t>
            </a:r>
            <a:r>
              <a:rPr lang="it-IT" dirty="0" err="1"/>
              <a:t>methods</a:t>
            </a:r>
            <a:r>
              <a:rPr lang="it-IT" dirty="0"/>
              <a:t>, </a:t>
            </a:r>
            <a:r>
              <a:rPr lang="it-IT" dirty="0" err="1"/>
              <a:t>conventions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848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types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118BD67-256D-C546-A255-4594BB238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1584" y="1600202"/>
            <a:ext cx="7429594" cy="4756462"/>
          </a:xfrm>
        </p:spPr>
      </p:pic>
    </p:spTree>
    <p:extLst>
      <p:ext uri="{BB962C8B-B14F-4D97-AF65-F5344CB8AC3E}">
        <p14:creationId xmlns:p14="http://schemas.microsoft.com/office/powerpoint/2010/main" val="3893277337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128</TotalTime>
  <Words>3788</Words>
  <Application>Microsoft Macintosh PowerPoint</Application>
  <PresentationFormat>Widescreen</PresentationFormat>
  <Paragraphs>588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Consolas</vt:lpstr>
      <vt:lpstr>Courier</vt:lpstr>
      <vt:lpstr>Courier New</vt:lpstr>
      <vt:lpstr>Wingdings</vt:lpstr>
      <vt:lpstr>Nicola</vt:lpstr>
      <vt:lpstr>Java Basics</vt:lpstr>
      <vt:lpstr>Timeline</vt:lpstr>
      <vt:lpstr>Features</vt:lpstr>
      <vt:lpstr>Building and running</vt:lpstr>
      <vt:lpstr>Compiled vs Interpreted</vt:lpstr>
      <vt:lpstr>Program, files and classes </vt:lpstr>
      <vt:lpstr>public static void main(String[] args)</vt:lpstr>
      <vt:lpstr>Variables, methods, conventions </vt:lpstr>
      <vt:lpstr>Primitive types </vt:lpstr>
      <vt:lpstr>Primitive types </vt:lpstr>
      <vt:lpstr>Constants</vt:lpstr>
      <vt:lpstr>Operators (integer and floating-point) </vt:lpstr>
      <vt:lpstr>Code blocks and Scope </vt:lpstr>
      <vt:lpstr>Methods</vt:lpstr>
      <vt:lpstr>Passing Parameters</vt:lpstr>
      <vt:lpstr>Passing Parameters </vt:lpstr>
      <vt:lpstr>Passing Parameters </vt:lpstr>
      <vt:lpstr>Comments</vt:lpstr>
      <vt:lpstr>Coding Conventions</vt:lpstr>
      <vt:lpstr>Flow control statements</vt:lpstr>
      <vt:lpstr>Flow control statements</vt:lpstr>
      <vt:lpstr>if statement</vt:lpstr>
      <vt:lpstr>switch statement</vt:lpstr>
      <vt:lpstr>do-while statement</vt:lpstr>
      <vt:lpstr>while statement</vt:lpstr>
      <vt:lpstr>for statement</vt:lpstr>
      <vt:lpstr>break/continue statements</vt:lpstr>
      <vt:lpstr>References and Objects</vt:lpstr>
      <vt:lpstr>References and Objects</vt:lpstr>
      <vt:lpstr>References and Objects</vt:lpstr>
      <vt:lpstr>Strings</vt:lpstr>
      <vt:lpstr>String</vt:lpstr>
      <vt:lpstr>String</vt:lpstr>
      <vt:lpstr>Strings in memory</vt:lpstr>
      <vt:lpstr>Strings in memory</vt:lpstr>
      <vt:lpstr>equals vs ==</vt:lpstr>
      <vt:lpstr>String methods</vt:lpstr>
      <vt:lpstr>The + operator</vt:lpstr>
      <vt:lpstr>StringBuilder</vt:lpstr>
      <vt:lpstr>Array</vt:lpstr>
      <vt:lpstr>Array</vt:lpstr>
      <vt:lpstr>Array declaration</vt:lpstr>
      <vt:lpstr>Array creation</vt:lpstr>
      <vt:lpstr>Example – Primitive types</vt:lpstr>
      <vt:lpstr>Example – Object reference</vt:lpstr>
      <vt:lpstr>Operations on arrays </vt:lpstr>
      <vt:lpstr>Operations on arrays </vt:lpstr>
      <vt:lpstr>Operations on arrays </vt:lpstr>
      <vt:lpstr>For each</vt:lpstr>
      <vt:lpstr>Multidimensional array</vt:lpstr>
      <vt:lpstr>Rows and columns </vt:lpstr>
      <vt:lpstr>Rows with different length </vt:lpstr>
      <vt:lpstr>java.util.Arrays</vt:lpstr>
      <vt:lpstr> System.arraycopy()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Microsoft Office User</dc:creator>
  <cp:lastModifiedBy>Microsoft Office User</cp:lastModifiedBy>
  <cp:revision>57</cp:revision>
  <dcterms:created xsi:type="dcterms:W3CDTF">2021-09-29T20:16:21Z</dcterms:created>
  <dcterms:modified xsi:type="dcterms:W3CDTF">2021-10-01T09:05:43Z</dcterms:modified>
</cp:coreProperties>
</file>