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59" r:id="rId3"/>
    <p:sldId id="257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9"/>
    <p:restoredTop sz="84435"/>
  </p:normalViewPr>
  <p:slideViewPr>
    <p:cSldViewPr>
      <p:cViewPr varScale="1">
        <p:scale>
          <a:sx n="97" d="100"/>
          <a:sy n="97" d="100"/>
        </p:scale>
        <p:origin x="224" y="3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5CBCAF-8195-0B41-9F39-155992CBB6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0F5F1-56F9-594B-8002-505C0B3A95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1E39A-28E5-5D4D-B97C-ECEB96F19817}" type="datetimeFigureOut">
              <a:rPr lang="en-IT" smtClean="0"/>
              <a:t>29/09/21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1DB9C-5FE6-5646-A4CF-CACE1FBFD1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7AD1E-ED4D-4F49-B2E9-34CF7F0E16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6113E-382B-5C49-947E-9975DE242C1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117231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29/09/21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03" y="6021288"/>
            <a:ext cx="1533291" cy="89949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3/docs/api/index.html" TargetMode="External"/><Relationship Id="rId2" Type="http://schemas.openxmlformats.org/officeDocument/2006/relationships/hyperlink" Target="https://www.oracle.com/technetwork/java/javase/downloads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etbrains.com/pycharm/" TargetMode="External"/><Relationship Id="rId5" Type="http://schemas.openxmlformats.org/officeDocument/2006/relationships/hyperlink" Target="https://www.python.org/downloads/" TargetMode="External"/><Relationship Id="rId4" Type="http://schemas.openxmlformats.org/officeDocument/2006/relationships/hyperlink" Target="https://www.eclipse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Object </a:t>
            </a:r>
            <a:r>
              <a:rPr lang="it-IT" dirty="0" err="1"/>
              <a:t>Oriented</a:t>
            </a:r>
            <a:r>
              <a:rPr lang="it-IT" dirty="0"/>
              <a:t> Programming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 Oriented paradigm is the de facto standard for industrial software engineering</a:t>
            </a:r>
          </a:p>
          <a:p>
            <a:r>
              <a:rPr lang="en-US" b="1" dirty="0"/>
              <a:t>OOP followed Procedural Programming due to serious limitations affecting large-scale projects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19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applications for both desktop and mobile platforms </a:t>
            </a:r>
            <a:r>
              <a:rPr lang="en-US" b="1" dirty="0"/>
              <a:t>frequently </a:t>
            </a:r>
            <a:r>
              <a:rPr lang="en-US" dirty="0"/>
              <a:t>requires an OO language such as Java, C#, Python, C++…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4283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Java SE</a:t>
            </a:r>
          </a:p>
          <a:p>
            <a:pPr lvl="1"/>
            <a:r>
              <a:rPr lang="it-IT" sz="1600" dirty="0">
                <a:hlinkClick r:id="rId2"/>
              </a:rPr>
              <a:t>https://www.oracle.com/technetwork/java/javase/downloads/index.html</a:t>
            </a:r>
            <a:endParaRPr lang="it-IT" sz="1600" dirty="0"/>
          </a:p>
          <a:p>
            <a:pPr lvl="1"/>
            <a:r>
              <a:rPr lang="it-IT" sz="1600" dirty="0">
                <a:hlinkClick r:id="rId3"/>
              </a:rPr>
              <a:t>https://docs.oracle.com/en/java/javase/13/docs/api/index.html</a:t>
            </a:r>
            <a:endParaRPr lang="it-IT" sz="1600" dirty="0"/>
          </a:p>
          <a:p>
            <a:r>
              <a:rPr lang="en-US" sz="1600" dirty="0"/>
              <a:t>IDE Java</a:t>
            </a:r>
          </a:p>
          <a:p>
            <a:pPr lvl="1"/>
            <a:r>
              <a:rPr lang="en-US" sz="1600" dirty="0"/>
              <a:t>https://</a:t>
            </a:r>
            <a:r>
              <a:rPr lang="en-US" sz="1600" dirty="0" err="1"/>
              <a:t>www.jetbrains.com</a:t>
            </a:r>
            <a:r>
              <a:rPr lang="en-US" sz="1600" dirty="0"/>
              <a:t>/idea/</a:t>
            </a:r>
          </a:p>
          <a:p>
            <a:pPr lvl="1"/>
            <a:r>
              <a:rPr lang="en-US" sz="1600" dirty="0">
                <a:hlinkClick r:id="rId4"/>
              </a:rPr>
              <a:t>https://www.eclipse.org/</a:t>
            </a:r>
            <a:endParaRPr lang="en-US" sz="1600" dirty="0"/>
          </a:p>
          <a:p>
            <a:r>
              <a:rPr lang="en-US" sz="1600" dirty="0"/>
              <a:t>Python</a:t>
            </a:r>
          </a:p>
          <a:p>
            <a:pPr lvl="1"/>
            <a:r>
              <a:rPr lang="en-US" sz="1600" dirty="0">
                <a:hlinkClick r:id="rId5"/>
              </a:rPr>
              <a:t>https://www.python.org/downloads/</a:t>
            </a:r>
            <a:endParaRPr lang="en-US" sz="1600" dirty="0"/>
          </a:p>
          <a:p>
            <a:pPr lvl="1"/>
            <a:r>
              <a:rPr lang="en-US" sz="1600" dirty="0"/>
              <a:t>https://</a:t>
            </a:r>
            <a:r>
              <a:rPr lang="en-US" sz="1600" dirty="0" err="1"/>
              <a:t>www.python.org</a:t>
            </a:r>
            <a:r>
              <a:rPr lang="en-US" sz="1600" dirty="0"/>
              <a:t>/doc/</a:t>
            </a:r>
          </a:p>
          <a:p>
            <a:r>
              <a:rPr lang="en-US" sz="1600" dirty="0"/>
              <a:t>IDE Python</a:t>
            </a:r>
          </a:p>
          <a:p>
            <a:pPr lvl="1"/>
            <a:r>
              <a:rPr lang="en-US" sz="1600" dirty="0">
                <a:hlinkClick r:id="rId6"/>
              </a:rPr>
              <a:t>https://www.jetbrains.com/pycharm/</a:t>
            </a:r>
            <a:endParaRPr lang="en-US" sz="1600" dirty="0"/>
          </a:p>
          <a:p>
            <a:pPr lvl="1"/>
            <a:r>
              <a:rPr lang="en-US" sz="1600" dirty="0"/>
              <a:t>https://</a:t>
            </a:r>
            <a:r>
              <a:rPr lang="en-US" sz="1600" dirty="0" err="1"/>
              <a:t>jupyter.org</a:t>
            </a:r>
            <a:r>
              <a:rPr lang="en-US" sz="1600" dirty="0"/>
              <a:t>/</a:t>
            </a:r>
          </a:p>
          <a:p>
            <a:r>
              <a:rPr lang="en-US" sz="1600" dirty="0"/>
              <a:t>Course Material </a:t>
            </a:r>
          </a:p>
          <a:p>
            <a:pPr lvl="1"/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nbicocchi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15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 err="1"/>
              <a:t>It</a:t>
            </a:r>
            <a:r>
              <a:rPr lang="it-IT" b="1" dirty="0"/>
              <a:t> </a:t>
            </a:r>
            <a:r>
              <a:rPr lang="it-IT" b="1" dirty="0" err="1"/>
              <a:t>depends</a:t>
            </a:r>
            <a:r>
              <a:rPr lang="it-IT" b="1" dirty="0"/>
              <a:t> </a:t>
            </a:r>
            <a:r>
              <a:rPr lang="it-IT" b="1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449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834F-D5FE-0041-9130-A1308D49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</a:t>
            </a:r>
            <a:r>
              <a:rPr lang="it-IT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A8A69-8B87-1341-923C-C94215FF2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Yes, there will be a final examination</a:t>
            </a:r>
          </a:p>
          <a:p>
            <a:r>
              <a:rPr lang="it-IT" b="1" dirty="0" err="1"/>
              <a:t>Oral</a:t>
            </a:r>
            <a:r>
              <a:rPr lang="it-IT" b="1" dirty="0"/>
              <a:t> </a:t>
            </a:r>
            <a:r>
              <a:rPr lang="it-IT" b="1" dirty="0" err="1"/>
              <a:t>examination</a:t>
            </a:r>
            <a:r>
              <a:rPr lang="it-IT" b="1" dirty="0"/>
              <a:t> </a:t>
            </a:r>
            <a:r>
              <a:rPr lang="it-IT" dirty="0" err="1"/>
              <a:t>about</a:t>
            </a:r>
            <a:r>
              <a:rPr lang="it-IT" dirty="0"/>
              <a:t> OOP and the Java and </a:t>
            </a:r>
            <a:r>
              <a:rPr lang="it-IT" dirty="0" err="1"/>
              <a:t>Python</a:t>
            </a:r>
            <a:r>
              <a:rPr lang="it-IT" dirty="0"/>
              <a:t> </a:t>
            </a:r>
            <a:r>
              <a:rPr lang="it-IT" dirty="0" err="1"/>
              <a:t>languages</a:t>
            </a:r>
            <a:r>
              <a:rPr lang="it-IT" dirty="0"/>
              <a:t> (short </a:t>
            </a:r>
            <a:r>
              <a:rPr lang="it-IT" dirty="0" err="1"/>
              <a:t>written</a:t>
            </a:r>
            <a:r>
              <a:rPr lang="it-IT" dirty="0"/>
              <a:t> </a:t>
            </a:r>
            <a:r>
              <a:rPr lang="it-IT" dirty="0" err="1"/>
              <a:t>exercises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be </a:t>
            </a:r>
            <a:r>
              <a:rPr lang="it-IT" dirty="0" err="1"/>
              <a:t>used</a:t>
            </a:r>
            <a:r>
              <a:rPr lang="it-IT" dirty="0"/>
              <a:t>)</a:t>
            </a:r>
          </a:p>
          <a:p>
            <a:r>
              <a:rPr lang="it-IT" dirty="0" err="1"/>
              <a:t>Discussion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structure</a:t>
            </a:r>
            <a:r>
              <a:rPr lang="it-IT" dirty="0"/>
              <a:t>, the </a:t>
            </a:r>
            <a:r>
              <a:rPr lang="it-IT" dirty="0" err="1"/>
              <a:t>internals</a:t>
            </a:r>
            <a:r>
              <a:rPr lang="it-IT" dirty="0"/>
              <a:t>, and </a:t>
            </a:r>
            <a:r>
              <a:rPr lang="it-IT" dirty="0" err="1"/>
              <a:t>engineering</a:t>
            </a:r>
            <a:r>
              <a:rPr lang="it-IT" dirty="0"/>
              <a:t> </a:t>
            </a:r>
            <a:r>
              <a:rPr lang="it-IT" dirty="0" err="1"/>
              <a:t>choices</a:t>
            </a:r>
            <a:r>
              <a:rPr lang="it-IT" dirty="0"/>
              <a:t> of a </a:t>
            </a:r>
            <a:r>
              <a:rPr lang="it-IT" b="1" dirty="0"/>
              <a:t>home </a:t>
            </a:r>
            <a:r>
              <a:rPr lang="it-IT" b="1" dirty="0" err="1"/>
              <a:t>project</a:t>
            </a:r>
            <a:r>
              <a:rPr lang="it-IT" b="1" dirty="0"/>
              <a:t> </a:t>
            </a:r>
            <a:r>
              <a:rPr lang="it-IT" b="1" dirty="0" err="1"/>
              <a:t>written</a:t>
            </a:r>
            <a:r>
              <a:rPr lang="it-IT" b="1" dirty="0"/>
              <a:t> in Java or </a:t>
            </a:r>
            <a:r>
              <a:rPr lang="it-IT" b="1" dirty="0" err="1"/>
              <a:t>Python</a:t>
            </a:r>
            <a:r>
              <a:rPr lang="it-IT" b="1" dirty="0"/>
              <a:t>  (1000-5000 source </a:t>
            </a:r>
            <a:r>
              <a:rPr lang="it-IT" b="1" dirty="0" err="1"/>
              <a:t>lines</a:t>
            </a:r>
            <a:r>
              <a:rPr lang="it-IT" b="1" dirty="0"/>
              <a:t> of code)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3E815-E075-0C4E-BA9F-A139FEEE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6390766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Nicola.thmx</Template>
  <TotalTime>4638</TotalTime>
  <Words>252</Words>
  <Application>Microsoft Macintosh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Nicola</vt:lpstr>
      <vt:lpstr>Object Oriented Programming</vt:lpstr>
      <vt:lpstr>What?</vt:lpstr>
      <vt:lpstr>Why?</vt:lpstr>
      <vt:lpstr>How?</vt:lpstr>
      <vt:lpstr>When?</vt:lpstr>
      <vt:lpstr>Exam?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192</cp:revision>
  <dcterms:created xsi:type="dcterms:W3CDTF">2011-09-06T09:06:15Z</dcterms:created>
  <dcterms:modified xsi:type="dcterms:W3CDTF">2021-09-29T19:59:15Z</dcterms:modified>
</cp:coreProperties>
</file>