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61" r:id="rId5"/>
    <p:sldId id="267" r:id="rId6"/>
    <p:sldId id="265" r:id="rId7"/>
    <p:sldId id="260" r:id="rId8"/>
    <p:sldId id="272" r:id="rId9"/>
    <p:sldId id="273" r:id="rId10"/>
    <p:sldId id="274" r:id="rId11"/>
    <p:sldId id="275" r:id="rId12"/>
    <p:sldId id="393" r:id="rId13"/>
    <p:sldId id="277" r:id="rId14"/>
    <p:sldId id="391" r:id="rId15"/>
    <p:sldId id="392" r:id="rId16"/>
    <p:sldId id="282" r:id="rId17"/>
    <p:sldId id="278" r:id="rId18"/>
    <p:sldId id="292" r:id="rId19"/>
    <p:sldId id="264" r:id="rId20"/>
    <p:sldId id="374" r:id="rId21"/>
    <p:sldId id="375" r:id="rId22"/>
    <p:sldId id="382" r:id="rId23"/>
    <p:sldId id="394" r:id="rId24"/>
    <p:sldId id="395" r:id="rId25"/>
    <p:sldId id="383" r:id="rId26"/>
    <p:sldId id="384" r:id="rId27"/>
    <p:sldId id="376" r:id="rId28"/>
    <p:sldId id="408" r:id="rId29"/>
    <p:sldId id="379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405" r:id="rId43"/>
    <p:sldId id="407" r:id="rId44"/>
    <p:sldId id="406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29/09/21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 language 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/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rgbClr val="F79646"/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both at the beginning and in the middle of block code 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12;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C 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 </a:t>
            </a:r>
          </a:p>
          <a:p>
            <a:pPr lvl="1"/>
            <a:r>
              <a:rPr lang="en-US" dirty="0"/>
              <a:t>while 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break </a:t>
            </a:r>
          </a:p>
          <a:p>
            <a:pPr lvl="1"/>
            <a:r>
              <a:rPr lang="en-US" dirty="0"/>
              <a:t>continue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Switch-case (with </a:t>
            </a:r>
            <a:r>
              <a:rPr lang="it-IT" dirty="0" err="1"/>
              <a:t>chars</a:t>
            </a:r>
            <a:r>
              <a:rPr lang="it-I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Test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grade = ‘A’;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'A'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'B'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'C'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'D'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default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("Your grade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" + grade);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58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</a:t>
            </a:r>
          </a:p>
          <a:p>
            <a:r>
              <a:rPr lang="en-US" dirty="0"/>
              <a:t>...they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3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9132384" y="3252125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9123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0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4" y="1600201"/>
            <a:ext cx="7069554" cy="4525963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79646"/>
                </a:solidFill>
              </a:rPr>
              <a:t>final</a:t>
            </a:r>
            <a:r>
              <a:rPr lang="en-US" dirty="0"/>
              <a:t> modifier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16.0;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Use uppercases (coding conventions)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Eclipse: CTRL+A, CTRL-I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(Auto Indent)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language for cable TV boxes</a:t>
            </a:r>
          </a:p>
          <a:p>
            <a:r>
              <a:rPr lang="en-US" sz="2400" dirty="0"/>
              <a:t>1996: Java 1 (Netscape browser supports Java, popularity grows)</a:t>
            </a:r>
          </a:p>
          <a:p>
            <a:r>
              <a:rPr lang="en-US" sz="2400" dirty="0"/>
              <a:t>1998: Java 2 (major API increase)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 LTS (support until 2030)</a:t>
            </a:r>
          </a:p>
          <a:p>
            <a:r>
              <a:rPr lang="en-US" sz="2400" dirty="0"/>
              <a:t>2018: Java 11 LTS (support until 2026)</a:t>
            </a:r>
          </a:p>
          <a:p>
            <a:r>
              <a:rPr lang="en-US" sz="2400" dirty="0"/>
              <a:t>2021: Java 17 LTS (support until 2029)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primitive type to represent string </a:t>
            </a:r>
          </a:p>
          <a:p>
            <a:r>
              <a:rPr lang="en-US" dirty="0"/>
              <a:t>C </a:t>
            </a:r>
          </a:p>
          <a:p>
            <a:pPr lvl="1"/>
            <a:r>
              <a:rPr lang="en-US" b="1" dirty="0"/>
              <a:t>char s[] = “literal” </a:t>
            </a:r>
          </a:p>
          <a:p>
            <a:pPr lvl="1"/>
            <a:r>
              <a:rPr lang="en-US" dirty="0"/>
              <a:t>Equivalence between string and char arrays 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b="1" dirty="0"/>
              <a:t>char[] != String</a:t>
            </a:r>
          </a:p>
          <a:p>
            <a:pPr lvl="1"/>
            <a:r>
              <a:rPr lang="en-US" dirty="0" err="1">
                <a:solidFill>
                  <a:srgbClr val="F79646"/>
                </a:solidFill>
              </a:rPr>
              <a:t>java.lang.String</a:t>
            </a:r>
            <a:r>
              <a:rPr lang="en-US" dirty="0"/>
              <a:t> (see Java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String: an immutable object representing a sequence of characters and related operations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Definition: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Stepp";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3, y = 5;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36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3600" dirty="0"/>
              <a:t>. the JVM can </a:t>
            </a:r>
            <a:r>
              <a:rPr lang="it-IT" sz="3600" dirty="0" err="1"/>
              <a:t>optimize</a:t>
            </a:r>
            <a:r>
              <a:rPr lang="it-IT" sz="3600" dirty="0"/>
              <a:t> the </a:t>
            </a:r>
            <a:r>
              <a:rPr lang="it-IT" sz="3600" dirty="0" err="1"/>
              <a:t>amount</a:t>
            </a:r>
            <a:r>
              <a:rPr lang="it-IT" sz="3600" dirty="0"/>
              <a:t> of </a:t>
            </a:r>
            <a:r>
              <a:rPr lang="it-IT" sz="3600" dirty="0" err="1"/>
              <a:t>memory</a:t>
            </a:r>
            <a:r>
              <a:rPr lang="it-IT" sz="3600" dirty="0"/>
              <a:t> </a:t>
            </a:r>
            <a:r>
              <a:rPr lang="it-IT" sz="3600" dirty="0" err="1"/>
              <a:t>allocated</a:t>
            </a:r>
            <a:r>
              <a:rPr lang="it-IT" sz="3600" dirty="0"/>
              <a:t> for </a:t>
            </a:r>
            <a:r>
              <a:rPr lang="it-IT" sz="3600" dirty="0" err="1"/>
              <a:t>them</a:t>
            </a:r>
            <a:r>
              <a:rPr lang="it-IT" sz="3600" dirty="0"/>
              <a:t> by </a:t>
            </a:r>
            <a:r>
              <a:rPr lang="it-IT" sz="3600" dirty="0" err="1"/>
              <a:t>storing</a:t>
            </a:r>
            <a:r>
              <a:rPr lang="it-IT" sz="3600" dirty="0"/>
              <a:t> </a:t>
            </a:r>
            <a:r>
              <a:rPr lang="it-IT" sz="3600" dirty="0" err="1"/>
              <a:t>only</a:t>
            </a:r>
            <a:r>
              <a:rPr lang="it-IT" sz="3600" dirty="0"/>
              <a:t> </a:t>
            </a:r>
            <a:r>
              <a:rPr lang="it-IT" sz="3600" dirty="0" err="1"/>
              <a:t>one</a:t>
            </a:r>
            <a:r>
              <a:rPr lang="it-IT" sz="3600" dirty="0"/>
              <a:t> copy of </a:t>
            </a:r>
            <a:r>
              <a:rPr lang="it-IT" sz="3600" dirty="0" err="1"/>
              <a:t>each</a:t>
            </a:r>
            <a:r>
              <a:rPr lang="it-IT" sz="3600" dirty="0"/>
              <a:t> </a:t>
            </a:r>
            <a:r>
              <a:rPr lang="it-IT" sz="3600" dirty="0" err="1"/>
              <a:t>literal</a:t>
            </a:r>
            <a:r>
              <a:rPr lang="it-IT" sz="3600" dirty="0"/>
              <a:t> </a:t>
            </a:r>
            <a:r>
              <a:rPr lang="it-IT" sz="3600" dirty="0" err="1"/>
              <a:t>String</a:t>
            </a:r>
            <a:r>
              <a:rPr lang="it-IT" sz="3600" dirty="0"/>
              <a:t>.</a:t>
            </a:r>
          </a:p>
          <a:p>
            <a:pPr algn="just"/>
            <a:r>
              <a:rPr lang="it-IT" sz="3600" dirty="0" err="1"/>
              <a:t>When</a:t>
            </a:r>
            <a:r>
              <a:rPr lang="it-IT" sz="3600" dirty="0"/>
              <a:t> </a:t>
            </a:r>
            <a:r>
              <a:rPr lang="it-IT" sz="3600" dirty="0" err="1"/>
              <a:t>we</a:t>
            </a:r>
            <a:r>
              <a:rPr lang="it-IT" sz="3600" dirty="0"/>
              <a:t> create a </a:t>
            </a:r>
            <a:r>
              <a:rPr lang="it-IT" sz="3600" dirty="0" err="1"/>
              <a:t>String</a:t>
            </a:r>
            <a:r>
              <a:rPr lang="it-IT" sz="3600" dirty="0"/>
              <a:t> </a:t>
            </a:r>
            <a:r>
              <a:rPr lang="it-IT" sz="3600" dirty="0" err="1"/>
              <a:t>variable</a:t>
            </a:r>
            <a:r>
              <a:rPr lang="it-IT" sz="3600" dirty="0"/>
              <a:t> and </a:t>
            </a:r>
            <a:r>
              <a:rPr lang="it-IT" sz="3600" dirty="0" err="1"/>
              <a:t>assign</a:t>
            </a:r>
            <a:r>
              <a:rPr lang="it-IT" sz="3600" dirty="0"/>
              <a:t> a </a:t>
            </a:r>
            <a:r>
              <a:rPr lang="it-IT" sz="3600" dirty="0" err="1"/>
              <a:t>value</a:t>
            </a:r>
            <a:r>
              <a:rPr lang="it-IT" sz="3600" dirty="0"/>
              <a:t> to </a:t>
            </a:r>
            <a:r>
              <a:rPr lang="it-IT" sz="3600" dirty="0" err="1"/>
              <a:t>it</a:t>
            </a:r>
            <a:r>
              <a:rPr lang="it-IT" sz="3600" dirty="0"/>
              <a:t>, the JVM </a:t>
            </a:r>
            <a:r>
              <a:rPr lang="it-IT" sz="3600" dirty="0" err="1"/>
              <a:t>searches</a:t>
            </a:r>
            <a:r>
              <a:rPr lang="it-IT" sz="3600" dirty="0"/>
              <a:t> the pool for a </a:t>
            </a:r>
            <a:r>
              <a:rPr lang="it-IT" sz="3600" dirty="0" err="1"/>
              <a:t>String</a:t>
            </a:r>
            <a:r>
              <a:rPr lang="it-IT" sz="3600" dirty="0"/>
              <a:t> of </a:t>
            </a:r>
            <a:r>
              <a:rPr lang="it-IT" sz="3600" dirty="0" err="1"/>
              <a:t>equal</a:t>
            </a:r>
            <a:r>
              <a:rPr lang="it-IT" sz="3600" dirty="0"/>
              <a:t> </a:t>
            </a:r>
            <a:r>
              <a:rPr lang="it-IT" sz="3600" dirty="0" err="1"/>
              <a:t>value</a:t>
            </a:r>
            <a:r>
              <a:rPr lang="it-IT" sz="3600" dirty="0"/>
              <a:t>. </a:t>
            </a:r>
          </a:p>
          <a:p>
            <a:pPr lvl="1" algn="just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found</a:t>
            </a:r>
            <a:r>
              <a:rPr lang="it-IT" sz="3200" dirty="0"/>
              <a:t>, the Java </a:t>
            </a:r>
            <a:r>
              <a:rPr lang="it-IT" sz="3200" dirty="0" err="1"/>
              <a:t>compiler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</a:t>
            </a:r>
            <a:r>
              <a:rPr lang="it-IT" sz="3200" dirty="0" err="1"/>
              <a:t>simply</a:t>
            </a:r>
            <a:r>
              <a:rPr lang="it-IT" sz="3200" dirty="0"/>
              <a:t> </a:t>
            </a:r>
            <a:r>
              <a:rPr lang="it-IT" sz="3200" dirty="0" err="1"/>
              <a:t>return</a:t>
            </a:r>
            <a:r>
              <a:rPr lang="it-IT" sz="3200" dirty="0"/>
              <a:t> a </a:t>
            </a:r>
            <a:r>
              <a:rPr lang="it-IT" sz="3200" dirty="0" err="1"/>
              <a:t>reference</a:t>
            </a:r>
            <a:r>
              <a:rPr lang="it-IT" sz="3200" dirty="0"/>
              <a:t> to </a:t>
            </a:r>
            <a:r>
              <a:rPr lang="it-IT" sz="3200" dirty="0" err="1"/>
              <a:t>its</a:t>
            </a:r>
            <a:r>
              <a:rPr lang="it-IT" sz="3200" dirty="0"/>
              <a:t> </a:t>
            </a:r>
            <a:r>
              <a:rPr lang="it-IT" sz="3200" dirty="0" err="1"/>
              <a:t>memory</a:t>
            </a:r>
            <a:r>
              <a:rPr lang="it-IT" sz="3200" dirty="0"/>
              <a:t> </a:t>
            </a:r>
            <a:r>
              <a:rPr lang="it-IT" sz="3200" dirty="0" err="1"/>
              <a:t>address</a:t>
            </a:r>
            <a:r>
              <a:rPr lang="it-IT" sz="3200" dirty="0"/>
              <a:t>,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allocating</a:t>
            </a:r>
            <a:r>
              <a:rPr lang="it-IT" sz="3200" dirty="0"/>
              <a:t> </a:t>
            </a:r>
            <a:r>
              <a:rPr lang="it-IT" sz="3200" dirty="0" err="1"/>
              <a:t>additional</a:t>
            </a:r>
            <a:r>
              <a:rPr lang="it-IT" sz="3200" dirty="0"/>
              <a:t> </a:t>
            </a:r>
            <a:r>
              <a:rPr lang="it-IT" sz="3200" dirty="0" err="1"/>
              <a:t>memory</a:t>
            </a:r>
            <a:r>
              <a:rPr lang="it-IT" sz="3200" dirty="0"/>
              <a:t>.</a:t>
            </a:r>
          </a:p>
          <a:p>
            <a:pPr lvl="1" algn="just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</a:t>
            </a:r>
            <a:r>
              <a:rPr lang="it-IT" sz="3200" dirty="0" err="1"/>
              <a:t>found</a:t>
            </a:r>
            <a:r>
              <a:rPr lang="it-IT" sz="3200" dirty="0"/>
              <a:t>, </a:t>
            </a:r>
            <a:r>
              <a:rPr lang="it-IT" sz="3200" dirty="0" err="1"/>
              <a:t>it’ll</a:t>
            </a:r>
            <a:r>
              <a:rPr lang="it-IT" sz="3200" dirty="0"/>
              <a:t> be </a:t>
            </a:r>
            <a:r>
              <a:rPr lang="it-IT" sz="3200" dirty="0" err="1"/>
              <a:t>added</a:t>
            </a:r>
            <a:r>
              <a:rPr lang="it-IT" sz="3200" dirty="0"/>
              <a:t> to the pool (</a:t>
            </a:r>
            <a:r>
              <a:rPr lang="it-IT" sz="3200" dirty="0" err="1"/>
              <a:t>interned</a:t>
            </a:r>
            <a:r>
              <a:rPr lang="it-IT" sz="3200" dirty="0"/>
              <a:t>) and </a:t>
            </a:r>
            <a:r>
              <a:rPr lang="it-IT" sz="3200" dirty="0" err="1"/>
              <a:t>its</a:t>
            </a:r>
            <a:r>
              <a:rPr lang="it-IT" sz="3200" dirty="0"/>
              <a:t> </a:t>
            </a:r>
            <a:r>
              <a:rPr lang="it-IT" sz="3200" dirty="0" err="1"/>
              <a:t>reference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be </a:t>
            </a:r>
            <a:r>
              <a:rPr lang="it-IT" sz="3200" dirty="0" err="1"/>
              <a:t>returned</a:t>
            </a:r>
            <a:r>
              <a:rPr lang="it-IT" sz="3200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constructor</a:t>
            </a:r>
            <a:r>
              <a:rPr lang="it-IT" dirty="0"/>
              <a:t> of the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it-IT" dirty="0"/>
              <a:t> operator, </a:t>
            </a:r>
            <a:r>
              <a:rPr lang="it-IT" dirty="0" err="1"/>
              <a:t>Strings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standard </a:t>
            </a:r>
            <a:r>
              <a:rPr lang="it-IT" dirty="0" err="1"/>
              <a:t>objects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A90B-43E4-6F48-84E9-104F95F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charAt</a:t>
            </a:r>
            <a:r>
              <a:rPr lang="en-GB" sz="1800" dirty="0"/>
              <a:t>()		Returns the character at the specified index (position)</a:t>
            </a:r>
          </a:p>
          <a:p>
            <a:r>
              <a:rPr lang="en-GB" sz="1800" dirty="0" err="1"/>
              <a:t>compareTo</a:t>
            </a:r>
            <a:r>
              <a:rPr lang="en-GB" sz="1800" dirty="0"/>
              <a:t>()	Compares two strings lexicographically</a:t>
            </a:r>
          </a:p>
          <a:p>
            <a:r>
              <a:rPr lang="en-GB" sz="1800" dirty="0" err="1"/>
              <a:t>concat</a:t>
            </a:r>
            <a:r>
              <a:rPr lang="en-GB" sz="1800" dirty="0"/>
              <a:t>()		Appends a string to the end of another string	</a:t>
            </a:r>
          </a:p>
          <a:p>
            <a:r>
              <a:rPr lang="en-GB" sz="1800" dirty="0"/>
              <a:t>contains()		Checks whether a string contains a sequence of characters</a:t>
            </a:r>
          </a:p>
          <a:p>
            <a:r>
              <a:rPr lang="en-GB" sz="1800" dirty="0" err="1"/>
              <a:t>endsWith</a:t>
            </a:r>
            <a:r>
              <a:rPr lang="en-GB" sz="1800" dirty="0"/>
              <a:t>()	Checks whether a string ends with the specified character(s)</a:t>
            </a:r>
          </a:p>
          <a:p>
            <a:r>
              <a:rPr lang="en-GB" sz="1800" dirty="0" err="1"/>
              <a:t>isEmpty</a:t>
            </a:r>
            <a:r>
              <a:rPr lang="en-GB" sz="1800" dirty="0"/>
              <a:t>()		Checks whether a string is empty or not</a:t>
            </a:r>
          </a:p>
          <a:p>
            <a:r>
              <a:rPr lang="en-GB" sz="1800" dirty="0"/>
              <a:t>length()		Returns the length of a specified string</a:t>
            </a:r>
          </a:p>
          <a:p>
            <a:r>
              <a:rPr lang="en-GB" sz="1800" dirty="0"/>
              <a:t>replace()		Searches a string for a specified value, and returns a new string where the specified values are replaced</a:t>
            </a:r>
          </a:p>
          <a:p>
            <a:r>
              <a:rPr lang="en-GB" sz="1800" dirty="0"/>
              <a:t>split()			Splits a string into an array of substrings</a:t>
            </a:r>
          </a:p>
          <a:p>
            <a:r>
              <a:rPr lang="en-GB" sz="1800" dirty="0" err="1"/>
              <a:t>startsWith</a:t>
            </a:r>
            <a:r>
              <a:rPr lang="en-GB" sz="1800" dirty="0"/>
              <a:t>()	Checks whether a string starts with specified characters</a:t>
            </a:r>
          </a:p>
          <a:p>
            <a:r>
              <a:rPr lang="en-GB" sz="1800" dirty="0"/>
              <a:t>substring()		Returns a new string which is the substring of a specified string</a:t>
            </a:r>
          </a:p>
          <a:p>
            <a:r>
              <a:rPr lang="en-GB" sz="1800" dirty="0" err="1"/>
              <a:t>valueOf</a:t>
            </a:r>
            <a:r>
              <a:rPr lang="en-GB" sz="1800" dirty="0"/>
              <a:t>()		Returns the string representation of the specified value</a:t>
            </a:r>
          </a:p>
          <a:p>
            <a:endParaRPr lang="en-GB" sz="1800" dirty="0"/>
          </a:p>
          <a:p>
            <a:endParaRPr lang="en-IT" sz="1800" dirty="0"/>
          </a:p>
          <a:p>
            <a:endParaRPr lang="en-IT" sz="1800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equals</a:t>
            </a:r>
            <a:r>
              <a:rPr lang="en-US" dirty="0"/>
              <a:t>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== operator verifies if two references point to the same object</a:t>
            </a:r>
          </a:p>
          <a:p>
            <a:r>
              <a:rPr lang="en-US" dirty="0">
                <a:solidFill>
                  <a:srgbClr val="E46C0A"/>
                </a:solidFill>
              </a:rPr>
              <a:t>The equals method, instead, verifies if two objects have the same internal state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Strings are immutable. They are never actually modified.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 using +, the two Strings are actually discarded and a new one (containing their concatenation)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Portable</a:t>
            </a:r>
          </a:p>
          <a:p>
            <a:pPr lvl="1"/>
            <a:r>
              <a:rPr lang="en-US" sz="2400" dirty="0"/>
              <a:t>Write once, run everywhere</a:t>
            </a:r>
          </a:p>
          <a:p>
            <a:pPr lvl="1"/>
            <a:r>
              <a:rPr lang="en-US" sz="2400" dirty="0"/>
              <a:t>Translated to bytecode</a:t>
            </a:r>
          </a:p>
          <a:p>
            <a:r>
              <a:rPr lang="en-US" sz="2400" dirty="0"/>
              <a:t>Pure object-oriented language</a:t>
            </a:r>
          </a:p>
          <a:p>
            <a:r>
              <a:rPr lang="en-US" sz="2400" dirty="0"/>
              <a:t>Statically typed</a:t>
            </a:r>
          </a:p>
          <a:p>
            <a:r>
              <a:rPr lang="en-US" sz="2400" dirty="0"/>
              <a:t>Exceptions as a pervasive mechanism</a:t>
            </a:r>
          </a:p>
          <a:p>
            <a:r>
              <a:rPr lang="en-US" sz="2400" dirty="0"/>
              <a:t>Shares syntax elements w/ C++ (reduced learning curve)</a:t>
            </a:r>
          </a:p>
          <a:p>
            <a:r>
              <a:rPr lang="en-US" sz="2400" dirty="0"/>
              <a:t>Garbage collection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rgbClr val="F79646"/>
                </a:solidFill>
              </a:rPr>
              <a:t>index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rgbClr val="F79646"/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rgbClr val="F79646"/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rgbClr val="F79646"/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76" r="-7076"/>
          <a:stretch>
            <a:fillRect/>
          </a:stretch>
        </p:blipFill>
        <p:spPr>
          <a:xfrm>
            <a:off x="2243572" y="1627188"/>
            <a:ext cx="770485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1" r="-4391"/>
          <a:stretch>
            <a:fillRect/>
          </a:stretch>
        </p:blipFill>
        <p:spPr>
          <a:xfrm>
            <a:off x="1984648" y="1614434"/>
            <a:ext cx="822270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checks array bounds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204865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" b="1644"/>
          <a:stretch>
            <a:fillRect/>
          </a:stretch>
        </p:blipFill>
        <p:spPr>
          <a:xfrm>
            <a:off x="2423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9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r>
              <a:rPr lang="it-IT" i="1" dirty="0"/>
              <a:t> for arrays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400" dirty="0"/>
              <a:t> </a:t>
            </a:r>
            <a:r>
              <a:rPr lang="it-IT" sz="2400" dirty="0" err="1"/>
              <a:t>copies</a:t>
            </a:r>
            <a:r>
              <a:rPr lang="it-IT" sz="2400" dirty="0"/>
              <a:t> an array from the </a:t>
            </a:r>
            <a:r>
              <a:rPr lang="it-IT" sz="2400" dirty="0" err="1"/>
              <a:t>specified</a:t>
            </a:r>
            <a:r>
              <a:rPr lang="it-IT" sz="2400" dirty="0"/>
              <a:t> source array, </a:t>
            </a:r>
            <a:r>
              <a:rPr lang="it-IT" sz="2400" dirty="0" err="1"/>
              <a:t>beginning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/>
              <a:t>specified</a:t>
            </a:r>
            <a:r>
              <a:rPr lang="it-IT" sz="2400" dirty="0"/>
              <a:t> position, to the </a:t>
            </a:r>
            <a:r>
              <a:rPr lang="it-IT" sz="2400" dirty="0" err="1"/>
              <a:t>specified</a:t>
            </a:r>
            <a:r>
              <a:rPr lang="it-IT" sz="2400" dirty="0"/>
              <a:t> position of the </a:t>
            </a:r>
            <a:r>
              <a:rPr lang="it-IT" sz="2400" dirty="0" err="1"/>
              <a:t>destination</a:t>
            </a:r>
            <a:r>
              <a:rPr lang="it-IT" sz="2400" dirty="0"/>
              <a:t> array.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copied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equal</a:t>
            </a:r>
            <a:r>
              <a:rPr lang="it-IT" sz="2400" dirty="0"/>
              <a:t> to the </a:t>
            </a:r>
            <a:r>
              <a:rPr lang="it-IT" sz="2400" dirty="0" err="1"/>
              <a:t>length</a:t>
            </a:r>
            <a:r>
              <a:rPr lang="it-IT" sz="2400" dirty="0"/>
              <a:t> </a:t>
            </a:r>
            <a:r>
              <a:rPr lang="it-IT" sz="2400" dirty="0" err="1"/>
              <a:t>argument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Advised</a:t>
            </a:r>
            <a:r>
              <a:rPr lang="it-IT" sz="2400" dirty="0"/>
              <a:t>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simple</a:t>
            </a:r>
            <a:r>
              <a:rPr lang="it-IT" sz="2400" dirty="0"/>
              <a:t> and fast!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0" y="2132856"/>
            <a:ext cx="5265862" cy="3456384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41" r="-25541"/>
          <a:stretch>
            <a:fillRect/>
          </a:stretch>
        </p:blipFill>
        <p:spPr>
          <a:xfrm>
            <a:off x="5879977" y="2132856"/>
            <a:ext cx="6284772" cy="3456383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592" y="3705626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mr-IN" sz="2800" dirty="0">
                <a:latin typeface="Consolas" panose="020B0609020204030204" pitchFamily="49" charset="0"/>
              </a:rPr>
              <a:t>…</a:t>
            </a: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Basic </a:t>
            </a:r>
            <a:r>
              <a:rPr lang="it-IT" dirty="0" err="1"/>
              <a:t>concepts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C-style comments (multi-lines)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*/ </a:t>
            </a:r>
          </a:p>
          <a:p>
            <a:endParaRPr lang="en-US" sz="2800" dirty="0">
              <a:latin typeface="Wingdings"/>
            </a:endParaRPr>
          </a:p>
          <a:p>
            <a:r>
              <a:rPr lang="en-US" sz="2800" dirty="0"/>
              <a:t>Comments on a single line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3</TotalTime>
  <Words>2594</Words>
  <Application>Microsoft Macintosh PowerPoint</Application>
  <PresentationFormat>Widescreen</PresentationFormat>
  <Paragraphs>412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Courier</vt:lpstr>
      <vt:lpstr>Courier New</vt:lpstr>
      <vt:lpstr>Wingdings</vt:lpstr>
      <vt:lpstr>Nicola</vt:lpstr>
      <vt:lpstr>Java Basics</vt:lpstr>
      <vt:lpstr>Timeline</vt:lpstr>
      <vt:lpstr>Features</vt:lpstr>
      <vt:lpstr>Building and running</vt:lpstr>
      <vt:lpstr>Compiled vs Interpreted</vt:lpstr>
      <vt:lpstr>Program, files and classes </vt:lpstr>
      <vt:lpstr>public static void main(String[] args)</vt:lpstr>
      <vt:lpstr>Basic concepts</vt:lpstr>
      <vt:lpstr>Comments</vt:lpstr>
      <vt:lpstr>Code blocks and Scope </vt:lpstr>
      <vt:lpstr>Control statements </vt:lpstr>
      <vt:lpstr>Switch-case (with chars)</vt:lpstr>
      <vt:lpstr>Passing Parameters</vt:lpstr>
      <vt:lpstr>Passing Parameters </vt:lpstr>
      <vt:lpstr>Passing Parameters </vt:lpstr>
      <vt:lpstr>Primitive types </vt:lpstr>
      <vt:lpstr>Constants</vt:lpstr>
      <vt:lpstr>Operators (integer and floating-point) </vt:lpstr>
      <vt:lpstr>Coding Conventions</vt:lpstr>
      <vt:lpstr>Strings</vt:lpstr>
      <vt:lpstr>String</vt:lpstr>
      <vt:lpstr>String</vt:lpstr>
      <vt:lpstr>Strings in memory</vt:lpstr>
      <vt:lpstr>Strings in memory</vt:lpstr>
      <vt:lpstr>String methods</vt:lpstr>
      <vt:lpstr>equals vs ==</vt:lpstr>
      <vt:lpstr>The + operator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Microsoft Office User</dc:creator>
  <cp:lastModifiedBy>Microsoft Office User</cp:lastModifiedBy>
  <cp:revision>1</cp:revision>
  <dcterms:created xsi:type="dcterms:W3CDTF">2021-09-29T20:16:21Z</dcterms:created>
  <dcterms:modified xsi:type="dcterms:W3CDTF">2021-09-29T20:19:21Z</dcterms:modified>
</cp:coreProperties>
</file>