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372" r:id="rId3"/>
    <p:sldId id="367" r:id="rId4"/>
    <p:sldId id="368" r:id="rId5"/>
    <p:sldId id="369" r:id="rId6"/>
    <p:sldId id="363" r:id="rId7"/>
    <p:sldId id="351" r:id="rId8"/>
    <p:sldId id="355" r:id="rId9"/>
    <p:sldId id="320" r:id="rId10"/>
    <p:sldId id="361" r:id="rId11"/>
    <p:sldId id="321" r:id="rId12"/>
    <p:sldId id="322" r:id="rId13"/>
    <p:sldId id="323" r:id="rId14"/>
    <p:sldId id="362" r:id="rId15"/>
    <p:sldId id="325" r:id="rId16"/>
    <p:sldId id="324" r:id="rId17"/>
    <p:sldId id="332" r:id="rId18"/>
    <p:sldId id="333" r:id="rId19"/>
    <p:sldId id="268" r:id="rId20"/>
    <p:sldId id="330" r:id="rId21"/>
    <p:sldId id="329" r:id="rId22"/>
    <p:sldId id="371" r:id="rId23"/>
    <p:sldId id="334" r:id="rId24"/>
    <p:sldId id="287" r:id="rId25"/>
    <p:sldId id="289" r:id="rId26"/>
    <p:sldId id="344" r:id="rId27"/>
    <p:sldId id="365" r:id="rId28"/>
    <p:sldId id="345" r:id="rId29"/>
    <p:sldId id="348" r:id="rId3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02"/>
    <p:restoredTop sz="96281"/>
  </p:normalViewPr>
  <p:slideViewPr>
    <p:cSldViewPr>
      <p:cViewPr varScale="1">
        <p:scale>
          <a:sx n="89" d="100"/>
          <a:sy n="89" d="100"/>
        </p:scale>
        <p:origin x="168" y="8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5CBCAF-8195-0B41-9F39-155992CBB6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0F5F1-56F9-594B-8002-505C0B3A95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1E39A-28E5-5D4D-B97C-ECEB96F19817}" type="datetimeFigureOut">
              <a:rPr lang="en-IT" smtClean="0"/>
              <a:t>30/09/21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01DB9C-5FE6-5646-A4CF-CACE1FBFD1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7AD1E-ED4D-4F49-B2E9-34CF7F0E16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6113E-382B-5C49-947E-9975DE242C1F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172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EB7694-8561-4BE2-948D-EDF7A201F8BB}" type="datetimeFigureOut">
              <a:rPr lang="it-IT" smtClean="0"/>
              <a:pPr/>
              <a:t>30/09/21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F0E4F-C068-4558-BD2C-4354A8A0FB1B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5502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168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DC6AB1-1F43-42DE-9516-C24BE4097CE7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F0E4F-C068-4558-BD2C-4354A8A0FB1B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736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09600" y="3600450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6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86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2822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963085" y="4406900"/>
            <a:ext cx="11228916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7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3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9600" y="1388917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717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0706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147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9600" y="4752218"/>
            <a:ext cx="11582400" cy="2"/>
          </a:xfrm>
          <a:prstGeom prst="line">
            <a:avLst/>
          </a:prstGeo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5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pic>
        <p:nvPicPr>
          <p:cNvPr id="8" name="Picture 7" descr="ing-modena copy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803" y="6021288"/>
            <a:ext cx="1533291" cy="899495"/>
          </a:xfrm>
          <a:prstGeom prst="rect">
            <a:avLst/>
          </a:prstGeom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5480" y="6362701"/>
            <a:ext cx="6466921" cy="365125"/>
          </a:xfrm>
          <a:prstGeom prst="rect">
            <a:avLst/>
          </a:prstGeom>
        </p:spPr>
        <p:txBody>
          <a:bodyPr/>
          <a:lstStyle/>
          <a:p>
            <a:fld id="{D2040F39-7941-49A4-B48D-F201B18B6351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4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Java From </a:t>
            </a:r>
            <a:r>
              <a:rPr lang="it-IT" dirty="0" err="1"/>
              <a:t>Functions</a:t>
            </a:r>
            <a:r>
              <a:rPr lang="it-IT" dirty="0"/>
              <a:t> to Objects</a:t>
            </a:r>
          </a:p>
        </p:txBody>
      </p:sp>
      <p:sp>
        <p:nvSpPr>
          <p:cNvPr id="4" name="Sottotitolo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lang="en-US" sz="1800" dirty="0" err="1"/>
              <a:t>Università</a:t>
            </a:r>
            <a:r>
              <a:rPr lang="en-US" sz="1800" dirty="0"/>
              <a:t> di Modena e Reggio Emilia</a:t>
            </a:r>
          </a:p>
          <a:p>
            <a:pPr algn="r"/>
            <a:r>
              <a:rPr lang="en-US" sz="1800" i="1" dirty="0"/>
              <a:t>Prof. Nicola Bicocchi (</a:t>
            </a:r>
            <a:r>
              <a:rPr lang="en-US" sz="1800" i="1" dirty="0" err="1"/>
              <a:t>nicola.bicocchi@unimore.it</a:t>
            </a:r>
            <a:r>
              <a:rPr lang="en-US" sz="1800" i="1" dirty="0"/>
              <a:t>)</a:t>
            </a:r>
          </a:p>
          <a:p>
            <a:pPr algn="r"/>
            <a:endParaRPr lang="en-US" sz="1800" dirty="0"/>
          </a:p>
          <a:p>
            <a:pPr algn="r"/>
            <a:endParaRPr lang="it-IT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software being secure, re-usable, flexible, documentable, extensible</a:t>
            </a:r>
          </a:p>
          <a:p>
            <a:r>
              <a:rPr lang="en-US" dirty="0"/>
              <a:t>Instead of focusing on algorithms, optimization and efficiency,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OOP focus on  programming techniques</a:t>
            </a:r>
          </a:p>
          <a:p>
            <a:r>
              <a:rPr lang="it-IT" dirty="0"/>
              <a:t>OOP </a:t>
            </a:r>
            <a:r>
              <a:rPr lang="it-IT" dirty="0" err="1"/>
              <a:t>considers</a:t>
            </a:r>
            <a:r>
              <a:rPr lang="it-IT" dirty="0"/>
              <a:t> software </a:t>
            </a:r>
            <a:r>
              <a:rPr lang="it-IT" dirty="0" err="1"/>
              <a:t>as</a:t>
            </a:r>
            <a:r>
              <a:rPr lang="it-IT" dirty="0"/>
              <a:t> a set of </a:t>
            </a:r>
            <a:r>
              <a:rPr lang="it-IT" dirty="0" err="1"/>
              <a:t>well-defined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</a:t>
            </a:r>
            <a:r>
              <a:rPr lang="it-IT" dirty="0" err="1"/>
              <a:t>containing</a:t>
            </a:r>
            <a:r>
              <a:rPr lang="it-IT" dirty="0"/>
              <a:t> </a:t>
            </a:r>
            <a:r>
              <a:rPr lang="it-IT" dirty="0" err="1"/>
              <a:t>both</a:t>
            </a:r>
            <a:r>
              <a:rPr lang="it-IT" dirty="0"/>
              <a:t> data and </a:t>
            </a:r>
            <a:r>
              <a:rPr lang="it-IT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12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 rand() % 100;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sort(int v[], int n)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j,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changed;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n-1;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changed = FALSE;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(j = 0; j &lt; n -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- 1;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if (v[j] &gt; v[j + 1])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changed = TRUE;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v[j];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v[j] = v[j + 1];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v[j + 1]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(!changed) break;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BEBB2-2DEC-3D47-9AB1-8C53E3060E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search(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int v[], int size, int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 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void show(int v[], int size)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for (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&lt; size;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v[100];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int n =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(v) /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(v[0]);</a:t>
            </a:r>
          </a:p>
          <a:p>
            <a:pPr marL="0" indent="0">
              <a:buNone/>
            </a:pPr>
            <a:endParaRPr lang="en-GB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sort(v, n);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    search(v, n, 10);</a:t>
            </a:r>
          </a:p>
          <a:p>
            <a:pPr marL="0" indent="0">
              <a:buNone/>
            </a:pPr>
            <a:r>
              <a:rPr lang="en-GB" sz="1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520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12</a:t>
            </a:fld>
            <a:endParaRPr lang="it-IT" dirty="0"/>
          </a:p>
        </p:txBody>
      </p:sp>
      <p:pic>
        <p:nvPicPr>
          <p:cNvPr id="7" name="Content Placeholder 6" descr="Screen Shot 2016-03-04 at 14.11.46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747" b="-33747"/>
          <a:stretch>
            <a:fillRect/>
          </a:stretch>
        </p:blipFill>
        <p:spPr>
          <a:xfrm>
            <a:off x="1981200" y="1700809"/>
            <a:ext cx="8229600" cy="4425355"/>
          </a:xfrm>
        </p:spPr>
      </p:pic>
    </p:spTree>
    <p:extLst>
      <p:ext uri="{BB962C8B-B14F-4D97-AF65-F5344CB8AC3E}">
        <p14:creationId xmlns:p14="http://schemas.microsoft.com/office/powerpoint/2010/main" val="419912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clear relationship between</a:t>
            </a:r>
          </a:p>
          <a:p>
            <a:pPr lvl="1"/>
            <a:r>
              <a:rPr lang="en-US" sz="2400" dirty="0"/>
              <a:t>The actual array (int v[20])</a:t>
            </a:r>
          </a:p>
          <a:p>
            <a:pPr lvl="1"/>
            <a:r>
              <a:rPr lang="en-US" sz="2400" dirty="0"/>
              <a:t>Operations on the array (search(), sort(), </a:t>
            </a:r>
            <a:r>
              <a:rPr lang="en-US" sz="2400" dirty="0" err="1"/>
              <a:t>init</a:t>
            </a:r>
            <a:r>
              <a:rPr lang="en-US" sz="2400" dirty="0"/>
              <a:t>())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Need of a dedicated variable for storing the array size</a:t>
            </a:r>
          </a:p>
          <a:p>
            <a:pPr lvl="1"/>
            <a:r>
              <a:rPr lang="en-US" sz="2400" dirty="0"/>
              <a:t> int v[100]; int n = </a:t>
            </a:r>
            <a:r>
              <a:rPr lang="en-US" sz="2400" dirty="0" err="1"/>
              <a:t>sizeof</a:t>
            </a:r>
            <a:r>
              <a:rPr lang="en-US" sz="2400" dirty="0"/>
              <a:t>(v) / </a:t>
            </a:r>
            <a:r>
              <a:rPr lang="en-US" sz="2400" dirty="0" err="1"/>
              <a:t>sizeof</a:t>
            </a:r>
            <a:r>
              <a:rPr lang="en-US" sz="2400" dirty="0"/>
              <a:t>(v[0]);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Initialization not guaranteed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13</a:t>
            </a:fld>
            <a:endParaRPr lang="it-IT" dirty="0"/>
          </a:p>
        </p:txBody>
      </p:sp>
      <p:pic>
        <p:nvPicPr>
          <p:cNvPr id="6" name="Picture 5" descr="Screen Shot 2016-03-04 at 14.11.46.png">
            <a:extLst>
              <a:ext uri="{FF2B5EF4-FFF2-40B4-BE49-F238E27FC236}">
                <a16:creationId xmlns:a16="http://schemas.microsoft.com/office/drawing/2014/main" id="{289A8A0C-EF35-7747-A7A9-DE26C812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59697" y="4365104"/>
            <a:ext cx="7237019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6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Reuse of code limited</a:t>
            </a:r>
          </a:p>
          <a:p>
            <a:pPr lvl="1"/>
            <a:r>
              <a:rPr lang="en-US" sz="1800" dirty="0"/>
              <a:t>Data and operations are separate. This makes it complex to reuse existing code in other projects 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Data protection limited</a:t>
            </a:r>
          </a:p>
          <a:p>
            <a:pPr lvl="1"/>
            <a:r>
              <a:rPr lang="en-US" sz="1800" dirty="0"/>
              <a:t>Unprotected data accessible from vast portions of the source code. After a certain stage, debug becomes a nightmare!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Decomposition limited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Large scale projects require a large scale working force (many teams). Unprotected data, separate from operations, makes it hard to decompose</a:t>
            </a:r>
            <a:endParaRPr lang="en-US" sz="2000" dirty="0">
              <a:solidFill>
                <a:srgbClr val="E46C0A"/>
              </a:solidFill>
            </a:endParaRPr>
          </a:p>
          <a:p>
            <a:pPr lvl="1"/>
            <a:endParaRPr lang="en-US" sz="1800" dirty="0">
              <a:solidFill>
                <a:srgbClr val="E46C0A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14</a:t>
            </a:fld>
            <a:endParaRPr lang="it-IT" dirty="0"/>
          </a:p>
        </p:txBody>
      </p:sp>
      <p:pic>
        <p:nvPicPr>
          <p:cNvPr id="5" name="Picture 4" descr="Screen Shot 2016-03-04 at 14.11.46.png">
            <a:extLst>
              <a:ext uri="{FF2B5EF4-FFF2-40B4-BE49-F238E27FC236}">
                <a16:creationId xmlns:a16="http://schemas.microsoft.com/office/drawing/2014/main" id="{90A3DA51-7C0B-804E-B2D9-23CC67705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6108" y="4653137"/>
            <a:ext cx="6318555" cy="207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10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Issues, the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functions can also use array’s data, leading to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growing number of relationships over time</a:t>
            </a:r>
          </a:p>
          <a:p>
            <a:r>
              <a:rPr lang="en-US" sz="2400" dirty="0"/>
              <a:t>Source code becomes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difficult to understand and maintain (spaghetti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15</a:t>
            </a:fld>
            <a:endParaRPr lang="it-IT" dirty="0"/>
          </a:p>
        </p:txBody>
      </p:sp>
      <p:pic>
        <p:nvPicPr>
          <p:cNvPr id="5" name="Picture 4" descr="Screen Shot 2016-03-04 at 15.27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4852" y="3429001"/>
            <a:ext cx="6789581" cy="279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3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33285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Define a primitive concept (a special vector) in which data and operations are modularized together!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16</a:t>
            </a:fld>
            <a:endParaRPr lang="it-IT" dirty="0"/>
          </a:p>
        </p:txBody>
      </p:sp>
      <p:pic>
        <p:nvPicPr>
          <p:cNvPr id="5" name="Picture 4" descr="Screen Shot 2016-03-04 at 14.11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799" y="3717033"/>
            <a:ext cx="7694995" cy="25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public class Vector {</a:t>
            </a: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rgbClr val="00B050"/>
                </a:solidFill>
                <a:latin typeface="Consolas"/>
                <a:cs typeface="Consolas"/>
              </a:rPr>
              <a:t>int[] v;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latin typeface="Consolas"/>
                <a:cs typeface="Consolas"/>
              </a:rPr>
              <a:t>    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public Vector(int capacity)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this.v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int[capacity];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US" sz="1000" dirty="0">
              <a:solidFill>
                <a:schemeClr val="accent4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void sort()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boolean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changed;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v.length-1;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changed = false;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for (int j=0; j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- 1;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j++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if (v[j] &gt; v[j + 1])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changed = true;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v[j];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v[j] = v[j + 1];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    v[j + 1]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tmp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if (!changed) break;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6D1216-7FA6-D841-A0F1-DDFB4F228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void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init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Random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new Random();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for (int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= 0;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&lt;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v.length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;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    v[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i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] = </a:t>
            </a:r>
            <a:r>
              <a:rPr lang="en-US" sz="1000" dirty="0" err="1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rnd.nextInt</a:t>
            </a: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(100);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    }</a:t>
            </a:r>
          </a:p>
          <a:p>
            <a:pPr marL="0" indent="0">
              <a:buNone/>
            </a:pPr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Consolas"/>
                <a:cs typeface="Consolas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search(int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== value)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return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-1;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GB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void show()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(int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v.length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System.out.printf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("[%d] %d\n", 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v[</a:t>
            </a:r>
            <a:r>
              <a:rPr lang="en-GB" sz="10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T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645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int v[100];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int n = </a:t>
            </a:r>
            <a:r>
              <a:rPr lang="en-US" sz="2000" dirty="0" err="1">
                <a:latin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(v) / </a:t>
            </a:r>
            <a:r>
              <a:rPr lang="en-US" sz="2000" dirty="0" err="1">
                <a:latin typeface="Consolas"/>
                <a:cs typeface="Consolas"/>
              </a:rPr>
              <a:t>sizeof</a:t>
            </a:r>
            <a:r>
              <a:rPr lang="en-US" sz="2000" dirty="0">
                <a:latin typeface="Consolas"/>
                <a:cs typeface="Consolas"/>
              </a:rPr>
              <a:t>(v[0]);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</a:t>
            </a:r>
            <a:r>
              <a:rPr lang="en-US" sz="2000" dirty="0" err="1">
                <a:latin typeface="Consolas"/>
                <a:cs typeface="Consolas"/>
              </a:rPr>
              <a:t>init</a:t>
            </a:r>
            <a:r>
              <a:rPr lang="en-US" sz="2000" dirty="0">
                <a:latin typeface="Consolas"/>
                <a:cs typeface="Consolas"/>
              </a:rPr>
              <a:t>(v,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sort(v, n);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   search(v, n, 10);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BCBCA4-7D83-9146-98B7-8328218243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public static void main(String[] </a:t>
            </a:r>
            <a:r>
              <a:rPr lang="en-US" sz="1800" dirty="0" err="1">
                <a:latin typeface="Consolas"/>
                <a:cs typeface="Consolas"/>
              </a:rPr>
              <a:t>args</a:t>
            </a:r>
            <a:r>
              <a:rPr lang="en-US" sz="1800" dirty="0">
                <a:latin typeface="Consolas"/>
                <a:cs typeface="Consolas"/>
              </a:rPr>
              <a:t>) {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 Vector v1 = new Vector(20);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	 Vector v2 = new Vector(30);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v1.sort();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v1.show();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    v1.search(10);</a:t>
            </a:r>
          </a:p>
          <a:p>
            <a:pPr marL="0" indent="0">
              <a:buNone/>
            </a:pPr>
            <a:r>
              <a:rPr lang="en-US" sz="1800" dirty="0">
                <a:latin typeface="Consolas"/>
                <a:cs typeface="Consolas"/>
              </a:rPr>
              <a:t> }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onsolas"/>
            </a:endParaRPr>
          </a:p>
          <a:p>
            <a:endParaRPr lang="en-US" sz="1800" dirty="0"/>
          </a:p>
          <a:p>
            <a:pPr marL="0" indent="0">
              <a:buNone/>
            </a:pPr>
            <a:endParaRPr lang="en-IT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59131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OOP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implies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shift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to a </a:t>
            </a:r>
            <a:r>
              <a:rPr lang="it-IT" i="1" dirty="0" err="1">
                <a:solidFill>
                  <a:schemeClr val="accent6">
                    <a:lumMod val="75000"/>
                  </a:schemeClr>
                </a:solidFill>
              </a:rPr>
              <a:t>client-server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model</a:t>
            </a:r>
          </a:p>
          <a:p>
            <a:pPr lvl="1"/>
            <a:r>
              <a:rPr lang="it-IT" dirty="0"/>
              <a:t>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 for processing data</a:t>
            </a:r>
          </a:p>
          <a:p>
            <a:pPr lvl="1"/>
            <a:r>
              <a:rPr lang="it-IT" dirty="0" err="1"/>
              <a:t>Ask</a:t>
            </a:r>
            <a:r>
              <a:rPr lang="it-IT" dirty="0"/>
              <a:t> </a:t>
            </a:r>
            <a:r>
              <a:rPr lang="it-IT" dirty="0" err="1"/>
              <a:t>entities</a:t>
            </a:r>
            <a:r>
              <a:rPr lang="it-IT" dirty="0"/>
              <a:t> to </a:t>
            </a:r>
            <a:r>
              <a:rPr lang="it-IT" dirty="0" err="1"/>
              <a:t>deliver</a:t>
            </a:r>
            <a:r>
              <a:rPr lang="it-IT" dirty="0"/>
              <a:t> </a:t>
            </a:r>
            <a:r>
              <a:rPr lang="it-IT" dirty="0" err="1"/>
              <a:t>services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internal</a:t>
            </a:r>
            <a:r>
              <a:rPr lang="it-IT" dirty="0"/>
              <a:t> data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19</a:t>
            </a:fld>
            <a:endParaRPr lang="it-IT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F54DD24-3B45-A741-B086-352163341AB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3900190"/>
            <a:ext cx="4040188" cy="240913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operation</a:t>
            </a:r>
            <a:r>
              <a:rPr lang="it-IT" sz="2800" i="1" dirty="0"/>
              <a:t>(</a:t>
            </a:r>
            <a:r>
              <a:rPr lang="it-IT" sz="2800" i="1" dirty="0" err="1"/>
              <a:t>object</a:t>
            </a:r>
            <a:r>
              <a:rPr lang="it-IT" sz="2800" i="1" dirty="0"/>
              <a:t>, 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Symbol" pitchFamily="18" charset="2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search</a:t>
            </a:r>
            <a:r>
              <a:rPr lang="it-IT" sz="2800" i="1" dirty="0"/>
              <a:t>(</a:t>
            </a:r>
            <a:r>
              <a:rPr lang="it-IT" sz="2800" i="1" dirty="0" err="1"/>
              <a:t>vector</a:t>
            </a:r>
            <a:r>
              <a:rPr lang="it-IT" sz="2800" i="1" dirty="0"/>
              <a:t>, 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endParaRPr lang="it-IT" sz="28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F46F9A-3CC1-7D4D-B3D8-0111232AAA13}"/>
              </a:ext>
            </a:extLst>
          </p:cNvPr>
          <p:cNvSpPr txBox="1">
            <a:spLocks noChangeArrowheads="1"/>
          </p:cNvSpPr>
          <p:nvPr/>
        </p:nvSpPr>
        <p:spPr>
          <a:xfrm>
            <a:off x="6083775" y="3900190"/>
            <a:ext cx="4041775" cy="2462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itchFamily="18" charset="2"/>
              <a:buNone/>
            </a:pPr>
            <a:r>
              <a:rPr lang="it-IT" sz="2800" i="1" dirty="0" err="1"/>
              <a:t>object.operation</a:t>
            </a:r>
            <a:r>
              <a:rPr lang="it-IT" sz="2800" i="1" dirty="0"/>
              <a:t>(</a:t>
            </a:r>
            <a:r>
              <a:rPr lang="it-IT" sz="2800" i="1" dirty="0" err="1"/>
              <a:t>params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  <a:p>
            <a:pPr>
              <a:buFont typeface="Arial"/>
              <a:buNone/>
            </a:pPr>
            <a:r>
              <a:rPr lang="it-IT" sz="2800" dirty="0"/>
              <a:t>For </a:t>
            </a:r>
            <a:r>
              <a:rPr lang="it-IT" sz="2800" dirty="0" err="1"/>
              <a:t>example</a:t>
            </a:r>
            <a:r>
              <a:rPr lang="it-IT" sz="2800" dirty="0"/>
              <a:t>:</a:t>
            </a:r>
          </a:p>
          <a:p>
            <a:pPr>
              <a:buFont typeface="Symbol" pitchFamily="18" charset="2"/>
              <a:buNone/>
            </a:pPr>
            <a:r>
              <a:rPr lang="it-IT" sz="2800" i="1" dirty="0" err="1"/>
              <a:t>vector.search</a:t>
            </a:r>
            <a:r>
              <a:rPr lang="it-IT" sz="2800" i="1" dirty="0"/>
              <a:t>(</a:t>
            </a:r>
            <a:r>
              <a:rPr lang="it-IT" sz="2800" i="1" dirty="0" err="1"/>
              <a:t>value</a:t>
            </a:r>
            <a:r>
              <a:rPr lang="it-IT" sz="2800" i="1" dirty="0"/>
              <a:t>)</a:t>
            </a:r>
          </a:p>
          <a:p>
            <a:pPr>
              <a:buFont typeface="Symbol" pitchFamily="18" charset="2"/>
              <a:buNone/>
            </a:pPr>
            <a:endParaRPr lang="it-IT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CEB3-D9A7-1348-9330-F40D5CC3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Programming Languages 2020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8A8977-5764-8343-9CAD-C8C90C37A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1628800"/>
            <a:ext cx="7205156" cy="4457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41CDF-1100-7945-8192-F50DEF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8712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20</a:t>
            </a:fld>
            <a:endParaRPr lang="it-IT" dirty="0"/>
          </a:p>
        </p:txBody>
      </p:sp>
      <p:pic>
        <p:nvPicPr>
          <p:cNvPr id="5" name="Picture 4" descr="Screen Shot 2016-03-04 at 18.41.1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5680" y="1844824"/>
            <a:ext cx="7222736" cy="457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03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engineering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Given an object oriented program, we have to:</a:t>
            </a:r>
          </a:p>
          <a:p>
            <a:pPr lvl="1"/>
            <a:r>
              <a:rPr lang="en-US" sz="2400" dirty="0"/>
              <a:t>Identify the needed components</a:t>
            </a:r>
          </a:p>
          <a:p>
            <a:pPr lvl="1"/>
            <a:r>
              <a:rPr lang="en-US" sz="2400" dirty="0"/>
              <a:t>Define component interfaces</a:t>
            </a:r>
          </a:p>
          <a:p>
            <a:pPr lvl="1"/>
            <a:r>
              <a:rPr lang="en-US" sz="2400" dirty="0"/>
              <a:t>Define how components interact each other through their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21</a:t>
            </a:fld>
            <a:endParaRPr lang="it-IT" dirty="0"/>
          </a:p>
        </p:txBody>
      </p:sp>
      <p:pic>
        <p:nvPicPr>
          <p:cNvPr id="5" name="Content Placeholder 1" descr="Screen Shot 2016-03-04 at 19.18.31.png">
            <a:extLst>
              <a:ext uri="{FF2B5EF4-FFF2-40B4-BE49-F238E27FC236}">
                <a16:creationId xmlns:a16="http://schemas.microsoft.com/office/drawing/2014/main" id="{E94D49DE-0B8A-764D-92EF-7894B80DA3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363" b="-1064"/>
          <a:stretch/>
        </p:blipFill>
        <p:spPr>
          <a:xfrm>
            <a:off x="1631505" y="3853502"/>
            <a:ext cx="8895818" cy="20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6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8C99-4FAB-844D-87A6-1AC69E28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  <a:endParaRPr lang="it-IT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FEFD553-5DBB-0D4B-8F1A-F6202917913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072" y="2492896"/>
            <a:ext cx="3907378" cy="35283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D7F1-55D3-2243-A9CF-E137FF8F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22</a:t>
            </a:fld>
            <a:endParaRPr lang="it-IT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FC0F007-0B7A-394B-8F28-4188EFEF7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556793"/>
            <a:ext cx="4546848" cy="456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public Car(color, brand, model,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this.color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color;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this.brand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brand;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this.model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this.fuel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fuel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	/* ... */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c1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Car(Green, Ford, Mustang, Gasoline);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c2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Toyota,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Prius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it-IT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Electricity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Car c3 = </a:t>
            </a:r>
            <a:r>
              <a:rPr lang="it-IT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it-IT" sz="1200" dirty="0">
                <a:latin typeface="Consolas" panose="020B0609020204030204" pitchFamily="49" charset="0"/>
                <a:cs typeface="Consolas" panose="020B0609020204030204" pitchFamily="49" charset="0"/>
              </a:rPr>
              <a:t> Car(Blue, VW, Golf, Diesel);</a:t>
            </a: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it-IT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399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E46C0A"/>
                </a:solidFill>
              </a:rPr>
              <a:t>Class </a:t>
            </a:r>
            <a:r>
              <a:rPr lang="en-US" dirty="0"/>
              <a:t>(the description of objects’ structure):</a:t>
            </a:r>
          </a:p>
          <a:p>
            <a:pPr lvl="1"/>
            <a:r>
              <a:rPr lang="en-US" dirty="0"/>
              <a:t>Data (</a:t>
            </a:r>
            <a:r>
              <a:rPr lang="en-US" dirty="0">
                <a:solidFill>
                  <a:srgbClr val="E46C0A"/>
                </a:solidFill>
              </a:rPr>
              <a:t>ATTRIBUTES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Operations (</a:t>
            </a:r>
            <a:r>
              <a:rPr lang="en-US" dirty="0">
                <a:solidFill>
                  <a:srgbClr val="E46C0A"/>
                </a:solidFill>
              </a:rPr>
              <a:t>METHODS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E46C0A"/>
                </a:solidFill>
              </a:rPr>
              <a:t>Object </a:t>
            </a:r>
            <a:r>
              <a:rPr lang="en-US" dirty="0"/>
              <a:t>(class instance)</a:t>
            </a:r>
          </a:p>
          <a:p>
            <a:pPr lvl="1"/>
            <a:r>
              <a:rPr lang="en-US" dirty="0"/>
              <a:t>Identity</a:t>
            </a:r>
          </a:p>
          <a:p>
            <a:pPr lvl="1"/>
            <a:r>
              <a:rPr lang="en-US" dirty="0"/>
              <a:t>Type</a:t>
            </a:r>
          </a:p>
          <a:p>
            <a:pPr lvl="1"/>
            <a:r>
              <a:rPr lang="en-US" dirty="0"/>
              <a:t>Internal state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608809-51D6-D247-B31D-D935E0CDD3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class is like a type definition. No data is allocated until an object is created from the class</a:t>
            </a:r>
          </a:p>
          <a:p>
            <a:r>
              <a:rPr lang="en-GB" dirty="0"/>
              <a:t>The creation of an object is called instantiation. The created object is often called an instance</a:t>
            </a:r>
          </a:p>
          <a:p>
            <a:r>
              <a:rPr lang="en-GB" dirty="0"/>
              <a:t>No limit to the number of objects that can be created from a class</a:t>
            </a:r>
          </a:p>
          <a:p>
            <a:r>
              <a:rPr lang="en-GB" dirty="0"/>
              <a:t>Each object is independent. Changing one object doesn't change the others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883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>
            <a:normAutofit/>
          </a:bodyPr>
          <a:lstStyle/>
          <a:p>
            <a:r>
              <a:rPr lang="it-IT" dirty="0"/>
              <a:t>OOP </a:t>
            </a:r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err="1"/>
              <a:t>Features</a:t>
            </a:r>
            <a:endParaRPr lang="it-IT" cap="none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sz="4000" dirty="0" err="1"/>
              <a:t>Encapsulation</a:t>
            </a:r>
            <a:endParaRPr lang="it-IT" sz="4000" dirty="0"/>
          </a:p>
          <a:p>
            <a:pPr eaLnBrk="1" hangingPunct="1"/>
            <a:r>
              <a:rPr lang="it-IT" sz="4000" dirty="0" err="1"/>
              <a:t>Inheritance</a:t>
            </a:r>
            <a:endParaRPr lang="it-IT" sz="4000" dirty="0"/>
          </a:p>
          <a:p>
            <a:pPr eaLnBrk="1" hangingPunct="1"/>
            <a:r>
              <a:rPr lang="it-IT" sz="4000" dirty="0" err="1"/>
              <a:t>Polymorphism</a:t>
            </a:r>
            <a:endParaRPr lang="it-IT" sz="4000" dirty="0"/>
          </a:p>
        </p:txBody>
      </p:sp>
      <p:sp>
        <p:nvSpPr>
          <p:cNvPr id="45060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F98989-1DEE-4754-918A-499A8C85EF18}" type="slidenum">
              <a:rPr lang="it-IT"/>
              <a:pPr/>
              <a:t>24</a:t>
            </a:fld>
            <a:endParaRPr lang="it-IT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Encapsulation</a:t>
            </a:r>
            <a:endParaRPr lang="it-IT" cap="none" dirty="0"/>
          </a:p>
        </p:txBody>
      </p:sp>
      <p:sp>
        <p:nvSpPr>
          <p:cNvPr id="471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C3158B0-9082-44B5-8EC2-59D0A84B9F4A}" type="slidenum">
              <a:rPr lang="it-IT"/>
              <a:pPr/>
              <a:t>25</a:t>
            </a:fld>
            <a:endParaRPr lang="it-IT"/>
          </a:p>
        </p:txBody>
      </p:sp>
      <p:pic>
        <p:nvPicPr>
          <p:cNvPr id="5" name="Content Placeholder 1" descr="Screen Shot 2016-03-04 at 19.18.3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2436" b="-17170"/>
          <a:stretch/>
        </p:blipFill>
        <p:spPr>
          <a:xfrm>
            <a:off x="243451" y="2276872"/>
            <a:ext cx="11731424" cy="331236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Inheritance</a:t>
            </a:r>
            <a:endParaRPr lang="en-US" dirty="0"/>
          </a:p>
        </p:txBody>
      </p:sp>
      <p:pic>
        <p:nvPicPr>
          <p:cNvPr id="4" name="Content Placeholder 3" descr="Screen Shot 2016-03-04 at 19.20.23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221" r="-3221"/>
          <a:stretch>
            <a:fillRect/>
          </a:stretch>
        </p:blipFill>
        <p:spPr>
          <a:xfrm>
            <a:off x="1919536" y="1700808"/>
            <a:ext cx="7675589" cy="4248472"/>
          </a:xfrm>
        </p:spPr>
      </p:pic>
    </p:spTree>
    <p:extLst>
      <p:ext uri="{BB962C8B-B14F-4D97-AF65-F5344CB8AC3E}">
        <p14:creationId xmlns:p14="http://schemas.microsoft.com/office/powerpoint/2010/main" val="20688262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Polymorphism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7D071B-D37F-CD49-B13C-92D9B3ABE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584" y="2053965"/>
            <a:ext cx="5952832" cy="367240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676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Advantages</a:t>
            </a:r>
            <a:r>
              <a:rPr lang="it-IT" dirty="0"/>
              <a:t> of OOP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Cooperative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development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people</a:t>
            </a:r>
            <a:r>
              <a:rPr lang="it-IT" dirty="0"/>
              <a:t> </a:t>
            </a:r>
            <a:r>
              <a:rPr lang="it-IT" dirty="0" err="1"/>
              <a:t>working</a:t>
            </a:r>
            <a:r>
              <a:rPr lang="it-IT" dirty="0"/>
              <a:t> on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classes</a:t>
            </a:r>
            <a:endParaRPr lang="it-IT" dirty="0"/>
          </a:p>
          <a:p>
            <a:r>
              <a:rPr lang="it-IT" dirty="0">
                <a:solidFill>
                  <a:srgbClr val="E46C0A"/>
                </a:solidFill>
              </a:rPr>
              <a:t>Code management</a:t>
            </a:r>
          </a:p>
          <a:p>
            <a:pPr lvl="1"/>
            <a:r>
              <a:rPr lang="it-IT" dirty="0"/>
              <a:t>Bugs on </a:t>
            </a:r>
            <a:r>
              <a:rPr lang="it-IT" dirty="0" err="1"/>
              <a:t>object</a:t>
            </a:r>
            <a:r>
              <a:rPr lang="it-IT" dirty="0"/>
              <a:t> data are easy to spot. </a:t>
            </a:r>
            <a:r>
              <a:rPr lang="it-IT" dirty="0" err="1"/>
              <a:t>Since</a:t>
            </a:r>
            <a:r>
              <a:rPr lang="it-IT" dirty="0"/>
              <a:t> data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visible</a:t>
            </a:r>
            <a:r>
              <a:rPr lang="it-IT" dirty="0"/>
              <a:t> from the </a:t>
            </a:r>
            <a:r>
              <a:rPr lang="it-IT" dirty="0" err="1"/>
              <a:t>outside</a:t>
            </a:r>
            <a:r>
              <a:rPr lang="it-IT" dirty="0"/>
              <a:t>,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occurs</a:t>
            </a:r>
            <a:r>
              <a:rPr lang="it-IT" dirty="0"/>
              <a:t> in the </a:t>
            </a:r>
            <a:r>
              <a:rPr lang="it-IT" dirty="0" err="1"/>
              <a:t>object</a:t>
            </a:r>
            <a:r>
              <a:rPr lang="it-IT" dirty="0"/>
              <a:t> </a:t>
            </a:r>
            <a:r>
              <a:rPr lang="it-IT" dirty="0" err="1"/>
              <a:t>handling</a:t>
            </a:r>
            <a:r>
              <a:rPr lang="it-IT" dirty="0"/>
              <a:t> the data </a:t>
            </a:r>
          </a:p>
          <a:p>
            <a:pPr lvl="1"/>
            <a:r>
              <a:rPr lang="it-IT" dirty="0" err="1"/>
              <a:t>Changes</a:t>
            </a:r>
            <a:r>
              <a:rPr lang="it-IT" dirty="0"/>
              <a:t> on a </a:t>
            </a:r>
            <a:r>
              <a:rPr lang="it-IT" dirty="0" err="1"/>
              <a:t>specific</a:t>
            </a:r>
            <a:r>
              <a:rPr lang="it-IT" dirty="0"/>
              <a:t> </a:t>
            </a:r>
            <a:r>
              <a:rPr lang="it-IT" dirty="0" err="1"/>
              <a:t>class</a:t>
            </a:r>
            <a:r>
              <a:rPr lang="it-IT" dirty="0"/>
              <a:t> do </a:t>
            </a:r>
            <a:r>
              <a:rPr lang="it-IT" dirty="0" err="1"/>
              <a:t>not</a:t>
            </a:r>
            <a:r>
              <a:rPr lang="it-IT" dirty="0"/>
              <a:t> impact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 (</a:t>
            </a:r>
            <a:r>
              <a:rPr lang="it-IT" dirty="0" err="1"/>
              <a:t>unless</a:t>
            </a:r>
            <a:r>
              <a:rPr lang="it-IT" dirty="0"/>
              <a:t> </a:t>
            </a: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interface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modified</a:t>
            </a:r>
            <a:r>
              <a:rPr lang="it-IT" dirty="0"/>
              <a:t>)</a:t>
            </a:r>
          </a:p>
          <a:p>
            <a:r>
              <a:rPr lang="it-IT" dirty="0" err="1">
                <a:solidFill>
                  <a:srgbClr val="E46C0A"/>
                </a:solidFill>
              </a:rPr>
              <a:t>Incremental</a:t>
            </a:r>
            <a:r>
              <a:rPr lang="it-IT" dirty="0">
                <a:solidFill>
                  <a:srgbClr val="E46C0A"/>
                </a:solidFill>
              </a:rPr>
              <a:t> design and </a:t>
            </a:r>
            <a:r>
              <a:rPr lang="it-IT" dirty="0" err="1">
                <a:solidFill>
                  <a:srgbClr val="E46C0A"/>
                </a:solidFill>
              </a:rPr>
              <a:t>development</a:t>
            </a:r>
            <a:endParaRPr lang="it-IT" dirty="0">
              <a:solidFill>
                <a:srgbClr val="E46C0A"/>
              </a:solidFill>
            </a:endParaRPr>
          </a:p>
          <a:p>
            <a:pPr lvl="1"/>
            <a:r>
              <a:rPr lang="it-IT" dirty="0" err="1"/>
              <a:t>Define</a:t>
            </a:r>
            <a:r>
              <a:rPr lang="it-IT" dirty="0"/>
              <a:t> new </a:t>
            </a:r>
            <a:r>
              <a:rPr lang="it-IT" dirty="0" err="1"/>
              <a:t>classes</a:t>
            </a:r>
            <a:r>
              <a:rPr lang="it-IT" dirty="0"/>
              <a:t> by </a:t>
            </a:r>
            <a:r>
              <a:rPr lang="it-IT" dirty="0" err="1"/>
              <a:t>extending</a:t>
            </a:r>
            <a:r>
              <a:rPr lang="it-IT" dirty="0"/>
              <a:t> the </a:t>
            </a:r>
            <a:r>
              <a:rPr lang="it-IT" dirty="0" err="1"/>
              <a:t>exsisting</a:t>
            </a:r>
            <a:r>
              <a:rPr lang="it-IT" dirty="0"/>
              <a:t> </a:t>
            </a:r>
            <a:r>
              <a:rPr lang="it-IT" dirty="0" err="1"/>
              <a:t>ones</a:t>
            </a:r>
            <a:r>
              <a:rPr lang="it-IT" dirty="0"/>
              <a:t> </a:t>
            </a:r>
          </a:p>
          <a:p>
            <a:pPr lvl="1"/>
            <a:endParaRPr lang="it-IT" dirty="0"/>
          </a:p>
          <a:p>
            <a:pPr lvl="1"/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186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 bwMode="auto"/>
        <p:txBody>
          <a:bodyPr/>
          <a:lstStyle/>
          <a:p>
            <a:pPr eaLnBrk="1" hangingPunct="1"/>
            <a:r>
              <a:rPr lang="it-IT" cap="none" dirty="0" err="1"/>
              <a:t>Disadvantages</a:t>
            </a:r>
            <a:r>
              <a:rPr lang="it-IT" cap="none" dirty="0"/>
              <a:t> of OOP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Needs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a Object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Oriented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way of </a:t>
            </a:r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thinking</a:t>
            </a:r>
            <a:endParaRPr lang="it-IT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it-IT" dirty="0" err="1">
                <a:solidFill>
                  <a:schemeClr val="accent6">
                    <a:lumMod val="75000"/>
                  </a:schemeClr>
                </a:solidFill>
              </a:rPr>
              <a:t>Complex</a:t>
            </a:r>
            <a:r>
              <a:rPr lang="it-IT" dirty="0">
                <a:solidFill>
                  <a:schemeClr val="accent6">
                    <a:lumMod val="75000"/>
                  </a:schemeClr>
                </a:solidFill>
              </a:rPr>
              <a:t> design </a:t>
            </a:r>
            <a:r>
              <a:rPr lang="it-IT" dirty="0"/>
              <a:t>(e.g.,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?, How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classes</a:t>
            </a:r>
            <a:r>
              <a:rPr lang="it-IT" dirty="0"/>
              <a:t>?)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Benefits only occur in large programs</a:t>
            </a:r>
          </a:p>
          <a:p>
            <a:pPr lvl="1"/>
            <a:r>
              <a:rPr lang="en-US" dirty="0"/>
              <a:t>Programs &lt; 100 lines, spaghetti is understandable and faster to write</a:t>
            </a:r>
          </a:p>
          <a:p>
            <a:pPr lvl="1"/>
            <a:r>
              <a:rPr lang="en-US" dirty="0"/>
              <a:t>Programs &gt; 1K lines, spaghetti is incomprehensible, not maintainable</a:t>
            </a:r>
          </a:p>
          <a:p>
            <a:endParaRPr lang="it-IT" dirty="0"/>
          </a:p>
        </p:txBody>
      </p:sp>
      <p:sp>
        <p:nvSpPr>
          <p:cNvPr id="72708" name="Segnaposto numero diapositiva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1DA8C90-8F23-42AC-87C7-16989F4327FF}" type="slidenum">
              <a:rPr lang="it-IT"/>
              <a:pPr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46095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6C9-24D5-144B-A6C2-16E98E5F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BCF4C5D-8E41-7748-B381-7CEBE4FFA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20" y="1484784"/>
            <a:ext cx="8864592" cy="44322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2A831-261F-0C47-8E98-E6B51322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8D8BA-14C2-E541-ACFB-3AE41D0CC987}"/>
              </a:ext>
            </a:extLst>
          </p:cNvPr>
          <p:cNvSpPr/>
          <p:nvPr/>
        </p:nvSpPr>
        <p:spPr>
          <a:xfrm>
            <a:off x="3277344" y="5955224"/>
            <a:ext cx="7211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http://</a:t>
            </a:r>
            <a:r>
              <a:rPr lang="it-IT" dirty="0" err="1"/>
              <a:t>www.informationisbeautiful.net</a:t>
            </a:r>
            <a:r>
              <a:rPr lang="it-IT" dirty="0"/>
              <a:t>/</a:t>
            </a:r>
            <a:r>
              <a:rPr lang="it-IT" dirty="0" err="1"/>
              <a:t>visualizations</a:t>
            </a:r>
            <a:r>
              <a:rPr lang="it-IT" dirty="0"/>
              <a:t>/</a:t>
            </a:r>
            <a:r>
              <a:rPr lang="it-IT" dirty="0" err="1"/>
              <a:t>million</a:t>
            </a:r>
            <a:r>
              <a:rPr lang="it-IT" dirty="0"/>
              <a:t>-</a:t>
            </a:r>
            <a:r>
              <a:rPr lang="it-IT" dirty="0" err="1"/>
              <a:t>lines</a:t>
            </a:r>
            <a:r>
              <a:rPr lang="it-IT" dirty="0"/>
              <a:t>-of-code/</a:t>
            </a:r>
          </a:p>
        </p:txBody>
      </p:sp>
    </p:spTree>
    <p:extLst>
      <p:ext uri="{BB962C8B-B14F-4D97-AF65-F5344CB8AC3E}">
        <p14:creationId xmlns:p14="http://schemas.microsoft.com/office/powerpoint/2010/main" val="232503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9062-6C80-2242-8C8E-D12BE739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Software </a:t>
            </a:r>
            <a:r>
              <a:rPr lang="it-IT" dirty="0" err="1"/>
              <a:t>Size</a:t>
            </a:r>
            <a:endParaRPr lang="it-I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1B8DCE-749B-DB43-A178-9769775F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" y="2011455"/>
            <a:ext cx="5990456" cy="39936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C021D-862E-0941-903A-182A07F39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5" name="Content Placeholder 11">
            <a:extLst>
              <a:ext uri="{FF2B5EF4-FFF2-40B4-BE49-F238E27FC236}">
                <a16:creationId xmlns:a16="http://schemas.microsoft.com/office/drawing/2014/main" id="{E3CF5435-4761-F748-A1AB-D8B4E9B5F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095" y="2132856"/>
            <a:ext cx="508856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4564-4CE2-9D4B-A1AC-21CA1534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C247-1192-7E41-BBE2-74019248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5</a:t>
            </a:fld>
            <a:endParaRPr lang="it-IT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5CBB8DB-1A29-CE4B-B747-E261063F7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3552" y="1583965"/>
            <a:ext cx="3013597" cy="454882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C7D45DE-AADC-4748-BDFA-A7EE36C388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9896" y="1585200"/>
            <a:ext cx="4860032" cy="454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4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crisis (1970s)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causes of the software crisis were linked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overall complexity of hardware and the software development process</a:t>
            </a:r>
            <a:r>
              <a:rPr lang="en-US" dirty="0"/>
              <a:t>. The crisis manifested itself in several ways:</a:t>
            </a:r>
          </a:p>
          <a:p>
            <a:pPr lvl="1"/>
            <a:r>
              <a:rPr lang="en-US" dirty="0"/>
              <a:t>Projects running over-budget</a:t>
            </a:r>
          </a:p>
          <a:p>
            <a:pPr lvl="1"/>
            <a:r>
              <a:rPr lang="en-US" dirty="0"/>
              <a:t>Projects running over-time</a:t>
            </a:r>
          </a:p>
          <a:p>
            <a:pPr lvl="1"/>
            <a:r>
              <a:rPr lang="en-US" dirty="0"/>
              <a:t>Software was inefficient</a:t>
            </a:r>
          </a:p>
          <a:p>
            <a:pPr lvl="1"/>
            <a:r>
              <a:rPr lang="en-US" dirty="0"/>
              <a:t>Software was difficult to maintain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Software_crisis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284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OOP?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Procedural programming languages (e.g., Pascal, C)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suitable for building large software infrastructures</a:t>
            </a:r>
          </a:p>
          <a:p>
            <a:r>
              <a:rPr lang="en-US" dirty="0"/>
              <a:t>OOP addresses this issue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reduces development and maintenance </a:t>
            </a:r>
            <a:r>
              <a:rPr lang="en-US" dirty="0"/>
              <a:t>costs for large and complex software projects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5234E7C-4F67-2B4F-B373-BCD9E97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0175" y="3789040"/>
            <a:ext cx="3321251" cy="27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28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Errors</a:t>
            </a:r>
            <a:r>
              <a:rPr lang="it-IT" dirty="0"/>
              <a:t> / 1K SLOC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Industry Average</a:t>
            </a:r>
            <a:r>
              <a:rPr lang="en-US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Corporate Applications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it-IT" b="1" dirty="0" err="1"/>
              <a:t>Cleanroom</a:t>
            </a:r>
            <a:r>
              <a:rPr lang="it-IT" b="1" dirty="0"/>
              <a:t> </a:t>
            </a:r>
            <a:r>
              <a:rPr lang="it-IT" b="1" dirty="0" err="1"/>
              <a:t>development</a:t>
            </a:r>
            <a:r>
              <a:rPr lang="it-IT" b="1" dirty="0"/>
              <a:t> </a:t>
            </a:r>
            <a:r>
              <a:rPr lang="it-IT" b="1" dirty="0" err="1"/>
              <a:t>technique</a:t>
            </a:r>
            <a:r>
              <a:rPr lang="it-IT" b="1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0.5 errors / 1K SLOC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20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0F39-7941-49A4-B48D-F201B18B6351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8C05A25-4AE1-9447-B26E-40527A9C78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8" y="1525530"/>
            <a:ext cx="6768752" cy="5231886"/>
          </a:xfrm>
        </p:spPr>
      </p:pic>
    </p:spTree>
    <p:extLst>
      <p:ext uri="{BB962C8B-B14F-4D97-AF65-F5344CB8AC3E}">
        <p14:creationId xmlns:p14="http://schemas.microsoft.com/office/powerpoint/2010/main" val="3993841786"/>
      </p:ext>
    </p:extLst>
  </p:cSld>
  <p:clrMapOvr>
    <a:masterClrMapping/>
  </p:clrMapOvr>
</p:sld>
</file>

<file path=ppt/theme/theme1.xml><?xml version="1.0" encoding="utf-8"?>
<a:theme xmlns:a="http://schemas.openxmlformats.org/drawingml/2006/main" name="Nico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00 - Java Introduction" id="{2D0C21C8-6F94-AC4C-8309-F1E5902B85F9}" vid="{1BB67297-C6B5-5C49-B905-92E04B265F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Nicola</Template>
  <TotalTime>9</TotalTime>
  <Words>1594</Words>
  <Application>Microsoft Macintosh PowerPoint</Application>
  <PresentationFormat>Widescreen</PresentationFormat>
  <Paragraphs>265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Symbol</vt:lpstr>
      <vt:lpstr>Nicola</vt:lpstr>
      <vt:lpstr>Java From Functions to Objects</vt:lpstr>
      <vt:lpstr>Programming Languages 2020</vt:lpstr>
      <vt:lpstr>Software Size</vt:lpstr>
      <vt:lpstr>Software Size</vt:lpstr>
      <vt:lpstr>Why OOP?</vt:lpstr>
      <vt:lpstr>Software crisis (1970s)</vt:lpstr>
      <vt:lpstr>Why OOP?</vt:lpstr>
      <vt:lpstr>Errors / 1K SLOC</vt:lpstr>
      <vt:lpstr>Timeline</vt:lpstr>
      <vt:lpstr>OOP Goal</vt:lpstr>
      <vt:lpstr>Procedural Programming</vt:lpstr>
      <vt:lpstr>Modules and relationships</vt:lpstr>
      <vt:lpstr>Issues</vt:lpstr>
      <vt:lpstr>Issues</vt:lpstr>
      <vt:lpstr>Issues, the long run</vt:lpstr>
      <vt:lpstr>Solution!</vt:lpstr>
      <vt:lpstr>Object-Oriented approach</vt:lpstr>
      <vt:lpstr>Object-Oriented approach</vt:lpstr>
      <vt:lpstr>An engineering approach</vt:lpstr>
      <vt:lpstr>An engineering approach</vt:lpstr>
      <vt:lpstr>An engineering approach</vt:lpstr>
      <vt:lpstr>Classes and objects</vt:lpstr>
      <vt:lpstr>Classes and objects</vt:lpstr>
      <vt:lpstr>OOP Key Features</vt:lpstr>
      <vt:lpstr>Encapsulation</vt:lpstr>
      <vt:lpstr>Inheritance</vt:lpstr>
      <vt:lpstr>Polymorphism</vt:lpstr>
      <vt:lpstr>Advantages of OOP</vt:lpstr>
      <vt:lpstr>Disadvantages of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Functions to Objects</dc:title>
  <dc:creator>Microsoft Office User</dc:creator>
  <cp:lastModifiedBy>Microsoft Office User</cp:lastModifiedBy>
  <cp:revision>3</cp:revision>
  <dcterms:created xsi:type="dcterms:W3CDTF">2021-09-29T20:05:38Z</dcterms:created>
  <dcterms:modified xsi:type="dcterms:W3CDTF">2021-09-30T09:57:37Z</dcterms:modified>
</cp:coreProperties>
</file>