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7" r:id="rId2"/>
    <p:sldId id="276" r:id="rId3"/>
    <p:sldId id="262" r:id="rId4"/>
    <p:sldId id="263" r:id="rId5"/>
    <p:sldId id="265" r:id="rId6"/>
    <p:sldId id="290" r:id="rId7"/>
    <p:sldId id="264" r:id="rId8"/>
    <p:sldId id="279" r:id="rId9"/>
    <p:sldId id="278" r:id="rId10"/>
    <p:sldId id="280" r:id="rId11"/>
    <p:sldId id="281" r:id="rId12"/>
    <p:sldId id="282" r:id="rId13"/>
    <p:sldId id="258" r:id="rId14"/>
    <p:sldId id="260" r:id="rId15"/>
    <p:sldId id="261" r:id="rId16"/>
    <p:sldId id="283" r:id="rId17"/>
    <p:sldId id="267" r:id="rId18"/>
    <p:sldId id="285" r:id="rId19"/>
    <p:sldId id="268" r:id="rId20"/>
    <p:sldId id="287" r:id="rId21"/>
    <p:sldId id="288" r:id="rId22"/>
    <p:sldId id="269" r:id="rId23"/>
    <p:sldId id="291" r:id="rId24"/>
    <p:sldId id="292" r:id="rId25"/>
    <p:sldId id="277" r:id="rId26"/>
    <p:sldId id="270" r:id="rId27"/>
    <p:sldId id="271" r:id="rId28"/>
    <p:sldId id="273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/>
    <p:restoredTop sz="96281"/>
  </p:normalViewPr>
  <p:slideViewPr>
    <p:cSldViewPr>
      <p:cViewPr varScale="1">
        <p:scale>
          <a:sx n="124" d="100"/>
          <a:sy n="124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29/09/21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29/09/21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8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30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5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7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Generic Data Structures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02168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type works fine!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1E64AD-60D4-7D4E-8E44-23EB3F54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Shop&lt;Fruit&gt; fs = new Shop&lt;Fruit&gt;;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Individual purchase and resale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fs.buy</a:t>
            </a:r>
            <a:r>
              <a:rPr lang="en-US" dirty="0">
                <a:latin typeface="Consolas"/>
                <a:cs typeface="Consolas"/>
              </a:rPr>
              <a:t>(new Fruit());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Fruit f = </a:t>
            </a:r>
            <a:r>
              <a:rPr lang="en-US" dirty="0" err="1">
                <a:latin typeface="Consolas"/>
                <a:cs typeface="Consolas"/>
              </a:rPr>
              <a:t>fs.sell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Bulk purchase and resale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List&lt;Fruit&gt; fruits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fs.buy</a:t>
            </a:r>
            <a:r>
              <a:rPr lang="en-US" dirty="0">
                <a:latin typeface="Consolas"/>
                <a:cs typeface="Consolas"/>
              </a:rPr>
              <a:t>(fruits);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fs.sell</a:t>
            </a:r>
            <a:r>
              <a:rPr lang="en-US" dirty="0">
                <a:latin typeface="Consolas"/>
                <a:cs typeface="Consolas"/>
              </a:rPr>
              <a:t>(fruits, 5);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nItems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73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Single-object subtyping works fine!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You can buy a Product from a Fruit shop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Product p = </a:t>
            </a:r>
            <a:r>
              <a:rPr lang="en-US" dirty="0" err="1">
                <a:latin typeface="Consolas"/>
                <a:cs typeface="Consolas"/>
              </a:rPr>
              <a:t>fs.sell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You can sell a Fruit to Product shop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Shop&lt;Product&gt; </a:t>
            </a:r>
            <a:r>
              <a:rPr lang="en-US" dirty="0" err="1">
                <a:latin typeface="Consolas"/>
                <a:cs typeface="Consolas"/>
              </a:rPr>
              <a:t>ps</a:t>
            </a:r>
            <a:r>
              <a:rPr lang="en-US" dirty="0">
                <a:latin typeface="Consolas"/>
                <a:cs typeface="Consolas"/>
              </a:rPr>
              <a:t> = new Shop&lt;Product&gt;;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productShop.buy</a:t>
            </a:r>
            <a:r>
              <a:rPr lang="en-US" dirty="0">
                <a:latin typeface="Consolas"/>
                <a:cs typeface="Consolas"/>
              </a:rPr>
              <a:t>(new Fruit());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nItems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83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subtyping </a:t>
            </a:r>
            <a:r>
              <a:rPr lang="en-US" b="1" dirty="0"/>
              <a:t>do not work!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The fruit shop cannot store a list of fruits in a list of products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List&lt;Product&gt; </a:t>
            </a:r>
            <a:r>
              <a:rPr lang="en-US" sz="1600" dirty="0" err="1">
                <a:latin typeface="Consolas"/>
                <a:cs typeface="Consolas"/>
              </a:rPr>
              <a:t>myProducts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ArrayList</a:t>
            </a:r>
            <a:r>
              <a:rPr lang="en-US" sz="1600" dirty="0">
                <a:latin typeface="Consolas"/>
                <a:cs typeface="Consolas"/>
              </a:rPr>
              <a:t>&lt;Product&gt;();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fs.sell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myProducts</a:t>
            </a:r>
            <a:r>
              <a:rPr lang="en-US" sz="1600" dirty="0">
                <a:latin typeface="Consolas"/>
                <a:cs typeface="Consolas"/>
              </a:rPr>
              <a:t>, 5);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Compile error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The product shop cannot buy products from a list of fruits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List&lt;Fruit&gt; </a:t>
            </a:r>
            <a:r>
              <a:rPr lang="en-US" sz="1600" dirty="0" err="1">
                <a:latin typeface="Consolas"/>
                <a:cs typeface="Consolas"/>
              </a:rPr>
              <a:t>myFruits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ArrayList</a:t>
            </a:r>
            <a:r>
              <a:rPr lang="en-US" sz="1600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ps.buy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myFruits</a:t>
            </a:r>
            <a:r>
              <a:rPr lang="en-US" sz="1600" dirty="0">
                <a:latin typeface="Consolas"/>
                <a:cs typeface="Consolas"/>
              </a:rPr>
              <a:t>);   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// Compile error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sell(Collection&lt;T&gt; item,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nItems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86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Subtyping and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Since Product is a subtype of Object, is List&lt;Product&gt; a subtype of List&lt;Object&gt;?</a:t>
            </a:r>
            <a:endParaRPr lang="en-US" sz="1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List&lt;Product&gt; </a:t>
            </a:r>
            <a:r>
              <a:rPr lang="en-US" sz="1800" dirty="0" err="1">
                <a:latin typeface="Consolas"/>
                <a:cs typeface="Consolas"/>
              </a:rPr>
              <a:t>pl</a:t>
            </a:r>
            <a:r>
              <a:rPr lang="en-US" sz="1800" dirty="0">
                <a:latin typeface="Consolas"/>
                <a:cs typeface="Consolas"/>
              </a:rPr>
              <a:t> = new </a:t>
            </a:r>
            <a:r>
              <a:rPr lang="en-US" sz="1800" dirty="0" err="1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&lt;Product&gt;();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List&lt;Object&gt; </a:t>
            </a:r>
            <a:r>
              <a:rPr lang="en-US" sz="1800" dirty="0" err="1">
                <a:latin typeface="Consolas"/>
                <a:cs typeface="Consolas"/>
              </a:rPr>
              <a:t>ol</a:t>
            </a:r>
            <a:r>
              <a:rPr lang="en-US" sz="1800" dirty="0">
                <a:latin typeface="Consolas"/>
                <a:cs typeface="Consolas"/>
              </a:rPr>
              <a:t> = pl;  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Does  this  compile? (Hopefully not!)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If that worked, we could put any object inside List&lt;Product&gt;. </a:t>
            </a:r>
          </a:p>
          <a:p>
            <a:pPr marL="0" indent="0">
              <a:buNone/>
            </a:pPr>
            <a:r>
              <a:rPr lang="en-US" sz="1800" b="1" dirty="0"/>
              <a:t>For example, a line like the one below would allow to add a String to a List of Products!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ol.add</a:t>
            </a:r>
            <a:r>
              <a:rPr lang="en-US" sz="1800" dirty="0">
                <a:latin typeface="Consolas"/>
                <a:cs typeface="Consolas"/>
              </a:rPr>
              <a:t>(new String(“a crash is likely imminent”)); 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Product p = </a:t>
            </a:r>
            <a:r>
              <a:rPr lang="en-US" sz="1800" dirty="0" err="1">
                <a:latin typeface="Consolas"/>
                <a:cs typeface="Consolas"/>
              </a:rPr>
              <a:t>pl.remove</a:t>
            </a:r>
            <a:r>
              <a:rPr lang="en-US" sz="1800" dirty="0">
                <a:latin typeface="Consolas"/>
                <a:cs typeface="Consolas"/>
              </a:rPr>
              <a:t>(0);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Would assign a String object to Product reference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(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ClassCastException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)!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941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what is List&lt;Product&gt; a subtype of?</a:t>
            </a:r>
          </a:p>
          <a:p>
            <a:r>
              <a:rPr lang="en-US" dirty="0">
                <a:solidFill>
                  <a:srgbClr val="E46C0A"/>
                </a:solidFill>
              </a:rPr>
              <a:t>The </a:t>
            </a:r>
            <a:r>
              <a:rPr lang="en-US" dirty="0" err="1">
                <a:solidFill>
                  <a:srgbClr val="E46C0A"/>
                </a:solidFill>
              </a:rPr>
              <a:t>supertype</a:t>
            </a:r>
            <a:r>
              <a:rPr lang="en-US" dirty="0">
                <a:solidFill>
                  <a:srgbClr val="E46C0A"/>
                </a:solidFill>
              </a:rPr>
              <a:t> of all kinds of lists is not List&lt;Object&gt; but </a:t>
            </a:r>
            <a:r>
              <a:rPr lang="en-US" b="1" dirty="0">
                <a:solidFill>
                  <a:srgbClr val="E46C0A"/>
                </a:solidFill>
              </a:rPr>
              <a:t>List&lt;?&gt; (the list of unknown)</a:t>
            </a:r>
          </a:p>
          <a:p>
            <a:r>
              <a:rPr lang="en-US" dirty="0"/>
              <a:t>The </a:t>
            </a:r>
            <a:r>
              <a:rPr lang="en-US" b="1" dirty="0"/>
              <a:t>? is a wildcard </a:t>
            </a:r>
            <a:r>
              <a:rPr lang="en-US" dirty="0"/>
              <a:t>matching with anything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can’t add things (except null) to a List&lt;?&gt;, since we don’t know what the List is really of. However, we can retrieve things and treat them as Objects, since we know they are at least Objects!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8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Types (Bounded)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Wildcard types can have </a:t>
            </a:r>
            <a:r>
              <a:rPr lang="en-US" dirty="0">
                <a:solidFill>
                  <a:srgbClr val="E46C0A"/>
                </a:solidFill>
              </a:rPr>
              <a:t>upper and lower bounds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List&lt;? extends Fruit&gt; </a:t>
            </a:r>
            <a:r>
              <a:rPr lang="en-US" dirty="0"/>
              <a:t>is a List of items that have unknown type but are all at least Fruits</a:t>
            </a:r>
          </a:p>
          <a:p>
            <a:pPr lvl="1"/>
            <a:r>
              <a:rPr lang="en-US" dirty="0"/>
              <a:t>So it can contain Fruits and Apples but not Objects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List&lt;? super Fruit&gt; </a:t>
            </a:r>
            <a:r>
              <a:rPr lang="en-US" dirty="0"/>
              <a:t>is a List of items that have unknown type but are all at most Fruits</a:t>
            </a:r>
          </a:p>
          <a:p>
            <a:pPr lvl="1"/>
            <a:r>
              <a:rPr lang="en-US" dirty="0"/>
              <a:t>So it can contain Fruits and Objects but not Apples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Wildcards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List&lt;Product&gt; </a:t>
            </a:r>
            <a:r>
              <a:rPr lang="en-US" sz="2000" dirty="0" err="1">
                <a:latin typeface="Consolas"/>
                <a:cs typeface="Consolas"/>
              </a:rPr>
              <a:t>myProducts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&lt;Product&gt;();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fs.sell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myProducts</a:t>
            </a:r>
            <a:r>
              <a:rPr lang="en-US" sz="2000" dirty="0">
                <a:latin typeface="Consolas"/>
                <a:cs typeface="Consolas"/>
              </a:rPr>
              <a:t>, 5);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OK!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List&lt;Fruit&gt; </a:t>
            </a:r>
            <a:r>
              <a:rPr lang="en-US" sz="2000" dirty="0" err="1">
                <a:latin typeface="Consolas"/>
                <a:cs typeface="Consolas"/>
              </a:rPr>
              <a:t>myFruits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ps.buy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myFruits</a:t>
            </a:r>
            <a:r>
              <a:rPr lang="en-US" sz="2000" dirty="0">
                <a:latin typeface="Consolas"/>
                <a:cs typeface="Consolas"/>
              </a:rPr>
              <a:t>);     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// OK!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void sell(Collection&lt;? super T&gt; item, </a:t>
            </a:r>
            <a:r>
              <a:rPr lang="en-US" sz="2000" dirty="0" err="1">
                <a:solidFill>
                  <a:srgbClr val="77933C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77933C"/>
                </a:solidFill>
                <a:latin typeface="Consolas"/>
                <a:cs typeface="Consolas"/>
              </a:rPr>
              <a:t>nItems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	void buy(Collection&lt;? extends T&gt;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906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Josh Bloch’s Bounded Wildcards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E46C0A"/>
                </a:solidFill>
              </a:rPr>
              <a:t>&lt;? extends T&gt; </a:t>
            </a:r>
            <a:r>
              <a:rPr lang="en-US" dirty="0"/>
              <a:t>when parameterized instance is a </a:t>
            </a:r>
            <a:r>
              <a:rPr lang="en-US" dirty="0">
                <a:solidFill>
                  <a:srgbClr val="E46C0A"/>
                </a:solidFill>
              </a:rPr>
              <a:t>T producer (for reading/input)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E46C0A"/>
                </a:solidFill>
              </a:rPr>
              <a:t>&lt;? super T&gt;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when parameterized instance is a </a:t>
            </a:r>
            <a:r>
              <a:rPr lang="en-US" dirty="0">
                <a:solidFill>
                  <a:srgbClr val="E46C0A"/>
                </a:solidFill>
              </a:rPr>
              <a:t>T consumer (for writing/output)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void sell(Collection&lt;? super T&gt; item, </a:t>
            </a:r>
            <a:r>
              <a:rPr lang="en-US" sz="2200" dirty="0" err="1">
                <a:solidFill>
                  <a:srgbClr val="77933C"/>
                </a:solidFill>
                <a:latin typeface="Consolas"/>
                <a:cs typeface="Consolas"/>
              </a:rPr>
              <a:t>int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lang="en-US" sz="2200" dirty="0" err="1">
                <a:solidFill>
                  <a:srgbClr val="77933C"/>
                </a:solidFill>
                <a:latin typeface="Consolas"/>
                <a:cs typeface="Consolas"/>
              </a:rPr>
              <a:t>nItems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	void buy(Collection&lt;? extends T&gt; item);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7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Subtyping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arrays actually have the subtyping problem just described (</a:t>
            </a:r>
            <a:r>
              <a:rPr lang="en-US" i="1" dirty="0"/>
              <a:t>covariant arrays*</a:t>
            </a:r>
            <a:r>
              <a:rPr lang="en-US" dirty="0"/>
              <a:t>)</a:t>
            </a:r>
          </a:p>
          <a:p>
            <a:r>
              <a:rPr lang="en-US" dirty="0"/>
              <a:t>The following obviously wrong code compiles, only to fail at run‐time: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Fruit[] fruits = new Fruit[16];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Object[] </a:t>
            </a:r>
            <a:r>
              <a:rPr lang="en-US" sz="1600" dirty="0" err="1">
                <a:latin typeface="Consolas"/>
                <a:cs typeface="Consolas"/>
              </a:rPr>
              <a:t>objs</a:t>
            </a:r>
            <a:r>
              <a:rPr lang="en-US" sz="1600" dirty="0">
                <a:latin typeface="Consolas"/>
                <a:cs typeface="Consolas"/>
              </a:rPr>
              <a:t> = fruits;  // The  compiler  permits  this! 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objs</a:t>
            </a:r>
            <a:r>
              <a:rPr lang="en-US" sz="1600" dirty="0">
                <a:latin typeface="Consolas"/>
                <a:cs typeface="Consolas"/>
              </a:rPr>
              <a:t>[0] = new Apple();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ArrayStoreException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i="1" dirty="0">
                <a:latin typeface="Consolas"/>
                <a:cs typeface="Consolas"/>
              </a:rPr>
              <a:t>*http://</a:t>
            </a:r>
            <a:r>
              <a:rPr lang="en-US" sz="1600" i="1" dirty="0" err="1">
                <a:latin typeface="Consolas"/>
                <a:cs typeface="Consolas"/>
              </a:rPr>
              <a:t>en.wikipedia.org</a:t>
            </a:r>
            <a:r>
              <a:rPr lang="en-US" sz="1600" i="1" dirty="0">
                <a:latin typeface="Consolas"/>
                <a:cs typeface="Consolas"/>
              </a:rPr>
              <a:t>/wiki/Covariance_and_contravariance_%28computer_science%29#Covariant_arrays_in_Java_and_C.23</a:t>
            </a:r>
          </a:p>
        </p:txBody>
      </p:sp>
    </p:spTree>
    <p:extLst>
      <p:ext uri="{BB962C8B-B14F-4D97-AF65-F5344CB8AC3E}">
        <p14:creationId xmlns:p14="http://schemas.microsoft.com/office/powerpoint/2010/main" val="405297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Generic methods are methods that introduce their own type parameters. This is similar to declaring a generic type, but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type parameter's scope is limited to the method </a:t>
            </a:r>
            <a:r>
              <a:rPr lang="en-US" dirty="0"/>
              <a:t>where it is declared. </a:t>
            </a:r>
          </a:p>
          <a:p>
            <a:r>
              <a:rPr lang="en-US" dirty="0"/>
              <a:t>For example, the </a:t>
            </a:r>
            <a:r>
              <a:rPr lang="en-US" dirty="0">
                <a:solidFill>
                  <a:srgbClr val="E46C0A"/>
                </a:solidFill>
              </a:rPr>
              <a:t>fill() </a:t>
            </a:r>
            <a:r>
              <a:rPr lang="en-US" dirty="0"/>
              <a:t>method (</a:t>
            </a:r>
            <a:r>
              <a:rPr lang="en-US" dirty="0" err="1"/>
              <a:t>java.util.Collections</a:t>
            </a:r>
            <a:r>
              <a:rPr lang="en-US" dirty="0"/>
              <a:t>) is used to replace all the elements of the specified list with the specified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&lt;T&gt; void fill(List&lt;? super T&gt; list, T </a:t>
            </a:r>
            <a:r>
              <a:rPr lang="en-US" sz="2000" dirty="0" err="1">
                <a:latin typeface="Consolas"/>
                <a:cs typeface="Consolas"/>
              </a:rPr>
              <a:t>obj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void reverse(List&lt;?&gt; list);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void shuffle(List&lt;?&gt; list);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spc="-70" dirty="0"/>
              <a:t>a</a:t>
            </a:r>
            <a:r>
              <a:rPr lang="en-US" spc="-80" dirty="0"/>
              <a:t>v</a:t>
            </a:r>
            <a:r>
              <a:rPr lang="en-US" dirty="0"/>
              <a:t>a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SE4: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L</a:t>
            </a:r>
            <a:r>
              <a:rPr lang="en-US" spc="-10" dirty="0"/>
              <a:t>i</a:t>
            </a:r>
            <a:r>
              <a:rPr lang="en-US" spc="-105" dirty="0"/>
              <a:t>f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/>
              <a:t>B</a:t>
            </a:r>
            <a:r>
              <a:rPr lang="en-US" spc="-60" dirty="0"/>
              <a:t>e</a:t>
            </a:r>
            <a:r>
              <a:rPr lang="en-US" spc="-90" dirty="0"/>
              <a:t>f</a:t>
            </a:r>
            <a:r>
              <a:rPr lang="en-US" spc="-5" dirty="0"/>
              <a:t>o</a:t>
            </a:r>
            <a:r>
              <a:rPr lang="en-US" spc="-55" dirty="0"/>
              <a:t>r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Generics</a:t>
            </a:r>
            <a:r>
              <a:rPr lang="en-US" dirty="0">
                <a:latin typeface="Calibri"/>
                <a:cs typeface="Calibri"/>
              </a:rPr>
              <a:t> was added in Java 5 to provide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compile-time type checking </a:t>
            </a:r>
            <a:r>
              <a:rPr lang="en-US" dirty="0">
                <a:latin typeface="Calibri"/>
                <a:cs typeface="Calibri"/>
              </a:rPr>
              <a:t>and removing risk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ClassCastException</a:t>
            </a:r>
            <a:r>
              <a:rPr lang="en-US" dirty="0">
                <a:latin typeface="Calibri"/>
                <a:cs typeface="Calibri"/>
              </a:rPr>
              <a:t> that was common while working with collection classes. </a:t>
            </a:r>
          </a:p>
          <a:p>
            <a:r>
              <a:rPr lang="en-US" dirty="0">
                <a:latin typeface="Calibri"/>
                <a:cs typeface="Calibri"/>
              </a:rPr>
              <a:t>The whole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collection framework </a:t>
            </a:r>
            <a:r>
              <a:rPr lang="en-US" dirty="0">
                <a:latin typeface="Calibri"/>
                <a:cs typeface="Calibri"/>
              </a:rPr>
              <a:t>(JCF) was re-written to use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generics for type-safety</a:t>
            </a:r>
            <a:r>
              <a:rPr lang="en-US" dirty="0">
                <a:latin typeface="Calibri"/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9024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Java API 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interface</a:t>
            </a:r>
            <a:r>
              <a:rPr lang="en-US" sz="2000" dirty="0">
                <a:latin typeface="Consolas"/>
                <a:cs typeface="Consolas"/>
              </a:rPr>
              <a:t> Collection&lt;E&gt;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containsAll</a:t>
            </a:r>
            <a:r>
              <a:rPr lang="en-US" sz="2000" dirty="0">
                <a:latin typeface="Consolas"/>
                <a:cs typeface="Consolas"/>
              </a:rPr>
              <a:t>(Collection&lt;?&gt;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addAll</a:t>
            </a:r>
            <a:r>
              <a:rPr lang="en-US" sz="2000" dirty="0">
                <a:latin typeface="Consolas"/>
                <a:cs typeface="Consolas"/>
              </a:rPr>
              <a:t>(Collection&lt;? </a:t>
            </a:r>
            <a:r>
              <a:rPr lang="en-US" sz="2000" b="1" dirty="0">
                <a:latin typeface="Consolas"/>
                <a:cs typeface="Consolas"/>
              </a:rPr>
              <a:t>extends E</a:t>
            </a:r>
            <a:r>
              <a:rPr lang="en-US" sz="2000" dirty="0">
                <a:latin typeface="Consolas"/>
                <a:cs typeface="Consolas"/>
              </a:rPr>
              <a:t>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Alternative legitimate version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interface</a:t>
            </a:r>
            <a:r>
              <a:rPr lang="en-US" sz="2000" dirty="0">
                <a:latin typeface="Consolas"/>
                <a:cs typeface="Consolas"/>
              </a:rPr>
              <a:t> Collection&lt;E&gt;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&lt;T&gt;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containsAll</a:t>
            </a:r>
            <a:r>
              <a:rPr lang="en-US" sz="2000" dirty="0">
                <a:latin typeface="Consolas"/>
                <a:cs typeface="Consolas"/>
              </a:rPr>
              <a:t>(Collection&lt;T&gt;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&lt;T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E&gt;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addAll</a:t>
            </a:r>
            <a:r>
              <a:rPr lang="en-US" sz="2000" dirty="0">
                <a:latin typeface="Consolas"/>
                <a:cs typeface="Consolas"/>
              </a:rPr>
              <a:t>(Collection&lt;T&gt;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8179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Java API 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class</a:t>
            </a:r>
            <a:r>
              <a:rPr lang="en-US" sz="2000" dirty="0">
                <a:latin typeface="Consolas"/>
                <a:cs typeface="Consolas"/>
              </a:rPr>
              <a:t> Collections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static</a:t>
            </a:r>
            <a:r>
              <a:rPr lang="en-US" sz="2000" dirty="0">
                <a:latin typeface="Consolas"/>
                <a:cs typeface="Consolas"/>
              </a:rPr>
              <a:t> &lt;T&gt;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copy(List&lt;T&gt; </a:t>
            </a:r>
            <a:r>
              <a:rPr lang="en-US" sz="2000" dirty="0" err="1">
                <a:latin typeface="Consolas"/>
                <a:cs typeface="Consolas"/>
              </a:rPr>
              <a:t>dest</a:t>
            </a:r>
            <a:r>
              <a:rPr lang="en-US" sz="2000" dirty="0">
                <a:latin typeface="Consolas"/>
                <a:cs typeface="Consolas"/>
              </a:rPr>
              <a:t>, List&lt;?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T&gt; </a:t>
            </a:r>
            <a:r>
              <a:rPr lang="en-US" sz="2000" dirty="0" err="1">
                <a:latin typeface="Consolas"/>
                <a:cs typeface="Consolas"/>
              </a:rPr>
              <a:t>src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}</a:t>
            </a:r>
            <a:endParaRPr lang="it-IT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Alternative legitimate version</a:t>
            </a:r>
            <a:endParaRPr lang="mr-IN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class</a:t>
            </a:r>
            <a:r>
              <a:rPr lang="en-US" sz="2000" dirty="0">
                <a:latin typeface="Consolas"/>
                <a:cs typeface="Consolas"/>
              </a:rPr>
              <a:t> Collections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static</a:t>
            </a:r>
            <a:r>
              <a:rPr lang="en-US" sz="2000" dirty="0">
                <a:latin typeface="Consolas"/>
                <a:cs typeface="Consolas"/>
              </a:rPr>
              <a:t> &lt;T, S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T&gt;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copy(List&lt;T&gt; </a:t>
            </a:r>
            <a:r>
              <a:rPr lang="en-US" sz="2000" dirty="0" err="1">
                <a:latin typeface="Consolas"/>
                <a:cs typeface="Consolas"/>
              </a:rPr>
              <a:t>dest</a:t>
            </a:r>
            <a:r>
              <a:rPr lang="en-US" sz="2000" dirty="0">
                <a:latin typeface="Consolas"/>
                <a:cs typeface="Consolas"/>
              </a:rPr>
              <a:t>, List&lt;S&gt; </a:t>
            </a:r>
            <a:r>
              <a:rPr lang="en-US" sz="2000" dirty="0" err="1">
                <a:latin typeface="Consolas"/>
                <a:cs typeface="Consolas"/>
              </a:rPr>
              <a:t>src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91014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Generics are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Rather than undergoing major changes between Java 4 and Java 5, engineers chose to use </a:t>
            </a:r>
            <a:r>
              <a:rPr lang="en-US" dirty="0">
                <a:solidFill>
                  <a:srgbClr val="E46C0A"/>
                </a:solidFill>
              </a:rPr>
              <a:t>code erasure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the compiler does its type checking, it discards the generics; the JVM never sees them!</a:t>
            </a:r>
          </a:p>
          <a:p>
            <a:r>
              <a:rPr lang="en-US" dirty="0"/>
              <a:t>It works something like this:</a:t>
            </a:r>
          </a:p>
          <a:p>
            <a:pPr lvl="1"/>
            <a:r>
              <a:rPr lang="en-US" dirty="0"/>
              <a:t>Type information (angle brackets) is thrown out: List&lt;String&gt; -&gt; List</a:t>
            </a:r>
          </a:p>
          <a:p>
            <a:pPr lvl="1"/>
            <a:r>
              <a:rPr lang="en-US" dirty="0"/>
              <a:t>Type variables are replaced by their upper bound (usually Object)</a:t>
            </a:r>
          </a:p>
          <a:p>
            <a:pPr lvl="1"/>
            <a:r>
              <a:rPr lang="en-US" dirty="0"/>
              <a:t>Casts are inserted to preserve type‐correctness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42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0653-71E9-FD45-A9E1-8D6006DC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Erasure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50AF1-9E20-914C-8358-059E991F8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Stack&lt;E&gt;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E[]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Stack(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(E[])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push(E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E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248D5-170C-6142-A0E2-49F582109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Stack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Object[]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Stack(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(Object[])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push(Object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Object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393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0653-71E9-FD45-A9E1-8D6006DC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Erasure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50AF1-9E20-914C-8358-059E991F8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&lt;E extends Comparable&lt;E&gt;&gt;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E[]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(E[])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push(E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E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248D5-170C-6142-A0E2-49F582109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Comparable[]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(Comparable[])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push(Comparable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Comparable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796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import </a:t>
            </a:r>
            <a:r>
              <a:rPr lang="en-US" sz="2000" dirty="0" err="1">
                <a:latin typeface="Consolas"/>
                <a:cs typeface="Consolas"/>
              </a:rPr>
              <a:t>java.util</a:t>
            </a:r>
            <a:r>
              <a:rPr lang="en-US" sz="2000" dirty="0">
                <a:latin typeface="Consolas"/>
                <a:cs typeface="Consolas"/>
              </a:rPr>
              <a:t>.*;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ErasedTypeEquivalence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Class c1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&lt;String&gt;().</a:t>
            </a:r>
            <a:r>
              <a:rPr lang="en-US" sz="2000" dirty="0" err="1">
                <a:latin typeface="Consolas"/>
                <a:cs typeface="Consolas"/>
              </a:rPr>
              <a:t>getClass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Class c2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&lt;Integer&gt;().</a:t>
            </a:r>
            <a:r>
              <a:rPr lang="en-US" sz="2000" dirty="0" err="1">
                <a:latin typeface="Consolas"/>
                <a:cs typeface="Consolas"/>
              </a:rPr>
              <a:t>getClass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(c1 == c2);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/*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true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*/ </a:t>
            </a:r>
          </a:p>
        </p:txBody>
      </p:sp>
    </p:spTree>
    <p:extLst>
      <p:ext uri="{BB962C8B-B14F-4D97-AF65-F5344CB8AC3E}">
        <p14:creationId xmlns:p14="http://schemas.microsoft.com/office/powerpoint/2010/main" val="300328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Code 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Good</a:t>
            </a:r>
            <a:r>
              <a:rPr lang="en-US" dirty="0"/>
              <a:t>: Backward compatibility is maintained, so you can still use legacy non‐generic libraries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Bad</a:t>
            </a:r>
            <a:r>
              <a:rPr lang="en-US" dirty="0"/>
              <a:t>: You can’t ﬁnd out what type a generic class is using at run‐time</a:t>
            </a:r>
          </a:p>
        </p:txBody>
      </p:sp>
    </p:spTree>
    <p:extLst>
      <p:ext uri="{BB962C8B-B14F-4D97-AF65-F5344CB8AC3E}">
        <p14:creationId xmlns:p14="http://schemas.microsoft.com/office/powerpoint/2010/main" val="270797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Legacy Code in Generic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Say I have generic code dealing with Fruits, but I want to call legacy library functions:</a:t>
            </a:r>
          </a:p>
          <a:p>
            <a:pPr lvl="1"/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renameFruits</a:t>
            </a:r>
            <a:r>
              <a:rPr lang="en-US" sz="2000" dirty="0">
                <a:latin typeface="Consolas"/>
                <a:cs typeface="Consolas"/>
              </a:rPr>
              <a:t>(String  name,  List  fruits);</a:t>
            </a:r>
          </a:p>
          <a:p>
            <a:endParaRPr lang="en-US" sz="2400" dirty="0"/>
          </a:p>
          <a:p>
            <a:r>
              <a:rPr lang="en-US" sz="2400" dirty="0"/>
              <a:t>I can pass in my generic </a:t>
            </a:r>
            <a:r>
              <a:rPr lang="en-US" sz="2400" i="1" dirty="0"/>
              <a:t>List&lt;Fruit&gt; </a:t>
            </a:r>
            <a:r>
              <a:rPr lang="en-US" sz="2400" dirty="0"/>
              <a:t>as the </a:t>
            </a:r>
            <a:r>
              <a:rPr lang="en-US" sz="2400" i="1" dirty="0"/>
              <a:t>fruits</a:t>
            </a:r>
            <a:r>
              <a:rPr lang="en-US" sz="2400" dirty="0"/>
              <a:t> parameter, which has the raw type List. That seems </a:t>
            </a:r>
            <a:r>
              <a:rPr lang="en-US" sz="2400" dirty="0">
                <a:solidFill>
                  <a:srgbClr val="E46C0A"/>
                </a:solidFill>
              </a:rPr>
              <a:t>unsafe</a:t>
            </a:r>
            <a:r>
              <a:rPr lang="en-US" sz="2400" dirty="0"/>
              <a:t>… </a:t>
            </a:r>
          </a:p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renameFruits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() could stick a Vegetable in the list!</a:t>
            </a: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67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Legacy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>
                <a:solidFill>
                  <a:srgbClr val="E46C0A"/>
                </a:solidFill>
              </a:rPr>
              <a:t>Calling legacy code from generic code is inherently dangerous</a:t>
            </a:r>
            <a:r>
              <a:rPr lang="en-US" i="1" dirty="0"/>
              <a:t>; once you mix generic code with non‐generic legacy code, all the safety guarantees that the generic type system usually provides are void. </a:t>
            </a:r>
            <a:r>
              <a:rPr lang="en-US" i="1" dirty="0">
                <a:solidFill>
                  <a:srgbClr val="E46C0A"/>
                </a:solidFill>
              </a:rPr>
              <a:t>However, you are still better than you were without using generics at all</a:t>
            </a:r>
            <a:r>
              <a:rPr lang="en-US" i="1" dirty="0"/>
              <a:t>. At least you know the code on your end is consistent.” </a:t>
            </a:r>
            <a:r>
              <a:rPr lang="en-US" dirty="0"/>
              <a:t>– </a:t>
            </a:r>
            <a:r>
              <a:rPr lang="en-US" i="1" dirty="0" err="1"/>
              <a:t>Gilad</a:t>
            </a:r>
            <a:r>
              <a:rPr lang="en-US" i="1" dirty="0"/>
              <a:t> </a:t>
            </a:r>
            <a:r>
              <a:rPr lang="en-US" i="1" dirty="0" err="1"/>
              <a:t>Bracha</a:t>
            </a:r>
            <a:r>
              <a:rPr lang="en-US" i="1" dirty="0"/>
              <a:t>, Java Generics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spc="-70" dirty="0"/>
              <a:t>a</a:t>
            </a:r>
            <a:r>
              <a:rPr lang="en-US" spc="-80" dirty="0"/>
              <a:t>v</a:t>
            </a:r>
            <a:r>
              <a:rPr lang="en-US" dirty="0"/>
              <a:t>a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SE4: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L</a:t>
            </a:r>
            <a:r>
              <a:rPr lang="en-US" spc="-10" dirty="0"/>
              <a:t>i</a:t>
            </a:r>
            <a:r>
              <a:rPr lang="en-US" spc="-105" dirty="0"/>
              <a:t>f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/>
              <a:t>B</a:t>
            </a:r>
            <a:r>
              <a:rPr lang="en-US" spc="-60" dirty="0"/>
              <a:t>e</a:t>
            </a:r>
            <a:r>
              <a:rPr lang="en-US" spc="-90" dirty="0"/>
              <a:t>f</a:t>
            </a:r>
            <a:r>
              <a:rPr lang="en-US" spc="-5" dirty="0"/>
              <a:t>o</a:t>
            </a:r>
            <a:r>
              <a:rPr lang="en-US" spc="-55" dirty="0"/>
              <a:t>r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 </a:t>
            </a:r>
            <a:r>
              <a:rPr lang="en-US" sz="1800" dirty="0" err="1">
                <a:latin typeface="Consolas"/>
                <a:cs typeface="Consolas"/>
              </a:rPr>
              <a:t>fruitList</a:t>
            </a:r>
            <a:r>
              <a:rPr lang="en-US" sz="1800" dirty="0">
                <a:latin typeface="Consolas"/>
                <a:cs typeface="Consolas"/>
              </a:rPr>
              <a:t> = new </a:t>
            </a:r>
            <a:r>
              <a:rPr lang="en-US" sz="1800" dirty="0" err="1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fruitList.add</a:t>
            </a:r>
            <a:r>
              <a:rPr lang="en-US" sz="1800" dirty="0">
                <a:latin typeface="Consolas"/>
                <a:cs typeface="Consolas"/>
              </a:rPr>
              <a:t>(new Fruit(“Apple”));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fruitList.add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(new Vegetable(“Carrot”));      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Fruit f;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f = (Fruit) </a:t>
            </a:r>
            <a:r>
              <a:rPr lang="en-US" sz="1800" dirty="0" err="1">
                <a:latin typeface="Consolas"/>
                <a:cs typeface="Consolas"/>
              </a:rPr>
              <a:t>fruitList.get</a:t>
            </a:r>
            <a:r>
              <a:rPr lang="en-US" sz="1800" dirty="0">
                <a:latin typeface="Consolas"/>
                <a:cs typeface="Consolas"/>
              </a:rPr>
              <a:t>(0);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f = (Fruit)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fruitList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.get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(1);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 Runtime Error! (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java.lang.ClassCastException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E46C0A"/>
                </a:solidFill>
              </a:rPr>
              <a:t>Compiler doesn’t know that </a:t>
            </a:r>
            <a:r>
              <a:rPr lang="en-US" sz="2400" i="1" dirty="0" err="1">
                <a:solidFill>
                  <a:srgbClr val="E46C0A"/>
                </a:solidFill>
              </a:rPr>
              <a:t>fruitList</a:t>
            </a:r>
            <a:r>
              <a:rPr lang="en-US" sz="2400" dirty="0">
                <a:solidFill>
                  <a:srgbClr val="E46C0A"/>
                </a:solidFill>
              </a:rPr>
              <a:t> should only contain fruits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5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silly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 could make our own fruit‐only list class: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2400" dirty="0" err="1">
                <a:latin typeface="Consolas"/>
                <a:cs typeface="Consolas"/>
              </a:rPr>
              <a:t>List</a:t>
            </a:r>
            <a:r>
              <a:rPr lang="en-US" sz="2400" dirty="0">
                <a:latin typeface="Consolas"/>
                <a:cs typeface="Consolas"/>
              </a:rPr>
              <a:t> 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 add(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 </a:t>
            </a:r>
            <a:r>
              <a:rPr lang="en-US" sz="2400" dirty="0">
                <a:latin typeface="Consolas"/>
                <a:cs typeface="Consolas"/>
              </a:rPr>
              <a:t>f)  { … }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</a:t>
            </a:r>
            <a:r>
              <a:rPr lang="en-US" sz="2400" dirty="0">
                <a:latin typeface="Consolas"/>
                <a:cs typeface="Consolas"/>
              </a:rPr>
              <a:t> get(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index) { 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it-IT" sz="2400" dirty="0">
                <a:latin typeface="Consolas"/>
                <a:cs typeface="Consolas"/>
              </a:rPr>
              <a:t> 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2400" dirty="0">
                <a:latin typeface="Consolas"/>
                <a:cs typeface="Consolas"/>
              </a:rPr>
              <a:t> remove(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index)  { …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 what about when we want a vegetable‐only list later? Copy‐paste? Lots of bloated, unmaintainable code?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24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SE5: Introducing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Here’s how we would write that generic class: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 </a:t>
            </a:r>
            <a:r>
              <a:rPr lang="en-US" sz="2200" dirty="0" err="1">
                <a:latin typeface="Consolas"/>
                <a:cs typeface="Consolas"/>
              </a:rPr>
              <a:t>GenericList</a:t>
            </a:r>
            <a:r>
              <a:rPr lang="en-US" sz="2200" dirty="0">
                <a:latin typeface="Consolas"/>
                <a:cs typeface="Consolas"/>
              </a:rPr>
              <a:t>&lt;T&gt; 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void  add(T  element)  {  …  } 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T  get(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 index)     {  …  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T  remove(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 index)  {  …  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Compiler knows that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</a:rPr>
              <a:t>GenericList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contains only objects of type T</a:t>
            </a:r>
          </a:p>
          <a:p>
            <a:pPr lvl="1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remove() returns T</a:t>
            </a:r>
          </a:p>
          <a:p>
            <a:pPr lvl="1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add() accepts T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780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Comparable&lt;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o);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Comparator&lt;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compare(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o1,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o2);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6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SE5: Introducing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Now, Java code looks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List&lt;Fruit&gt; l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&lt;&gt;();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Fruit(“Apple”));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l.add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(new Vegetable(“Carrot”)); // Compile time error!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E46C0A"/>
                </a:solidFill>
                <a:latin typeface="Consolas"/>
                <a:cs typeface="Consolas"/>
              </a:rPr>
              <a:t>// Raw types: Evil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 l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Fruit()); 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Vegetable()); // Succeeds but should not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(Object o : l)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Fruit f = (Fruit) o;  </a:t>
            </a: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    // Downcast eventually leading to run-time errors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  <a:latin typeface="Consolas"/>
                <a:cs typeface="Consolas"/>
              </a:rPr>
              <a:t>// Generic types: Ok!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List&lt;Fruit&gt; l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&lt;&gt;();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Fruit()); 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Vegetable());  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// Compile-time error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(Fruit f : l)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7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58" y="2684165"/>
            <a:ext cx="5365668" cy="38987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7B94C-D776-2B48-B3A3-08B90E2B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private List&lt;T&gt; items;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nItems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Product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Fruit extends Product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Vegetable extends Product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256173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0</TotalTime>
  <Words>2283</Words>
  <Application>Microsoft Macintosh PowerPoint</Application>
  <PresentationFormat>Widescreen</PresentationFormat>
  <Paragraphs>324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Nicola</vt:lpstr>
      <vt:lpstr>Java Generic Data Structures</vt:lpstr>
      <vt:lpstr>Java SE4: Life Before Generics</vt:lpstr>
      <vt:lpstr>Java SE4: Life Before Generics</vt:lpstr>
      <vt:lpstr>A silly solution</vt:lpstr>
      <vt:lpstr>Java SE5: Introducing Generics</vt:lpstr>
      <vt:lpstr>Examples</vt:lpstr>
      <vt:lpstr>Java SE5: Introducing Generics</vt:lpstr>
      <vt:lpstr>Summary</vt:lpstr>
      <vt:lpstr>A practical example</vt:lpstr>
      <vt:lpstr>One type works fine!</vt:lpstr>
      <vt:lpstr>Single-object subtyping works fine!</vt:lpstr>
      <vt:lpstr>Collection subtyping do not work!</vt:lpstr>
      <vt:lpstr>Subtyping and Collections</vt:lpstr>
      <vt:lpstr>Wildcard Types</vt:lpstr>
      <vt:lpstr>Wildcards Types (Bounded)</vt:lpstr>
      <vt:lpstr>Bounded Wildcards to the Rescue</vt:lpstr>
      <vt:lpstr>Josh Bloch’s Bounded Wildcards Rule</vt:lpstr>
      <vt:lpstr>Subtyping and Arrays</vt:lpstr>
      <vt:lpstr>Generic Methods</vt:lpstr>
      <vt:lpstr>Wildcards or not?</vt:lpstr>
      <vt:lpstr>Wildcards or not?</vt:lpstr>
      <vt:lpstr>How Generics are Implemented</vt:lpstr>
      <vt:lpstr>Code Erasure</vt:lpstr>
      <vt:lpstr>Code Erasure</vt:lpstr>
      <vt:lpstr>Code Erasure</vt:lpstr>
      <vt:lpstr>Pros and Cons of Code Erasure</vt:lpstr>
      <vt:lpstr>Using Legacy Code in Generic Code</vt:lpstr>
      <vt:lpstr>The Problem with Legacy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Generic Data Structures</dc:title>
  <dc:creator>Microsoft Office User</dc:creator>
  <cp:lastModifiedBy>Microsoft Office User</cp:lastModifiedBy>
  <cp:revision>1</cp:revision>
  <dcterms:created xsi:type="dcterms:W3CDTF">2021-09-29T21:09:34Z</dcterms:created>
  <dcterms:modified xsi:type="dcterms:W3CDTF">2021-09-29T21:10:28Z</dcterms:modified>
</cp:coreProperties>
</file>