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7"/>
  </p:notesMasterIdLst>
  <p:handoutMasterIdLst>
    <p:handoutMasterId r:id="rId48"/>
  </p:handoutMasterIdLst>
  <p:sldIdLst>
    <p:sldId id="256" r:id="rId2"/>
    <p:sldId id="259" r:id="rId3"/>
    <p:sldId id="260" r:id="rId4"/>
    <p:sldId id="261" r:id="rId5"/>
    <p:sldId id="263" r:id="rId6"/>
    <p:sldId id="262" r:id="rId7"/>
    <p:sldId id="264" r:id="rId8"/>
    <p:sldId id="284" r:id="rId9"/>
    <p:sldId id="294" r:id="rId10"/>
    <p:sldId id="292" r:id="rId11"/>
    <p:sldId id="265" r:id="rId12"/>
    <p:sldId id="271" r:id="rId13"/>
    <p:sldId id="295" r:id="rId14"/>
    <p:sldId id="297" r:id="rId15"/>
    <p:sldId id="274" r:id="rId16"/>
    <p:sldId id="269" r:id="rId17"/>
    <p:sldId id="300" r:id="rId18"/>
    <p:sldId id="315" r:id="rId19"/>
    <p:sldId id="299" r:id="rId20"/>
    <p:sldId id="267" r:id="rId21"/>
    <p:sldId id="302" r:id="rId22"/>
    <p:sldId id="268" r:id="rId23"/>
    <p:sldId id="303" r:id="rId24"/>
    <p:sldId id="305" r:id="rId25"/>
    <p:sldId id="283" r:id="rId26"/>
    <p:sldId id="304" r:id="rId27"/>
    <p:sldId id="314" r:id="rId28"/>
    <p:sldId id="277" r:id="rId29"/>
    <p:sldId id="289" r:id="rId30"/>
    <p:sldId id="287" r:id="rId31"/>
    <p:sldId id="288" r:id="rId32"/>
    <p:sldId id="316" r:id="rId33"/>
    <p:sldId id="318" r:id="rId34"/>
    <p:sldId id="317" r:id="rId35"/>
    <p:sldId id="319" r:id="rId36"/>
    <p:sldId id="266" r:id="rId37"/>
    <p:sldId id="296" r:id="rId38"/>
    <p:sldId id="306" r:id="rId39"/>
    <p:sldId id="307" r:id="rId40"/>
    <p:sldId id="308" r:id="rId41"/>
    <p:sldId id="309" r:id="rId42"/>
    <p:sldId id="310" r:id="rId43"/>
    <p:sldId id="311" r:id="rId44"/>
    <p:sldId id="312" r:id="rId45"/>
    <p:sldId id="313"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4073544" y="2281234"/>
          <a:ext cx="301042" cy="91440"/>
        </a:xfrm>
        <a:custGeom>
          <a:avLst/>
          <a:gdLst/>
          <a:ahLst/>
          <a:cxnLst/>
          <a:rect l="0" t="0" r="0" b="0"/>
          <a:pathLst>
            <a:path>
              <a:moveTo>
                <a:pt x="0" y="45720"/>
              </a:moveTo>
              <a:lnTo>
                <a:pt x="30104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6539" y="2319428"/>
        <a:ext cx="15052" cy="15052"/>
      </dsp:txXfrm>
    </dsp:sp>
    <dsp:sp modelId="{40EE8A80-B919-304B-93F5-9CFEFC4461A8}">
      <dsp:nvSpPr>
        <dsp:cNvPr id="0" name=""/>
        <dsp:cNvSpPr/>
      </dsp:nvSpPr>
      <dsp:spPr>
        <a:xfrm>
          <a:off x="2267289" y="2040138"/>
          <a:ext cx="301042" cy="286816"/>
        </a:xfrm>
        <a:custGeom>
          <a:avLst/>
          <a:gdLst/>
          <a:ahLst/>
          <a:cxnLst/>
          <a:rect l="0" t="0" r="0" b="0"/>
          <a:pathLst>
            <a:path>
              <a:moveTo>
                <a:pt x="0" y="0"/>
              </a:moveTo>
              <a:lnTo>
                <a:pt x="150521" y="0"/>
              </a:lnTo>
              <a:lnTo>
                <a:pt x="150521" y="286816"/>
              </a:lnTo>
              <a:lnTo>
                <a:pt x="301042" y="2868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7415" y="2173151"/>
        <a:ext cx="20790" cy="20790"/>
      </dsp:txXfrm>
    </dsp:sp>
    <dsp:sp modelId="{058F4C8F-2F54-0F42-B03A-7B5E113FEABB}">
      <dsp:nvSpPr>
        <dsp:cNvPr id="0" name=""/>
        <dsp:cNvSpPr/>
      </dsp:nvSpPr>
      <dsp:spPr>
        <a:xfrm>
          <a:off x="2267289" y="1753321"/>
          <a:ext cx="301042" cy="286816"/>
        </a:xfrm>
        <a:custGeom>
          <a:avLst/>
          <a:gdLst/>
          <a:ahLst/>
          <a:cxnLst/>
          <a:rect l="0" t="0" r="0" b="0"/>
          <a:pathLst>
            <a:path>
              <a:moveTo>
                <a:pt x="0" y="286816"/>
              </a:moveTo>
              <a:lnTo>
                <a:pt x="150521" y="286816"/>
              </a:lnTo>
              <a:lnTo>
                <a:pt x="150521" y="0"/>
              </a:lnTo>
              <a:lnTo>
                <a:pt x="30104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7415" y="1886334"/>
        <a:ext cx="20790" cy="20790"/>
      </dsp:txXfrm>
    </dsp:sp>
    <dsp:sp modelId="{D10BFCB7-381E-204E-A528-8A78F33DD8A7}">
      <dsp:nvSpPr>
        <dsp:cNvPr id="0" name=""/>
        <dsp:cNvSpPr/>
      </dsp:nvSpPr>
      <dsp:spPr>
        <a:xfrm>
          <a:off x="461034" y="1609913"/>
          <a:ext cx="301042" cy="430224"/>
        </a:xfrm>
        <a:custGeom>
          <a:avLst/>
          <a:gdLst/>
          <a:ahLst/>
          <a:cxnLst/>
          <a:rect l="0" t="0" r="0" b="0"/>
          <a:pathLst>
            <a:path>
              <a:moveTo>
                <a:pt x="0" y="0"/>
              </a:moveTo>
              <a:lnTo>
                <a:pt x="150521" y="0"/>
              </a:lnTo>
              <a:lnTo>
                <a:pt x="150521" y="430224"/>
              </a:lnTo>
              <a:lnTo>
                <a:pt x="301042" y="43022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8428" y="1811898"/>
        <a:ext cx="26254" cy="26254"/>
      </dsp:txXfrm>
    </dsp:sp>
    <dsp:sp modelId="{47EC603D-BC43-D54D-808E-60E37B80D1A2}">
      <dsp:nvSpPr>
        <dsp:cNvPr id="0" name=""/>
        <dsp:cNvSpPr/>
      </dsp:nvSpPr>
      <dsp:spPr>
        <a:xfrm>
          <a:off x="2267289" y="1133968"/>
          <a:ext cx="301042" cy="91440"/>
        </a:xfrm>
        <a:custGeom>
          <a:avLst/>
          <a:gdLst/>
          <a:ahLst/>
          <a:cxnLst/>
          <a:rect l="0" t="0" r="0" b="0"/>
          <a:pathLst>
            <a:path>
              <a:moveTo>
                <a:pt x="0" y="45720"/>
              </a:moveTo>
              <a:lnTo>
                <a:pt x="30104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10284" y="1172162"/>
        <a:ext cx="15052" cy="15052"/>
      </dsp:txXfrm>
    </dsp:sp>
    <dsp:sp modelId="{DB7252AA-1944-3F4B-8D1E-8B8F69F3699F}">
      <dsp:nvSpPr>
        <dsp:cNvPr id="0" name=""/>
        <dsp:cNvSpPr/>
      </dsp:nvSpPr>
      <dsp:spPr>
        <a:xfrm>
          <a:off x="461034" y="1179688"/>
          <a:ext cx="301042" cy="430224"/>
        </a:xfrm>
        <a:custGeom>
          <a:avLst/>
          <a:gdLst/>
          <a:ahLst/>
          <a:cxnLst/>
          <a:rect l="0" t="0" r="0" b="0"/>
          <a:pathLst>
            <a:path>
              <a:moveTo>
                <a:pt x="0" y="430224"/>
              </a:moveTo>
              <a:lnTo>
                <a:pt x="150521" y="430224"/>
              </a:lnTo>
              <a:lnTo>
                <a:pt x="150521" y="0"/>
              </a:lnTo>
              <a:lnTo>
                <a:pt x="30104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8428" y="1381673"/>
        <a:ext cx="26254" cy="26254"/>
      </dsp:txXfrm>
    </dsp:sp>
    <dsp:sp modelId="{9DFCF6BF-FD2B-A243-8282-F82296DAAA2F}">
      <dsp:nvSpPr>
        <dsp:cNvPr id="0" name=""/>
        <dsp:cNvSpPr/>
      </dsp:nvSpPr>
      <dsp:spPr>
        <a:xfrm rot="16200000">
          <a:off x="-637055" y="1380460"/>
          <a:ext cx="1737274" cy="458906"/>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err="1"/>
            <a:t>Trowable</a:t>
          </a:r>
          <a:endParaRPr lang="en-US" sz="3000" kern="1200" dirty="0"/>
        </a:p>
      </dsp:txBody>
      <dsp:txXfrm>
        <a:off x="-637055" y="1380460"/>
        <a:ext cx="1737274" cy="458906"/>
      </dsp:txXfrm>
    </dsp:sp>
    <dsp:sp modelId="{667A65B1-8685-4A4A-9D23-13E1330DC424}">
      <dsp:nvSpPr>
        <dsp:cNvPr id="0" name=""/>
        <dsp:cNvSpPr/>
      </dsp:nvSpPr>
      <dsp:spPr>
        <a:xfrm>
          <a:off x="762077" y="950235"/>
          <a:ext cx="1505212" cy="458906"/>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Error</a:t>
          </a:r>
        </a:p>
      </dsp:txBody>
      <dsp:txXfrm>
        <a:off x="762077" y="950235"/>
        <a:ext cx="1505212" cy="458906"/>
      </dsp:txXfrm>
    </dsp:sp>
    <dsp:sp modelId="{E3D3721E-99CA-BA45-BBE0-A589A88166F4}">
      <dsp:nvSpPr>
        <dsp:cNvPr id="0" name=""/>
        <dsp:cNvSpPr/>
      </dsp:nvSpPr>
      <dsp:spPr>
        <a:xfrm>
          <a:off x="2568332" y="950235"/>
          <a:ext cx="1505212" cy="458906"/>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Uncheked</a:t>
          </a:r>
          <a:endParaRPr lang="en-US" sz="1500" kern="1200" dirty="0"/>
        </a:p>
      </dsp:txBody>
      <dsp:txXfrm>
        <a:off x="2568332" y="950235"/>
        <a:ext cx="1505212" cy="458906"/>
      </dsp:txXfrm>
    </dsp:sp>
    <dsp:sp modelId="{AA048A47-D799-A045-A64A-7841FCC2BE91}">
      <dsp:nvSpPr>
        <dsp:cNvPr id="0" name=""/>
        <dsp:cNvSpPr/>
      </dsp:nvSpPr>
      <dsp:spPr>
        <a:xfrm>
          <a:off x="762077" y="1810684"/>
          <a:ext cx="1505212" cy="458906"/>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Exception</a:t>
          </a:r>
        </a:p>
      </dsp:txBody>
      <dsp:txXfrm>
        <a:off x="762077" y="1810684"/>
        <a:ext cx="1505212" cy="458906"/>
      </dsp:txXfrm>
    </dsp:sp>
    <dsp:sp modelId="{02C61E2D-BB37-9B40-A4A1-4671E978CFF0}">
      <dsp:nvSpPr>
        <dsp:cNvPr id="0" name=""/>
        <dsp:cNvSpPr/>
      </dsp:nvSpPr>
      <dsp:spPr>
        <a:xfrm>
          <a:off x="2568332" y="1523868"/>
          <a:ext cx="1505212" cy="458906"/>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Checked</a:t>
          </a:r>
        </a:p>
      </dsp:txBody>
      <dsp:txXfrm>
        <a:off x="2568332" y="1523868"/>
        <a:ext cx="1505212" cy="458906"/>
      </dsp:txXfrm>
    </dsp:sp>
    <dsp:sp modelId="{A2E475FD-1D8C-D84F-A835-CF2D5F977F27}">
      <dsp:nvSpPr>
        <dsp:cNvPr id="0" name=""/>
        <dsp:cNvSpPr/>
      </dsp:nvSpPr>
      <dsp:spPr>
        <a:xfrm>
          <a:off x="2568332" y="2097501"/>
          <a:ext cx="1505212" cy="458906"/>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RuntimeException</a:t>
          </a:r>
          <a:endParaRPr lang="en-US" sz="1500" kern="1200" dirty="0"/>
        </a:p>
      </dsp:txBody>
      <dsp:txXfrm>
        <a:off x="2568332" y="2097501"/>
        <a:ext cx="1505212" cy="458906"/>
      </dsp:txXfrm>
    </dsp:sp>
    <dsp:sp modelId="{38EF41A3-67A4-B042-BDCC-AECA050D19E3}">
      <dsp:nvSpPr>
        <dsp:cNvPr id="0" name=""/>
        <dsp:cNvSpPr/>
      </dsp:nvSpPr>
      <dsp:spPr>
        <a:xfrm>
          <a:off x="4374587" y="2097501"/>
          <a:ext cx="1505212" cy="458906"/>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Unchecked</a:t>
          </a:r>
        </a:p>
      </dsp:txBody>
      <dsp:txXfrm>
        <a:off x="4374587" y="2097501"/>
        <a:ext cx="1505212" cy="458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4073544" y="2281234"/>
          <a:ext cx="301042" cy="91440"/>
        </a:xfrm>
        <a:custGeom>
          <a:avLst/>
          <a:gdLst/>
          <a:ahLst/>
          <a:cxnLst/>
          <a:rect l="0" t="0" r="0" b="0"/>
          <a:pathLst>
            <a:path>
              <a:moveTo>
                <a:pt x="0" y="45720"/>
              </a:moveTo>
              <a:lnTo>
                <a:pt x="30104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6539" y="2319428"/>
        <a:ext cx="15052" cy="15052"/>
      </dsp:txXfrm>
    </dsp:sp>
    <dsp:sp modelId="{40EE8A80-B919-304B-93F5-9CFEFC4461A8}">
      <dsp:nvSpPr>
        <dsp:cNvPr id="0" name=""/>
        <dsp:cNvSpPr/>
      </dsp:nvSpPr>
      <dsp:spPr>
        <a:xfrm>
          <a:off x="2267289" y="2040138"/>
          <a:ext cx="301042" cy="286816"/>
        </a:xfrm>
        <a:custGeom>
          <a:avLst/>
          <a:gdLst/>
          <a:ahLst/>
          <a:cxnLst/>
          <a:rect l="0" t="0" r="0" b="0"/>
          <a:pathLst>
            <a:path>
              <a:moveTo>
                <a:pt x="0" y="0"/>
              </a:moveTo>
              <a:lnTo>
                <a:pt x="150521" y="0"/>
              </a:lnTo>
              <a:lnTo>
                <a:pt x="150521" y="286816"/>
              </a:lnTo>
              <a:lnTo>
                <a:pt x="301042" y="2868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7415" y="2173151"/>
        <a:ext cx="20790" cy="20790"/>
      </dsp:txXfrm>
    </dsp:sp>
    <dsp:sp modelId="{058F4C8F-2F54-0F42-B03A-7B5E113FEABB}">
      <dsp:nvSpPr>
        <dsp:cNvPr id="0" name=""/>
        <dsp:cNvSpPr/>
      </dsp:nvSpPr>
      <dsp:spPr>
        <a:xfrm>
          <a:off x="2267289" y="1753321"/>
          <a:ext cx="301042" cy="286816"/>
        </a:xfrm>
        <a:custGeom>
          <a:avLst/>
          <a:gdLst/>
          <a:ahLst/>
          <a:cxnLst/>
          <a:rect l="0" t="0" r="0" b="0"/>
          <a:pathLst>
            <a:path>
              <a:moveTo>
                <a:pt x="0" y="286816"/>
              </a:moveTo>
              <a:lnTo>
                <a:pt x="150521" y="286816"/>
              </a:lnTo>
              <a:lnTo>
                <a:pt x="150521" y="0"/>
              </a:lnTo>
              <a:lnTo>
                <a:pt x="30104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7415" y="1886334"/>
        <a:ext cx="20790" cy="20790"/>
      </dsp:txXfrm>
    </dsp:sp>
    <dsp:sp modelId="{D10BFCB7-381E-204E-A528-8A78F33DD8A7}">
      <dsp:nvSpPr>
        <dsp:cNvPr id="0" name=""/>
        <dsp:cNvSpPr/>
      </dsp:nvSpPr>
      <dsp:spPr>
        <a:xfrm>
          <a:off x="461034" y="1609913"/>
          <a:ext cx="301042" cy="430224"/>
        </a:xfrm>
        <a:custGeom>
          <a:avLst/>
          <a:gdLst/>
          <a:ahLst/>
          <a:cxnLst/>
          <a:rect l="0" t="0" r="0" b="0"/>
          <a:pathLst>
            <a:path>
              <a:moveTo>
                <a:pt x="0" y="0"/>
              </a:moveTo>
              <a:lnTo>
                <a:pt x="150521" y="0"/>
              </a:lnTo>
              <a:lnTo>
                <a:pt x="150521" y="430224"/>
              </a:lnTo>
              <a:lnTo>
                <a:pt x="301042" y="43022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8428" y="1811898"/>
        <a:ext cx="26254" cy="26254"/>
      </dsp:txXfrm>
    </dsp:sp>
    <dsp:sp modelId="{47EC603D-BC43-D54D-808E-60E37B80D1A2}">
      <dsp:nvSpPr>
        <dsp:cNvPr id="0" name=""/>
        <dsp:cNvSpPr/>
      </dsp:nvSpPr>
      <dsp:spPr>
        <a:xfrm>
          <a:off x="2267289" y="1133968"/>
          <a:ext cx="301042" cy="91440"/>
        </a:xfrm>
        <a:custGeom>
          <a:avLst/>
          <a:gdLst/>
          <a:ahLst/>
          <a:cxnLst/>
          <a:rect l="0" t="0" r="0" b="0"/>
          <a:pathLst>
            <a:path>
              <a:moveTo>
                <a:pt x="0" y="45720"/>
              </a:moveTo>
              <a:lnTo>
                <a:pt x="30104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10284" y="1172162"/>
        <a:ext cx="15052" cy="15052"/>
      </dsp:txXfrm>
    </dsp:sp>
    <dsp:sp modelId="{DB7252AA-1944-3F4B-8D1E-8B8F69F3699F}">
      <dsp:nvSpPr>
        <dsp:cNvPr id="0" name=""/>
        <dsp:cNvSpPr/>
      </dsp:nvSpPr>
      <dsp:spPr>
        <a:xfrm>
          <a:off x="461034" y="1179688"/>
          <a:ext cx="301042" cy="430224"/>
        </a:xfrm>
        <a:custGeom>
          <a:avLst/>
          <a:gdLst/>
          <a:ahLst/>
          <a:cxnLst/>
          <a:rect l="0" t="0" r="0" b="0"/>
          <a:pathLst>
            <a:path>
              <a:moveTo>
                <a:pt x="0" y="430224"/>
              </a:moveTo>
              <a:lnTo>
                <a:pt x="150521" y="430224"/>
              </a:lnTo>
              <a:lnTo>
                <a:pt x="150521" y="0"/>
              </a:lnTo>
              <a:lnTo>
                <a:pt x="30104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8428" y="1381673"/>
        <a:ext cx="26254" cy="26254"/>
      </dsp:txXfrm>
    </dsp:sp>
    <dsp:sp modelId="{9DFCF6BF-FD2B-A243-8282-F82296DAAA2F}">
      <dsp:nvSpPr>
        <dsp:cNvPr id="0" name=""/>
        <dsp:cNvSpPr/>
      </dsp:nvSpPr>
      <dsp:spPr>
        <a:xfrm rot="16200000">
          <a:off x="-637055" y="1380460"/>
          <a:ext cx="1737274" cy="458906"/>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err="1"/>
            <a:t>Trowable</a:t>
          </a:r>
          <a:endParaRPr lang="en-US" sz="3000" kern="1200" dirty="0"/>
        </a:p>
      </dsp:txBody>
      <dsp:txXfrm>
        <a:off x="-637055" y="1380460"/>
        <a:ext cx="1737274" cy="458906"/>
      </dsp:txXfrm>
    </dsp:sp>
    <dsp:sp modelId="{667A65B1-8685-4A4A-9D23-13E1330DC424}">
      <dsp:nvSpPr>
        <dsp:cNvPr id="0" name=""/>
        <dsp:cNvSpPr/>
      </dsp:nvSpPr>
      <dsp:spPr>
        <a:xfrm>
          <a:off x="762077" y="950235"/>
          <a:ext cx="1505212" cy="458906"/>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Error</a:t>
          </a:r>
        </a:p>
      </dsp:txBody>
      <dsp:txXfrm>
        <a:off x="762077" y="950235"/>
        <a:ext cx="1505212" cy="458906"/>
      </dsp:txXfrm>
    </dsp:sp>
    <dsp:sp modelId="{E3D3721E-99CA-BA45-BBE0-A589A88166F4}">
      <dsp:nvSpPr>
        <dsp:cNvPr id="0" name=""/>
        <dsp:cNvSpPr/>
      </dsp:nvSpPr>
      <dsp:spPr>
        <a:xfrm>
          <a:off x="2568332" y="950235"/>
          <a:ext cx="1505212" cy="458906"/>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Uncheked</a:t>
          </a:r>
          <a:endParaRPr lang="en-US" sz="1500" kern="1200" dirty="0"/>
        </a:p>
      </dsp:txBody>
      <dsp:txXfrm>
        <a:off x="2568332" y="950235"/>
        <a:ext cx="1505212" cy="458906"/>
      </dsp:txXfrm>
    </dsp:sp>
    <dsp:sp modelId="{AA048A47-D799-A045-A64A-7841FCC2BE91}">
      <dsp:nvSpPr>
        <dsp:cNvPr id="0" name=""/>
        <dsp:cNvSpPr/>
      </dsp:nvSpPr>
      <dsp:spPr>
        <a:xfrm>
          <a:off x="762077" y="1810684"/>
          <a:ext cx="1505212" cy="458906"/>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Exception</a:t>
          </a:r>
        </a:p>
      </dsp:txBody>
      <dsp:txXfrm>
        <a:off x="762077" y="1810684"/>
        <a:ext cx="1505212" cy="458906"/>
      </dsp:txXfrm>
    </dsp:sp>
    <dsp:sp modelId="{02C61E2D-BB37-9B40-A4A1-4671E978CFF0}">
      <dsp:nvSpPr>
        <dsp:cNvPr id="0" name=""/>
        <dsp:cNvSpPr/>
      </dsp:nvSpPr>
      <dsp:spPr>
        <a:xfrm>
          <a:off x="2568332" y="1523868"/>
          <a:ext cx="1505212" cy="458906"/>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Checked</a:t>
          </a:r>
        </a:p>
      </dsp:txBody>
      <dsp:txXfrm>
        <a:off x="2568332" y="1523868"/>
        <a:ext cx="1505212" cy="458906"/>
      </dsp:txXfrm>
    </dsp:sp>
    <dsp:sp modelId="{A2E475FD-1D8C-D84F-A835-CF2D5F977F27}">
      <dsp:nvSpPr>
        <dsp:cNvPr id="0" name=""/>
        <dsp:cNvSpPr/>
      </dsp:nvSpPr>
      <dsp:spPr>
        <a:xfrm>
          <a:off x="2568332" y="2097501"/>
          <a:ext cx="1505212" cy="458906"/>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RuntimeException</a:t>
          </a:r>
          <a:endParaRPr lang="en-US" sz="1500" kern="1200" dirty="0"/>
        </a:p>
      </dsp:txBody>
      <dsp:txXfrm>
        <a:off x="2568332" y="2097501"/>
        <a:ext cx="1505212" cy="458906"/>
      </dsp:txXfrm>
    </dsp:sp>
    <dsp:sp modelId="{38EF41A3-67A4-B042-BDCC-AECA050D19E3}">
      <dsp:nvSpPr>
        <dsp:cNvPr id="0" name=""/>
        <dsp:cNvSpPr/>
      </dsp:nvSpPr>
      <dsp:spPr>
        <a:xfrm>
          <a:off x="4374587" y="2097501"/>
          <a:ext cx="1505212" cy="458906"/>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Unchecked</a:t>
          </a:r>
        </a:p>
      </dsp:txBody>
      <dsp:txXfrm>
        <a:off x="4374587" y="2097501"/>
        <a:ext cx="1505212" cy="45890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30/09/21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30/09/21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Exceptions</a:t>
            </a:r>
          </a:p>
        </p:txBody>
      </p:sp>
      <p:sp>
        <p:nvSpPr>
          <p:cNvPr id="7"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(stack trace)</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g(i);</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latin typeface="Consolas"/>
                <a:cs typeface="Consolas"/>
              </a:rPr>
              <a:t>        /* empty </a:t>
            </a:r>
            <a:r>
              <a:rPr lang="en-US" sz="1200" dirty="0" err="1">
                <a:latin typeface="Consolas"/>
                <a:cs typeface="Consolas"/>
              </a:rPr>
              <a:t>arraylist</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ArrayList</a:t>
            </a:r>
            <a:r>
              <a:rPr lang="en-US" sz="1200" dirty="0">
                <a:latin typeface="Consolas"/>
                <a:cs typeface="Consolas"/>
              </a:rPr>
              <a:t>().get(</a:t>
            </a:r>
            <a:r>
              <a:rPr lang="en-US" sz="1200" dirty="0" err="1">
                <a:latin typeface="Consolas"/>
                <a:cs typeface="Consolas"/>
              </a:rPr>
              <a:t>i</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.f(5);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it-IT" sz="1200" dirty="0">
              <a:latin typeface="Consolas"/>
              <a:cs typeface="Consolas"/>
            </a:endParaRPr>
          </a:p>
          <a:p>
            <a:pPr marL="0" indent="0">
              <a:buNone/>
            </a:pPr>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5,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App.g</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App.java:9</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App.f</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App.java:6</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p>
          <a:p>
            <a:pPr marL="0" indent="0">
              <a:buNone/>
            </a:pPr>
            <a:endParaRPr lang="en-US" sz="1200" dirty="0">
              <a:latin typeface="Consolas"/>
              <a:cs typeface="Consolas"/>
            </a:endParaRPr>
          </a:p>
        </p:txBody>
      </p:sp>
    </p:spTree>
    <p:extLst>
      <p:ext uri="{BB962C8B-B14F-4D97-AF65-F5344CB8AC3E}">
        <p14:creationId xmlns:p14="http://schemas.microsoft.com/office/powerpoint/2010/main" val="335964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Rules</a:t>
            </a:r>
          </a:p>
        </p:txBody>
      </p:sp>
      <p:sp>
        <p:nvSpPr>
          <p:cNvPr id="6" name="Up Arrow 5"/>
          <p:cNvSpPr/>
          <p:nvPr/>
        </p:nvSpPr>
        <p:spPr>
          <a:xfrm>
            <a:off x="8543370" y="1735664"/>
            <a:ext cx="308023" cy="4521200"/>
          </a:xfrm>
          <a:prstGeom prst="upArrow">
            <a:avLst>
              <a:gd name="adj1" fmla="val 20690"/>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9646"/>
              </a:solidFill>
              <a:effectLst>
                <a:innerShdw blurRad="114300">
                  <a:prstClr val="black"/>
                </a:innerShdw>
              </a:effectLst>
            </a:endParaRPr>
          </a:p>
        </p:txBody>
      </p:sp>
      <p:sp>
        <p:nvSpPr>
          <p:cNvPr id="9" name="TextBox 8"/>
          <p:cNvSpPr txBox="1"/>
          <p:nvPr/>
        </p:nvSpPr>
        <p:spPr>
          <a:xfrm>
            <a:off x="8818028" y="1634067"/>
            <a:ext cx="1132041" cy="830997"/>
          </a:xfrm>
          <a:prstGeom prst="rect">
            <a:avLst/>
          </a:prstGeom>
          <a:noFill/>
        </p:spPr>
        <p:txBody>
          <a:bodyPr wrap="none" rtlCol="0">
            <a:spAutoFit/>
          </a:bodyPr>
          <a:lstStyle/>
          <a:p>
            <a:r>
              <a:rPr lang="en-US" sz="2400" i="1" dirty="0"/>
              <a:t>More</a:t>
            </a:r>
          </a:p>
          <a:p>
            <a:r>
              <a:rPr lang="en-US" sz="2400" i="1" dirty="0"/>
              <a:t>general</a:t>
            </a:r>
          </a:p>
        </p:txBody>
      </p:sp>
      <p:pic>
        <p:nvPicPr>
          <p:cNvPr id="5" name="Content Placeholder 4" descr="Screen Shot 2014-10-13 at 10.52.42.png"/>
          <p:cNvPicPr>
            <a:picLocks noGrp="1" noChangeAspect="1"/>
          </p:cNvPicPr>
          <p:nvPr>
            <p:ph idx="1"/>
          </p:nvPr>
        </p:nvPicPr>
        <p:blipFill>
          <a:blip r:embed="rId2">
            <a:extLst>
              <a:ext uri="{28A0092B-C50C-407E-A947-70E740481C1C}">
                <a14:useLocalDpi xmlns:a14="http://schemas.microsoft.com/office/drawing/2010/main" val="0"/>
              </a:ext>
            </a:extLst>
          </a:blip>
          <a:srcRect t="6504" b="6504"/>
          <a:stretch>
            <a:fillRect/>
          </a:stretch>
        </p:blipFill>
        <p:spPr>
          <a:xfrm>
            <a:off x="1739901" y="2006601"/>
            <a:ext cx="6719923" cy="3695699"/>
          </a:xfrm>
        </p:spPr>
      </p:pic>
      <p:sp>
        <p:nvSpPr>
          <p:cNvPr id="7" name="TextBox 6">
            <a:extLst>
              <a:ext uri="{FF2B5EF4-FFF2-40B4-BE49-F238E27FC236}">
                <a16:creationId xmlns:a16="http://schemas.microsoft.com/office/drawing/2014/main" id="{CA14B4DA-CD20-DC47-84D9-5C3BD8887C4A}"/>
              </a:ext>
            </a:extLst>
          </p:cNvPr>
          <p:cNvSpPr txBox="1"/>
          <p:nvPr/>
        </p:nvSpPr>
        <p:spPr>
          <a:xfrm>
            <a:off x="8818028" y="5364819"/>
            <a:ext cx="1103187" cy="830997"/>
          </a:xfrm>
          <a:prstGeom prst="rect">
            <a:avLst/>
          </a:prstGeom>
          <a:noFill/>
        </p:spPr>
        <p:txBody>
          <a:bodyPr wrap="none" rtlCol="0">
            <a:spAutoFit/>
          </a:bodyPr>
          <a:lstStyle/>
          <a:p>
            <a:r>
              <a:rPr lang="en-US" sz="2400" i="1" dirty="0"/>
              <a:t>More</a:t>
            </a:r>
          </a:p>
          <a:p>
            <a:r>
              <a:rPr lang="en-US" sz="2400" i="1" dirty="0"/>
              <a:t>specific</a:t>
            </a:r>
          </a:p>
        </p:txBody>
      </p:sp>
    </p:spTree>
    <p:extLst>
      <p:ext uri="{BB962C8B-B14F-4D97-AF65-F5344CB8AC3E}">
        <p14:creationId xmlns:p14="http://schemas.microsoft.com/office/powerpoint/2010/main" val="102767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77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p>
          <a:p>
            <a:pPr marL="0" indent="0">
              <a:buNone/>
            </a:pP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without exceptions </a:t>
            </a:r>
          </a:p>
        </p:txBody>
      </p:sp>
      <p:sp>
        <p:nvSpPr>
          <p:cNvPr id="3" name="Content Placeholder 2"/>
          <p:cNvSpPr>
            <a:spLocks noGrp="1"/>
          </p:cNvSpPr>
          <p:nvPr>
            <p:ph sz="half" idx="1"/>
          </p:nvPr>
        </p:nvSpPr>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return -1;</a:t>
            </a:r>
          </a:p>
          <a:p>
            <a:pPr marL="0" indent="0">
              <a:buNone/>
            </a:pPr>
            <a:r>
              <a:rPr lang="en-US" sz="1600" dirty="0">
                <a:latin typeface="Consolas"/>
                <a:cs typeface="Consolas"/>
              </a:rPr>
              <a:t>  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endParaRPr lang="en-US" sz="1600" dirty="0">
              <a:solidFill>
                <a:srgbClr val="E46C0A"/>
              </a:solidFill>
            </a:endParaRPr>
          </a:p>
          <a:p>
            <a:pPr marL="0" indent="0">
              <a:buNone/>
            </a:pPr>
            <a:endParaRPr lang="en-US" sz="1600" dirty="0"/>
          </a:p>
          <a:p>
            <a:pPr marL="0" indent="0">
              <a:buNone/>
            </a:pPr>
            <a:r>
              <a:rPr lang="en-US" sz="2200" dirty="0"/>
              <a:t>When using return codes, developers </a:t>
            </a:r>
            <a:r>
              <a:rPr lang="en-US" sz="2200" dirty="0">
                <a:solidFill>
                  <a:schemeClr val="accent6">
                    <a:lumMod val="75000"/>
                  </a:schemeClr>
                </a:solidFill>
              </a:rPr>
              <a:t>must remember value/meaning of return codes. Unpractical.</a:t>
            </a:r>
            <a:endParaRPr lang="en-US" sz="2200" dirty="0">
              <a:latin typeface="Consolas"/>
              <a:cs typeface="Consolas"/>
            </a:endParaRPr>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2200" dirty="0">
                <a:latin typeface="Calibri" panose="020F0502020204030204" pitchFamily="34" charset="0"/>
                <a:cs typeface="Calibri" panose="020F0502020204030204" pitchFamily="34" charset="0"/>
              </a:rPr>
              <a:t>Using methods that terminate the whole execution lead to code that is </a:t>
            </a:r>
            <a:r>
              <a:rPr lang="en-US" sz="2200" dirty="0">
                <a:solidFill>
                  <a:schemeClr val="accent6">
                    <a:lumMod val="75000"/>
                  </a:schemeClr>
                </a:solidFill>
                <a:latin typeface="Calibri" panose="020F0502020204030204" pitchFamily="34" charset="0"/>
                <a:cs typeface="Calibri" panose="020F0502020204030204" pitchFamily="34" charset="0"/>
              </a:rPr>
              <a:t>not reusable! Never do this!</a:t>
            </a:r>
          </a:p>
          <a:p>
            <a:endParaRPr lang="it-IT" sz="1600" dirty="0"/>
          </a:p>
        </p:txBody>
      </p:sp>
    </p:spTree>
    <p:extLst>
      <p:ext uri="{BB962C8B-B14F-4D97-AF65-F5344CB8AC3E}">
        <p14:creationId xmlns:p14="http://schemas.microsoft.com/office/powerpoint/2010/main" val="13828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0,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Tree>
    <p:extLst>
      <p:ext uri="{BB962C8B-B14F-4D97-AF65-F5344CB8AC3E}">
        <p14:creationId xmlns:p14="http://schemas.microsoft.com/office/powerpoint/2010/main" val="1031395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3491024"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problems</a:t>
            </a:r>
          </a:p>
        </p:txBody>
      </p:sp>
      <p:sp>
        <p:nvSpPr>
          <p:cNvPr id="3" name="Content Placeholder 2"/>
          <p:cNvSpPr>
            <a:spLocks noGrp="1"/>
          </p:cNvSpPr>
          <p:nvPr>
            <p:ph idx="1"/>
          </p:nvPr>
        </p:nvSpPr>
        <p:spPr/>
        <p:txBody>
          <a:bodyPr>
            <a:normAutofit fontScale="92500" lnSpcReduction="10000"/>
          </a:bodyPr>
          <a:lstStyle/>
          <a:p>
            <a:r>
              <a:rPr lang="en-US" sz="3000" dirty="0"/>
              <a:t>Terminating execution inside a method must be avoided. The resulting code is not reusable</a:t>
            </a:r>
          </a:p>
          <a:p>
            <a:r>
              <a:rPr lang="en-US" sz="3000" dirty="0"/>
              <a:t>The use of return codes implies:</a:t>
            </a:r>
          </a:p>
          <a:p>
            <a:pPr lvl="1"/>
            <a:r>
              <a:rPr lang="en-US" sz="2600" dirty="0"/>
              <a:t>Code is </a:t>
            </a:r>
            <a:r>
              <a:rPr lang="en-US" sz="2600" dirty="0">
                <a:solidFill>
                  <a:schemeClr val="accent6">
                    <a:lumMod val="75000"/>
                  </a:schemeClr>
                </a:solidFill>
              </a:rPr>
              <a:t>messy to write </a:t>
            </a:r>
            <a:r>
              <a:rPr lang="en-US" sz="2600" dirty="0"/>
              <a:t>and </a:t>
            </a:r>
            <a:r>
              <a:rPr lang="en-US" sz="2600" dirty="0">
                <a:solidFill>
                  <a:srgbClr val="E46C0A"/>
                </a:solidFill>
              </a:rPr>
              <a:t>hard to read</a:t>
            </a:r>
          </a:p>
          <a:p>
            <a:pPr lvl="1"/>
            <a:r>
              <a:rPr lang="en-US" sz="2600" dirty="0"/>
              <a:t>Only the </a:t>
            </a:r>
            <a:r>
              <a:rPr lang="en-US" sz="2600" dirty="0">
                <a:solidFill>
                  <a:srgbClr val="E46C0A"/>
                </a:solidFill>
              </a:rPr>
              <a:t>direct caller </a:t>
            </a:r>
            <a:r>
              <a:rPr lang="en-US" sz="2600" dirty="0"/>
              <a:t>can intercept errors (</a:t>
            </a:r>
            <a:r>
              <a:rPr lang="en-US" sz="2600" dirty="0">
                <a:solidFill>
                  <a:schemeClr val="accent6">
                    <a:lumMod val="75000"/>
                  </a:schemeClr>
                </a:solidFill>
              </a:rPr>
              <a:t>no delegation</a:t>
            </a:r>
            <a:r>
              <a:rPr lang="en-US" sz="2600" dirty="0"/>
              <a:t> to any upward method)</a:t>
            </a:r>
          </a:p>
          <a:p>
            <a:pPr lvl="1"/>
            <a:endParaRPr lang="en-US" sz="2400" b="1" dirty="0">
              <a:latin typeface="Courier New"/>
              <a:cs typeface="Courier New"/>
            </a:endParaRPr>
          </a:p>
          <a:p>
            <a:pPr marL="0" indent="0">
              <a:buNone/>
            </a:pP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function();</a:t>
            </a:r>
          </a:p>
          <a:p>
            <a:pPr marL="0" indent="0">
              <a:buNone/>
            </a:pPr>
            <a:r>
              <a:rPr lang="en-US" sz="1800" dirty="0">
                <a:latin typeface="Consolas" panose="020B0609020204030204" pitchFamily="49" charset="0"/>
                <a:cs typeface="Consolas" panose="020B0609020204030204" pitchFamily="49" charset="0"/>
              </a:rPr>
              <a:t>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ERROR_CODE_1) {</a:t>
            </a:r>
          </a:p>
          <a:p>
            <a:pPr marL="0" indent="0">
              <a:buNone/>
            </a:pPr>
            <a:r>
              <a:rPr lang="en-US" sz="1800" dirty="0">
                <a:latin typeface="Consolas" panose="020B0609020204030204" pitchFamily="49" charset="0"/>
                <a:cs typeface="Consolas" panose="020B0609020204030204" pitchFamily="49" charset="0"/>
              </a:rPr>
              <a:t>  // handle error 1</a:t>
            </a:r>
          </a:p>
          <a:p>
            <a:pPr marL="0" indent="0">
              <a:buNone/>
            </a:pPr>
            <a:r>
              <a:rPr lang="en-US" sz="1800" dirty="0">
                <a:latin typeface="Consolas" panose="020B0609020204030204" pitchFamily="49" charset="0"/>
                <a:cs typeface="Consolas" panose="020B0609020204030204" pitchFamily="49" charset="0"/>
              </a:rPr>
              <a:t>} else 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ERROR_CODE_2) {</a:t>
            </a:r>
          </a:p>
          <a:p>
            <a:pPr marL="0" indent="0">
              <a:buNone/>
            </a:pPr>
            <a:r>
              <a:rPr lang="en-US" sz="1800" dirty="0">
                <a:latin typeface="Consolas" panose="020B0609020204030204" pitchFamily="49" charset="0"/>
                <a:cs typeface="Consolas" panose="020B0609020204030204" pitchFamily="49" charset="0"/>
              </a:rPr>
              <a:t>  // handle error 2</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Tree>
    <p:extLst>
      <p:ext uri="{BB962C8B-B14F-4D97-AF65-F5344CB8AC3E}">
        <p14:creationId xmlns:p14="http://schemas.microsoft.com/office/powerpoint/2010/main" val="358924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Support for </a:t>
            </a:r>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(introduced in Java 7) </a:t>
            </a:r>
            <a:r>
              <a:rPr lang="en-US" sz="2800" dirty="0">
                <a:solidFill>
                  <a:schemeClr val="accent6">
                    <a:lumMod val="75000"/>
                  </a:schemeClr>
                </a:solidFill>
                <a:latin typeface="Calibri" panose="020F0502020204030204" pitchFamily="34" charset="0"/>
                <a:cs typeface="Calibri" panose="020F0502020204030204" pitchFamily="34" charset="0"/>
              </a:rPr>
              <a:t>allows us to declare resources to be used in a try block with the assurance that the resources will be closed when after the execution of that block.</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p:txBody>
      </p:sp>
    </p:spTree>
    <p:extLst>
      <p:ext uri="{BB962C8B-B14F-4D97-AF65-F5344CB8AC3E}">
        <p14:creationId xmlns:p14="http://schemas.microsoft.com/office/powerpoint/2010/main" val="736653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fontScale="77500" lnSpcReduction="20000"/>
          </a:bodyPr>
          <a:lstStyle/>
          <a:p>
            <a:pPr marL="0" indent="0">
              <a:buNone/>
            </a:pPr>
            <a:r>
              <a:rPr lang="en-US" sz="2800" dirty="0">
                <a:latin typeface="Consolas" panose="020B0609020204030204" pitchFamily="49" charset="0"/>
                <a:cs typeface="Consolas" panose="020B0609020204030204" pitchFamily="49" charset="0"/>
              </a:rPr>
              <a:t>Scanner scanner = null;</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try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scanner = new Scanner(new File("</a:t>
            </a:r>
            <a:r>
              <a:rPr lang="en-US" sz="2800" dirty="0" err="1">
                <a:solidFill>
                  <a:schemeClr val="accent6">
                    <a:lumMod val="75000"/>
                  </a:schemeClr>
                </a:solidFill>
                <a:latin typeface="Consolas" panose="020B0609020204030204" pitchFamily="49" charset="0"/>
                <a:cs typeface="Consolas" panose="020B0609020204030204" pitchFamily="49" charset="0"/>
              </a:rPr>
              <a:t>test.txt</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scanner.hasNext</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System.out.println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scanner.nextLine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catch</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FileNotFoundException</a:t>
            </a:r>
            <a:r>
              <a:rPr lang="en-US" sz="2800" dirty="0">
                <a:latin typeface="Consolas" panose="020B0609020204030204" pitchFamily="49" charset="0"/>
                <a:cs typeface="Consolas" panose="020B0609020204030204" pitchFamily="49" charset="0"/>
              </a:rPr>
              <a:t> e) {</a:t>
            </a:r>
          </a:p>
          <a:p>
            <a:pPr marL="0" indent="0">
              <a:buNone/>
            </a:pP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e.printStackTrace</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r>
              <a:rPr lang="en-US" sz="2800" dirty="0">
                <a:solidFill>
                  <a:schemeClr val="accent6">
                    <a:lumMod val="75000"/>
                  </a:schemeClr>
                </a:solidFill>
                <a:latin typeface="Consolas" panose="020B0609020204030204" pitchFamily="49" charset="0"/>
                <a:cs typeface="Consolas" panose="020B0609020204030204" pitchFamily="49" charset="0"/>
              </a:rPr>
              <a:t>finally</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if (scanner != null) {</a:t>
            </a:r>
          </a:p>
          <a:p>
            <a:pPr marL="0" indent="0">
              <a:buNone/>
            </a:pPr>
            <a:r>
              <a:rPr lang="en-US" sz="2800" dirty="0">
                <a:solidFill>
                  <a:schemeClr val="accent6">
                    <a:lumMod val="75000"/>
                  </a:schemeClr>
                </a:solidFill>
                <a:latin typeface="Consolas" panose="020B0609020204030204" pitchFamily="49" charset="0"/>
                <a:cs typeface="Consolas" panose="020B0609020204030204" pitchFamily="49" charset="0"/>
              </a:rPr>
              <a:t>        </a:t>
            </a:r>
            <a:r>
              <a:rPr lang="en-US" sz="2800" dirty="0" err="1">
                <a:solidFill>
                  <a:schemeClr val="accent6">
                    <a:lumMod val="75000"/>
                  </a:schemeClr>
                </a:solidFill>
                <a:latin typeface="Consolas" panose="020B0609020204030204" pitchFamily="49" charset="0"/>
                <a:cs typeface="Consolas" panose="020B0609020204030204" pitchFamily="49" charset="0"/>
              </a:rPr>
              <a:t>scanner.close</a:t>
            </a:r>
            <a:r>
              <a:rPr lang="en-US" sz="28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93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test.txt</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fnfe.printStackTrace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1095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Resources</a:t>
            </a:r>
          </a:p>
        </p:txBody>
      </p:sp>
      <p:sp>
        <p:nvSpPr>
          <p:cNvPr id="3" name="Content Placeholder 2"/>
          <p:cNvSpPr>
            <a:spLocks noGrp="1"/>
          </p:cNvSpPr>
          <p:nvPr>
            <p:ph idx="1"/>
          </p:nvPr>
        </p:nvSpPr>
        <p:spPr/>
        <p:txBody>
          <a:bodyPr>
            <a:normAutofit/>
          </a:bodyPr>
          <a:lstStyle/>
          <a:p>
            <a:r>
              <a:rPr lang="it-IT" dirty="0"/>
              <a:t>Multiple </a:t>
            </a:r>
            <a:r>
              <a:rPr lang="it-IT" dirty="0" err="1"/>
              <a:t>resources</a:t>
            </a:r>
            <a:r>
              <a:rPr lang="it-IT" dirty="0"/>
              <a:t> can be </a:t>
            </a:r>
            <a:r>
              <a:rPr lang="it-IT" dirty="0" err="1"/>
              <a:t>declared</a:t>
            </a:r>
            <a:r>
              <a:rPr lang="it-IT" dirty="0"/>
              <a:t> just fine in a </a:t>
            </a:r>
            <a:r>
              <a:rPr lang="it-IT" i="1" dirty="0" err="1"/>
              <a:t>try</a:t>
            </a:r>
            <a:r>
              <a:rPr lang="it-IT" i="1" dirty="0"/>
              <a:t>-with-</a:t>
            </a:r>
            <a:r>
              <a:rPr lang="it-IT" i="1" dirty="0" err="1"/>
              <a:t>resources</a:t>
            </a:r>
            <a:r>
              <a:rPr lang="it-IT" dirty="0"/>
              <a:t> </a:t>
            </a:r>
            <a:r>
              <a:rPr lang="it-IT" dirty="0" err="1"/>
              <a:t>block</a:t>
            </a:r>
            <a:r>
              <a:rPr lang="it-IT" dirty="0"/>
              <a:t> by </a:t>
            </a:r>
            <a:r>
              <a:rPr lang="it-IT" dirty="0" err="1">
                <a:solidFill>
                  <a:schemeClr val="accent6">
                    <a:lumMod val="75000"/>
                  </a:schemeClr>
                </a:solidFill>
              </a:rPr>
              <a:t>separating</a:t>
            </a:r>
            <a:r>
              <a:rPr lang="it-IT" dirty="0">
                <a:solidFill>
                  <a:schemeClr val="accent6">
                    <a:lumMod val="75000"/>
                  </a:schemeClr>
                </a:solidFill>
              </a:rPr>
              <a:t> </a:t>
            </a:r>
            <a:r>
              <a:rPr lang="it-IT" dirty="0" err="1">
                <a:solidFill>
                  <a:schemeClr val="accent6">
                    <a:lumMod val="75000"/>
                  </a:schemeClr>
                </a:solidFill>
              </a:rPr>
              <a:t>them</a:t>
            </a:r>
            <a:r>
              <a:rPr lang="it-IT" dirty="0">
                <a:solidFill>
                  <a:schemeClr val="accent6">
                    <a:lumMod val="75000"/>
                  </a:schemeClr>
                </a:solidFill>
              </a:rPr>
              <a:t> with a </a:t>
            </a:r>
            <a:r>
              <a:rPr lang="it-IT" dirty="0" err="1">
                <a:solidFill>
                  <a:schemeClr val="accent6">
                    <a:lumMod val="75000"/>
                  </a:schemeClr>
                </a:solidFill>
              </a:rPr>
              <a:t>semicolon</a:t>
            </a:r>
            <a:endParaRPr lang="it-IT" dirty="0">
              <a:solidFill>
                <a:schemeClr val="accent6">
                  <a:lumMod val="75000"/>
                </a:schemeClr>
              </a:solidFill>
            </a:endParaRPr>
          </a:p>
          <a:p>
            <a:endParaRPr lang="en-US" sz="20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try (</a:t>
            </a:r>
            <a:r>
              <a:rPr lang="en-US" sz="16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1600" dirty="0" err="1">
                <a:solidFill>
                  <a:schemeClr val="accent6">
                    <a:lumMod val="75000"/>
                  </a:schemeClr>
                </a:solidFill>
                <a:latin typeface="Consolas" panose="020B0609020204030204" pitchFamily="49" charset="0"/>
                <a:cs typeface="Consolas" panose="020B0609020204030204" pitchFamily="49" charset="0"/>
              </a:rPr>
              <a:t>testRead.txt</a:t>
            </a: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 writer = new </a:t>
            </a:r>
            <a:r>
              <a:rPr lang="en-US" sz="1600" dirty="0" err="1">
                <a:solidFill>
                  <a:schemeClr val="accent6">
                    <a:lumMod val="75000"/>
                  </a:schemeClr>
                </a:solidFill>
                <a:latin typeface="Consolas" panose="020B0609020204030204" pitchFamily="49" charset="0"/>
                <a:cs typeface="Consolas" panose="020B0609020204030204" pitchFamily="49" charset="0"/>
              </a:rPr>
              <a:t>PrintWriter</a:t>
            </a:r>
            <a:r>
              <a:rPr lang="en-US" sz="1600" dirty="0">
                <a:solidFill>
                  <a:schemeClr val="accent6">
                    <a:lumMod val="75000"/>
                  </a:schemeClr>
                </a:solidFill>
                <a:latin typeface="Consolas" panose="020B0609020204030204" pitchFamily="49" charset="0"/>
                <a:cs typeface="Consolas" panose="020B0609020204030204" pitchFamily="49" charset="0"/>
              </a:rPr>
              <a:t>(new File("</a:t>
            </a:r>
            <a:r>
              <a:rPr lang="en-US" sz="1600" dirty="0" err="1">
                <a:solidFill>
                  <a:schemeClr val="accent6">
                    <a:lumMod val="75000"/>
                  </a:schemeClr>
                </a:solidFill>
                <a:latin typeface="Consolas" panose="020B0609020204030204" pitchFamily="49" charset="0"/>
                <a:cs typeface="Consolas" panose="020B0609020204030204" pitchFamily="49" charset="0"/>
              </a:rPr>
              <a:t>testWrite.txt</a:t>
            </a:r>
            <a:r>
              <a:rPr lang="en-US" sz="1600" dirty="0">
                <a:solidFill>
                  <a:schemeClr val="accent6">
                    <a:lumMod val="75000"/>
                  </a:schemeClr>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while (</a:t>
            </a:r>
            <a:r>
              <a:rPr lang="en-US" sz="1600" dirty="0" err="1">
                <a:latin typeface="Consolas" panose="020B0609020204030204" pitchFamily="49" charset="0"/>
                <a:cs typeface="Consolas" panose="020B0609020204030204" pitchFamily="49" charset="0"/>
              </a:rPr>
              <a:t>scanner.hasNext</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writer.print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scanner.nextLine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913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800" dirty="0"/>
              <a:t>Java provides four keywords related to exceptions</a:t>
            </a:r>
          </a:p>
          <a:p>
            <a:pPr lvl="1"/>
            <a:r>
              <a:rPr lang="en-US" sz="2400" dirty="0">
                <a:solidFill>
                  <a:srgbClr val="E46C0A"/>
                </a:solidFill>
              </a:rPr>
              <a:t>Try </a:t>
            </a:r>
            <a:r>
              <a:rPr lang="en-US" sz="2400" dirty="0"/>
              <a:t>Contains code that may generate exceptions</a:t>
            </a:r>
          </a:p>
          <a:p>
            <a:pPr lvl="1"/>
            <a:r>
              <a:rPr lang="en-US" sz="2400" dirty="0">
                <a:solidFill>
                  <a:srgbClr val="E46C0A"/>
                </a:solidFill>
              </a:rPr>
              <a:t>Catch </a:t>
            </a:r>
            <a:r>
              <a:rPr lang="en-US" sz="2400" dirty="0"/>
              <a:t>Defines the error handler</a:t>
            </a:r>
          </a:p>
          <a:p>
            <a:pPr lvl="1"/>
            <a:r>
              <a:rPr lang="en-US" sz="2400" dirty="0">
                <a:solidFill>
                  <a:srgbClr val="E46C0A"/>
                </a:solidFill>
              </a:rPr>
              <a:t>Finally </a:t>
            </a:r>
            <a:r>
              <a:rPr lang="en-US" sz="2400" dirty="0"/>
              <a:t>Code block being executed regardless the catching phase</a:t>
            </a:r>
          </a:p>
          <a:p>
            <a:pPr lvl="1"/>
            <a:r>
              <a:rPr lang="en-US" sz="2400" dirty="0">
                <a:solidFill>
                  <a:srgbClr val="E46C0A"/>
                </a:solidFill>
              </a:rPr>
              <a:t>Throws </a:t>
            </a:r>
            <a:r>
              <a:rPr lang="en-US" sz="2400" dirty="0"/>
              <a:t>Mark a method as able to delegate exceptions</a:t>
            </a:r>
          </a:p>
          <a:p>
            <a:pPr lvl="1"/>
            <a:r>
              <a:rPr lang="en-US" sz="2400" dirty="0">
                <a:solidFill>
                  <a:srgbClr val="E46C0A"/>
                </a:solidFill>
              </a:rPr>
              <a:t>Throw </a:t>
            </a:r>
            <a:r>
              <a:rPr lang="en-US" sz="2400" dirty="0"/>
              <a:t>Generates a new exception</a:t>
            </a:r>
          </a:p>
          <a:p>
            <a:r>
              <a:rPr lang="en-US" sz="2800" dirty="0"/>
              <a:t>There is also a class for representing exceptions</a:t>
            </a:r>
          </a:p>
          <a:p>
            <a:pPr lvl="1"/>
            <a:r>
              <a:rPr lang="en-US" sz="2400" dirty="0" err="1">
                <a:solidFill>
                  <a:srgbClr val="E46C0A"/>
                </a:solidFill>
              </a:rPr>
              <a:t>java.lang.Exception</a:t>
            </a:r>
            <a:endParaRPr lang="en-US" sz="2400" dirty="0">
              <a:solidFill>
                <a:srgbClr val="E46C0A"/>
              </a:solidFill>
            </a:endParaRPr>
          </a:p>
          <a:p>
            <a:endParaRPr lang="en-US" sz="2800" dirty="0"/>
          </a:p>
        </p:txBody>
      </p:sp>
    </p:spTree>
    <p:extLst>
      <p:ext uri="{BB962C8B-B14F-4D97-AF65-F5344CB8AC3E}">
        <p14:creationId xmlns:p14="http://schemas.microsoft.com/office/powerpoint/2010/main" val="2544724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 load a file into memory</a:t>
            </a:r>
          </a:p>
        </p:txBody>
      </p:sp>
      <p:sp>
        <p:nvSpPr>
          <p:cNvPr id="3" name="Content Placeholder 2"/>
          <p:cNvSpPr>
            <a:spLocks noGrp="1"/>
          </p:cNvSpPr>
          <p:nvPr>
            <p:ph idx="1"/>
          </p:nvPr>
        </p:nvSpPr>
        <p:spPr/>
        <p:txBody>
          <a:bodyPr>
            <a:normAutofit/>
          </a:bodyPr>
          <a:lstStyle/>
          <a:p>
            <a:pPr marL="527050" indent="-514350">
              <a:buFont typeface="+mj-lt"/>
              <a:buAutoNum type="arabicPeriod"/>
              <a:tabLst>
                <a:tab pos="297180" algn="l"/>
              </a:tabLst>
            </a:pPr>
            <a:r>
              <a:rPr lang="en-US" sz="2800" spc="5" dirty="0">
                <a:latin typeface="Calibri"/>
                <a:cs typeface="Calibri"/>
              </a:rPr>
              <a:t>O</a:t>
            </a:r>
            <a:r>
              <a:rPr lang="en-US" sz="2800" spc="-5" dirty="0">
                <a:latin typeface="Calibri"/>
                <a:cs typeface="Calibri"/>
              </a:rPr>
              <a:t>pe</a:t>
            </a:r>
            <a:r>
              <a:rPr lang="en-US" sz="2800" dirty="0">
                <a:latin typeface="Calibri"/>
                <a:cs typeface="Calibri"/>
              </a:rPr>
              <a:t>n</a:t>
            </a:r>
            <a:r>
              <a:rPr lang="en-US" sz="2800" spc="170" dirty="0">
                <a:latin typeface="Calibri"/>
                <a:cs typeface="Calibri"/>
              </a:rPr>
              <a:t> </a:t>
            </a:r>
            <a:r>
              <a:rPr lang="en-US" sz="2800" spc="-5" dirty="0">
                <a:latin typeface="Calibri"/>
                <a:cs typeface="Calibri"/>
              </a:rPr>
              <a:t>a</a:t>
            </a:r>
            <a:r>
              <a:rPr lang="en-US" sz="2800" spc="160" dirty="0">
                <a:latin typeface="Calibri"/>
                <a:cs typeface="Calibri"/>
              </a:rPr>
              <a:t> </a:t>
            </a:r>
            <a:r>
              <a:rPr lang="en-US" sz="2800" spc="-5" dirty="0">
                <a:latin typeface="Calibri"/>
                <a:cs typeface="Calibri"/>
              </a:rPr>
              <a:t>f</a:t>
            </a:r>
            <a:r>
              <a:rPr lang="en-US" sz="2800" dirty="0">
                <a:latin typeface="Calibri"/>
                <a:cs typeface="Calibri"/>
              </a:rPr>
              <a:t>i</a:t>
            </a:r>
            <a:r>
              <a:rPr lang="en-US" sz="2800" spc="-5" dirty="0">
                <a:latin typeface="Calibri"/>
                <a:cs typeface="Calibri"/>
              </a:rPr>
              <a:t>l</a:t>
            </a:r>
            <a:r>
              <a:rPr lang="en-US" sz="2800" dirty="0">
                <a:latin typeface="Calibri"/>
                <a:cs typeface="Calibri"/>
              </a:rPr>
              <a:t>e </a:t>
            </a:r>
          </a:p>
          <a:p>
            <a:pPr marL="527050" indent="-514350">
              <a:buFont typeface="+mj-lt"/>
              <a:buAutoNum type="arabicPeriod"/>
              <a:tabLst>
                <a:tab pos="297180" algn="l"/>
              </a:tabLst>
            </a:pPr>
            <a:r>
              <a:rPr lang="en-US" sz="2800" spc="-10" dirty="0">
                <a:latin typeface="Calibri"/>
                <a:cs typeface="Calibri"/>
              </a:rPr>
              <a:t>De</a:t>
            </a:r>
            <a:r>
              <a:rPr lang="en-US" sz="2800" spc="-5" dirty="0">
                <a:latin typeface="Calibri"/>
                <a:cs typeface="Calibri"/>
              </a:rPr>
              <a:t>te</a:t>
            </a:r>
            <a:r>
              <a:rPr lang="en-US" sz="2800" dirty="0">
                <a:latin typeface="Calibri"/>
                <a:cs typeface="Calibri"/>
              </a:rPr>
              <a:t>r</a:t>
            </a:r>
            <a:r>
              <a:rPr lang="en-US" sz="2800" spc="5" dirty="0">
                <a:latin typeface="Calibri"/>
                <a:cs typeface="Calibri"/>
              </a:rPr>
              <a:t>m</a:t>
            </a:r>
            <a:r>
              <a:rPr lang="en-US" sz="2800" dirty="0">
                <a:latin typeface="Calibri"/>
                <a:cs typeface="Calibri"/>
              </a:rPr>
              <a:t>i</a:t>
            </a:r>
            <a:r>
              <a:rPr lang="en-US" sz="2800" spc="5" dirty="0">
                <a:latin typeface="Calibri"/>
                <a:cs typeface="Calibri"/>
              </a:rPr>
              <a:t>n</a:t>
            </a:r>
            <a:r>
              <a:rPr lang="en-US" sz="2800" dirty="0">
                <a:latin typeface="Calibri"/>
                <a:cs typeface="Calibri"/>
              </a:rPr>
              <a:t>e</a:t>
            </a:r>
            <a:r>
              <a:rPr lang="en-US" sz="2800" spc="16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si</a:t>
            </a:r>
            <a:r>
              <a:rPr lang="en-US" sz="2800" spc="5" dirty="0">
                <a:latin typeface="Calibri"/>
                <a:cs typeface="Calibri"/>
              </a:rPr>
              <a:t>z</a:t>
            </a:r>
            <a:r>
              <a:rPr lang="en-US" sz="2800" dirty="0">
                <a:latin typeface="Calibri"/>
                <a:cs typeface="Calibri"/>
              </a:rPr>
              <a:t>e </a:t>
            </a:r>
          </a:p>
          <a:p>
            <a:pPr marL="527050" indent="-514350">
              <a:buFont typeface="+mj-lt"/>
              <a:buAutoNum type="arabicPeriod"/>
              <a:tabLst>
                <a:tab pos="297180" algn="l"/>
              </a:tabLst>
            </a:pPr>
            <a:r>
              <a:rPr lang="en-US" sz="2800" spc="5" dirty="0">
                <a:latin typeface="Calibri"/>
                <a:cs typeface="Calibri"/>
              </a:rPr>
              <a:t>A</a:t>
            </a:r>
            <a:r>
              <a:rPr lang="en-US" sz="2800" spc="-5" dirty="0">
                <a:latin typeface="Calibri"/>
                <a:cs typeface="Calibri"/>
              </a:rPr>
              <a:t>l</a:t>
            </a:r>
            <a:r>
              <a:rPr lang="en-US" sz="2800" dirty="0">
                <a:latin typeface="Calibri"/>
                <a:cs typeface="Calibri"/>
              </a:rPr>
              <a:t>l</a:t>
            </a:r>
            <a:r>
              <a:rPr lang="en-US" sz="2800" spc="5" dirty="0">
                <a:latin typeface="Calibri"/>
                <a:cs typeface="Calibri"/>
              </a:rPr>
              <a:t>o</a:t>
            </a:r>
            <a:r>
              <a:rPr lang="en-US" sz="2800" spc="10" dirty="0">
                <a:latin typeface="Calibri"/>
                <a:cs typeface="Calibri"/>
              </a:rPr>
              <a:t>c</a:t>
            </a:r>
            <a:r>
              <a:rPr lang="en-US" sz="2800" spc="-5" dirty="0">
                <a:latin typeface="Calibri"/>
                <a:cs typeface="Calibri"/>
              </a:rPr>
              <a:t>at</a:t>
            </a:r>
            <a:r>
              <a:rPr lang="en-US" sz="2800" dirty="0">
                <a:latin typeface="Calibri"/>
                <a:cs typeface="Calibri"/>
              </a:rPr>
              <a:t>e</a:t>
            </a:r>
            <a:r>
              <a:rPr lang="en-US" sz="2800" spc="170" dirty="0">
                <a:latin typeface="Calibri"/>
                <a:cs typeface="Calibri"/>
              </a:rPr>
              <a:t> the needed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 </a:t>
            </a:r>
          </a:p>
          <a:p>
            <a:pPr marL="527050" indent="-514350">
              <a:buFont typeface="+mj-lt"/>
              <a:buAutoNum type="arabicPeriod"/>
              <a:tabLst>
                <a:tab pos="297180" algn="l"/>
              </a:tabLst>
            </a:pPr>
            <a:r>
              <a:rPr lang="en-US" sz="2800" dirty="0">
                <a:latin typeface="Calibri"/>
                <a:cs typeface="Calibri"/>
              </a:rPr>
              <a:t>R</a:t>
            </a:r>
            <a:r>
              <a:rPr lang="en-US" sz="2800" spc="-5" dirty="0">
                <a:latin typeface="Calibri"/>
                <a:cs typeface="Calibri"/>
              </a:rPr>
              <a:t>ea</a:t>
            </a:r>
            <a:r>
              <a:rPr lang="en-US" sz="2800" dirty="0">
                <a:latin typeface="Calibri"/>
                <a:cs typeface="Calibri"/>
              </a:rPr>
              <a:t>d</a:t>
            </a:r>
            <a:r>
              <a:rPr lang="en-US" sz="2800" spc="165"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7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i</a:t>
            </a:r>
            <a:r>
              <a:rPr lang="en-US" sz="2800" spc="-5" dirty="0">
                <a:latin typeface="Calibri"/>
                <a:cs typeface="Calibri"/>
              </a:rPr>
              <a:t>nt</a:t>
            </a:r>
            <a:r>
              <a:rPr lang="en-US" sz="2800" dirty="0">
                <a:latin typeface="Calibri"/>
                <a:cs typeface="Calibri"/>
              </a:rPr>
              <a:t>o</a:t>
            </a:r>
            <a:r>
              <a:rPr lang="en-US" sz="2800" spc="175" dirty="0">
                <a:latin typeface="Calibri"/>
                <a:cs typeface="Calibri"/>
              </a:rPr>
              <a:t>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a:t>
            </a:r>
            <a:endParaRPr lang="en-US" sz="2800" dirty="0">
              <a:solidFill>
                <a:srgbClr val="E46C0A"/>
              </a:solidFill>
              <a:latin typeface="Calibri"/>
              <a:cs typeface="Calibri"/>
            </a:endParaRPr>
          </a:p>
          <a:p>
            <a:pPr marL="527050" indent="-514350">
              <a:buFont typeface="+mj-lt"/>
              <a:buAutoNum type="arabicPeriod"/>
              <a:tabLst>
                <a:tab pos="297180" algn="l"/>
              </a:tabLst>
            </a:pPr>
            <a:r>
              <a:rPr lang="en-US" sz="2800" dirty="0">
                <a:latin typeface="Calibri"/>
                <a:cs typeface="Calibri"/>
              </a:rPr>
              <a:t>Cl</a:t>
            </a:r>
            <a:r>
              <a:rPr lang="en-US" sz="2800" spc="5" dirty="0">
                <a:latin typeface="Calibri"/>
                <a:cs typeface="Calibri"/>
              </a:rPr>
              <a:t>o</a:t>
            </a:r>
            <a:r>
              <a:rPr lang="en-US" sz="2800" dirty="0">
                <a:latin typeface="Calibri"/>
                <a:cs typeface="Calibri"/>
              </a:rPr>
              <a:t>se</a:t>
            </a:r>
            <a:r>
              <a:rPr lang="en-US" sz="2800" spc="160"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60" dirty="0">
                <a:latin typeface="Calibri"/>
                <a:cs typeface="Calibri"/>
              </a:rPr>
              <a:t> </a:t>
            </a:r>
            <a:r>
              <a:rPr lang="en-US" sz="2800" spc="-5" dirty="0">
                <a:latin typeface="Calibri"/>
                <a:cs typeface="Calibri"/>
              </a:rPr>
              <a:t>f</a:t>
            </a:r>
            <a:r>
              <a:rPr lang="en-US" sz="2800" dirty="0">
                <a:latin typeface="Calibri"/>
                <a:cs typeface="Calibri"/>
              </a:rPr>
              <a:t>ile</a:t>
            </a:r>
          </a:p>
          <a:p>
            <a:pPr marL="297180" indent="-284480">
              <a:spcBef>
                <a:spcPts val="330"/>
              </a:spcBef>
              <a:buFont typeface="OpenSymbol"/>
              <a:buChar char="▪"/>
              <a:tabLst>
                <a:tab pos="297180" algn="l"/>
              </a:tabLst>
            </a:pPr>
            <a:endParaRPr lang="en-US" sz="2800" dirty="0">
              <a:latin typeface="Calibri"/>
              <a:cs typeface="Calibri"/>
            </a:endParaRPr>
          </a:p>
          <a:p>
            <a:pPr marL="12700" indent="0">
              <a:spcBef>
                <a:spcPts val="330"/>
              </a:spcBef>
              <a:buNone/>
              <a:tabLst>
                <a:tab pos="297180" algn="l"/>
              </a:tabLst>
            </a:pPr>
            <a:r>
              <a:rPr lang="en-US" sz="2800" dirty="0">
                <a:solidFill>
                  <a:srgbClr val="E46C0A"/>
                </a:solidFill>
                <a:latin typeface="Calibri"/>
                <a:cs typeface="Calibri"/>
              </a:rPr>
              <a:t>All these operations can fail! Errors must be checked!</a:t>
            </a: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850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sz="half" idx="1"/>
          </p:nvPr>
        </p:nvSpPr>
        <p:spPr/>
        <p:txBody>
          <a:bodyPr>
            <a:normAutofit/>
          </a:bodyPr>
          <a:lstStyle/>
          <a:p>
            <a:pPr marL="584200" marR="1285240" indent="-571500">
              <a:lnSpc>
                <a:spcPct val="100600"/>
              </a:lnSpc>
            </a:pPr>
            <a:r>
              <a:rPr lang="en-US" spc="-5" dirty="0">
                <a:solidFill>
                  <a:srgbClr val="008000"/>
                </a:solidFill>
                <a:latin typeface="Calibri"/>
                <a:cs typeface="Calibri"/>
              </a:rPr>
              <a:t>Short, readable </a:t>
            </a:r>
            <a:r>
              <a:rPr lang="en-US" spc="-5" dirty="0">
                <a:solidFill>
                  <a:srgbClr val="000000"/>
                </a:solidFill>
                <a:latin typeface="Calibri"/>
                <a:cs typeface="Calibri"/>
              </a:rPr>
              <a:t>BUT </a:t>
            </a:r>
          </a:p>
          <a:p>
            <a:pPr marL="584200" marR="1285240" indent="-571500">
              <a:lnSpc>
                <a:spcPct val="100600"/>
              </a:lnSpc>
            </a:pPr>
            <a:r>
              <a:rPr lang="en-US" spc="-5" dirty="0">
                <a:solidFill>
                  <a:schemeClr val="accent6">
                    <a:lumMod val="75000"/>
                  </a:schemeClr>
                </a:solidFill>
                <a:latin typeface="Calibri"/>
                <a:cs typeface="Calibri"/>
              </a:rPr>
              <a:t>Not reusable nor dependable </a:t>
            </a:r>
          </a:p>
          <a:p>
            <a:pPr marL="584200" marR="1285240" indent="-571500">
              <a:lnSpc>
                <a:spcPct val="100600"/>
              </a:lnSpc>
            </a:pPr>
            <a:r>
              <a:rPr lang="en-US" spc="-5" dirty="0">
                <a:latin typeface="Calibri"/>
                <a:cs typeface="Calibri"/>
              </a:rPr>
              <a:t>Errors are not checked at all</a:t>
            </a:r>
          </a:p>
          <a:p>
            <a:pPr marL="12700" marR="1285240" indent="0">
              <a:lnSpc>
                <a:spcPct val="100600"/>
              </a:lnSpc>
              <a:buNone/>
            </a:pPr>
            <a:endParaRPr lang="en-US" spc="-5" dirty="0">
              <a:solidFill>
                <a:srgbClr val="000000"/>
              </a:solidFill>
              <a:latin typeface="Consolas"/>
              <a:cs typeface="Consolas"/>
            </a:endParaRPr>
          </a:p>
          <a:p>
            <a:endParaRPr lang="en-US" dirty="0">
              <a:latin typeface="Consolas"/>
              <a:cs typeface="Consolas"/>
            </a:endParaRPr>
          </a:p>
        </p:txBody>
      </p:sp>
      <p:sp>
        <p:nvSpPr>
          <p:cNvPr id="4" name="Content Placeholder 3">
            <a:extLst>
              <a:ext uri="{FF2B5EF4-FFF2-40B4-BE49-F238E27FC236}">
                <a16:creationId xmlns:a16="http://schemas.microsoft.com/office/drawing/2014/main" id="{465C3CDD-E10A-AD44-89B4-F0DB23AB4DAB}"/>
              </a:ext>
            </a:extLst>
          </p:cNvPr>
          <p:cNvSpPr>
            <a:spLocks noGrp="1"/>
          </p:cNvSpPr>
          <p:nvPr>
            <p:ph sz="half" idx="2"/>
          </p:nvPr>
        </p:nvSpPr>
        <p:spPr/>
        <p:txBody>
          <a:bodyPr>
            <a:normAutofit/>
          </a:bodyPr>
          <a:lstStyle/>
          <a:p>
            <a:pPr marL="12700" marR="1285240" indent="0">
              <a:lnSpc>
                <a:spcPct val="100600"/>
              </a:lnSpc>
              <a:buNone/>
            </a:pPr>
            <a:r>
              <a:rPr lang="en-US" sz="2000" spc="-5" dirty="0">
                <a:solidFill>
                  <a:srgbClr val="000000"/>
                </a:solidFill>
                <a:latin typeface="Consolas"/>
                <a:cs typeface="Consolas"/>
              </a:rPr>
              <a:t>void</a:t>
            </a:r>
            <a:r>
              <a:rPr lang="en-US" sz="2000" dirty="0">
                <a:solidFill>
                  <a:srgbClr val="000000"/>
                </a:solidFill>
                <a:latin typeface="Consolas"/>
                <a:cs typeface="Consolas"/>
              </a:rPr>
              <a:t> </a:t>
            </a:r>
            <a:r>
              <a:rPr lang="en-US" sz="2000" spc="-5" dirty="0" err="1">
                <a:latin typeface="Consolas"/>
                <a:cs typeface="Consolas"/>
              </a:rPr>
              <a:t>loadFil</a:t>
            </a:r>
            <a:r>
              <a:rPr lang="en-US" sz="2000" dirty="0" err="1">
                <a:latin typeface="Consolas"/>
                <a:cs typeface="Consolas"/>
              </a:rPr>
              <a:t>e</a:t>
            </a:r>
            <a:r>
              <a:rPr lang="en-US" sz="2000" dirty="0">
                <a:latin typeface="Consolas"/>
                <a:cs typeface="Consolas"/>
              </a:rPr>
              <a:t>() </a:t>
            </a:r>
            <a:r>
              <a:rPr lang="en-US" sz="2000" spc="135" dirty="0">
                <a:latin typeface="Consolas"/>
                <a:cs typeface="Consolas"/>
              </a:rPr>
              <a:t> </a:t>
            </a:r>
            <a:r>
              <a:rPr lang="en-US" sz="2000" dirty="0">
                <a:solidFill>
                  <a:srgbClr val="000000"/>
                </a:solidFill>
                <a:latin typeface="Consolas"/>
                <a:cs typeface="Consolas"/>
              </a:rPr>
              <a:t>{</a:t>
            </a:r>
          </a:p>
          <a:p>
            <a:pPr marL="12700" marR="1285240" indent="0">
              <a:lnSpc>
                <a:spcPct val="100600"/>
              </a:lnSpc>
              <a:buNone/>
            </a:pPr>
            <a:r>
              <a:rPr lang="en-US" sz="2000" spc="-5" dirty="0">
                <a:solidFill>
                  <a:srgbClr val="000000"/>
                </a:solidFill>
                <a:latin typeface="Consolas"/>
                <a:cs typeface="Consolas"/>
              </a:rPr>
              <a:t>	open file;</a:t>
            </a:r>
          </a:p>
          <a:p>
            <a:pPr marL="12700" marR="1285240" indent="0">
              <a:lnSpc>
                <a:spcPct val="100600"/>
              </a:lnSpc>
              <a:buNone/>
            </a:pPr>
            <a:r>
              <a:rPr lang="en-US" sz="2000" spc="-5" dirty="0">
                <a:solidFill>
                  <a:srgbClr val="000000"/>
                </a:solidFill>
                <a:latin typeface="Consolas"/>
                <a:cs typeface="Consolas"/>
              </a:rPr>
              <a:t>	determine file size;</a:t>
            </a:r>
          </a:p>
          <a:p>
            <a:pPr marL="12700" marR="1285240" indent="0">
              <a:lnSpc>
                <a:spcPct val="100600"/>
              </a:lnSpc>
              <a:buNone/>
            </a:pPr>
            <a:r>
              <a:rPr lang="en-US" sz="2000" spc="-5" dirty="0">
                <a:solidFill>
                  <a:srgbClr val="000000"/>
                </a:solidFill>
                <a:latin typeface="Consolas"/>
                <a:cs typeface="Consolas"/>
              </a:rPr>
              <a:t>   allocate memory;</a:t>
            </a:r>
          </a:p>
          <a:p>
            <a:pPr marL="12700" marR="1285240" indent="0">
              <a:lnSpc>
                <a:spcPct val="100600"/>
              </a:lnSpc>
              <a:buNone/>
            </a:pPr>
            <a:r>
              <a:rPr lang="en-US" sz="2000" spc="-5" dirty="0">
                <a:solidFill>
                  <a:srgbClr val="000000"/>
                </a:solidFill>
                <a:latin typeface="Consolas"/>
                <a:cs typeface="Consolas"/>
              </a:rPr>
              <a:t>   read file into memory;</a:t>
            </a:r>
          </a:p>
          <a:p>
            <a:pPr marL="12700" marR="1285240" indent="0">
              <a:lnSpc>
                <a:spcPct val="100600"/>
              </a:lnSpc>
              <a:buNone/>
            </a:pPr>
            <a:r>
              <a:rPr lang="en-US" sz="2000" spc="-5" dirty="0">
                <a:solidFill>
                  <a:srgbClr val="000000"/>
                </a:solidFill>
                <a:latin typeface="Consolas"/>
                <a:cs typeface="Consolas"/>
              </a:rPr>
              <a:t>	close file;</a:t>
            </a:r>
          </a:p>
          <a:p>
            <a:pPr marL="0" indent="0">
              <a:spcBef>
                <a:spcPts val="10"/>
              </a:spcBef>
              <a:buNone/>
            </a:pPr>
            <a:r>
              <a:rPr lang="en-US" sz="2000" dirty="0">
                <a:solidFill>
                  <a:srgbClr val="000000"/>
                </a:solidFill>
                <a:latin typeface="Consolas"/>
                <a:cs typeface="Consolas"/>
              </a:rPr>
              <a:t>}</a:t>
            </a:r>
          </a:p>
          <a:p>
            <a:pPr marL="0" indent="0">
              <a:buNone/>
            </a:pPr>
            <a:endParaRPr lang="en-IT" sz="2000" dirty="0"/>
          </a:p>
        </p:txBody>
      </p:sp>
    </p:spTree>
    <p:extLst>
      <p:ext uri="{BB962C8B-B14F-4D97-AF65-F5344CB8AC3E}">
        <p14:creationId xmlns:p14="http://schemas.microsoft.com/office/powerpoint/2010/main" val="22332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5" name="Content Placeholder 4">
            <a:extLst>
              <a:ext uri="{FF2B5EF4-FFF2-40B4-BE49-F238E27FC236}">
                <a16:creationId xmlns:a16="http://schemas.microsoft.com/office/drawing/2014/main" id="{743EEBA4-BA88-F94A-AF1E-20B8735FCBE0}"/>
              </a:ext>
            </a:extLst>
          </p:cNvPr>
          <p:cNvSpPr>
            <a:spLocks noGrp="1"/>
          </p:cNvSpPr>
          <p:nvPr>
            <p:ph sz="half" idx="1"/>
          </p:nvPr>
        </p:nvSpPr>
        <p:spPr/>
        <p:txBody>
          <a:bodyPr/>
          <a:lstStyle/>
          <a:p>
            <a:r>
              <a:rPr lang="en-US" sz="2200" dirty="0">
                <a:solidFill>
                  <a:srgbClr val="008000"/>
                </a:solidFill>
              </a:rPr>
              <a:t>Reusable, dependable </a:t>
            </a:r>
            <a:r>
              <a:rPr lang="en-US" sz="2200" dirty="0"/>
              <a:t>BUT </a:t>
            </a:r>
          </a:p>
          <a:p>
            <a:r>
              <a:rPr lang="en-US" sz="2200" dirty="0">
                <a:solidFill>
                  <a:schemeClr val="accent6">
                    <a:lumMod val="75000"/>
                  </a:schemeClr>
                </a:solidFill>
              </a:rPr>
              <a:t>Long and obscure</a:t>
            </a:r>
          </a:p>
          <a:p>
            <a:r>
              <a:rPr lang="en-US" sz="2200" dirty="0"/>
              <a:t>Error-handling code mixed with functional code</a:t>
            </a:r>
          </a:p>
          <a:p>
            <a:pPr lvl="1"/>
            <a:r>
              <a:rPr lang="en-US" sz="2200" dirty="0"/>
              <a:t>To detect errors we have to remember the specification of library calls </a:t>
            </a:r>
          </a:p>
          <a:p>
            <a:pPr lvl="1"/>
            <a:r>
              <a:rPr lang="en-US" sz="2200" dirty="0"/>
              <a:t>Each library has its own standards</a:t>
            </a:r>
          </a:p>
          <a:p>
            <a:pPr marL="0" indent="0">
              <a:buNone/>
            </a:pPr>
            <a:endParaRPr lang="en-US" sz="2200" dirty="0"/>
          </a:p>
          <a:p>
            <a:endParaRPr lang="en-IT" dirty="0"/>
          </a:p>
        </p:txBody>
      </p:sp>
      <p:sp>
        <p:nvSpPr>
          <p:cNvPr id="4" name="Content Placeholder 3">
            <a:extLst>
              <a:ext uri="{FF2B5EF4-FFF2-40B4-BE49-F238E27FC236}">
                <a16:creationId xmlns:a16="http://schemas.microsoft.com/office/drawing/2014/main" id="{919B5C4A-7930-234D-AD07-0605F9699A73}"/>
              </a:ext>
            </a:extLst>
          </p:cNvPr>
          <p:cNvSpPr>
            <a:spLocks noGrp="1"/>
          </p:cNvSpPr>
          <p:nvPr>
            <p:ph sz="half" idx="2"/>
          </p:nvPr>
        </p:nvSpPr>
        <p:spPr/>
        <p:txBody>
          <a:bodyPr>
            <a:normAutofit fontScale="47500" lnSpcReduction="20000"/>
          </a:bodyPr>
          <a:lstStyle/>
          <a:p>
            <a:pPr marL="12700" marR="1285240" indent="0">
              <a:lnSpc>
                <a:spcPct val="100600"/>
              </a:lnSpc>
              <a:buNone/>
            </a:pPr>
            <a:r>
              <a:rPr lang="en-US" spc="-5" dirty="0">
                <a:latin typeface="Consolas"/>
                <a:cs typeface="Consolas"/>
              </a:rPr>
              <a:t>ope</a:t>
            </a:r>
            <a:r>
              <a:rPr lang="en-US" dirty="0">
                <a:latin typeface="Consolas"/>
                <a:cs typeface="Consolas"/>
              </a:rPr>
              <a:t>n </a:t>
            </a:r>
            <a:r>
              <a:rPr lang="en-US" spc="-5" dirty="0">
                <a:latin typeface="Consolas"/>
                <a:cs typeface="Consolas"/>
              </a:rPr>
              <a:t>file;</a:t>
            </a:r>
          </a:p>
          <a:p>
            <a:pPr marL="12700" marR="128524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12700" marR="128524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-1;</a:t>
            </a:r>
            <a:endParaRPr lang="en-US" spc="-5" dirty="0">
              <a:latin typeface="Consolas"/>
              <a:cs typeface="Consolas"/>
            </a:endParaRPr>
          </a:p>
          <a:p>
            <a:pPr marL="0" marR="645160" indent="0">
              <a:lnSpc>
                <a:spcPct val="100600"/>
              </a:lnSpc>
              <a:buNone/>
            </a:pPr>
            <a:r>
              <a:rPr lang="en-US" spc="-5" dirty="0">
                <a:latin typeface="Consolas"/>
                <a:cs typeface="Consolas"/>
              </a:rPr>
              <a:t>determin</a:t>
            </a:r>
            <a:r>
              <a:rPr lang="en-US" dirty="0">
                <a:latin typeface="Consolas"/>
                <a:cs typeface="Consolas"/>
              </a:rPr>
              <a:t>e </a:t>
            </a:r>
            <a:r>
              <a:rPr lang="en-US" spc="-5" dirty="0">
                <a:latin typeface="Consolas"/>
                <a:cs typeface="Consolas"/>
              </a:rPr>
              <a:t>fil</a:t>
            </a:r>
            <a:r>
              <a:rPr lang="en-US" dirty="0">
                <a:latin typeface="Consolas"/>
                <a:cs typeface="Consolas"/>
              </a:rPr>
              <a:t>e </a:t>
            </a:r>
            <a:r>
              <a:rPr lang="en-US" spc="-5" dirty="0">
                <a:latin typeface="Consolas"/>
                <a:cs typeface="Consolas"/>
              </a:rPr>
              <a:t>size; </a:t>
            </a:r>
          </a:p>
          <a:p>
            <a:pPr marL="0" marR="64516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marR="64516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-2;</a:t>
            </a:r>
            <a:endParaRPr lang="en-US" spc="-5" dirty="0">
              <a:latin typeface="Consolas"/>
              <a:cs typeface="Consolas"/>
            </a:endParaRPr>
          </a:p>
          <a:p>
            <a:pPr marL="0" marR="5080" indent="0">
              <a:lnSpc>
                <a:spcPct val="100600"/>
              </a:lnSpc>
              <a:buNone/>
            </a:pPr>
            <a:r>
              <a:rPr lang="en-US" spc="-5" dirty="0">
                <a:latin typeface="Consolas"/>
                <a:cs typeface="Consolas"/>
              </a:rPr>
              <a:t>allocat</a:t>
            </a:r>
            <a:r>
              <a:rPr lang="en-US" dirty="0">
                <a:latin typeface="Consolas"/>
                <a:cs typeface="Consolas"/>
              </a:rPr>
              <a:t>e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 </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-3;</a:t>
            </a:r>
          </a:p>
          <a:p>
            <a:pPr marL="0" indent="0">
              <a:spcBef>
                <a:spcPts val="10"/>
              </a:spcBef>
              <a:buNone/>
            </a:pPr>
            <a:r>
              <a:rPr lang="en-US" dirty="0">
                <a:solidFill>
                  <a:srgbClr val="000000"/>
                </a:solidFill>
                <a:latin typeface="Consolas"/>
                <a:cs typeface="Consolas"/>
              </a:rPr>
              <a:t>}</a:t>
            </a:r>
          </a:p>
          <a:p>
            <a:pPr marL="0" marR="5080" indent="0">
              <a:lnSpc>
                <a:spcPct val="100600"/>
              </a:lnSpc>
              <a:buNone/>
            </a:pPr>
            <a:r>
              <a:rPr lang="en-US" spc="-5" dirty="0">
                <a:latin typeface="Consolas"/>
                <a:cs typeface="Consolas"/>
              </a:rPr>
              <a:t>rea</a:t>
            </a:r>
            <a:r>
              <a:rPr lang="en-US" dirty="0">
                <a:latin typeface="Consolas"/>
                <a:cs typeface="Consolas"/>
              </a:rPr>
              <a:t>d </a:t>
            </a:r>
            <a:r>
              <a:rPr lang="en-US" spc="-5" dirty="0">
                <a:latin typeface="Consolas"/>
                <a:cs typeface="Consolas"/>
              </a:rPr>
              <a:t>fil</a:t>
            </a:r>
            <a:r>
              <a:rPr lang="en-US" dirty="0">
                <a:latin typeface="Consolas"/>
                <a:cs typeface="Consolas"/>
              </a:rPr>
              <a:t>e </a:t>
            </a:r>
            <a:r>
              <a:rPr lang="en-US" spc="-5" dirty="0">
                <a:latin typeface="Consolas"/>
                <a:cs typeface="Consolas"/>
              </a:rPr>
              <a:t>int</a:t>
            </a:r>
            <a:r>
              <a:rPr lang="en-US" dirty="0">
                <a:latin typeface="Consolas"/>
                <a:cs typeface="Consolas"/>
              </a:rPr>
              <a:t>o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-4;</a:t>
            </a:r>
          </a:p>
          <a:p>
            <a:pPr marL="0" indent="0">
              <a:lnSpc>
                <a:spcPts val="1630"/>
              </a:lnSpc>
              <a:buNone/>
            </a:pPr>
            <a:r>
              <a:rPr lang="en-US" dirty="0">
                <a:solidFill>
                  <a:srgbClr val="000000"/>
                </a:solidFill>
                <a:latin typeface="Consolas"/>
                <a:cs typeface="Consolas"/>
              </a:rPr>
              <a:t>}</a:t>
            </a:r>
          </a:p>
          <a:p>
            <a:pPr marL="0" indent="0">
              <a:spcBef>
                <a:spcPts val="10"/>
              </a:spcBef>
              <a:buNone/>
            </a:pPr>
            <a:r>
              <a:rPr lang="en-US" spc="-5" dirty="0">
                <a:latin typeface="Consolas"/>
                <a:cs typeface="Consolas"/>
              </a:rPr>
              <a:t>clos</a:t>
            </a:r>
            <a:r>
              <a:rPr lang="en-US" dirty="0">
                <a:latin typeface="Consolas"/>
                <a:cs typeface="Consolas"/>
              </a:rPr>
              <a:t>e</a:t>
            </a:r>
            <a:r>
              <a:rPr lang="en-US" spc="-5" dirty="0">
                <a:latin typeface="Consolas"/>
                <a:cs typeface="Consolas"/>
              </a:rPr>
              <a:t> file;</a:t>
            </a:r>
          </a:p>
          <a:p>
            <a:pPr marL="0" indent="0">
              <a:spcBef>
                <a:spcPts val="10"/>
              </a:spcBef>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indent="0">
              <a:spcBef>
                <a:spcPts val="10"/>
              </a:spcBef>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140" dirty="0">
                <a:solidFill>
                  <a:srgbClr val="0000FF"/>
                </a:solidFill>
                <a:latin typeface="Consolas"/>
                <a:cs typeface="Consolas"/>
              </a:rPr>
              <a:t> </a:t>
            </a:r>
            <a:r>
              <a:rPr lang="en-US" spc="-5" dirty="0">
                <a:solidFill>
                  <a:srgbClr val="0000FF"/>
                </a:solidFill>
                <a:latin typeface="Consolas"/>
                <a:cs typeface="Consolas"/>
              </a:rPr>
              <a:t>-5;</a:t>
            </a:r>
          </a:p>
          <a:p>
            <a:pPr marL="0" indent="0">
              <a:spcBef>
                <a:spcPts val="10"/>
              </a:spcBef>
              <a:buNone/>
            </a:pPr>
            <a:endParaRPr lang="en-US" spc="-5" dirty="0">
              <a:solidFill>
                <a:srgbClr val="0000FF"/>
              </a:solidFill>
              <a:latin typeface="Consolas"/>
              <a:cs typeface="Consolas"/>
            </a:endParaRPr>
          </a:p>
          <a:p>
            <a:pPr marL="0" indent="0">
              <a:spcBef>
                <a:spcPts val="10"/>
              </a:spcBef>
              <a:buNone/>
            </a:pPr>
            <a:r>
              <a:rPr lang="en-US" spc="-5" dirty="0">
                <a:solidFill>
                  <a:srgbClr val="0000FF"/>
                </a:solidFill>
                <a:latin typeface="Consolas"/>
                <a:cs typeface="Consolas"/>
              </a:rPr>
              <a:t>return 0;</a:t>
            </a:r>
            <a:endParaRPr lang="en-US" spc="-5" dirty="0">
              <a:solidFill>
                <a:srgbClr val="000000"/>
              </a:solidFill>
              <a:latin typeface="Consolas"/>
              <a:cs typeface="Consolas"/>
            </a:endParaRPr>
          </a:p>
          <a:p>
            <a:pPr marL="0" indent="0">
              <a:buNone/>
            </a:pPr>
            <a:endParaRPr lang="en-IT" dirty="0"/>
          </a:p>
        </p:txBody>
      </p:sp>
    </p:spTree>
    <p:extLst>
      <p:ext uri="{BB962C8B-B14F-4D97-AF65-F5344CB8AC3E}">
        <p14:creationId xmlns:p14="http://schemas.microsoft.com/office/powerpoint/2010/main" val="17597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6" name="Content Placeholder 5">
            <a:extLst>
              <a:ext uri="{FF2B5EF4-FFF2-40B4-BE49-F238E27FC236}">
                <a16:creationId xmlns:a16="http://schemas.microsoft.com/office/drawing/2014/main" id="{F154D692-52A1-4841-8EA5-37400966CD26}"/>
              </a:ext>
            </a:extLst>
          </p:cNvPr>
          <p:cNvSpPr>
            <a:spLocks noGrp="1"/>
          </p:cNvSpPr>
          <p:nvPr>
            <p:ph sz="half" idx="1"/>
          </p:nvPr>
        </p:nvSpPr>
        <p:spPr/>
        <p:txBody>
          <a:bodyPr>
            <a:noAutofit/>
          </a:bodyPr>
          <a:lstStyle/>
          <a:p>
            <a:r>
              <a:rPr lang="en-US" sz="2400" dirty="0">
                <a:solidFill>
                  <a:srgbClr val="008000"/>
                </a:solidFill>
              </a:rPr>
              <a:t>Reusable</a:t>
            </a:r>
          </a:p>
          <a:p>
            <a:r>
              <a:rPr lang="en-US" sz="2400" dirty="0">
                <a:solidFill>
                  <a:srgbClr val="008000"/>
                </a:solidFill>
              </a:rPr>
              <a:t>Dependable</a:t>
            </a:r>
          </a:p>
          <a:p>
            <a:r>
              <a:rPr lang="en-US" sz="2400" spc="-5" dirty="0">
                <a:solidFill>
                  <a:srgbClr val="008000"/>
                </a:solidFill>
                <a:cs typeface="Calibri"/>
              </a:rPr>
              <a:t>Readable</a:t>
            </a:r>
          </a:p>
          <a:p>
            <a:r>
              <a:rPr lang="en-US" sz="2400" spc="-5" dirty="0">
                <a:cs typeface="Calibri"/>
              </a:rPr>
              <a:t>Functional code, clearly separated from error handling code</a:t>
            </a:r>
            <a:r>
              <a:rPr lang="en-US" sz="2400" dirty="0"/>
              <a:t> </a:t>
            </a:r>
          </a:p>
          <a:p>
            <a:r>
              <a:rPr lang="en-US" sz="2400" dirty="0"/>
              <a:t>Error handling code separated among different errors</a:t>
            </a:r>
          </a:p>
          <a:p>
            <a:r>
              <a:rPr lang="en-US" sz="2400" dirty="0"/>
              <a:t>Possible to delegate error handling to caller methods</a:t>
            </a:r>
          </a:p>
        </p:txBody>
      </p:sp>
      <p:sp>
        <p:nvSpPr>
          <p:cNvPr id="4" name="Content Placeholder 3">
            <a:extLst>
              <a:ext uri="{FF2B5EF4-FFF2-40B4-BE49-F238E27FC236}">
                <a16:creationId xmlns:a16="http://schemas.microsoft.com/office/drawing/2014/main" id="{757B9C6C-F82A-4A42-BC84-63FE01DB3176}"/>
              </a:ext>
            </a:extLst>
          </p:cNvPr>
          <p:cNvSpPr>
            <a:spLocks noGrp="1"/>
          </p:cNvSpPr>
          <p:nvPr>
            <p:ph sz="half" idx="2"/>
          </p:nvPr>
        </p:nvSpPr>
        <p:spPr/>
        <p:txBody>
          <a:bodyPr>
            <a:normAutofit fontScale="55000" lnSpcReduction="20000"/>
          </a:bodyPr>
          <a:lstStyle/>
          <a:p>
            <a:pPr marL="0" indent="0">
              <a:buNone/>
              <a:tabLst>
                <a:tab pos="553720" algn="l"/>
              </a:tabLst>
            </a:pPr>
            <a:r>
              <a:rPr lang="en-US" spc="5" dirty="0">
                <a:solidFill>
                  <a:schemeClr val="accent6">
                    <a:lumMod val="75000"/>
                  </a:schemeClr>
                </a:solidFill>
                <a:latin typeface="Consolas"/>
                <a:cs typeface="Consolas"/>
              </a:rPr>
              <a:t>tr</a:t>
            </a:r>
            <a:r>
              <a:rPr lang="en-US" spc="10" dirty="0">
                <a:solidFill>
                  <a:schemeClr val="accent6">
                    <a:lumMod val="75000"/>
                  </a:schemeClr>
                </a:solidFill>
                <a:latin typeface="Consolas"/>
                <a:cs typeface="Consolas"/>
              </a:rPr>
              <a:t>y</a:t>
            </a:r>
            <a:r>
              <a:rPr lang="en-US" dirty="0">
                <a:latin typeface="Consolas"/>
                <a:cs typeface="Consolas"/>
              </a:rPr>
              <a:t>	</a:t>
            </a:r>
            <a:r>
              <a:rPr lang="en-US" spc="10" dirty="0">
                <a:latin typeface="Consolas"/>
                <a:cs typeface="Consolas"/>
              </a:rPr>
              <a:t>{</a:t>
            </a:r>
            <a:endParaRPr lang="en-US" dirty="0">
              <a:latin typeface="Consolas"/>
              <a:cs typeface="Consolas"/>
            </a:endParaRPr>
          </a:p>
          <a:p>
            <a:pPr marL="0" indent="0">
              <a:buNone/>
              <a:tabLst>
                <a:tab pos="553720" algn="l"/>
              </a:tabLst>
            </a:pPr>
            <a:r>
              <a:rPr lang="en-US" spc="5" dirty="0">
                <a:latin typeface="Consolas"/>
                <a:cs typeface="Consolas"/>
              </a:rPr>
              <a:t>	ope</a:t>
            </a:r>
            <a:r>
              <a:rPr lang="en-US" spc="10" dirty="0">
                <a:latin typeface="Consolas"/>
                <a:cs typeface="Consolas"/>
              </a:rPr>
              <a:t>n </a:t>
            </a:r>
            <a:r>
              <a:rPr lang="en-US" dirty="0">
                <a:latin typeface="Consolas"/>
                <a:cs typeface="Consolas"/>
              </a:rPr>
              <a:t>f</a:t>
            </a:r>
            <a:r>
              <a:rPr lang="en-US" spc="5" dirty="0">
                <a:latin typeface="Consolas"/>
                <a:cs typeface="Consolas"/>
              </a:rPr>
              <a:t>ile;</a:t>
            </a:r>
            <a:endParaRPr lang="en-US" spc="-5" dirty="0">
              <a:latin typeface="Consolas"/>
              <a:cs typeface="Consolas"/>
            </a:endParaRPr>
          </a:p>
          <a:p>
            <a:pPr marL="0" indent="0">
              <a:buNone/>
              <a:tabLst>
                <a:tab pos="553720" algn="l"/>
              </a:tabLst>
            </a:pPr>
            <a:r>
              <a:rPr lang="en-US" spc="-5" dirty="0">
                <a:latin typeface="Consolas"/>
                <a:cs typeface="Consolas"/>
              </a:rPr>
              <a:t>	</a:t>
            </a:r>
            <a:r>
              <a:rPr lang="en-US" spc="5" dirty="0">
                <a:latin typeface="Consolas"/>
                <a:cs typeface="Consolas"/>
              </a:rPr>
              <a:t>dete</a:t>
            </a:r>
            <a:r>
              <a:rPr lang="en-US" dirty="0">
                <a:latin typeface="Consolas"/>
                <a:cs typeface="Consolas"/>
              </a:rPr>
              <a:t>r</a:t>
            </a:r>
            <a:r>
              <a:rPr lang="en-US" spc="5" dirty="0">
                <a:latin typeface="Consolas"/>
                <a:cs typeface="Consolas"/>
              </a:rPr>
              <a:t>min</a:t>
            </a:r>
            <a:r>
              <a:rPr lang="en-US" spc="10" dirty="0">
                <a:latin typeface="Consolas"/>
                <a:cs typeface="Consolas"/>
              </a:rPr>
              <a:t>e </a:t>
            </a:r>
            <a:r>
              <a:rPr lang="en-US" spc="5" dirty="0">
                <a:latin typeface="Consolas"/>
                <a:cs typeface="Consolas"/>
              </a:rPr>
              <a:t>fil</a:t>
            </a:r>
            <a:r>
              <a:rPr lang="en-US" spc="10" dirty="0">
                <a:latin typeface="Consolas"/>
                <a:cs typeface="Consolas"/>
              </a:rPr>
              <a:t>e </a:t>
            </a:r>
            <a:r>
              <a:rPr lang="en-US" dirty="0">
                <a:latin typeface="Consolas"/>
                <a:cs typeface="Consolas"/>
              </a:rPr>
              <a:t>s</a:t>
            </a:r>
            <a:r>
              <a:rPr lang="en-US" spc="5" dirty="0">
                <a:latin typeface="Consolas"/>
                <a:cs typeface="Consolas"/>
              </a:rPr>
              <a:t>ize;</a:t>
            </a:r>
            <a:endParaRPr lang="en-US" dirty="0">
              <a:latin typeface="Consolas"/>
              <a:cs typeface="Consolas"/>
            </a:endParaRPr>
          </a:p>
          <a:p>
            <a:pPr marL="0" indent="0">
              <a:buNone/>
              <a:tabLst>
                <a:tab pos="553720" algn="l"/>
              </a:tabLst>
            </a:pPr>
            <a:r>
              <a:rPr lang="en-US" spc="5" dirty="0">
                <a:latin typeface="Consolas"/>
                <a:cs typeface="Consolas"/>
              </a:rPr>
              <a:t>	allo</a:t>
            </a:r>
            <a:r>
              <a:rPr lang="en-US" dirty="0">
                <a:latin typeface="Consolas"/>
                <a:cs typeface="Consolas"/>
              </a:rPr>
              <a:t>c</a:t>
            </a:r>
            <a:r>
              <a:rPr lang="en-US" spc="5" dirty="0">
                <a:latin typeface="Consolas"/>
                <a:cs typeface="Consolas"/>
              </a:rPr>
              <a:t>at</a:t>
            </a:r>
            <a:r>
              <a:rPr lang="en-US" spc="10" dirty="0">
                <a:latin typeface="Consolas"/>
                <a:cs typeface="Consolas"/>
              </a:rPr>
              <a:t>e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rea</a:t>
            </a:r>
            <a:r>
              <a:rPr lang="en-US" spc="10" dirty="0">
                <a:latin typeface="Consolas"/>
                <a:cs typeface="Consolas"/>
              </a:rPr>
              <a:t>d </a:t>
            </a:r>
            <a:r>
              <a:rPr lang="en-US" dirty="0">
                <a:latin typeface="Consolas"/>
                <a:cs typeface="Consolas"/>
              </a:rPr>
              <a:t>f</a:t>
            </a:r>
            <a:r>
              <a:rPr lang="en-US" spc="5" dirty="0">
                <a:latin typeface="Consolas"/>
                <a:cs typeface="Consolas"/>
              </a:rPr>
              <a:t>il</a:t>
            </a:r>
            <a:r>
              <a:rPr lang="en-US" spc="10" dirty="0">
                <a:latin typeface="Consolas"/>
                <a:cs typeface="Consolas"/>
              </a:rPr>
              <a:t>e </a:t>
            </a:r>
            <a:r>
              <a:rPr lang="en-US" spc="5" dirty="0">
                <a:latin typeface="Consolas"/>
                <a:cs typeface="Consolas"/>
              </a:rPr>
              <a:t>i</a:t>
            </a:r>
            <a:r>
              <a:rPr lang="en-US" dirty="0">
                <a:latin typeface="Consolas"/>
                <a:cs typeface="Consolas"/>
              </a:rPr>
              <a:t>n</a:t>
            </a:r>
            <a:r>
              <a:rPr lang="en-US" spc="5" dirty="0">
                <a:latin typeface="Consolas"/>
                <a:cs typeface="Consolas"/>
              </a:rPr>
              <a:t>t</a:t>
            </a:r>
            <a:r>
              <a:rPr lang="en-US" spc="10" dirty="0">
                <a:latin typeface="Consolas"/>
                <a:cs typeface="Consolas"/>
              </a:rPr>
              <a:t>o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clos</a:t>
            </a:r>
            <a:r>
              <a:rPr lang="en-US" spc="10" dirty="0">
                <a:latin typeface="Consolas"/>
                <a:cs typeface="Consolas"/>
              </a:rPr>
              <a:t>e </a:t>
            </a:r>
            <a:r>
              <a:rPr lang="en-US" spc="5" dirty="0">
                <a:latin typeface="Consolas"/>
                <a:cs typeface="Consolas"/>
              </a:rPr>
              <a:t>file;</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fileOpenFailed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a:t>
            </a:r>
            <a:r>
              <a:rPr lang="en-US" dirty="0">
                <a:latin typeface="Consolas"/>
                <a:cs typeface="Consolas"/>
              </a:rPr>
              <a:t>(</a:t>
            </a:r>
            <a:r>
              <a:rPr lang="en-US" dirty="0" err="1">
                <a:latin typeface="Consolas"/>
                <a:cs typeface="Consolas"/>
              </a:rPr>
              <a:t>determineSizeFailed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memoryAllocationFailed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readFailed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fileCloseFailed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a:t>
            </a:r>
          </a:p>
          <a:p>
            <a:pPr marL="753745" marR="5080" indent="0">
              <a:lnSpc>
                <a:spcPct val="102099"/>
              </a:lnSpc>
              <a:spcBef>
                <a:spcPts val="5"/>
              </a:spcBef>
              <a:buNone/>
            </a:pPr>
            <a:endParaRPr lang="en-US" dirty="0">
              <a:latin typeface="Consolas"/>
              <a:cs typeface="Consolas"/>
            </a:endParaRPr>
          </a:p>
          <a:p>
            <a:pPr marL="0" indent="0">
              <a:buNone/>
            </a:pPr>
            <a:endParaRPr lang="en-US" dirty="0">
              <a:latin typeface="Consolas"/>
              <a:cs typeface="Consolas"/>
            </a:endParaRPr>
          </a:p>
          <a:p>
            <a:pPr marL="0" indent="0">
              <a:buNone/>
            </a:pPr>
            <a:endParaRPr lang="en-IT" dirty="0"/>
          </a:p>
        </p:txBody>
      </p:sp>
    </p:spTree>
    <p:extLst>
      <p:ext uri="{BB962C8B-B14F-4D97-AF65-F5344CB8AC3E}">
        <p14:creationId xmlns:p14="http://schemas.microsoft.com/office/powerpoint/2010/main" val="19415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Checked and Unchecked Exceptions</a:t>
            </a:r>
          </a:p>
        </p:txBody>
      </p:sp>
      <p:sp>
        <p:nvSpPr>
          <p:cNvPr id="3" name="Content Placeholder 2"/>
          <p:cNvSpPr>
            <a:spLocks noGrp="1"/>
          </p:cNvSpPr>
          <p:nvPr>
            <p:ph idx="1"/>
          </p:nvPr>
        </p:nvSpPr>
        <p:spPr/>
        <p:txBody>
          <a:bodyPr>
            <a:normAutofit/>
          </a:bodyPr>
          <a:lstStyle/>
          <a:p>
            <a:r>
              <a:rPr lang="en-US" sz="2400" dirty="0">
                <a:solidFill>
                  <a:srgbClr val="E46C0A"/>
                </a:solidFill>
              </a:rPr>
              <a:t>Checked exceptions</a:t>
            </a:r>
          </a:p>
          <a:p>
            <a:pPr lvl="1"/>
            <a:r>
              <a:rPr lang="en-US" sz="2000" dirty="0"/>
              <a:t>Need to be managed with try/catch (checked by the compiler)</a:t>
            </a:r>
          </a:p>
          <a:p>
            <a:pPr lvl="1"/>
            <a:r>
              <a:rPr lang="en-US" sz="2000" dirty="0"/>
              <a:t>Examples: </a:t>
            </a:r>
            <a:r>
              <a:rPr lang="en-US" sz="2000" i="1" dirty="0" err="1"/>
              <a:t>IOException</a:t>
            </a:r>
            <a:r>
              <a:rPr lang="en-US" sz="2000" i="1" dirty="0"/>
              <a:t>, </a:t>
            </a:r>
            <a:r>
              <a:rPr lang="en-US" sz="2000" i="1" dirty="0" err="1"/>
              <a:t>SQLException</a:t>
            </a:r>
            <a:r>
              <a:rPr lang="en-US" sz="2000" i="1" dirty="0"/>
              <a:t>, </a:t>
            </a:r>
            <a:r>
              <a:rPr lang="en-US" sz="2000" i="1" dirty="0" err="1"/>
              <a:t>ClassNotFoundException</a:t>
            </a:r>
            <a:r>
              <a:rPr lang="en-US" sz="2000" dirty="0"/>
              <a:t>, </a:t>
            </a:r>
            <a:r>
              <a:rPr lang="mr-IN" sz="2000" dirty="0"/>
              <a:t>…</a:t>
            </a:r>
            <a:endParaRPr lang="en-US" sz="2400" dirty="0">
              <a:solidFill>
                <a:srgbClr val="E46C0A"/>
              </a:solidFill>
            </a:endParaRPr>
          </a:p>
          <a:p>
            <a:pPr marL="342900" lvl="1" indent="-342900">
              <a:buFont typeface="Arial"/>
              <a:buChar char="•"/>
            </a:pPr>
            <a:r>
              <a:rPr lang="en-US" sz="2400" dirty="0">
                <a:solidFill>
                  <a:srgbClr val="E46C0A"/>
                </a:solidFill>
              </a:rPr>
              <a:t>Unchecked exceptions </a:t>
            </a:r>
          </a:p>
          <a:p>
            <a:pPr lvl="1"/>
            <a:r>
              <a:rPr lang="en-US" sz="2000" dirty="0"/>
              <a:t>Do not need to be managed with try/catch (not checked by the compiler)</a:t>
            </a:r>
          </a:p>
          <a:p>
            <a:pPr lvl="1"/>
            <a:r>
              <a:rPr lang="en-US" sz="2000" dirty="0"/>
              <a:t>Their management would make the code excessively complicated (try/catch everywhere)</a:t>
            </a:r>
          </a:p>
          <a:p>
            <a:pPr lvl="1"/>
            <a:r>
              <a:rPr lang="en-US" sz="2000" dirty="0"/>
              <a:t>Examples: </a:t>
            </a:r>
            <a:r>
              <a:rPr lang="en-US" sz="2000" dirty="0" err="1"/>
              <a:t>NullPointerException</a:t>
            </a:r>
            <a:r>
              <a:rPr lang="en-US" sz="2000" dirty="0"/>
              <a:t>, </a:t>
            </a:r>
            <a:r>
              <a:rPr lang="en-US" sz="2000" dirty="0" err="1"/>
              <a:t>ArrayIndexOutOfBound</a:t>
            </a:r>
            <a:r>
              <a:rPr lang="en-US" sz="2000" dirty="0"/>
              <a:t>, </a:t>
            </a:r>
            <a:r>
              <a:rPr lang="mr-IN" sz="2000" dirty="0"/>
              <a:t>…</a:t>
            </a:r>
            <a:endParaRPr lang="en-US" sz="2000" dirty="0"/>
          </a:p>
          <a:p>
            <a:pPr marL="457200" lvl="1" indent="0">
              <a:buNone/>
            </a:pPr>
            <a:endParaRPr lang="en-US" sz="2000" dirty="0"/>
          </a:p>
          <a:p>
            <a:endParaRPr lang="en-US" sz="2800" dirty="0"/>
          </a:p>
        </p:txBody>
      </p:sp>
      <p:graphicFrame>
        <p:nvGraphicFramePr>
          <p:cNvPr id="5" name="Content Placeholder 3">
            <a:extLst>
              <a:ext uri="{FF2B5EF4-FFF2-40B4-BE49-F238E27FC236}">
                <a16:creationId xmlns:a16="http://schemas.microsoft.com/office/drawing/2014/main" id="{DF197E77-1431-C948-87F4-98EC5AE07FE5}"/>
              </a:ext>
            </a:extLst>
          </p:cNvPr>
          <p:cNvGraphicFramePr>
            <a:graphicFrameLocks/>
          </p:cNvGraphicFramePr>
          <p:nvPr>
            <p:extLst>
              <p:ext uri="{D42A27DB-BD31-4B8C-83A1-F6EECF244321}">
                <p14:modId xmlns:p14="http://schemas.microsoft.com/office/powerpoint/2010/main" val="1196237172"/>
              </p:ext>
            </p:extLst>
          </p:nvPr>
        </p:nvGraphicFramePr>
        <p:xfrm>
          <a:off x="3359696" y="3789040"/>
          <a:ext cx="5881928" cy="3297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An Error is a subclass of </a:t>
            </a:r>
            <a:r>
              <a:rPr lang="en-US" sz="2400" dirty="0" err="1">
                <a:solidFill>
                  <a:schemeClr val="accent6">
                    <a:lumMod val="75000"/>
                  </a:schemeClr>
                </a:solidFill>
              </a:rPr>
              <a:t>Throwable</a:t>
            </a:r>
            <a:r>
              <a:rPr lang="en-US" sz="2400" dirty="0">
                <a:solidFill>
                  <a:schemeClr val="accent6">
                    <a:lumMod val="75000"/>
                  </a:schemeClr>
                </a:solidFill>
              </a:rPr>
              <a:t> referring to serious issues that a reasonable application should not try to catch. </a:t>
            </a:r>
            <a:r>
              <a:rPr lang="en-US" sz="2400" dirty="0"/>
              <a:t>Most of errors are truly abnormal conditions.</a:t>
            </a:r>
          </a:p>
          <a:p>
            <a:pPr lvl="1"/>
            <a:r>
              <a:rPr lang="en-US" sz="2000" dirty="0" err="1">
                <a:solidFill>
                  <a:srgbClr val="E46C0A"/>
                </a:solidFill>
              </a:rPr>
              <a:t>LinkageError</a:t>
            </a:r>
            <a:r>
              <a:rPr lang="en-US" sz="2000" dirty="0">
                <a:solidFill>
                  <a:srgbClr val="E46C0A"/>
                </a:solidFill>
              </a:rPr>
              <a:t> </a:t>
            </a:r>
            <a:r>
              <a:rPr lang="en-US" sz="2000" dirty="0"/>
              <a:t>indicates that a class has some dependency on another class; however, the latter class has incompatibly changed after the compilation of the former class.</a:t>
            </a:r>
          </a:p>
          <a:p>
            <a:pPr lvl="1"/>
            <a:r>
              <a:rPr lang="en-US" sz="2000" dirty="0" err="1">
                <a:solidFill>
                  <a:srgbClr val="E46C0A"/>
                </a:solidFill>
              </a:rPr>
              <a:t>VirtualMachineError</a:t>
            </a:r>
            <a:r>
              <a:rPr lang="en-US" sz="2000" dirty="0">
                <a:solidFill>
                  <a:srgbClr val="E46C0A"/>
                </a:solidFill>
              </a:rPr>
              <a:t> </a:t>
            </a:r>
            <a:r>
              <a:rPr lang="en-US" sz="2000" dirty="0"/>
              <a:t>indicates that the Java Virtual Machine is broken or has run out of resources</a:t>
            </a:r>
          </a:p>
        </p:txBody>
      </p:sp>
      <p:graphicFrame>
        <p:nvGraphicFramePr>
          <p:cNvPr id="5" name="Content Placeholder 3">
            <a:extLst>
              <a:ext uri="{FF2B5EF4-FFF2-40B4-BE49-F238E27FC236}">
                <a16:creationId xmlns:a16="http://schemas.microsoft.com/office/drawing/2014/main" id="{7C73E2BD-6368-B74A-ACC6-2120AA0EB54A}"/>
              </a:ext>
            </a:extLst>
          </p:cNvPr>
          <p:cNvGraphicFramePr>
            <a:graphicFrameLocks/>
          </p:cNvGraphicFramePr>
          <p:nvPr>
            <p:extLst>
              <p:ext uri="{D42A27DB-BD31-4B8C-83A1-F6EECF244321}">
                <p14:modId xmlns:p14="http://schemas.microsoft.com/office/powerpoint/2010/main" val="776637569"/>
              </p:ext>
            </p:extLst>
          </p:nvPr>
        </p:nvGraphicFramePr>
        <p:xfrm>
          <a:off x="3359696" y="3789040"/>
          <a:ext cx="5881928" cy="3297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60505"/>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21</TotalTime>
  <Words>3560</Words>
  <Application>Microsoft Macintosh PowerPoint</Application>
  <PresentationFormat>Widescreen</PresentationFormat>
  <Paragraphs>495</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Courier New</vt:lpstr>
      <vt:lpstr>Menlo</vt:lpstr>
      <vt:lpstr>OpenSymbol</vt:lpstr>
      <vt:lpstr>q_serif</vt:lpstr>
      <vt:lpstr>Nicola</vt:lpstr>
      <vt:lpstr>Java Exceptions</vt:lpstr>
      <vt:lpstr>The world without exceptions </vt:lpstr>
      <vt:lpstr>Real-world problems</vt:lpstr>
      <vt:lpstr>An example, load a file into memory</vt:lpstr>
      <vt:lpstr>First approach</vt:lpstr>
      <vt:lpstr>Second approach</vt:lpstr>
      <vt:lpstr>Third approach (Exceptions)</vt:lpstr>
      <vt:lpstr>Checked and Unchecked Exceptions</vt:lpstr>
      <vt:lpstr>Errors</vt:lpstr>
      <vt:lpstr>Basic concepts (stack trace)</vt:lpstr>
      <vt:lpstr>Basic concepts (delegation)</vt:lpstr>
      <vt:lpstr>Interception (no delegation)</vt:lpstr>
      <vt:lpstr>Interception (no delegation)</vt:lpstr>
      <vt:lpstr>Interception (no delegation)</vt:lpstr>
      <vt:lpstr>Matching Rules</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Try with Resources</vt:lpstr>
      <vt:lpstr>Try with Resources</vt:lpstr>
      <vt:lpstr>Try with Resources</vt:lpstr>
      <vt:lpstr>Using Multiple Resources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Microsoft Office User</dc:creator>
  <cp:lastModifiedBy>Microsoft Office User</cp:lastModifiedBy>
  <cp:revision>10</cp:revision>
  <dcterms:created xsi:type="dcterms:W3CDTF">2021-09-30T07:45:37Z</dcterms:created>
  <dcterms:modified xsi:type="dcterms:W3CDTF">2021-09-30T08:07:08Z</dcterms:modified>
</cp:coreProperties>
</file>