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handoutMasterIdLst>
    <p:handoutMasterId r:id="rId28"/>
  </p:handoutMasterIdLst>
  <p:sldIdLst>
    <p:sldId id="256" r:id="rId2"/>
    <p:sldId id="294" r:id="rId3"/>
    <p:sldId id="301" r:id="rId4"/>
    <p:sldId id="300" r:id="rId5"/>
    <p:sldId id="298" r:id="rId6"/>
    <p:sldId id="279" r:id="rId7"/>
    <p:sldId id="295" r:id="rId8"/>
    <p:sldId id="302" r:id="rId9"/>
    <p:sldId id="260" r:id="rId10"/>
    <p:sldId id="299" r:id="rId11"/>
    <p:sldId id="276" r:id="rId12"/>
    <p:sldId id="277" r:id="rId13"/>
    <p:sldId id="278" r:id="rId14"/>
    <p:sldId id="285" r:id="rId15"/>
    <p:sldId id="286" r:id="rId16"/>
    <p:sldId id="287" r:id="rId17"/>
    <p:sldId id="282" r:id="rId18"/>
    <p:sldId id="283" r:id="rId19"/>
    <p:sldId id="284" r:id="rId20"/>
    <p:sldId id="289" r:id="rId21"/>
    <p:sldId id="290" r:id="rId22"/>
    <p:sldId id="291" r:id="rId23"/>
    <p:sldId id="292" r:id="rId24"/>
    <p:sldId id="272" r:id="rId25"/>
    <p:sldId id="293"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2"/>
    <p:restoredTop sz="96281"/>
  </p:normalViewPr>
  <p:slideViewPr>
    <p:cSldViewPr>
      <p:cViewPr varScale="1">
        <p:scale>
          <a:sx n="93" d="100"/>
          <a:sy n="93" d="100"/>
        </p:scale>
        <p:origin x="216" y="92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30/09/21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30/09/21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instagram.com/developer/" TargetMode="External"/><Relationship Id="rId1" Type="http://schemas.openxmlformats.org/officeDocument/2006/relationships/slideLayout" Target="../slideLayouts/slideLayout2.xml"/><Relationship Id="rId5" Type="http://schemas.openxmlformats.org/officeDocument/2006/relationships/hyperlink" Target="https://www.flickr.com/services/api/" TargetMode="External"/><Relationship Id="rId4" Type="http://schemas.openxmlformats.org/officeDocument/2006/relationships/hyperlink" Target="https://developers.facebook.com/docs/graph-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Java Data </a:t>
            </a:r>
            <a:r>
              <a:rPr lang="en-US" sz="3600"/>
              <a:t>Access (REST)</a:t>
            </a:r>
            <a:endParaRPr lang="en-US" sz="3600" dirty="0"/>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Autofit/>
          </a:bodyPr>
          <a:lstStyle/>
          <a:p>
            <a:r>
              <a:rPr lang="en-US" sz="2400" dirty="0">
                <a:solidFill>
                  <a:schemeClr val="accent6">
                    <a:lumMod val="75000"/>
                  </a:schemeClr>
                </a:solidFill>
              </a:rPr>
              <a:t>Resources are identified with specific URLs</a:t>
            </a:r>
          </a:p>
          <a:p>
            <a:r>
              <a:rPr lang="en-US" sz="2400" dirty="0"/>
              <a:t>Format: https://</a:t>
            </a:r>
            <a:r>
              <a:rPr lang="en-US" sz="2400" dirty="0" err="1"/>
              <a:t>servicename</a:t>
            </a:r>
            <a:r>
              <a:rPr lang="en-US" sz="2400" dirty="0"/>
              <a:t>/</a:t>
            </a:r>
            <a:r>
              <a:rPr lang="en-US" sz="2400" dirty="0" err="1"/>
              <a:t>apiversion</a:t>
            </a:r>
            <a:r>
              <a:rPr lang="en-US" sz="2400" dirty="0"/>
              <a:t>/resource/</a:t>
            </a:r>
            <a:r>
              <a:rPr lang="en-US" sz="2400" dirty="0" err="1"/>
              <a:t>id|service</a:t>
            </a:r>
            <a:endParaRPr lang="en-US" sz="2400" dirty="0"/>
          </a:p>
          <a:p>
            <a:r>
              <a:rPr lang="en-US" sz="2400" dirty="0"/>
              <a:t>For example:</a:t>
            </a:r>
          </a:p>
          <a:p>
            <a:pPr lvl="1"/>
            <a:r>
              <a:rPr lang="en-US" sz="2400" dirty="0"/>
              <a:t>Place details https://</a:t>
            </a:r>
            <a:r>
              <a:rPr lang="en-US" sz="2400" dirty="0" err="1"/>
              <a:t>api.foursquare.com</a:t>
            </a:r>
            <a:r>
              <a:rPr lang="en-US" sz="2400" dirty="0"/>
              <a:t>/v2/venues/VENUE_ID</a:t>
            </a:r>
          </a:p>
          <a:p>
            <a:pPr lvl="1"/>
            <a:r>
              <a:rPr lang="en-US" sz="2400" dirty="0"/>
              <a:t>Photos details https://</a:t>
            </a:r>
            <a:r>
              <a:rPr lang="en-US" sz="2400" dirty="0" err="1"/>
              <a:t>api.foursquare.com</a:t>
            </a:r>
            <a:r>
              <a:rPr lang="en-US" sz="2400" dirty="0"/>
              <a:t>/v2/photos/PHOTO_ID</a:t>
            </a:r>
          </a:p>
          <a:p>
            <a:pPr lvl="1"/>
            <a:r>
              <a:rPr lang="en-US" sz="2400" dirty="0"/>
              <a:t>Search for a user https://</a:t>
            </a:r>
            <a:r>
              <a:rPr lang="en-US" sz="2400" dirty="0" err="1"/>
              <a:t>api.foursquare.com</a:t>
            </a:r>
            <a:r>
              <a:rPr lang="en-US" sz="2400" dirty="0"/>
              <a:t>/v2/users/search</a:t>
            </a:r>
          </a:p>
          <a:p>
            <a:pPr lvl="1"/>
            <a:r>
              <a:rPr lang="en-US" sz="2400" dirty="0"/>
              <a:t>Recent </a:t>
            </a:r>
            <a:r>
              <a:rPr lang="en-US" sz="2400" dirty="0" err="1"/>
              <a:t>checkins</a:t>
            </a:r>
            <a:r>
              <a:rPr lang="en-US" sz="2400" dirty="0"/>
              <a:t> by friends https://api.foursquare.com/v2/checkins/recent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93901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be thought of as an object as in OOP. A resource can consist of other resources. </a:t>
            </a:r>
          </a:p>
          <a:p>
            <a:r>
              <a:rPr lang="en-US" dirty="0"/>
              <a:t>While designing a system, the first thing to do is identify the resources and determine how they are related to each other. </a:t>
            </a:r>
          </a:p>
          <a:p>
            <a:r>
              <a:rPr lang="en-US" dirty="0"/>
              <a:t>This is </a:t>
            </a:r>
            <a:r>
              <a:rPr lang="en-US" dirty="0">
                <a:solidFill>
                  <a:srgbClr val="E46C0A"/>
                </a:solidFill>
              </a:rPr>
              <a:t>similar to designing a database or object oriented software</a:t>
            </a:r>
            <a:r>
              <a:rPr lang="en-US" dirty="0"/>
              <a:t>: identify key entities and their mutual relations.</a:t>
            </a:r>
          </a:p>
        </p:txBody>
      </p:sp>
    </p:spTree>
    <p:extLst>
      <p:ext uri="{BB962C8B-B14F-4D97-AF65-F5344CB8AC3E}">
        <p14:creationId xmlns:p14="http://schemas.microsoft.com/office/powerpoint/2010/main" val="376576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a:bodyPr>
          <a:lstStyle/>
          <a:p>
            <a:r>
              <a:rPr lang="en-US" dirty="0"/>
              <a:t>Once resources have been identified,  </a:t>
            </a:r>
            <a:r>
              <a:rPr lang="en-US" dirty="0">
                <a:solidFill>
                  <a:schemeClr val="accent6">
                    <a:lumMod val="75000"/>
                  </a:schemeClr>
                </a:solidFill>
              </a:rPr>
              <a:t>it is important to properly represent resources </a:t>
            </a:r>
            <a:r>
              <a:rPr lang="en-US" dirty="0"/>
              <a:t>(for example, the </a:t>
            </a:r>
            <a:r>
              <a:rPr lang="en-US" dirty="0" err="1"/>
              <a:t>toString</a:t>
            </a:r>
            <a:r>
              <a:rPr lang="en-US" dirty="0"/>
              <a:t>() method represent resources using a plain String). </a:t>
            </a:r>
          </a:p>
          <a:p>
            <a:r>
              <a:rPr lang="en-US" dirty="0"/>
              <a:t>You 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any restrictions. </a:t>
            </a:r>
          </a:p>
          <a:p>
            <a:r>
              <a:rPr lang="en-US" dirty="0"/>
              <a:t>Nevertheless, </a:t>
            </a:r>
            <a:r>
              <a:rPr lang="en-US" dirty="0">
                <a:solidFill>
                  <a:schemeClr val="accent6">
                    <a:lumMod val="75000"/>
                  </a:schemeClr>
                </a:solidFill>
              </a:rPr>
              <a:t>the most used representations are XML and JSON</a:t>
            </a:r>
          </a:p>
        </p:txBody>
      </p:sp>
    </p:spTree>
    <p:extLst>
      <p:ext uri="{BB962C8B-B14F-4D97-AF65-F5344CB8AC3E}">
        <p14:creationId xmlns:p14="http://schemas.microsoft.com/office/powerpoint/2010/main" val="23156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cstate="print">
            <a:extLst>
              <a:ext uri="{28A0092B-C50C-407E-A947-70E740481C1C}">
                <a14:useLocalDpi xmlns:a14="http://schemas.microsoft.com/office/drawing/2010/main"/>
              </a:ext>
            </a:extLst>
          </a:blip>
          <a:srcRect t="-7569" b="-7569"/>
          <a:stretch>
            <a:fillRect/>
          </a:stretch>
        </p:blipFill>
        <p:spPr>
          <a:xfrm>
            <a:off x="1984648" y="1556792"/>
            <a:ext cx="8222704" cy="4525963"/>
          </a:xfrm>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idx="1"/>
          </p:nvPr>
        </p:nvSpPr>
        <p:spPr/>
        <p:txBody>
          <a:bodyPr/>
          <a:lstStyle/>
          <a:p>
            <a:r>
              <a:rPr lang="en-US" dirty="0"/>
              <a:t>HTTP Verbs (see HTTP Request) define </a:t>
            </a:r>
            <a:r>
              <a:rPr lang="en-US" dirty="0">
                <a:solidFill>
                  <a:schemeClr val="accent6">
                    <a:lumMod val="75000"/>
                  </a:schemeClr>
                </a:solidFill>
              </a:rPr>
              <a:t>operations on specific resources.</a:t>
            </a:r>
          </a:p>
          <a:p>
            <a:endParaRPr lang="en-US" dirty="0">
              <a:solidFill>
                <a:schemeClr val="accent6">
                  <a:lumMod val="75000"/>
                </a:schemeClr>
              </a:solidFill>
            </a:endParaRPr>
          </a:p>
          <a:p>
            <a:r>
              <a:rPr lang="en-US" dirty="0"/>
              <a:t>GET /users/145 </a:t>
            </a:r>
            <a:r>
              <a:rPr lang="en-US" i="1" dirty="0"/>
              <a:t>(retrieve user 145)</a:t>
            </a:r>
          </a:p>
          <a:p>
            <a:r>
              <a:rPr lang="en-US" dirty="0"/>
              <a:t>DELETE /users/145 </a:t>
            </a:r>
            <a:r>
              <a:rPr lang="en-US" i="1" dirty="0"/>
              <a:t>(delete user 145)</a:t>
            </a:r>
          </a:p>
          <a:p>
            <a:r>
              <a:rPr lang="en-US" dirty="0"/>
              <a:t>POST /users/ </a:t>
            </a:r>
            <a:r>
              <a:rPr lang="en-US" i="1" dirty="0"/>
              <a:t>(add a new user)</a:t>
            </a:r>
          </a:p>
          <a:p>
            <a:r>
              <a:rPr lang="en-US" dirty="0"/>
              <a:t>PUT /users/17 </a:t>
            </a:r>
            <a:r>
              <a:rPr lang="en-US" i="1" dirty="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sz="half" idx="1"/>
          </p:nvPr>
        </p:nvSpPr>
        <p:spPr/>
        <p:txBody>
          <a:bodyPr>
            <a:normAutofit fontScale="92500" lnSpcReduction="20000"/>
          </a:bodyPr>
          <a:lstStyle/>
          <a:p>
            <a:r>
              <a:rPr lang="en-US" dirty="0">
                <a:solidFill>
                  <a:schemeClr val="accent6">
                    <a:lumMod val="75000"/>
                  </a:schemeClr>
                </a:solidFill>
              </a:rPr>
              <a:t>GET</a:t>
            </a:r>
            <a:r>
              <a:rPr lang="en-US" dirty="0"/>
              <a:t> Read a resource</a:t>
            </a:r>
          </a:p>
          <a:p>
            <a:pPr lvl="1"/>
            <a:r>
              <a:rPr lang="en-US" dirty="0"/>
              <a:t>Safe</a:t>
            </a:r>
          </a:p>
          <a:p>
            <a:r>
              <a:rPr lang="en-US" dirty="0">
                <a:solidFill>
                  <a:schemeClr val="accent6">
                    <a:lumMod val="75000"/>
                  </a:schemeClr>
                </a:solidFill>
              </a:rPr>
              <a:t>PUT</a:t>
            </a:r>
            <a:r>
              <a:rPr lang="en-US" dirty="0"/>
              <a:t> Insert/update a resource</a:t>
            </a:r>
          </a:p>
          <a:p>
            <a:pPr lvl="1"/>
            <a:r>
              <a:rPr lang="en-US" dirty="0"/>
              <a:t>Idempotent</a:t>
            </a:r>
          </a:p>
          <a:p>
            <a:r>
              <a:rPr lang="en-US" dirty="0">
                <a:solidFill>
                  <a:schemeClr val="accent6">
                    <a:lumMod val="75000"/>
                  </a:schemeClr>
                </a:solidFill>
              </a:rPr>
              <a:t>POST</a:t>
            </a:r>
            <a:r>
              <a:rPr lang="en-US" dirty="0"/>
              <a:t> Insert/update a resource</a:t>
            </a:r>
          </a:p>
          <a:p>
            <a:pPr lvl="1"/>
            <a:r>
              <a:rPr lang="en-US" dirty="0"/>
              <a:t>N/A</a:t>
            </a:r>
          </a:p>
          <a:p>
            <a:r>
              <a:rPr lang="en-US" dirty="0">
                <a:solidFill>
                  <a:schemeClr val="accent6">
                    <a:lumMod val="75000"/>
                  </a:schemeClr>
                </a:solidFill>
              </a:rPr>
              <a:t>DELETE</a:t>
            </a:r>
            <a:r>
              <a:rPr lang="en-US" dirty="0"/>
              <a:t> Delete a resource</a:t>
            </a:r>
          </a:p>
          <a:p>
            <a:pPr lvl="1"/>
            <a:r>
              <a:rPr lang="en-US" dirty="0"/>
              <a:t>Idempotent</a:t>
            </a:r>
          </a:p>
        </p:txBody>
      </p:sp>
      <p:sp>
        <p:nvSpPr>
          <p:cNvPr id="4" name="Content Placeholder 3">
            <a:extLst>
              <a:ext uri="{FF2B5EF4-FFF2-40B4-BE49-F238E27FC236}">
                <a16:creationId xmlns:a16="http://schemas.microsoft.com/office/drawing/2014/main" id="{C003E3A9-DE7E-8F46-9A8B-EB4793BD3272}"/>
              </a:ext>
            </a:extLst>
          </p:cNvPr>
          <p:cNvSpPr>
            <a:spLocks noGrp="1"/>
          </p:cNvSpPr>
          <p:nvPr>
            <p:ph sz="half" idx="2"/>
          </p:nvPr>
        </p:nvSpPr>
        <p:spPr/>
        <p:txBody>
          <a:bodyPr>
            <a:normAutofit fontScale="92500" lnSpcReduction="20000"/>
          </a:bodyPr>
          <a:lstStyle/>
          <a:p>
            <a:r>
              <a:rPr lang="en-US" dirty="0"/>
              <a:t>A </a:t>
            </a:r>
            <a:r>
              <a:rPr lang="en-US" dirty="0">
                <a:solidFill>
                  <a:schemeClr val="accent6">
                    <a:lumMod val="75000"/>
                  </a:schemeClr>
                </a:solidFill>
              </a:rPr>
              <a:t>Safe HTTP method </a:t>
            </a:r>
            <a:r>
              <a:rPr lang="en-US" dirty="0"/>
              <a:t>does not make any changes to the resource on the server. </a:t>
            </a:r>
          </a:p>
          <a:p>
            <a:r>
              <a:rPr lang="en-US" dirty="0"/>
              <a:t>An </a:t>
            </a:r>
            <a:r>
              <a:rPr lang="en-US" dirty="0">
                <a:solidFill>
                  <a:srgbClr val="E46C0A"/>
                </a:solidFill>
              </a:rPr>
              <a:t>Idempotent HTTP method </a:t>
            </a:r>
            <a:r>
              <a:rPr lang="en-US" dirty="0"/>
              <a:t>has same effect no matter how many times it is performed.</a:t>
            </a:r>
          </a:p>
          <a:p>
            <a:r>
              <a:rPr lang="en-US" dirty="0"/>
              <a:t>Classifying methods as Safe and Idempotent makes it easy to predict the results in unreliable environments such as the Web (clients may fire the same request multiple times for example)</a:t>
            </a:r>
          </a:p>
          <a:p>
            <a:endParaRPr lang="en-GB" dirty="0"/>
          </a:p>
        </p:txBody>
      </p:sp>
    </p:spTree>
    <p:extLst>
      <p:ext uri="{BB962C8B-B14F-4D97-AF65-F5344CB8AC3E}">
        <p14:creationId xmlns:p14="http://schemas.microsoft.com/office/powerpoint/2010/main" val="247011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pic>
        <p:nvPicPr>
          <p:cNvPr id="4" name="Content Placeholder 3" descr="Screen Shot 2017-05-16 at 00.10.43.pn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1981200" y="1915584"/>
            <a:ext cx="8229600" cy="3291416"/>
          </a:xfrm>
          <a:prstGeom prst="rect">
            <a:avLst/>
          </a:prstGeom>
        </p:spPr>
      </p:pic>
      <p:sp>
        <p:nvSpPr>
          <p:cNvPr id="3" name="TextBox 2">
            <a:extLst>
              <a:ext uri="{FF2B5EF4-FFF2-40B4-BE49-F238E27FC236}">
                <a16:creationId xmlns:a16="http://schemas.microsoft.com/office/drawing/2014/main" id="{FF6A4BDE-F301-D94A-A48B-EEB6303AF0D1}"/>
              </a:ext>
            </a:extLst>
          </p:cNvPr>
          <p:cNvSpPr txBox="1"/>
          <p:nvPr/>
        </p:nvSpPr>
        <p:spPr>
          <a:xfrm>
            <a:off x="4064220" y="5411972"/>
            <a:ext cx="2277290" cy="369332"/>
          </a:xfrm>
          <a:prstGeom prst="rect">
            <a:avLst/>
          </a:prstGeom>
          <a:noFill/>
        </p:spPr>
        <p:txBody>
          <a:bodyPr wrap="none" rtlCol="0">
            <a:spAutoFit/>
          </a:bodyPr>
          <a:lstStyle/>
          <a:p>
            <a:r>
              <a:rPr lang="en-GB" dirty="0">
                <a:solidFill>
                  <a:schemeClr val="accent6">
                    <a:lumMod val="75000"/>
                  </a:schemeClr>
                </a:solidFill>
              </a:rPr>
              <a:t>Idempotent fails here!</a:t>
            </a:r>
          </a:p>
        </p:txBody>
      </p:sp>
      <p:cxnSp>
        <p:nvCxnSpPr>
          <p:cNvPr id="6" name="Straight Arrow Connector 5">
            <a:extLst>
              <a:ext uri="{FF2B5EF4-FFF2-40B4-BE49-F238E27FC236}">
                <a16:creationId xmlns:a16="http://schemas.microsoft.com/office/drawing/2014/main" id="{93EF5E8E-8AAC-8A4D-BF3A-8EC83D2B7BB7}"/>
              </a:ext>
            </a:extLst>
          </p:cNvPr>
          <p:cNvCxnSpPr/>
          <p:nvPr/>
        </p:nvCxnSpPr>
        <p:spPr>
          <a:xfrm flipV="1">
            <a:off x="5202865" y="4423144"/>
            <a:ext cx="1031358" cy="988828"/>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60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a:bodyPr>
          <a:lstStyle/>
          <a:p>
            <a:r>
              <a:rPr lang="en-US" sz="2600" dirty="0"/>
              <a:t>REST requires each resource to have at least one URI</a:t>
            </a:r>
          </a:p>
          <a:p>
            <a:r>
              <a:rPr lang="en-US" sz="2600" dirty="0">
                <a:solidFill>
                  <a:srgbClr val="E46C0A"/>
                </a:solidFill>
              </a:rPr>
              <a:t>RESTful services uses a directory hierarchy to address resources</a:t>
            </a:r>
            <a:endParaRPr lang="en-US" sz="2600" dirty="0"/>
          </a:p>
          <a:p>
            <a:r>
              <a:rPr lang="en-US" sz="2600" dirty="0">
                <a:solidFill>
                  <a:schemeClr val="accent6">
                    <a:lumMod val="75000"/>
                  </a:schemeClr>
                </a:solidFill>
              </a:rPr>
              <a:t>The job of a URI is to identify a resource or a collection of resources </a:t>
            </a:r>
          </a:p>
          <a:p>
            <a:r>
              <a:rPr lang="en-US" sz="2600" dirty="0"/>
              <a:t>The actual operation is determined by an HTTP verb. The URI should not say anything about the operation or action</a:t>
            </a:r>
          </a:p>
          <a:p>
            <a:r>
              <a:rPr lang="en-US" sz="2600" b="1" dirty="0"/>
              <a:t>Protocol://</a:t>
            </a:r>
            <a:r>
              <a:rPr lang="en-US" sz="2600" b="1" dirty="0" err="1"/>
              <a:t>ServiceName</a:t>
            </a:r>
            <a:r>
              <a:rPr lang="en-US" sz="2600" b="1" dirty="0"/>
              <a:t>/</a:t>
            </a:r>
            <a:r>
              <a:rPr lang="en-US" sz="2600" b="1" dirty="0" err="1"/>
              <a:t>ResourceType</a:t>
            </a:r>
            <a:r>
              <a:rPr lang="en-US" sz="2600" b="1" dirty="0"/>
              <a:t>/</a:t>
            </a:r>
            <a:r>
              <a:rPr lang="en-US" sz="2600" b="1" dirty="0" err="1"/>
              <a:t>ResourceID</a:t>
            </a:r>
            <a:endParaRPr lang="en-US" sz="2600" b="1" dirty="0"/>
          </a:p>
        </p:txBody>
      </p:sp>
    </p:spTree>
    <p:extLst>
      <p:ext uri="{BB962C8B-B14F-4D97-AF65-F5344CB8AC3E}">
        <p14:creationId xmlns:p14="http://schemas.microsoft.com/office/powerpoint/2010/main" val="335591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92500" lnSpcReduction="20000"/>
          </a:bodyPr>
          <a:lstStyle/>
          <a:p>
            <a:r>
              <a:rPr lang="en-US" dirty="0">
                <a:solidFill>
                  <a:schemeClr val="accent6">
                    <a:lumMod val="75000"/>
                  </a:schemeClr>
                </a:solidFill>
              </a:rPr>
              <a:t>Use plural nouns </a:t>
            </a:r>
            <a:r>
              <a:rPr lang="en-US" dirty="0"/>
              <a:t>for naming your resources.</a:t>
            </a:r>
          </a:p>
          <a:p>
            <a:r>
              <a:rPr lang="en-US" dirty="0">
                <a:solidFill>
                  <a:schemeClr val="accent6">
                    <a:lumMod val="75000"/>
                  </a:schemeClr>
                </a:solidFill>
              </a:rPr>
              <a:t>Avoid using spaces </a:t>
            </a:r>
            <a:r>
              <a:rPr lang="en-US" dirty="0"/>
              <a:t>as they create confusion. Use an _ (underscore) or – (hyphen) instead.</a:t>
            </a:r>
          </a:p>
          <a:p>
            <a:r>
              <a:rPr lang="en-US" dirty="0"/>
              <a:t>A URI is </a:t>
            </a:r>
            <a:r>
              <a:rPr lang="en-US" dirty="0">
                <a:solidFill>
                  <a:schemeClr val="accent6">
                    <a:lumMod val="75000"/>
                  </a:schemeClr>
                </a:solidFill>
              </a:rPr>
              <a:t>case insensitive</a:t>
            </a:r>
            <a:r>
              <a:rPr lang="en-US" dirty="0"/>
              <a:t>. I use camel case in my URIs for better clarity. You can use all lower-case URIs.</a:t>
            </a:r>
          </a:p>
          <a:p>
            <a:r>
              <a:rPr lang="en-US" dirty="0"/>
              <a:t>A </a:t>
            </a:r>
            <a:r>
              <a:rPr lang="en-US" dirty="0">
                <a:solidFill>
                  <a:schemeClr val="accent6">
                    <a:lumMod val="75000"/>
                  </a:schemeClr>
                </a:solidFill>
              </a:rPr>
              <a:t>cool URI never changes</a:t>
            </a:r>
            <a:r>
              <a:rPr lang="en-US" dirty="0"/>
              <a:t>; so give some thought before deciding on the URIs for your service. If you need to change the location of a resource, do not discard the old URI and redirect the client to the new location.</a:t>
            </a:r>
          </a:p>
          <a:p>
            <a:r>
              <a:rPr lang="en-US" dirty="0">
                <a:solidFill>
                  <a:schemeClr val="accent6">
                    <a:lumMod val="75000"/>
                  </a:schemeClr>
                </a:solidFill>
              </a:rPr>
              <a:t>Avoid verbs</a:t>
            </a:r>
            <a:r>
              <a:rPr lang="en-US" dirty="0"/>
              <a:t> for your resource names.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a:t>
            </a:r>
          </a:p>
        </p:txBody>
      </p:sp>
      <p:sp>
        <p:nvSpPr>
          <p:cNvPr id="3" name="Content Placeholder 2"/>
          <p:cNvSpPr>
            <a:spLocks noGrp="1"/>
          </p:cNvSpPr>
          <p:nvPr>
            <p:ph idx="1"/>
          </p:nvPr>
        </p:nvSpPr>
        <p:spPr/>
        <p:txBody>
          <a:bodyPr>
            <a:normAutofit/>
          </a:bodyPr>
          <a:lstStyle/>
          <a:p>
            <a:r>
              <a:rPr lang="en-US" dirty="0"/>
              <a:t>The basic purpose of query parameters is to provide parameters to an operation that needs the data items. </a:t>
            </a:r>
          </a:p>
          <a:p>
            <a:pPr lvl="1"/>
            <a:r>
              <a:rPr lang="en-US" dirty="0"/>
              <a:t>http://MyService/Persons/1?format=json</a:t>
            </a:r>
          </a:p>
          <a:p>
            <a:pPr lvl="1"/>
            <a:r>
              <a:rPr lang="en-US" dirty="0"/>
              <a:t>http://</a:t>
            </a:r>
            <a:r>
              <a:rPr lang="en-US" dirty="0" err="1"/>
              <a:t>MyService</a:t>
            </a:r>
            <a:r>
              <a:rPr lang="en-US" dirty="0"/>
              <a:t>/Persons/</a:t>
            </a:r>
            <a:r>
              <a:rPr lang="en-US" dirty="0" err="1"/>
              <a:t>search?name</a:t>
            </a:r>
            <a:r>
              <a:rPr lang="en-US" dirty="0"/>
              <a:t>=‘</a:t>
            </a:r>
            <a:r>
              <a:rPr lang="en-US" dirty="0" err="1"/>
              <a:t>nicola</a:t>
            </a:r>
            <a:r>
              <a:rPr lang="en-US" dirty="0"/>
              <a:t>’</a:t>
            </a:r>
          </a:p>
          <a:p>
            <a:endParaRPr lang="en-US" dirty="0"/>
          </a:p>
          <a:p>
            <a:r>
              <a:rPr lang="en-US" dirty="0">
                <a:solidFill>
                  <a:schemeClr val="accent6">
                    <a:lumMod val="75000"/>
                  </a:schemeClr>
                </a:solidFill>
              </a:rPr>
              <a:t>Avoid this!</a:t>
            </a:r>
          </a:p>
          <a:p>
            <a:pPr lvl="1"/>
            <a:r>
              <a:rPr lang="en-US" dirty="0"/>
              <a:t>http://</a:t>
            </a:r>
            <a:r>
              <a:rPr lang="en-US" dirty="0" err="1"/>
              <a:t>MyService</a:t>
            </a:r>
            <a:r>
              <a:rPr lang="en-US" dirty="0"/>
              <a:t>/Persons/1/</a:t>
            </a:r>
            <a:r>
              <a:rPr lang="en-US" dirty="0" err="1"/>
              <a:t>json</a:t>
            </a:r>
            <a:r>
              <a:rPr lang="en-US" dirty="0"/>
              <a:t>/</a:t>
            </a:r>
          </a:p>
        </p:txBody>
      </p:sp>
    </p:spTree>
    <p:extLst>
      <p:ext uri="{BB962C8B-B14F-4D97-AF65-F5344CB8AC3E}">
        <p14:creationId xmlns:p14="http://schemas.microsoft.com/office/powerpoint/2010/main" val="2212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a:extLst>
              <a:ext uri="{FF2B5EF4-FFF2-40B4-BE49-F238E27FC236}">
                <a16:creationId xmlns:a16="http://schemas.microsoft.com/office/drawing/2014/main" id="{6A4C567C-63A9-2D4A-910F-DEC479557D18}"/>
              </a:ext>
            </a:extLst>
          </p:cNvPr>
          <p:cNvSpPr>
            <a:spLocks noGrp="1"/>
          </p:cNvSpPr>
          <p:nvPr>
            <p:ph idx="1"/>
          </p:nvPr>
        </p:nvSpPr>
        <p:spPr/>
        <p:txBody>
          <a:bodyPr>
            <a:normAutofit/>
          </a:bodyPr>
          <a:lstStyle/>
          <a:p>
            <a:r>
              <a:rPr lang="en-US" sz="2000" dirty="0"/>
              <a:t>REST is used to </a:t>
            </a:r>
            <a:r>
              <a:rPr lang="en-US" sz="2000" dirty="0">
                <a:solidFill>
                  <a:srgbClr val="E46C0A"/>
                </a:solidFill>
              </a:rPr>
              <a:t>build scalable Web services </a:t>
            </a:r>
            <a:r>
              <a:rPr lang="en-US" sz="2000" dirty="0"/>
              <a:t>(stateless is lightweight)</a:t>
            </a:r>
          </a:p>
          <a:p>
            <a:r>
              <a:rPr lang="en-US" sz="2000" dirty="0"/>
              <a:t>REST</a:t>
            </a:r>
            <a:r>
              <a:rPr lang="en-US" sz="2000" dirty="0">
                <a:solidFill>
                  <a:schemeClr val="accent6">
                    <a:lumMod val="75000"/>
                  </a:schemeClr>
                </a:solidFill>
              </a:rPr>
              <a:t> decouples applications </a:t>
            </a:r>
            <a:r>
              <a:rPr lang="en-US" sz="2000" dirty="0"/>
              <a:t>from vendor-specific details (e.g., JDBC requires drivers and knowledge about the underlying database) and </a:t>
            </a:r>
            <a:r>
              <a:rPr lang="en-US" sz="2000" dirty="0">
                <a:solidFill>
                  <a:srgbClr val="000000"/>
                </a:solidFill>
              </a:rPr>
              <a:t>prevents exposing DMBS to untrusted networks (e.g. Internet)</a:t>
            </a:r>
          </a:p>
          <a:p>
            <a:r>
              <a:rPr lang="en-US" sz="2000" dirty="0"/>
              <a:t>Widely </a:t>
            </a:r>
            <a:r>
              <a:rPr lang="en-US" sz="2000" dirty="0">
                <a:solidFill>
                  <a:schemeClr val="accent6">
                    <a:lumMod val="75000"/>
                  </a:schemeClr>
                </a:solidFill>
              </a:rPr>
              <a:t>available libraries </a:t>
            </a:r>
            <a:r>
              <a:rPr lang="en-US" sz="2000" dirty="0"/>
              <a:t>for many languages (e.g., </a:t>
            </a:r>
            <a:r>
              <a:rPr lang="en-US" sz="2000" dirty="0" err="1"/>
              <a:t>RESTLet</a:t>
            </a:r>
            <a:r>
              <a:rPr lang="en-US" sz="2000" dirty="0"/>
              <a:t> for Java)</a:t>
            </a:r>
          </a:p>
          <a:p>
            <a:r>
              <a:rPr lang="en-US" sz="2000" dirty="0">
                <a:solidFill>
                  <a:srgbClr val="000000"/>
                </a:solidFill>
              </a:rPr>
              <a:t>Examples: https://</a:t>
            </a:r>
            <a:r>
              <a:rPr lang="en-US" sz="2000" dirty="0" err="1">
                <a:solidFill>
                  <a:srgbClr val="000000"/>
                </a:solidFill>
              </a:rPr>
              <a:t>github.com</a:t>
            </a:r>
            <a:r>
              <a:rPr lang="en-US" sz="2000" dirty="0">
                <a:solidFill>
                  <a:srgbClr val="000000"/>
                </a:solidFill>
              </a:rPr>
              <a:t>/</a:t>
            </a:r>
            <a:r>
              <a:rPr lang="en-US" sz="2000" dirty="0" err="1">
                <a:solidFill>
                  <a:srgbClr val="000000"/>
                </a:solidFill>
              </a:rPr>
              <a:t>toddmotto</a:t>
            </a:r>
            <a:r>
              <a:rPr lang="en-US" sz="2000" dirty="0">
                <a:solidFill>
                  <a:srgbClr val="000000"/>
                </a:solidFill>
              </a:rPr>
              <a:t>/public-</a:t>
            </a:r>
            <a:r>
              <a:rPr lang="en-US" sz="2000" dirty="0" err="1">
                <a:solidFill>
                  <a:srgbClr val="000000"/>
                </a:solidFill>
              </a:rPr>
              <a:t>apis</a:t>
            </a:r>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p>
          <a:p>
            <a:endParaRPr lang="en-IT" sz="2000" dirty="0"/>
          </a:p>
        </p:txBody>
      </p:sp>
      <p:pic>
        <p:nvPicPr>
          <p:cNvPr id="9" name="Content Placeholder 6" descr="Untitled.png">
            <a:extLst>
              <a:ext uri="{FF2B5EF4-FFF2-40B4-BE49-F238E27FC236}">
                <a16:creationId xmlns:a16="http://schemas.microsoft.com/office/drawing/2014/main" id="{A76BC014-4022-B046-8491-CF15912D12E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59496" y="3140968"/>
            <a:ext cx="8788400" cy="3581400"/>
          </a:xfrm>
          <a:prstGeom prst="rect">
            <a:avLst/>
          </a:prstGeom>
        </p:spPr>
      </p:pic>
    </p:spTree>
    <p:extLst>
      <p:ext uri="{BB962C8B-B14F-4D97-AF65-F5344CB8AC3E}">
        <p14:creationId xmlns:p14="http://schemas.microsoft.com/office/powerpoint/2010/main" val="292540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a:t>.</a:t>
            </a:r>
          </a:p>
          <a:p>
            <a:r>
              <a:rPr lang="en-US" dirty="0"/>
              <a:t> A request cannot be dependent on a past request. A REST service treats each request independently. </a:t>
            </a:r>
          </a:p>
        </p:txBody>
      </p:sp>
    </p:spTree>
    <p:extLst>
      <p:ext uri="{BB962C8B-B14F-4D97-AF65-F5344CB8AC3E}">
        <p14:creationId xmlns:p14="http://schemas.microsoft.com/office/powerpoint/2010/main" val="247696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pPr marL="0" indent="0">
              <a:buNone/>
            </a:pPr>
            <a:r>
              <a:rPr lang="en-US" dirty="0">
                <a:solidFill>
                  <a:srgbClr val="E46C0A"/>
                </a:solidFill>
              </a:rPr>
              <a:t>Stateless design</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Stateful</a:t>
            </a:r>
            <a:r>
              <a:rPr lang="en-US" dirty="0">
                <a:solidFill>
                  <a:srgbClr val="E46C0A"/>
                </a:solidFill>
              </a:rPr>
              <a:t> design (Dangerous! Which client??)</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r>
              <a:rPr lang="en-US" dirty="0">
                <a:solidFill>
                  <a:srgbClr val="E46C0A"/>
                </a:solidFill>
              </a:rPr>
              <a:t>There is no excuse for not documenting your service</a:t>
            </a:r>
            <a:r>
              <a:rPr lang="en-US" dirty="0"/>
              <a:t>. </a:t>
            </a:r>
          </a:p>
          <a:p>
            <a:r>
              <a:rPr lang="en-US" dirty="0"/>
              <a:t>You 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Content Placeholder 4" descr="Screen Shot 2017-05-16 at 00.20.21.png"/>
          <p:cNvPicPr>
            <a:picLocks noGrp="1" noChangeAspect="1"/>
          </p:cNvPicPr>
          <p:nvPr>
            <p:ph idx="1"/>
          </p:nvPr>
        </p:nvPicPr>
        <p:blipFill>
          <a:blip r:embed="rId2" cstate="print">
            <a:extLst>
              <a:ext uri="{28A0092B-C50C-407E-A947-70E740481C1C}">
                <a14:useLocalDpi xmlns:a14="http://schemas.microsoft.com/office/drawing/2010/main"/>
              </a:ext>
            </a:extLst>
          </a:blip>
          <a:srcRect l="-33159" r="-33159"/>
          <a:stretch>
            <a:fillRect/>
          </a:stretch>
        </p:blipFill>
        <p:spPr>
          <a:xfrm>
            <a:off x="1696616" y="1628800"/>
            <a:ext cx="8798768" cy="4525963"/>
          </a:xfrm>
        </p:spPr>
      </p:pic>
    </p:spTree>
    <p:extLst>
      <p:ext uri="{BB962C8B-B14F-4D97-AF65-F5344CB8AC3E}">
        <p14:creationId xmlns:p14="http://schemas.microsoft.com/office/powerpoint/2010/main" val="72604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a:bodyPr>
          <a:lstStyle/>
          <a:p>
            <a:r>
              <a:rPr lang="en-US" dirty="0">
                <a:solidFill>
                  <a:srgbClr val="E46C0A"/>
                </a:solidFill>
              </a:rPr>
              <a:t>No transactions support</a:t>
            </a:r>
          </a:p>
          <a:p>
            <a:pPr lvl="1"/>
            <a:r>
              <a:rPr lang="en-US" dirty="0"/>
              <a:t>DBMS (usually behind REST services) support transactions</a:t>
            </a:r>
          </a:p>
          <a:p>
            <a:r>
              <a:rPr lang="en-US" dirty="0">
                <a:solidFill>
                  <a:srgbClr val="E46C0A"/>
                </a:solidFill>
              </a:rPr>
              <a:t>No publish/subscribe support.</a:t>
            </a:r>
            <a:endParaRPr lang="en-US" dirty="0"/>
          </a:p>
          <a:p>
            <a:pPr lvl="1"/>
            <a:r>
              <a:rPr lang="en-US" dirty="0"/>
              <a:t>Notification is done by polling. </a:t>
            </a:r>
          </a:p>
          <a:p>
            <a:pPr lvl="1"/>
            <a:r>
              <a:rPr lang="en-US" dirty="0"/>
              <a:t>The client can poll the server. GET is extremely optimized on the web. </a:t>
            </a:r>
          </a:p>
          <a:p>
            <a:r>
              <a:rPr lang="en-US" dirty="0">
                <a:solidFill>
                  <a:schemeClr val="accent6">
                    <a:lumMod val="75000"/>
                  </a:schemeClr>
                </a:solidFill>
              </a:rPr>
              <a:t>High bandwidth </a:t>
            </a:r>
          </a:p>
          <a:p>
            <a:pPr lvl="1"/>
            <a:r>
              <a:rPr lang="en-US" dirty="0"/>
              <a:t>HTTP 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REST is a great way of developing lightweight Web services that are easy to implement, maintain, and discover. </a:t>
            </a:r>
          </a:p>
          <a:p>
            <a:r>
              <a:rPr lang="en-US" dirty="0"/>
              <a:t>HTTP provides an excellent interface to implement </a:t>
            </a:r>
            <a:r>
              <a:rPr lang="en-US" dirty="0" err="1"/>
              <a:t>RESTful</a:t>
            </a:r>
            <a:r>
              <a:rPr lang="en-US" dirty="0"/>
              <a:t> services with features like a uniform interface and caching. However, it is up to developers to implement and utilize these features correctly. </a:t>
            </a:r>
          </a:p>
          <a:p>
            <a:r>
              <a:rPr lang="en-US" dirty="0"/>
              <a:t>If 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BB9-6680-6940-84F2-A632DA66D70D}"/>
              </a:ext>
            </a:extLst>
          </p:cNvPr>
          <p:cNvSpPr>
            <a:spLocks noGrp="1"/>
          </p:cNvSpPr>
          <p:nvPr>
            <p:ph type="title"/>
          </p:nvPr>
        </p:nvSpPr>
        <p:spPr/>
        <p:txBody>
          <a:bodyPr/>
          <a:lstStyle/>
          <a:p>
            <a:r>
              <a:rPr lang="en-US" dirty="0"/>
              <a:t>Why Learn REST?</a:t>
            </a:r>
            <a:endParaRPr lang="en-GB" dirty="0"/>
          </a:p>
        </p:txBody>
      </p:sp>
      <p:sp>
        <p:nvSpPr>
          <p:cNvPr id="4" name="Content Placeholder 3">
            <a:extLst>
              <a:ext uri="{FF2B5EF4-FFF2-40B4-BE49-F238E27FC236}">
                <a16:creationId xmlns:a16="http://schemas.microsoft.com/office/drawing/2014/main" id="{99BEB612-657A-7A4F-8B5A-5AE575C21E6A}"/>
              </a:ext>
            </a:extLst>
          </p:cNvPr>
          <p:cNvSpPr>
            <a:spLocks noGrp="1"/>
          </p:cNvSpPr>
          <p:nvPr>
            <p:ph sz="half" idx="1"/>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 https://</a:t>
            </a:r>
            <a:r>
              <a:rPr lang="en-GB" dirty="0" err="1"/>
              <a:t>financialmodelingprep.com</a:t>
            </a:r>
            <a:r>
              <a:rPr lang="en-GB" dirty="0"/>
              <a:t>/</a:t>
            </a:r>
            <a:r>
              <a:rPr lang="en-GB" dirty="0" err="1"/>
              <a:t>api</a:t>
            </a:r>
            <a:r>
              <a:rPr lang="en-GB" dirty="0"/>
              <a:t>/v3/quote/AAPL</a:t>
            </a:r>
          </a:p>
          <a:p>
            <a:pPr marL="0" indent="0">
              <a:buNone/>
            </a:pPr>
            <a:endParaRPr lang="en-GB" dirty="0"/>
          </a:p>
          <a:p>
            <a:pPr marL="0" indent="0">
              <a:buNone/>
            </a:pPr>
            <a:r>
              <a:rPr lang="en-GB" dirty="0">
                <a:solidFill>
                  <a:schemeClr val="accent6">
                    <a:lumMod val="75000"/>
                  </a:schemeClr>
                </a:solidFill>
              </a:rPr>
              <a:t>(JSON Reply)</a:t>
            </a:r>
          </a:p>
          <a:p>
            <a:pPr marL="0" indent="0">
              <a:buNone/>
            </a:pPr>
            <a:r>
              <a:rPr lang="en-GB" dirty="0"/>
              <a:t>[ {</a:t>
            </a:r>
          </a:p>
          <a:p>
            <a:pPr marL="0" indent="0">
              <a:buNone/>
            </a:pPr>
            <a:r>
              <a:rPr lang="en-GB" dirty="0"/>
              <a:t>  "symbol" : "AAPL",</a:t>
            </a:r>
          </a:p>
          <a:p>
            <a:pPr marL="0" indent="0">
              <a:buNone/>
            </a:pPr>
            <a:r>
              <a:rPr lang="en-GB" dirty="0"/>
              <a:t>  "name" : "Apple Inc.",</a:t>
            </a:r>
          </a:p>
          <a:p>
            <a:pPr marL="0" indent="0">
              <a:buNone/>
            </a:pPr>
            <a:r>
              <a:rPr lang="en-GB" dirty="0"/>
              <a:t>  "price" : 276.10000000,</a:t>
            </a:r>
          </a:p>
          <a:p>
            <a:pPr marL="0" indent="0">
              <a:buNone/>
            </a:pPr>
            <a:r>
              <a:rPr lang="en-GB" dirty="0"/>
              <a:t>  "</a:t>
            </a:r>
            <a:r>
              <a:rPr lang="en-GB" dirty="0" err="1"/>
              <a:t>changesPercentage</a:t>
            </a:r>
            <a:r>
              <a:rPr lang="en-GB" dirty="0"/>
              <a:t>" : 2.88000000,</a:t>
            </a:r>
          </a:p>
          <a:p>
            <a:pPr marL="0" indent="0">
              <a:buNone/>
            </a:pPr>
            <a:r>
              <a:rPr lang="en-GB" dirty="0"/>
              <a:t>  "change" : 7.73000000,</a:t>
            </a:r>
          </a:p>
          <a:p>
            <a:pPr marL="0" indent="0">
              <a:buNone/>
            </a:pPr>
            <a:r>
              <a:rPr lang="en-GB" dirty="0"/>
              <a:t>  "</a:t>
            </a:r>
            <a:r>
              <a:rPr lang="en-GB" dirty="0" err="1"/>
              <a:t>dayLow</a:t>
            </a:r>
            <a:r>
              <a:rPr lang="en-GB" dirty="0"/>
              <a:t>" : 272.22000000,</a:t>
            </a:r>
          </a:p>
          <a:p>
            <a:pPr marL="0" indent="0">
              <a:buNone/>
            </a:pPr>
            <a:r>
              <a:rPr lang="en-GB" dirty="0"/>
              <a:t>  "</a:t>
            </a:r>
            <a:r>
              <a:rPr lang="en-GB" dirty="0" err="1"/>
              <a:t>dayHigh</a:t>
            </a:r>
            <a:r>
              <a:rPr lang="en-GB" dirty="0"/>
              <a:t>" : 277.85000000,</a:t>
            </a:r>
          </a:p>
          <a:p>
            <a:pPr marL="0" indent="0">
              <a:buNone/>
            </a:pPr>
            <a:r>
              <a:rPr lang="en-GB" dirty="0"/>
              <a:t>  "</a:t>
            </a:r>
            <a:r>
              <a:rPr lang="en-GB" dirty="0" err="1"/>
              <a:t>sharesOutstanding</a:t>
            </a:r>
            <a:r>
              <a:rPr lang="en-GB" dirty="0"/>
              <a:t>" : 4375479808,</a:t>
            </a:r>
          </a:p>
          <a:p>
            <a:pPr marL="0" indent="0">
              <a:buNone/>
            </a:pPr>
            <a:r>
              <a:rPr lang="en-GB" dirty="0"/>
              <a:t>  "timestamp" : 1587637985</a:t>
            </a:r>
          </a:p>
          <a:p>
            <a:pPr marL="0" indent="0">
              <a:buNone/>
            </a:pPr>
            <a:r>
              <a:rPr lang="en-GB" dirty="0"/>
              <a:t>} ]</a:t>
            </a:r>
          </a:p>
        </p:txBody>
      </p:sp>
      <p:sp>
        <p:nvSpPr>
          <p:cNvPr id="5" name="Content Placeholder 4">
            <a:extLst>
              <a:ext uri="{FF2B5EF4-FFF2-40B4-BE49-F238E27FC236}">
                <a16:creationId xmlns:a16="http://schemas.microsoft.com/office/drawing/2014/main" id="{EC9A02FA-951E-7C4C-ADA3-8C8E29CAFEF5}"/>
              </a:ext>
            </a:extLst>
          </p:cNvPr>
          <p:cNvSpPr>
            <a:spLocks noGrp="1"/>
          </p:cNvSpPr>
          <p:nvPr>
            <p:ph sz="half" idx="2"/>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a:t>
            </a:r>
          </a:p>
          <a:p>
            <a:pPr marL="0" indent="0">
              <a:buNone/>
            </a:pPr>
            <a:r>
              <a:rPr lang="en-GB" dirty="0"/>
              <a:t>https://</a:t>
            </a:r>
            <a:r>
              <a:rPr lang="en-GB" dirty="0" err="1"/>
              <a:t>financialmodelingprep.com</a:t>
            </a:r>
            <a:r>
              <a:rPr lang="en-GB" dirty="0"/>
              <a:t>/</a:t>
            </a:r>
            <a:r>
              <a:rPr lang="en-GB" dirty="0" err="1"/>
              <a:t>api</a:t>
            </a:r>
            <a:r>
              <a:rPr lang="en-GB" dirty="0"/>
              <a:t>/v3/company/profile/AAPL</a:t>
            </a:r>
          </a:p>
          <a:p>
            <a:pPr marL="0" indent="0">
              <a:buNone/>
            </a:pPr>
            <a:endParaRPr lang="en-GB" dirty="0">
              <a:solidFill>
                <a:schemeClr val="accent6">
                  <a:lumMod val="75000"/>
                </a:schemeClr>
              </a:solidFill>
            </a:endParaRPr>
          </a:p>
          <a:p>
            <a:pPr marL="0" indent="0">
              <a:buNone/>
            </a:pPr>
            <a:r>
              <a:rPr lang="en-GB" dirty="0">
                <a:solidFill>
                  <a:schemeClr val="accent6">
                    <a:lumMod val="75000"/>
                  </a:schemeClr>
                </a:solidFill>
              </a:rPr>
              <a:t>(JSON Reply)</a:t>
            </a:r>
          </a:p>
          <a:p>
            <a:pPr marL="0" indent="0">
              <a:buNone/>
            </a:pPr>
            <a:r>
              <a:rPr lang="en-GB" dirty="0"/>
              <a:t>{</a:t>
            </a:r>
          </a:p>
          <a:p>
            <a:pPr marL="0" indent="0">
              <a:buNone/>
            </a:pPr>
            <a:r>
              <a:rPr lang="en-GB" dirty="0"/>
              <a:t>  "symbol" : "AAPL",</a:t>
            </a:r>
          </a:p>
          <a:p>
            <a:pPr marL="0" indent="0">
              <a:buNone/>
            </a:pPr>
            <a:r>
              <a:rPr lang="en-GB" dirty="0"/>
              <a:t>  "profile" : {</a:t>
            </a:r>
          </a:p>
          <a:p>
            <a:pPr marL="0" indent="0">
              <a:buNone/>
            </a:pPr>
            <a:r>
              <a:rPr lang="en-GB" dirty="0"/>
              <a:t>    "</a:t>
            </a:r>
            <a:r>
              <a:rPr lang="en-GB" dirty="0" err="1"/>
              <a:t>companyName</a:t>
            </a:r>
            <a:r>
              <a:rPr lang="en-GB" dirty="0"/>
              <a:t>" : "Apple Inc.",</a:t>
            </a:r>
          </a:p>
          <a:p>
            <a:pPr marL="0" indent="0">
              <a:buNone/>
            </a:pPr>
            <a:r>
              <a:rPr lang="en-GB" dirty="0"/>
              <a:t>    "exchange" : "Nasdaq Global Select",</a:t>
            </a:r>
          </a:p>
          <a:p>
            <a:pPr marL="0" indent="0">
              <a:buNone/>
            </a:pPr>
            <a:r>
              <a:rPr lang="en-GB" dirty="0"/>
              <a:t>    "industry" : "Computer Hardware",</a:t>
            </a:r>
          </a:p>
          <a:p>
            <a:pPr marL="0" indent="0">
              <a:buNone/>
            </a:pPr>
            <a:r>
              <a:rPr lang="en-GB" dirty="0"/>
              <a:t>    "website" : "http://</a:t>
            </a:r>
            <a:r>
              <a:rPr lang="en-GB" dirty="0" err="1"/>
              <a:t>www.apple.com</a:t>
            </a:r>
            <a:r>
              <a:rPr lang="en-GB" dirty="0"/>
              <a:t>",</a:t>
            </a:r>
          </a:p>
          <a:p>
            <a:pPr marL="0" indent="0">
              <a:buNone/>
            </a:pPr>
            <a:r>
              <a:rPr lang="en-GB" dirty="0"/>
              <a:t>    "</a:t>
            </a:r>
            <a:r>
              <a:rPr lang="en-GB" dirty="0" err="1"/>
              <a:t>ceo</a:t>
            </a:r>
            <a:r>
              <a:rPr lang="en-GB" dirty="0"/>
              <a:t>" : "Timothy D. Cook",</a:t>
            </a:r>
          </a:p>
          <a:p>
            <a:pPr marL="0" indent="0">
              <a:buNone/>
            </a:pPr>
            <a:r>
              <a:rPr lang="en-GB" dirty="0"/>
              <a:t>    "sector" : "Technology",</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257521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endParaRPr lang="en-US" sz="2400" dirty="0"/>
          </a:p>
          <a:p>
            <a:pPr lvl="1"/>
            <a:r>
              <a:rPr lang="en-US" sz="2400" dirty="0">
                <a:hlinkClick r:id="rId3"/>
              </a:rPr>
              <a:t>https://developer.twitter.com/en/docs</a:t>
            </a:r>
            <a:endParaRPr lang="en-US" sz="2400" dirty="0"/>
          </a:p>
          <a:p>
            <a:pPr lvl="1"/>
            <a:r>
              <a:rPr lang="en-US" sz="2400" dirty="0">
                <a:hlinkClick r:id="rId4"/>
              </a:rPr>
              <a:t>https://developers.facebook.com/docs/graph-api</a:t>
            </a:r>
            <a:endParaRPr lang="en-US" sz="2400" dirty="0"/>
          </a:p>
          <a:p>
            <a:pPr lvl="1"/>
            <a:r>
              <a:rPr lang="en-US" sz="2400" dirty="0">
                <a:hlinkClick r:id="rId5"/>
              </a:rPr>
              <a:t>https://www.flickr.com/services/api/</a:t>
            </a:r>
            <a:endParaRPr lang="en-US" sz="2400" dirty="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Concepts</a:t>
            </a:r>
          </a:p>
        </p:txBody>
      </p:sp>
      <p:sp>
        <p:nvSpPr>
          <p:cNvPr id="3" name="Content Placeholder 2"/>
          <p:cNvSpPr>
            <a:spLocks noGrp="1"/>
          </p:cNvSpPr>
          <p:nvPr>
            <p:ph idx="1"/>
          </p:nvPr>
        </p:nvSpPr>
        <p:spPr/>
        <p:txBody>
          <a:bodyPr>
            <a:normAutofit/>
          </a:bodyPr>
          <a:lstStyle/>
          <a:p>
            <a:r>
              <a:rPr lang="en-US" dirty="0"/>
              <a:t>Messages</a:t>
            </a:r>
          </a:p>
          <a:p>
            <a:r>
              <a:rPr lang="en-US" dirty="0"/>
              <a:t>Resources (URIs)</a:t>
            </a:r>
          </a:p>
          <a:p>
            <a:r>
              <a:rPr lang="en-US" dirty="0"/>
              <a:t>Representations</a:t>
            </a:r>
          </a:p>
          <a:p>
            <a:r>
              <a:rPr lang="en-US" dirty="0"/>
              <a:t>Operations</a:t>
            </a:r>
          </a:p>
          <a:p>
            <a:r>
              <a:rPr lang="en-US" i="1" dirty="0"/>
              <a:t>Statelessness</a:t>
            </a:r>
          </a:p>
        </p:txBody>
      </p:sp>
    </p:spTree>
    <p:extLst>
      <p:ext uri="{BB962C8B-B14F-4D97-AF65-F5344CB8AC3E}">
        <p14:creationId xmlns:p14="http://schemas.microsoft.com/office/powerpoint/2010/main" val="36651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dirty="0"/>
              <a:t>Clients and REST services talk to each other via messages. </a:t>
            </a:r>
            <a:r>
              <a:rPr lang="en-US" dirty="0">
                <a:solidFill>
                  <a:srgbClr val="E46C0A"/>
                </a:solidFill>
              </a:rPr>
              <a:t>Clients send a HTTP request to the server, and the server replies with a HTTP response. </a:t>
            </a:r>
          </a:p>
          <a:p>
            <a:r>
              <a:rPr lang="en-US" dirty="0"/>
              <a:t>Request and response contain both metadata and content</a:t>
            </a:r>
          </a:p>
          <a:p>
            <a:r>
              <a:rPr lang="en-US" dirty="0"/>
              <a:t>Response content is usually represented in XML or JSON</a:t>
            </a:r>
          </a:p>
        </p:txBody>
      </p:sp>
    </p:spTree>
    <p:extLst>
      <p:ext uri="{BB962C8B-B14F-4D97-AF65-F5344CB8AC3E}">
        <p14:creationId xmlns:p14="http://schemas.microsoft.com/office/powerpoint/2010/main" val="11330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Request</a:t>
            </a:r>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38550" y="4539699"/>
            <a:ext cx="4914900" cy="1809750"/>
          </a:xfrm>
          <a:prstGeom prst="rect">
            <a:avLst/>
          </a:prstGeom>
        </p:spPr>
      </p:pic>
      <p:pic>
        <p:nvPicPr>
          <p:cNvPr id="10" name="Picture 9">
            <a:extLst>
              <a:ext uri="{FF2B5EF4-FFF2-40B4-BE49-F238E27FC236}">
                <a16:creationId xmlns:a16="http://schemas.microsoft.com/office/drawing/2014/main" id="{26F00EDC-4DE8-0149-90DE-4FF8980A6B4E}"/>
              </a:ext>
            </a:extLst>
          </p:cNvPr>
          <p:cNvPicPr>
            <a:picLocks noChangeAspect="1"/>
          </p:cNvPicPr>
          <p:nvPr/>
        </p:nvPicPr>
        <p:blipFill>
          <a:blip r:embed="rId3"/>
          <a:stretch>
            <a:fillRect/>
          </a:stretch>
        </p:blipFill>
        <p:spPr>
          <a:xfrm>
            <a:off x="2168514" y="1679945"/>
            <a:ext cx="7956591" cy="2668369"/>
          </a:xfrm>
          <a:prstGeom prst="rect">
            <a:avLst/>
          </a:prstGeom>
        </p:spPr>
      </p:pic>
    </p:spTree>
    <p:extLst>
      <p:ext uri="{BB962C8B-B14F-4D97-AF65-F5344CB8AC3E}">
        <p14:creationId xmlns:p14="http://schemas.microsoft.com/office/powerpoint/2010/main" val="202047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Response</a:t>
            </a:r>
          </a:p>
        </p:txBody>
      </p:sp>
      <p:pic>
        <p:nvPicPr>
          <p:cNvPr id="7" name="Picture 6" descr="Screen Shot 2017-05-15 at 23.52.3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38550" y="4786351"/>
            <a:ext cx="4914900" cy="1803400"/>
          </a:xfrm>
          <a:prstGeom prst="rect">
            <a:avLst/>
          </a:prstGeom>
        </p:spPr>
      </p:pic>
      <p:pic>
        <p:nvPicPr>
          <p:cNvPr id="3" name="Picture 2">
            <a:extLst>
              <a:ext uri="{FF2B5EF4-FFF2-40B4-BE49-F238E27FC236}">
                <a16:creationId xmlns:a16="http://schemas.microsoft.com/office/drawing/2014/main" id="{D18686D3-0FEF-7E4B-887F-D0F0C8F53238}"/>
              </a:ext>
            </a:extLst>
          </p:cNvPr>
          <p:cNvPicPr>
            <a:picLocks noChangeAspect="1"/>
          </p:cNvPicPr>
          <p:nvPr/>
        </p:nvPicPr>
        <p:blipFill>
          <a:blip r:embed="rId3"/>
          <a:stretch>
            <a:fillRect/>
          </a:stretch>
        </p:blipFill>
        <p:spPr>
          <a:xfrm>
            <a:off x="2063486" y="1587757"/>
            <a:ext cx="8065029" cy="3047298"/>
          </a:xfrm>
          <a:prstGeom prst="rect">
            <a:avLst/>
          </a:prstGeom>
        </p:spPr>
      </p:pic>
    </p:spTree>
    <p:extLst>
      <p:ext uri="{BB962C8B-B14F-4D97-AF65-F5344CB8AC3E}">
        <p14:creationId xmlns:p14="http://schemas.microsoft.com/office/powerpoint/2010/main" val="379530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a:t>Resources can be pictures, videos, users data </a:t>
            </a:r>
            <a:r>
              <a:rPr lang="en-US" dirty="0" err="1"/>
              <a:t>ecc</a:t>
            </a:r>
            <a:r>
              <a:rPr lang="en-US" dirty="0"/>
              <a:t>... </a:t>
            </a:r>
          </a:p>
          <a:p>
            <a:r>
              <a:rPr lang="en-US" dirty="0">
                <a:solidFill>
                  <a:schemeClr val="accent6">
                    <a:lumMod val="75000"/>
                  </a:schemeClr>
                </a:solidFill>
              </a:rPr>
              <a:t>The purpose of a service is to provide access to resources.</a:t>
            </a:r>
            <a:r>
              <a:rPr lang="en-US" dirty="0"/>
              <a:t> </a:t>
            </a:r>
          </a:p>
          <a:p>
            <a:r>
              <a:rPr lang="en-US" dirty="0"/>
              <a:t>Developers want services to be </a:t>
            </a:r>
            <a:r>
              <a:rPr lang="en-US" dirty="0">
                <a:solidFill>
                  <a:srgbClr val="E46C0A"/>
                </a:solidFill>
              </a:rPr>
              <a:t>easy to implement, maintain, extend, and eventually scale up</a:t>
            </a:r>
            <a:r>
              <a:rPr lang="en-US" dirty="0"/>
              <a:t>. </a:t>
            </a:r>
          </a:p>
          <a:p>
            <a:pPr marL="0" indent="0">
              <a:buNone/>
            </a:pPr>
            <a:endParaRPr lang="en-US" dirty="0"/>
          </a:p>
        </p:txBody>
      </p:sp>
    </p:spTree>
    <p:extLst>
      <p:ext uri="{BB962C8B-B14F-4D97-AF65-F5344CB8AC3E}">
        <p14:creationId xmlns:p14="http://schemas.microsoft.com/office/powerpoint/2010/main" val="183115733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13</TotalTime>
  <Words>1423</Words>
  <Application>Microsoft Macintosh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Nicola</vt:lpstr>
      <vt:lpstr>Java Data Access (REST)</vt:lpstr>
      <vt:lpstr>Why Learn REST?</vt:lpstr>
      <vt:lpstr>Why Learn REST?</vt:lpstr>
      <vt:lpstr>Why Learn REST?</vt:lpstr>
      <vt:lpstr>Major Concepts</vt:lpstr>
      <vt:lpstr>Messages</vt:lpstr>
      <vt:lpstr>HTTP/1.1 Request</vt:lpstr>
      <vt:lpstr>HTTP/1.1 Response</vt:lpstr>
      <vt:lpstr>Resources</vt:lpstr>
      <vt:lpstr>Resources</vt:lpstr>
      <vt:lpstr>Representations</vt:lpstr>
      <vt:lpstr>Representations</vt:lpstr>
      <vt:lpstr>Representations</vt:lpstr>
      <vt:lpstr>Operations (HTTP Verbs)</vt:lpstr>
      <vt:lpstr>Operations (HTTP Verbs)</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(REST)</dc:title>
  <dc:creator>Microsoft Office User</dc:creator>
  <cp:lastModifiedBy>Microsoft Office User</cp:lastModifiedBy>
  <cp:revision>3</cp:revision>
  <dcterms:created xsi:type="dcterms:W3CDTF">2021-09-30T09:20:06Z</dcterms:created>
  <dcterms:modified xsi:type="dcterms:W3CDTF">2021-09-30T09:33:28Z</dcterms:modified>
</cp:coreProperties>
</file>