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333" r:id="rId4"/>
    <p:sldId id="296" r:id="rId5"/>
    <p:sldId id="297" r:id="rId6"/>
    <p:sldId id="298" r:id="rId7"/>
    <p:sldId id="299" r:id="rId8"/>
    <p:sldId id="335" r:id="rId9"/>
    <p:sldId id="302" r:id="rId10"/>
    <p:sldId id="316" r:id="rId11"/>
    <p:sldId id="300" r:id="rId12"/>
    <p:sldId id="306" r:id="rId13"/>
    <p:sldId id="305" r:id="rId14"/>
    <p:sldId id="304" r:id="rId15"/>
    <p:sldId id="320" r:id="rId16"/>
    <p:sldId id="322" r:id="rId17"/>
    <p:sldId id="332" r:id="rId18"/>
    <p:sldId id="314" r:id="rId19"/>
    <p:sldId id="323" r:id="rId20"/>
    <p:sldId id="324" r:id="rId21"/>
    <p:sldId id="328" r:id="rId22"/>
    <p:sldId id="330" r:id="rId23"/>
    <p:sldId id="32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Data Access </a:t>
            </a:r>
            <a:br>
              <a:rPr lang="en-US" dirty="0"/>
            </a:br>
            <a:r>
              <a:rPr lang="en-US" dirty="0"/>
              <a:t>(I/O Framework)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4866" b="-24866"/>
          <a:stretch>
            <a:fillRect/>
          </a:stretch>
        </p:blipFill>
        <p:spPr>
          <a:xfrm>
            <a:off x="1981201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081"/>
          <a:stretch/>
        </p:blipFill>
        <p:spPr>
          <a:xfrm>
            <a:off x="3766732" y="3632202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80" b="-8980"/>
          <a:stretch>
            <a:fillRect/>
          </a:stretch>
        </p:blipFill>
        <p:spPr>
          <a:xfrm>
            <a:off x="1981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2899" b="-32899"/>
          <a:stretch>
            <a:fillRect/>
          </a:stretch>
        </p:blipFill>
        <p:spPr>
          <a:xfrm>
            <a:off x="3175000" y="3653744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characters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represents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arrays of chars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from/to arrays of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 to ordinary streams. </a:t>
            </a:r>
          </a:p>
          <a:p>
            <a:r>
              <a:rPr lang="en-US" dirty="0"/>
              <a:t>An explicit alternative to buffered streams is the use of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BufferedInputStream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InputStream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BufferedOutputStream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OutputStream</a:t>
            </a:r>
            <a:r>
              <a:rPr lang="en-US" sz="2400" dirty="0">
                <a:latin typeface="Consolas"/>
                <a:cs typeface="Consolas"/>
              </a:rPr>
              <a:t> o)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BufferedReader</a:t>
            </a:r>
            <a:r>
              <a:rPr lang="en-US" sz="2400" dirty="0">
                <a:latin typeface="Consolas"/>
                <a:cs typeface="Consolas"/>
              </a:rPr>
              <a:t>(Reader r)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BufferedWriter</a:t>
            </a:r>
            <a:r>
              <a:rPr lang="en-US" sz="24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for manipulating files or directories (copy, move, delete, rename, set ownership, set attributes)</a:t>
            </a:r>
          </a:p>
          <a:p>
            <a:r>
              <a:rPr lang="en-US" dirty="0"/>
              <a:t>In most cases, the methods defined here delegate to the associated file system provider to perform actual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String in tokens (using delimiters)</a:t>
            </a:r>
          </a:p>
          <a:p>
            <a:pPr lvl="1"/>
            <a:r>
              <a:rPr lang="en-US" dirty="0"/>
              <a:t>Blank is the default delimiter</a:t>
            </a:r>
          </a:p>
          <a:p>
            <a:pPr lvl="1"/>
            <a:r>
              <a:rPr lang="en-US" dirty="0"/>
              <a:t>Does not distinguish identifiers, numbers, comments, quoted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Stream in tokens </a:t>
            </a:r>
          </a:p>
          <a:p>
            <a:pPr lvl="1"/>
            <a:r>
              <a:rPr lang="en-US" dirty="0"/>
              <a:t>More sophisticated, recognizes identifiers, comments, quoted string, numbers</a:t>
            </a:r>
          </a:p>
          <a:p>
            <a:pPr lvl="1"/>
            <a:r>
              <a:rPr lang="en-US" dirty="0"/>
              <a:t>Use symbol table and flags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can be permanently stored in many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structured ways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(character files, binary files, DBMS)</a:t>
            </a:r>
          </a:p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/>
              <a:t>read/write type and attributes of the object</a:t>
            </a:r>
          </a:p>
          <a:p>
            <a:pPr lvl="1"/>
            <a:r>
              <a:rPr lang="en-US" dirty="0"/>
              <a:t>Correctly separating different elements</a:t>
            </a:r>
          </a:p>
          <a:p>
            <a:pPr lvl="1"/>
            <a:r>
              <a:rPr lang="en-US" dirty="0"/>
              <a:t>When reading, create an object and set all attributes values </a:t>
            </a:r>
          </a:p>
          <a:p>
            <a:r>
              <a:rPr lang="en-US" dirty="0"/>
              <a:t>These 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can be automated - for binary files - with specific classes:</a:t>
            </a:r>
          </a:p>
          <a:p>
            <a:pPr lvl="1"/>
            <a:r>
              <a:rPr lang="en-US" dirty="0" err="1"/>
              <a:t>ObjectInputStream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a number of file attributes (length, rights, etc.) and a mapping between File and String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”). </a:t>
            </a:r>
          </a:p>
          <a:p>
            <a:pPr lvl="1"/>
            <a:r>
              <a:rPr lang="it-IT" dirty="0" err="1">
                <a:solidFill>
                  <a:srgbClr val="E46C0A"/>
                </a:solidFill>
              </a:rPr>
              <a:t>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this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truly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portable</a:t>
            </a:r>
            <a:r>
              <a:rPr lang="it-IT" dirty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/>
              <a:t>ONLY classes implementing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Serializable interface </a:t>
            </a:r>
            <a:r>
              <a:rPr lang="en-US" dirty="0"/>
              <a:t>can be serialized. </a:t>
            </a:r>
          </a:p>
          <a:p>
            <a:r>
              <a:rPr lang="en-US" dirty="0"/>
              <a:t>Serializable is an empty interface. It is used to avoid serialization of objects without the 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Serialization (deep copy, no duplicates)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all objects referred by its attributes (deep copy)</a:t>
            </a:r>
          </a:p>
          <a:p>
            <a:pPr lvl="1"/>
            <a:r>
              <a:rPr lang="en-US" dirty="0"/>
              <a:t>objects serialized are numbered in the stream</a:t>
            </a:r>
          </a:p>
          <a:p>
            <a:pPr lvl="1"/>
            <a:r>
              <a:rPr lang="en-US" dirty="0"/>
              <a:t>references are saved like ordering numbers in the stream</a:t>
            </a:r>
          </a:p>
          <a:p>
            <a:r>
              <a:rPr lang="en-US" dirty="0"/>
              <a:t>If I save 2 objects pointing to a third one, this is saved just once</a:t>
            </a:r>
          </a:p>
          <a:p>
            <a:pPr lvl="1"/>
            <a:r>
              <a:rPr lang="en-US" dirty="0"/>
              <a:t>Before saving an object, </a:t>
            </a:r>
            <a:r>
              <a:rPr lang="en-US" dirty="0" err="1"/>
              <a:t>ObjectOutputStream</a:t>
            </a:r>
            <a:r>
              <a:rPr lang="en-US" dirty="0"/>
              <a:t> checks if it has not been already saved</a:t>
            </a:r>
          </a:p>
          <a:p>
            <a:pPr lvl="1"/>
            <a:r>
              <a:rPr lang="en-US" dirty="0"/>
              <a:t>Otherwise 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0456" y="1788968"/>
            <a:ext cx="4500345" cy="2184063"/>
          </a:xfrm>
          <a:prstGeom prst="rect">
            <a:avLst/>
          </a:prstGeom>
        </p:spPr>
      </p:pic>
      <p:pic>
        <p:nvPicPr>
          <p:cNvPr id="4" name="Content Placeholder 3" descr="Screen Shot 2016-03-05 at 14.56.07 2.png">
            <a:extLst>
              <a:ext uri="{FF2B5EF4-FFF2-40B4-BE49-F238E27FC236}">
                <a16:creationId xmlns:a16="http://schemas.microsoft.com/office/drawing/2014/main" id="{5E0BCDAC-AB56-414F-A906-97C51C19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01" b="-3601"/>
          <a:stretch>
            <a:fillRect/>
          </a:stretch>
        </p:blipFill>
        <p:spPr>
          <a:xfrm>
            <a:off x="5623746" y="3973031"/>
            <a:ext cx="4410264" cy="2425475"/>
          </a:xfrm>
        </p:spPr>
      </p:pic>
      <p:pic>
        <p:nvPicPr>
          <p:cNvPr id="5" name="Picture 4" descr="Screen Shot 2016-03-05 at 14.56.09.png">
            <a:extLst>
              <a:ext uri="{FF2B5EF4-FFF2-40B4-BE49-F238E27FC236}">
                <a16:creationId xmlns:a16="http://schemas.microsoft.com/office/drawing/2014/main" id="{05289DF7-CEDC-E14B-A1B1-4DF59BC1479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8718" y="2930665"/>
            <a:ext cx="3033131" cy="20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type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reading, an object is created</a:t>
            </a:r>
          </a:p>
          <a:p>
            <a:r>
              <a:rPr lang="en-US" dirty="0"/>
              <a:t>...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>
                <a:solidFill>
                  <a:srgbClr val="E46C0A"/>
                </a:solidFill>
              </a:rPr>
              <a:t>Down casting </a:t>
            </a:r>
            <a:r>
              <a:rPr lang="en-US" dirty="0"/>
              <a:t>to the exact type is useful only to send specific messages</a:t>
            </a:r>
          </a:p>
          <a:p>
            <a:r>
              <a:rPr lang="en-US" dirty="0"/>
              <a:t>A viable solution could be down casting to a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File(“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” + </a:t>
            </a:r>
            <a:r>
              <a:rPr lang="en-US" dirty="0" err="1">
                <a:latin typeface="Consolas"/>
                <a:cs typeface="Consolas"/>
              </a:rPr>
              <a:t>File.separator</a:t>
            </a:r>
            <a:r>
              <a:rPr lang="en-US" dirty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File class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abstraction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abstraction</a:t>
            </a:r>
            <a:endParaRPr lang="en-US" dirty="0"/>
          </a:p>
          <a:p>
            <a:pPr lvl="1"/>
            <a:r>
              <a:rPr lang="en-US" sz="2400" dirty="0"/>
              <a:t>I/O operations work in the same way with all kinds of streams. For example, a stream can be: standard input, standard output, standard error, ordinary files, data from/to memory or a pipe, or 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characters (Unicode characters are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Related 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Specialization of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/>
              <a:t>Unlike 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it sets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</a:t>
            </a:r>
            <a:r>
              <a:rPr lang="en-US" dirty="0"/>
              <a:t> and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The 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class defines standard input, output and error as streams: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4</TotalTime>
  <Words>1154</Words>
  <Application>Microsoft Macintosh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Lucida Grande</vt:lpstr>
      <vt:lpstr>Nicola</vt:lpstr>
      <vt:lpstr>Java Data Access  (I/O Framework)</vt:lpstr>
      <vt:lpstr>java.io.File</vt:lpstr>
      <vt:lpstr>java.io.File</vt:lpstr>
      <vt:lpstr>Stream</vt:lpstr>
      <vt:lpstr>Stream</vt:lpstr>
      <vt:lpstr>java.io.Reader/InputStream</vt:lpstr>
      <vt:lpstr>java.io.Writer/OutputStream</vt:lpstr>
      <vt:lpstr>java.io.PrintStream</vt:lpstr>
      <vt:lpstr>System.in and System.out</vt:lpstr>
      <vt:lpstr>Reader and Writer</vt:lpstr>
      <vt:lpstr>InputStream and OutputStream</vt:lpstr>
      <vt:lpstr>Read/Write files</vt:lpstr>
      <vt:lpstr>Read/Write pipes </vt:lpstr>
      <vt:lpstr>Read/Write in memory </vt:lpstr>
      <vt:lpstr>Buffered Streams</vt:lpstr>
      <vt:lpstr>Interpreted Streams</vt:lpstr>
      <vt:lpstr>java.nio.file.Files</vt:lpstr>
      <vt:lpstr>java.util.StringTokenizer</vt:lpstr>
      <vt:lpstr>Serialization</vt:lpstr>
      <vt:lpstr>Serialization</vt:lpstr>
      <vt:lpstr>Serialization (deep copy, no duplicates)</vt:lpstr>
      <vt:lpstr>Deep and Shallow copies</vt:lpstr>
      <vt:lpstr>Serialization, type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Access  (I/O Framework)</dc:title>
  <dc:creator>Microsoft Office User</dc:creator>
  <cp:lastModifiedBy>Microsoft Office User</cp:lastModifiedBy>
  <cp:revision>2</cp:revision>
  <dcterms:created xsi:type="dcterms:W3CDTF">2021-09-30T09:34:11Z</dcterms:created>
  <dcterms:modified xsi:type="dcterms:W3CDTF">2021-09-30T09:38:58Z</dcterms:modified>
</cp:coreProperties>
</file>